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40" r:id="rId3"/>
    <p:sldId id="259" r:id="rId4"/>
    <p:sldId id="2634" r:id="rId5"/>
    <p:sldId id="257" r:id="rId6"/>
    <p:sldId id="2635" r:id="rId7"/>
    <p:sldId id="2636" r:id="rId8"/>
    <p:sldId id="264" r:id="rId9"/>
    <p:sldId id="301" r:id="rId10"/>
    <p:sldId id="2637" r:id="rId11"/>
    <p:sldId id="2638" r:id="rId12"/>
    <p:sldId id="303" r:id="rId13"/>
    <p:sldId id="304" r:id="rId14"/>
    <p:sldId id="272" r:id="rId15"/>
    <p:sldId id="2639" r:id="rId16"/>
    <p:sldId id="299" r:id="rId17"/>
    <p:sldId id="300" r:id="rId18"/>
    <p:sldId id="2631" r:id="rId19"/>
    <p:sldId id="26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CC00FF"/>
    <a:srgbClr val="F3CF0B"/>
    <a:srgbClr val="8AFBFF"/>
    <a:srgbClr val="F1625E"/>
    <a:srgbClr val="F1635E"/>
    <a:srgbClr val="0092D0"/>
    <a:srgbClr val="50A29C"/>
    <a:srgbClr val="80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7474" autoAdjust="0"/>
  </p:normalViewPr>
  <p:slideViewPr>
    <p:cSldViewPr snapToGrid="0">
      <p:cViewPr varScale="1">
        <p:scale>
          <a:sx n="62" d="100"/>
          <a:sy n="62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3231-ECDD-4E9E-B030-15456CE8094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2AC5E-F910-4BCB-BB07-E675E183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2AC5E-F910-4BCB-BB07-E675E1835F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9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4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9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DE99C-602F-AB96-8882-2F37568BC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33" y="8552535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3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9FAB9-253D-4581-B44D-86633EB19B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383A-8C08-4272-A0B2-63321C09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9ED80FF9-DDF7-3DF1-A8FF-9E5151097D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B4412-7597-CD6B-C3EF-D908F33067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33" y="8552535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69138590-66B5-A364-0877-59AB7E26ED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>
            <a:extLst>
              <a:ext uri="{FF2B5EF4-FFF2-40B4-BE49-F238E27FC236}">
                <a16:creationId xmlns:a16="http://schemas.microsoft.com/office/drawing/2014/main" id="{E7C75519-340B-2308-0525-A327F955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2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/>
              <a:t>Thứ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ngày</a:t>
            </a:r>
            <a:r>
              <a:rPr lang="en-US" altLang="en-US" sz="4000" b="1" dirty="0"/>
              <a:t> 18 </a:t>
            </a:r>
            <a:r>
              <a:rPr lang="en-US" altLang="en-US" sz="4000" b="1" dirty="0" err="1"/>
              <a:t>tháng</a:t>
            </a:r>
            <a:r>
              <a:rPr lang="en-US" altLang="en-US" sz="4000" b="1" dirty="0"/>
              <a:t> 2 </a:t>
            </a:r>
            <a:r>
              <a:rPr lang="en-US" altLang="en-US" sz="4000" b="1" dirty="0" err="1"/>
              <a:t>năm</a:t>
            </a:r>
            <a:r>
              <a:rPr lang="en-US" altLang="en-US" sz="4000" b="1" dirty="0"/>
              <a:t> 2025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C8A1471-1DA7-F149-2EA8-9CFA1210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446" y="774868"/>
            <a:ext cx="543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u="sng" dirty="0" err="1">
                <a:solidFill>
                  <a:srgbClr val="FF0000"/>
                </a:solidFill>
              </a:rPr>
              <a:t>Tiếng</a:t>
            </a:r>
            <a:r>
              <a:rPr lang="en-US" altLang="en-US" sz="4000" u="sng" dirty="0">
                <a:solidFill>
                  <a:srgbClr val="FF0000"/>
                </a:solidFill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</a:rPr>
              <a:t>Việt</a:t>
            </a:r>
            <a:endParaRPr lang="en-US" altLang="en-US" sz="4000" u="sng" dirty="0">
              <a:solidFill>
                <a:srgbClr val="FF0000"/>
              </a:solidFill>
            </a:endParaRP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B034CDFE-0576-7D33-DF35-2FD97586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27" y="1594247"/>
            <a:ext cx="10169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3333FF"/>
                </a:solidFill>
              </a:rPr>
              <a:t>Luyện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từ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và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câu</a:t>
            </a:r>
            <a:r>
              <a:rPr lang="en-US" altLang="en-US" sz="4000" b="1" dirty="0">
                <a:solidFill>
                  <a:srgbClr val="3333FF"/>
                </a:solidFill>
              </a:rPr>
              <a:t>: </a:t>
            </a:r>
            <a:r>
              <a:rPr lang="en-US" altLang="en-US" sz="4000" b="1" dirty="0" err="1">
                <a:solidFill>
                  <a:srgbClr val="3333FF"/>
                </a:solidFill>
              </a:rPr>
              <a:t>Luyện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tập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về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cách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nối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các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vế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trong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câu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ghép</a:t>
            </a:r>
            <a:endParaRPr lang="en-US" altLang="en-US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901" y="885012"/>
            <a:ext cx="1113696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u="none" strike="noStrike" baseline="0">
                <a:solidFill>
                  <a:srgbClr val="FF00FF"/>
                </a:solidFill>
                <a:latin typeface="Arial-Rounded-Bold"/>
              </a:rPr>
              <a:t>3. </a:t>
            </a:r>
            <a:r>
              <a:rPr lang="vi-VN" sz="4000" b="1" i="0" u="none" strike="noStrike" baseline="0">
                <a:solidFill>
                  <a:srgbClr val="000000"/>
                </a:solidFill>
                <a:latin typeface="Arial-BoldMT"/>
              </a:rPr>
              <a:t>Đặt 1 – 2 câu cho mỗi trường hợp sau:</a:t>
            </a:r>
          </a:p>
          <a:p>
            <a:pPr algn="just"/>
            <a:r>
              <a:rPr lang="vi-VN" sz="4000" b="0" i="0" u="none" strike="noStrike" baseline="0">
                <a:solidFill>
                  <a:srgbClr val="000000"/>
                </a:solidFill>
                <a:latin typeface="ArialMT"/>
              </a:rPr>
              <a:t>a. Câu có sử dụng cặp từ hô ứng “... càng ... càng ...” để nói về sự thay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MT"/>
              </a:rPr>
              <a:t> đổi của cảnh vật vào một buổi trong ngày.</a:t>
            </a:r>
          </a:p>
          <a:p>
            <a:pPr algn="just"/>
            <a:r>
              <a:rPr lang="vi-VN" sz="4000" b="0" i="0" u="none" strike="noStrike" baseline="0">
                <a:solidFill>
                  <a:srgbClr val="000000"/>
                </a:solidFill>
                <a:latin typeface="ArialMT"/>
              </a:rPr>
              <a:t>b. Câu có sử dụng cặp từ hô ứng “... vừa ... đã ...” để nói về sự thay đổi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MT"/>
              </a:rPr>
              <a:t> của cảnh vật vào một mùa trong năm.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5" b="62439"/>
          <a:stretch/>
        </p:blipFill>
        <p:spPr>
          <a:xfrm>
            <a:off x="10082723" y="2955266"/>
            <a:ext cx="1618609" cy="18315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3078" y="489395"/>
            <a:ext cx="1831836" cy="4131493"/>
            <a:chOff x="103078" y="489395"/>
            <a:chExt cx="1831836" cy="41314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88" b="59746"/>
            <a:stretch/>
          </p:blipFill>
          <p:spPr>
            <a:xfrm>
              <a:off x="103078" y="489395"/>
              <a:ext cx="1715778" cy="18315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57" b="19491"/>
            <a:stretch/>
          </p:blipFill>
          <p:spPr>
            <a:xfrm rot="20275495">
              <a:off x="231885" y="3054684"/>
              <a:ext cx="1703029" cy="156620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0" b="60045"/>
          <a:stretch/>
        </p:blipFill>
        <p:spPr>
          <a:xfrm>
            <a:off x="1921934" y="224756"/>
            <a:ext cx="7727510" cy="4732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7746" y="131222"/>
            <a:ext cx="6795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vở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Appl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9" b="20090"/>
          <a:stretch/>
        </p:blipFill>
        <p:spPr>
          <a:xfrm>
            <a:off x="3973822" y="2955266"/>
            <a:ext cx="3623734" cy="3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832" y="1213220"/>
            <a:ext cx="6900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sẻ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+mn-cs"/>
              </a:rPr>
              <a:t>lớp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VN-Appl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09379" y="422798"/>
            <a:ext cx="9745133" cy="1905036"/>
            <a:chOff x="922866" y="1683274"/>
            <a:chExt cx="9745133" cy="19050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68" b="86831"/>
            <a:stretch/>
          </p:blipFill>
          <p:spPr>
            <a:xfrm>
              <a:off x="922866" y="1683274"/>
              <a:ext cx="9745133" cy="19050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450048" y="1683274"/>
              <a:ext cx="89463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/>
                <a:t>a. Câu có sử dụng cặp từ hô ứng “... càng ... càng ...” để nói về sự thay đổi của cảnh vật vào một buổi trong ngày.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F642F2-1745-688F-28F7-7E924C57A7A7}"/>
              </a:ext>
            </a:extLst>
          </p:cNvPr>
          <p:cNvSpPr/>
          <p:nvPr/>
        </p:nvSpPr>
        <p:spPr>
          <a:xfrm>
            <a:off x="1209379" y="2735598"/>
            <a:ext cx="9745133" cy="1645920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càng lên cao, đồng lúa chín càng vàng xuộm.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1223433" y="4693199"/>
            <a:ext cx="9745133" cy="1645920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Trời càng về chiều, không khí càng dịu mát</a:t>
            </a:r>
          </a:p>
        </p:txBody>
      </p:sp>
    </p:spTree>
    <p:extLst>
      <p:ext uri="{BB962C8B-B14F-4D97-AF65-F5344CB8AC3E}">
        <p14:creationId xmlns:p14="http://schemas.microsoft.com/office/powerpoint/2010/main" val="28187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B3D2F31B-B818-459C-B68B-6679BB8CF662}"/>
              </a:ext>
            </a:extLst>
          </p:cNvPr>
          <p:cNvSpPr/>
          <p:nvPr/>
        </p:nvSpPr>
        <p:spPr>
          <a:xfrm>
            <a:off x="241559" y="214908"/>
            <a:ext cx="11635270" cy="6367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9379" y="422798"/>
            <a:ext cx="9745133" cy="1905036"/>
            <a:chOff x="922866" y="1683274"/>
            <a:chExt cx="9745133" cy="19050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68" b="86831"/>
            <a:stretch/>
          </p:blipFill>
          <p:spPr>
            <a:xfrm>
              <a:off x="922866" y="1683274"/>
              <a:ext cx="9745133" cy="19050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450048" y="1683274"/>
              <a:ext cx="89463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b. Câu có sử dụng cặp từ hô ứng “... vừa ... đã ...” để nói về sự thay đổi của cảnh vật vào một mùa trong năm.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F642F2-1745-688F-28F7-7E924C57A7A7}"/>
              </a:ext>
            </a:extLst>
          </p:cNvPr>
          <p:cNvSpPr/>
          <p:nvPr/>
        </p:nvSpPr>
        <p:spPr>
          <a:xfrm>
            <a:off x="1209379" y="2606040"/>
            <a:ext cx="9745133" cy="1645920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400">
                <a:solidFill>
                  <a:srgbClr val="FF0000"/>
                </a:solidFill>
              </a:rPr>
              <a:t>Mùa xuân vừa đến, những cánh én đã chao liệng đầy trời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E99AC28-6478-AA6B-BF5F-C21499D29B95}"/>
              </a:ext>
            </a:extLst>
          </p:cNvPr>
          <p:cNvSpPr/>
          <p:nvPr/>
        </p:nvSpPr>
        <p:spPr>
          <a:xfrm>
            <a:off x="1223433" y="4693199"/>
            <a:ext cx="9745133" cy="1645920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400">
                <a:solidFill>
                  <a:srgbClr val="FF00FF"/>
                </a:solidFill>
              </a:rPr>
              <a:t>Trời vừa chớm hè, lũ ve sầu đã kêu inh ỏi suốt ngày.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6" b="61212"/>
          <a:stretch/>
        </p:blipFill>
        <p:spPr>
          <a:xfrm>
            <a:off x="4437246" y="0"/>
            <a:ext cx="5290953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5169" y="715129"/>
            <a:ext cx="3195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latin typeface="UTM Showcard" panose="02040603050506020204" pitchFamily="18" charset="0"/>
              </a:rPr>
              <a:t>DẶN DÒ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1939" y="2353469"/>
            <a:ext cx="27685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GV viết vào đây</a:t>
            </a:r>
          </a:p>
          <a:p>
            <a:r>
              <a:rPr lang="en-US" sz="3200"/>
              <a:t>GV viết vào đây</a:t>
            </a:r>
          </a:p>
          <a:p>
            <a:r>
              <a:rPr lang="en-US" sz="3200"/>
              <a:t>GV viết vào đây</a:t>
            </a:r>
          </a:p>
          <a:p>
            <a:r>
              <a:rPr lang="en-US" sz="3200"/>
              <a:t>GV viết vào đây</a:t>
            </a:r>
          </a:p>
          <a:p>
            <a:r>
              <a:rPr lang="en-US" sz="3200"/>
              <a:t>GV viết vào đây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0"/>
          <a:stretch/>
        </p:blipFill>
        <p:spPr>
          <a:xfrm>
            <a:off x="0" y="2055813"/>
            <a:ext cx="3744227" cy="4802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3"/>
          <a:stretch/>
        </p:blipFill>
        <p:spPr>
          <a:xfrm>
            <a:off x="8967732" y="3553619"/>
            <a:ext cx="3176141" cy="33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59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4"/>
          <a:stretch/>
        </p:blipFill>
        <p:spPr>
          <a:xfrm>
            <a:off x="0" y="3429000"/>
            <a:ext cx="12192000" cy="346028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2721" y="473560"/>
            <a:ext cx="7141144" cy="4748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6600" dirty="0">
                <a:solidFill>
                  <a:srgbClr val="FFFF00"/>
                </a:solidFill>
                <a:latin typeface="SVN-Gretoon" panose="020406030505060202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05717888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 – 035.447.3852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QUÝ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THẦY/ CÔ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GỬI BÀI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 NHÓM ZALO HAY FB, CÁC WEB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 GIAO DỊCH BẰNG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DUY NHẤT 1 NICK FB :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LAN H</a:t>
            </a:r>
            <a:r>
              <a:rPr kumimoji="0" lang="vi-VN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ƠNG. Lik Fb của em: 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https://www.facebook.com/GADTLANHUONG0354473852)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 LAN H</a:t>
            </a:r>
            <a:r>
              <a:rPr kumimoji="0" lang="vi-VN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SĐT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  <a:r>
              <a:rPr kumimoji="0" lang="en-US" sz="373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GIAO DỊCH BẰNG NICK KHÁC ĐỀU LÀ MẠO DANH EM VÀ LỪA ĐẢO Ạ!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F546AC-DE5B-B907-F06F-5862F8A78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6858000" y="1031134"/>
            <a:ext cx="3708400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1FC58-0E62-0D0A-682B-28A3738A3423}"/>
              </a:ext>
            </a:extLst>
          </p:cNvPr>
          <p:cNvSpPr txBox="1"/>
          <p:nvPr/>
        </p:nvSpPr>
        <p:spPr>
          <a:xfrm>
            <a:off x="608520" y="1579665"/>
            <a:ext cx="56374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LAN H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: 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 SOẠN BÀI LẺ PPT LÊN TIẾT, THI  CỦA TẤT CẢ CÁC BỘ SÁCH LỚP 1-2-3-4-5 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54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3927" y="482676"/>
            <a:ext cx="115880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1. Đọc các câu ghép sau và thực hiện yêu cầu:</a:t>
            </a:r>
          </a:p>
          <a:p>
            <a:r>
              <a:rPr lang="vi-VN" sz="3200" b="1">
                <a:solidFill>
                  <a:srgbClr val="FF0000"/>
                </a:solidFill>
              </a:rPr>
              <a:t>a.</a:t>
            </a:r>
            <a:r>
              <a:rPr lang="vi-VN" sz="3200" b="1"/>
              <a:t> Trời càng rét, thông càng xanh.</a:t>
            </a:r>
          </a:p>
          <a:p>
            <a:r>
              <a:rPr lang="en-US" sz="3200" b="1"/>
              <a:t>					</a:t>
            </a:r>
            <a:r>
              <a:rPr lang="vi-VN" sz="3200" b="1"/>
              <a:t>Ma Văn Kháng</a:t>
            </a:r>
          </a:p>
          <a:p>
            <a:r>
              <a:rPr lang="vi-VN" sz="3200" b="1">
                <a:solidFill>
                  <a:srgbClr val="FF0000"/>
                </a:solidFill>
              </a:rPr>
              <a:t>b. </a:t>
            </a:r>
            <a:r>
              <a:rPr lang="vi-VN" sz="3200" b="1"/>
              <a:t>Thuyền chưa cập bến, dân làng đã ùa ra đón.</a:t>
            </a:r>
          </a:p>
          <a:p>
            <a:r>
              <a:rPr lang="en-US" sz="3200" b="1"/>
              <a:t>					</a:t>
            </a:r>
            <a:r>
              <a:rPr lang="vi-VN" sz="3200" b="1"/>
              <a:t>Minh Tâm</a:t>
            </a:r>
          </a:p>
          <a:p>
            <a:r>
              <a:rPr lang="vi-VN" sz="3200" b="1">
                <a:solidFill>
                  <a:srgbClr val="FF0000"/>
                </a:solidFill>
              </a:rPr>
              <a:t>c.</a:t>
            </a:r>
            <a:r>
              <a:rPr lang="vi-VN" sz="3200" b="1"/>
              <a:t> Mặt trời vừa lên, nắng đã lấp lánh trên những con sóng.</a:t>
            </a:r>
          </a:p>
          <a:p>
            <a:r>
              <a:rPr lang="en-US" sz="3200" b="1"/>
              <a:t>					</a:t>
            </a:r>
            <a:r>
              <a:rPr lang="vi-VN" sz="3200" b="1"/>
              <a:t>Hồng Hoa</a:t>
            </a:r>
          </a:p>
          <a:p>
            <a:r>
              <a:rPr lang="vi-VN" sz="3200" b="1">
                <a:solidFill>
                  <a:srgbClr val="FF0000"/>
                </a:solidFill>
              </a:rPr>
              <a:t>d. </a:t>
            </a:r>
            <a:r>
              <a:rPr lang="vi-VN" sz="3200" b="1"/>
              <a:t>Tàu chạy đến đâu, đàn cá heo bơi theo đến đó.</a:t>
            </a:r>
          </a:p>
          <a:p>
            <a:r>
              <a:rPr lang="en-US" sz="3200" b="1"/>
              <a:t>					</a:t>
            </a:r>
            <a:r>
              <a:rPr lang="vi-VN" sz="3200" b="1"/>
              <a:t>Hữu Long</a:t>
            </a:r>
          </a:p>
          <a:p>
            <a:r>
              <a:rPr lang="vi-VN" sz="3200" b="1"/>
              <a:t>– Xác định các vế câu của mỗi câu ghép.</a:t>
            </a:r>
          </a:p>
          <a:p>
            <a:r>
              <a:rPr lang="vi-VN" sz="3200" b="1"/>
              <a:t>– Chỉ ra cặp từ hô ứng được sử dụng để nối các vế câu trong mỗi câu.</a:t>
            </a:r>
            <a:endParaRPr lang="en-US" sz="32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0C140F8-FA0F-4D72-A9C0-076152E032CA}"/>
              </a:ext>
            </a:extLst>
          </p:cNvPr>
          <p:cNvSpPr/>
          <p:nvPr/>
        </p:nvSpPr>
        <p:spPr>
          <a:xfrm>
            <a:off x="241559" y="1637880"/>
            <a:ext cx="11635270" cy="4944116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16838" y="704039"/>
            <a:ext cx="5144755" cy="3917550"/>
            <a:chOff x="6616838" y="704039"/>
            <a:chExt cx="5144755" cy="3917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0" r="26673" b="19547"/>
            <a:stretch/>
          </p:blipFill>
          <p:spPr>
            <a:xfrm>
              <a:off x="6616838" y="704039"/>
              <a:ext cx="5144755" cy="39175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386096">
              <a:off x="7012360" y="1015095"/>
              <a:ext cx="418576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Apple" panose="02040603050506020204" pitchFamily="18" charset="0"/>
                  <a:ea typeface="+mn-ea"/>
                  <a:cs typeface="+mn-cs"/>
                </a:rPr>
                <a:t>THẢO LUẬN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Apple" panose="02040603050506020204" pitchFamily="18" charset="0"/>
                  <a:ea typeface="+mn-ea"/>
                  <a:cs typeface="+mn-cs"/>
                </a:rPr>
                <a:t>NHÓM 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28042" y="4226506"/>
            <a:ext cx="5845859" cy="2455647"/>
            <a:chOff x="5828042" y="4226506"/>
            <a:chExt cx="5845859" cy="24556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60" r="46354" b="72650"/>
            <a:stretch/>
          </p:blipFill>
          <p:spPr>
            <a:xfrm>
              <a:off x="6968986" y="4226506"/>
              <a:ext cx="1717355" cy="18890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2" r="32368" b="86647"/>
            <a:stretch/>
          </p:blipFill>
          <p:spPr>
            <a:xfrm>
              <a:off x="5828042" y="5881286"/>
              <a:ext cx="3999244" cy="8008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59" r="40260" b="60040"/>
            <a:stretch/>
          </p:blipFill>
          <p:spPr>
            <a:xfrm>
              <a:off x="9804908" y="4321117"/>
              <a:ext cx="1868993" cy="226087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65589" y="1323657"/>
            <a:ext cx="6112113" cy="4457472"/>
            <a:chOff x="265589" y="1323657"/>
            <a:chExt cx="6112113" cy="44574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36941" r="58142" b="23632"/>
            <a:stretch/>
          </p:blipFill>
          <p:spPr>
            <a:xfrm>
              <a:off x="265589" y="1801982"/>
              <a:ext cx="6112113" cy="3979147"/>
            </a:xfrm>
            <a:prstGeom prst="rect">
              <a:avLst/>
            </a:prstGeom>
          </p:spPr>
        </p:pic>
        <p:pic>
          <p:nvPicPr>
            <p:cNvPr id="12" name="Picture 11" descr="A light bulb with wings&#10;&#10;Description automatically generated">
              <a:extLst>
                <a:ext uri="{FF2B5EF4-FFF2-40B4-BE49-F238E27FC236}">
                  <a16:creationId xmlns:a16="http://schemas.microsoft.com/office/drawing/2014/main" id="{62F2C975-B6D0-761A-B414-ECDBFA316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4" t="20466" r="50025" b="39070"/>
            <a:stretch/>
          </p:blipFill>
          <p:spPr>
            <a:xfrm rot="20186841">
              <a:off x="1661109" y="1323657"/>
              <a:ext cx="1106281" cy="8541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31768" b="19725"/>
            <a:stretch/>
          </p:blipFill>
          <p:spPr>
            <a:xfrm rot="1046556">
              <a:off x="5060135" y="1851543"/>
              <a:ext cx="894355" cy="102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617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832" y="1213220"/>
            <a:ext cx="6900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2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7" y="641449"/>
            <a:ext cx="115880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Trời càng rét, thông càng xanh.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Thuyền chưa cập bến, dân làng đã ùa ra đón.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Mặt trời vừa lên, nắng đã lấp lánh trên những con sóng.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Tàu chạy đến đâu, đàn cá heo bơi theo đến đó.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053192" y="370211"/>
            <a:ext cx="823638" cy="101823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FDDCC3-AE8D-093B-B12E-B58A640A8B6F}"/>
              </a:ext>
            </a:extLst>
          </p:cNvPr>
          <p:cNvCxnSpPr>
            <a:cxnSpLocks/>
          </p:cNvCxnSpPr>
          <p:nvPr/>
        </p:nvCxnSpPr>
        <p:spPr>
          <a:xfrm flipH="1">
            <a:off x="1948437" y="679528"/>
            <a:ext cx="164592" cy="600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BCBE7D7-C186-09AF-7832-603FA06F4F30}"/>
              </a:ext>
            </a:extLst>
          </p:cNvPr>
          <p:cNvSpPr txBox="1"/>
          <p:nvPr/>
        </p:nvSpPr>
        <p:spPr>
          <a:xfrm>
            <a:off x="952164" y="1318164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CN1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5C0D61-B0D2-A8E9-7FA1-CC3B073436B8}"/>
              </a:ext>
            </a:extLst>
          </p:cNvPr>
          <p:cNvCxnSpPr>
            <a:cxnSpLocks/>
          </p:cNvCxnSpPr>
          <p:nvPr/>
        </p:nvCxnSpPr>
        <p:spPr>
          <a:xfrm flipH="1">
            <a:off x="1143212" y="1215802"/>
            <a:ext cx="740452" cy="8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FDFA83-6314-D9AC-CC7E-CCB8C25C90AE}"/>
              </a:ext>
            </a:extLst>
          </p:cNvPr>
          <p:cNvCxnSpPr>
            <a:cxnSpLocks/>
          </p:cNvCxnSpPr>
          <p:nvPr/>
        </p:nvCxnSpPr>
        <p:spPr>
          <a:xfrm flipH="1">
            <a:off x="2105172" y="1215802"/>
            <a:ext cx="1515852" cy="8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F45BD8-F24E-6A89-15D4-0D04E64F4E79}"/>
              </a:ext>
            </a:extLst>
          </p:cNvPr>
          <p:cNvSpPr txBox="1"/>
          <p:nvPr/>
        </p:nvSpPr>
        <p:spPr>
          <a:xfrm>
            <a:off x="2393102" y="1318164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67590-E29E-68E7-23C7-C75929A6179B}"/>
              </a:ext>
            </a:extLst>
          </p:cNvPr>
          <p:cNvCxnSpPr>
            <a:cxnSpLocks/>
          </p:cNvCxnSpPr>
          <p:nvPr/>
        </p:nvCxnSpPr>
        <p:spPr>
          <a:xfrm flipH="1">
            <a:off x="4984245" y="709861"/>
            <a:ext cx="164592" cy="600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C7B1A5-5211-1F6A-F7BA-D4C8B56E1B2B}"/>
              </a:ext>
            </a:extLst>
          </p:cNvPr>
          <p:cNvSpPr txBox="1"/>
          <p:nvPr/>
        </p:nvSpPr>
        <p:spPr>
          <a:xfrm>
            <a:off x="3740153" y="1309430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CN</a:t>
            </a:r>
            <a:r>
              <a:rPr lang="en-US" sz="3200" b="1">
                <a:solidFill>
                  <a:srgbClr val="FF0000"/>
                </a:solidFill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2CD409-A9C9-6C0B-4DBA-545666BB9AE9}"/>
              </a:ext>
            </a:extLst>
          </p:cNvPr>
          <p:cNvCxnSpPr>
            <a:cxnSpLocks/>
          </p:cNvCxnSpPr>
          <p:nvPr/>
        </p:nvCxnSpPr>
        <p:spPr>
          <a:xfrm flipH="1">
            <a:off x="3931201" y="1200434"/>
            <a:ext cx="1020790" cy="153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F9E7BF-9CFD-3053-5AA6-9BB76921E42C}"/>
              </a:ext>
            </a:extLst>
          </p:cNvPr>
          <p:cNvCxnSpPr>
            <a:cxnSpLocks/>
          </p:cNvCxnSpPr>
          <p:nvPr/>
        </p:nvCxnSpPr>
        <p:spPr>
          <a:xfrm flipH="1" flipV="1">
            <a:off x="5117514" y="1200434"/>
            <a:ext cx="2056823" cy="7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80E9BB-6F23-225E-4C23-4426E87368BA}"/>
              </a:ext>
            </a:extLst>
          </p:cNvPr>
          <p:cNvSpPr txBox="1"/>
          <p:nvPr/>
        </p:nvSpPr>
        <p:spPr>
          <a:xfrm>
            <a:off x="5181091" y="1309430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328D80-BD4A-8569-53A9-3AF48FC42BF1}"/>
              </a:ext>
            </a:extLst>
          </p:cNvPr>
          <p:cNvSpPr txBox="1"/>
          <p:nvPr/>
        </p:nvSpPr>
        <p:spPr>
          <a:xfrm>
            <a:off x="1980141" y="659737"/>
            <a:ext cx="12694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CF0BBF-3059-77C4-F23F-B046B6302D05}"/>
              </a:ext>
            </a:extLst>
          </p:cNvPr>
          <p:cNvSpPr txBox="1"/>
          <p:nvPr/>
        </p:nvSpPr>
        <p:spPr>
          <a:xfrm>
            <a:off x="5017164" y="659737"/>
            <a:ext cx="12694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DB8394-49AF-630B-4763-EB492271812F}"/>
              </a:ext>
            </a:extLst>
          </p:cNvPr>
          <p:cNvCxnSpPr>
            <a:cxnSpLocks/>
          </p:cNvCxnSpPr>
          <p:nvPr/>
        </p:nvCxnSpPr>
        <p:spPr>
          <a:xfrm flipH="1">
            <a:off x="2537215" y="2193416"/>
            <a:ext cx="164592" cy="600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5FEED7B-A59A-F88E-5F1A-0B4DBB73F0BE}"/>
              </a:ext>
            </a:extLst>
          </p:cNvPr>
          <p:cNvSpPr txBox="1"/>
          <p:nvPr/>
        </p:nvSpPr>
        <p:spPr>
          <a:xfrm>
            <a:off x="1376895" y="2888570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CN1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5A59DD-6539-7C77-ACEC-09425A8E7371}"/>
              </a:ext>
            </a:extLst>
          </p:cNvPr>
          <p:cNvCxnSpPr>
            <a:cxnSpLocks/>
          </p:cNvCxnSpPr>
          <p:nvPr/>
        </p:nvCxnSpPr>
        <p:spPr>
          <a:xfrm flipH="1">
            <a:off x="1257099" y="2707724"/>
            <a:ext cx="1198365" cy="128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82E38E-D0BC-63A6-01BA-7F38AB152338}"/>
              </a:ext>
            </a:extLst>
          </p:cNvPr>
          <p:cNvCxnSpPr>
            <a:cxnSpLocks/>
          </p:cNvCxnSpPr>
          <p:nvPr/>
        </p:nvCxnSpPr>
        <p:spPr>
          <a:xfrm flipH="1">
            <a:off x="2701807" y="2663464"/>
            <a:ext cx="2501890" cy="204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FDF4F6-8648-079F-CA2A-04B3DE9786F4}"/>
              </a:ext>
            </a:extLst>
          </p:cNvPr>
          <p:cNvSpPr txBox="1"/>
          <p:nvPr/>
        </p:nvSpPr>
        <p:spPr>
          <a:xfrm>
            <a:off x="3642354" y="2888571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9BCA8B-481D-469C-305F-D5CED429B3AA}"/>
              </a:ext>
            </a:extLst>
          </p:cNvPr>
          <p:cNvCxnSpPr>
            <a:cxnSpLocks/>
          </p:cNvCxnSpPr>
          <p:nvPr/>
        </p:nvCxnSpPr>
        <p:spPr>
          <a:xfrm flipH="1">
            <a:off x="7204860" y="2131715"/>
            <a:ext cx="164592" cy="600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71C4414-0F58-0E3A-B3AB-CA38D7203987}"/>
              </a:ext>
            </a:extLst>
          </p:cNvPr>
          <p:cNvSpPr txBox="1"/>
          <p:nvPr/>
        </p:nvSpPr>
        <p:spPr>
          <a:xfrm>
            <a:off x="5963805" y="2842453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CN</a:t>
            </a:r>
            <a:r>
              <a:rPr lang="en-US" sz="3200" b="1">
                <a:solidFill>
                  <a:srgbClr val="FF0000"/>
                </a:solidFill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25BE3C-5B8F-F0EA-C98E-DF82ECFEC8B0}"/>
              </a:ext>
            </a:extLst>
          </p:cNvPr>
          <p:cNvCxnSpPr>
            <a:cxnSpLocks/>
          </p:cNvCxnSpPr>
          <p:nvPr/>
        </p:nvCxnSpPr>
        <p:spPr>
          <a:xfrm flipH="1">
            <a:off x="5547400" y="2706421"/>
            <a:ext cx="1657460" cy="7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F7CC97-ABE3-7034-0216-4DB50D12CF07}"/>
              </a:ext>
            </a:extLst>
          </p:cNvPr>
          <p:cNvCxnSpPr>
            <a:cxnSpLocks/>
          </p:cNvCxnSpPr>
          <p:nvPr/>
        </p:nvCxnSpPr>
        <p:spPr>
          <a:xfrm flipH="1" flipV="1">
            <a:off x="7874933" y="2663464"/>
            <a:ext cx="2056823" cy="7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18272C1-FC06-209F-1AF3-F5F8ED8892F3}"/>
              </a:ext>
            </a:extLst>
          </p:cNvPr>
          <p:cNvSpPr txBox="1"/>
          <p:nvPr/>
        </p:nvSpPr>
        <p:spPr>
          <a:xfrm>
            <a:off x="8431915" y="2842454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1A7851-3A2D-A7D7-70AB-D9A770BB09D2}"/>
              </a:ext>
            </a:extLst>
          </p:cNvPr>
          <p:cNvSpPr txBox="1"/>
          <p:nvPr/>
        </p:nvSpPr>
        <p:spPr>
          <a:xfrm>
            <a:off x="2632249" y="2121646"/>
            <a:ext cx="12694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0C4B12-EA9B-C95A-7EE8-867159020364}"/>
              </a:ext>
            </a:extLst>
          </p:cNvPr>
          <p:cNvSpPr txBox="1"/>
          <p:nvPr/>
        </p:nvSpPr>
        <p:spPr>
          <a:xfrm>
            <a:off x="7287156" y="2139607"/>
            <a:ext cx="12694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solidFill>
                  <a:srgbClr val="FF00FF"/>
                </a:solidFill>
                <a:latin typeface="Arial" panose="020B0604020202020204" pitchFamily="34" charset="0"/>
              </a:rPr>
              <a:t>đã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94E0EFF-6ED5-8C1F-2124-53395659A92F}"/>
              </a:ext>
            </a:extLst>
          </p:cNvPr>
          <p:cNvCxnSpPr>
            <a:cxnSpLocks/>
          </p:cNvCxnSpPr>
          <p:nvPr/>
        </p:nvCxnSpPr>
        <p:spPr>
          <a:xfrm flipH="1">
            <a:off x="2606773" y="3599169"/>
            <a:ext cx="164592" cy="600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2ACBF69-8B65-5E65-0E86-D3E91005F0C3}"/>
              </a:ext>
            </a:extLst>
          </p:cNvPr>
          <p:cNvSpPr txBox="1"/>
          <p:nvPr/>
        </p:nvSpPr>
        <p:spPr>
          <a:xfrm>
            <a:off x="1446453" y="4294323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CN1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D367072-BDFA-EDA6-1DA7-FB84AB301582}"/>
              </a:ext>
            </a:extLst>
          </p:cNvPr>
          <p:cNvCxnSpPr>
            <a:cxnSpLocks/>
          </p:cNvCxnSpPr>
          <p:nvPr/>
        </p:nvCxnSpPr>
        <p:spPr>
          <a:xfrm flipH="1" flipV="1">
            <a:off x="1143212" y="4074645"/>
            <a:ext cx="1381810" cy="38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06BF63-5E9D-497D-C6D0-9F036D355FC0}"/>
              </a:ext>
            </a:extLst>
          </p:cNvPr>
          <p:cNvCxnSpPr>
            <a:cxnSpLocks/>
          </p:cNvCxnSpPr>
          <p:nvPr/>
        </p:nvCxnSpPr>
        <p:spPr>
          <a:xfrm flipH="1">
            <a:off x="2771365" y="4076901"/>
            <a:ext cx="1413189" cy="128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6817321-9163-416E-F208-8C98656DCEB0}"/>
              </a:ext>
            </a:extLst>
          </p:cNvPr>
          <p:cNvSpPr txBox="1"/>
          <p:nvPr/>
        </p:nvSpPr>
        <p:spPr>
          <a:xfrm>
            <a:off x="2930322" y="4275060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FB3348-B676-C406-BC34-FA802D1FCAB1}"/>
              </a:ext>
            </a:extLst>
          </p:cNvPr>
          <p:cNvCxnSpPr>
            <a:cxnSpLocks/>
          </p:cNvCxnSpPr>
          <p:nvPr/>
        </p:nvCxnSpPr>
        <p:spPr>
          <a:xfrm flipH="1">
            <a:off x="5335200" y="3591697"/>
            <a:ext cx="164592" cy="600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A7297FF-F4CC-9AB2-C599-93D5B4B0A2A3}"/>
              </a:ext>
            </a:extLst>
          </p:cNvPr>
          <p:cNvSpPr txBox="1"/>
          <p:nvPr/>
        </p:nvSpPr>
        <p:spPr>
          <a:xfrm>
            <a:off x="4477879" y="4248206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CN</a:t>
            </a:r>
            <a:r>
              <a:rPr lang="en-US" sz="3200" b="1">
                <a:solidFill>
                  <a:srgbClr val="FF0000"/>
                </a:solidFill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CFEC906-CE56-F993-A91B-9A5EE406050E}"/>
              </a:ext>
            </a:extLst>
          </p:cNvPr>
          <p:cNvCxnSpPr>
            <a:cxnSpLocks/>
          </p:cNvCxnSpPr>
          <p:nvPr/>
        </p:nvCxnSpPr>
        <p:spPr>
          <a:xfrm flipH="1" flipV="1">
            <a:off x="4438540" y="4119884"/>
            <a:ext cx="978956" cy="193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9BF34DC-744F-C09E-1B1F-E5B2C93EE1C4}"/>
              </a:ext>
            </a:extLst>
          </p:cNvPr>
          <p:cNvCxnSpPr>
            <a:cxnSpLocks/>
          </p:cNvCxnSpPr>
          <p:nvPr/>
        </p:nvCxnSpPr>
        <p:spPr>
          <a:xfrm flipH="1" flipV="1">
            <a:off x="5670849" y="4089716"/>
            <a:ext cx="6205981" cy="237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F657188-3E6C-A184-F568-9ED13876A66E}"/>
              </a:ext>
            </a:extLst>
          </p:cNvPr>
          <p:cNvSpPr txBox="1"/>
          <p:nvPr/>
        </p:nvSpPr>
        <p:spPr>
          <a:xfrm>
            <a:off x="8501473" y="4248207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803BEF-A53B-DD23-6836-21869CCA04D1}"/>
              </a:ext>
            </a:extLst>
          </p:cNvPr>
          <p:cNvSpPr txBox="1"/>
          <p:nvPr/>
        </p:nvSpPr>
        <p:spPr>
          <a:xfrm>
            <a:off x="2661751" y="3576711"/>
            <a:ext cx="12694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13FF39-D854-1D73-E368-0299CA760DFE}"/>
              </a:ext>
            </a:extLst>
          </p:cNvPr>
          <p:cNvSpPr txBox="1"/>
          <p:nvPr/>
        </p:nvSpPr>
        <p:spPr>
          <a:xfrm>
            <a:off x="5417496" y="3559515"/>
            <a:ext cx="12694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solidFill>
                  <a:srgbClr val="FF00FF"/>
                </a:solidFill>
                <a:latin typeface="Arial" panose="020B0604020202020204" pitchFamily="34" charset="0"/>
              </a:rPr>
              <a:t>đã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DFBBA14-4BAC-CA9E-BBFB-CB6559E995D4}"/>
              </a:ext>
            </a:extLst>
          </p:cNvPr>
          <p:cNvCxnSpPr>
            <a:cxnSpLocks/>
          </p:cNvCxnSpPr>
          <p:nvPr/>
        </p:nvCxnSpPr>
        <p:spPr>
          <a:xfrm flipH="1">
            <a:off x="1893459" y="5063139"/>
            <a:ext cx="164592" cy="600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C244DFD-4CDE-C2C8-BFAE-B405A2CFAF35}"/>
              </a:ext>
            </a:extLst>
          </p:cNvPr>
          <p:cNvSpPr txBox="1"/>
          <p:nvPr/>
        </p:nvSpPr>
        <p:spPr>
          <a:xfrm>
            <a:off x="1016384" y="5739029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CN1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CEB5B8-38E2-42B3-EB54-137350043A49}"/>
              </a:ext>
            </a:extLst>
          </p:cNvPr>
          <p:cNvCxnSpPr>
            <a:cxnSpLocks/>
          </p:cNvCxnSpPr>
          <p:nvPr/>
        </p:nvCxnSpPr>
        <p:spPr>
          <a:xfrm flipH="1">
            <a:off x="1143212" y="5577447"/>
            <a:ext cx="668496" cy="258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8FECA4F-6E43-2B78-C6FF-F6ED97B58B8E}"/>
              </a:ext>
            </a:extLst>
          </p:cNvPr>
          <p:cNvCxnSpPr>
            <a:cxnSpLocks/>
          </p:cNvCxnSpPr>
          <p:nvPr/>
        </p:nvCxnSpPr>
        <p:spPr>
          <a:xfrm flipH="1">
            <a:off x="2058051" y="5538615"/>
            <a:ext cx="2504591" cy="150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3B0206C-B27A-5D86-7A95-91D8AD1B2A87}"/>
              </a:ext>
            </a:extLst>
          </p:cNvPr>
          <p:cNvSpPr txBox="1"/>
          <p:nvPr/>
        </p:nvSpPr>
        <p:spPr>
          <a:xfrm>
            <a:off x="2964583" y="5718498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271C4E-B23D-E170-3C04-0585A0F90CAE}"/>
              </a:ext>
            </a:extLst>
          </p:cNvPr>
          <p:cNvCxnSpPr>
            <a:cxnSpLocks/>
          </p:cNvCxnSpPr>
          <p:nvPr/>
        </p:nvCxnSpPr>
        <p:spPr>
          <a:xfrm flipH="1">
            <a:off x="4621886" y="5055667"/>
            <a:ext cx="164592" cy="6005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10C057C-8F88-86C3-C51E-09383CB65FCE}"/>
              </a:ext>
            </a:extLst>
          </p:cNvPr>
          <p:cNvSpPr txBox="1"/>
          <p:nvPr/>
        </p:nvSpPr>
        <p:spPr>
          <a:xfrm>
            <a:off x="5556715" y="5739029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CN</a:t>
            </a:r>
            <a:r>
              <a:rPr lang="en-US" sz="3200" b="1">
                <a:solidFill>
                  <a:srgbClr val="FF0000"/>
                </a:solidFill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E290C-BE9C-EED8-F71F-2F3C82D6A890}"/>
              </a:ext>
            </a:extLst>
          </p:cNvPr>
          <p:cNvCxnSpPr>
            <a:cxnSpLocks/>
          </p:cNvCxnSpPr>
          <p:nvPr/>
        </p:nvCxnSpPr>
        <p:spPr>
          <a:xfrm flipH="1">
            <a:off x="4845722" y="5575131"/>
            <a:ext cx="1977589" cy="89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70322-7A71-78A3-7C02-EBCE66CDE83D}"/>
              </a:ext>
            </a:extLst>
          </p:cNvPr>
          <p:cNvCxnSpPr>
            <a:cxnSpLocks/>
          </p:cNvCxnSpPr>
          <p:nvPr/>
        </p:nvCxnSpPr>
        <p:spPr>
          <a:xfrm flipH="1">
            <a:off x="7042374" y="5532045"/>
            <a:ext cx="3091575" cy="6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54DA9D3-320F-3F8F-5202-E1CBE2FFD9EC}"/>
              </a:ext>
            </a:extLst>
          </p:cNvPr>
          <p:cNvSpPr txBox="1"/>
          <p:nvPr/>
        </p:nvSpPr>
        <p:spPr>
          <a:xfrm>
            <a:off x="7788159" y="5712177"/>
            <a:ext cx="10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3FA3C6-8E2B-EF3F-A43A-D9320F8AC54A}"/>
              </a:ext>
            </a:extLst>
          </p:cNvPr>
          <p:cNvSpPr txBox="1"/>
          <p:nvPr/>
        </p:nvSpPr>
        <p:spPr>
          <a:xfrm>
            <a:off x="3785527" y="5055667"/>
            <a:ext cx="12694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FF"/>
                </a:solidFill>
                <a:latin typeface="Arial" panose="020B0604020202020204" pitchFamily="34" charset="0"/>
              </a:rPr>
              <a:t>đâu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AF9401-4034-5439-4B29-0666C9C29892}"/>
              </a:ext>
            </a:extLst>
          </p:cNvPr>
          <p:cNvSpPr txBox="1"/>
          <p:nvPr/>
        </p:nvSpPr>
        <p:spPr>
          <a:xfrm>
            <a:off x="9499224" y="5060395"/>
            <a:ext cx="12694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FF"/>
                </a:solidFill>
                <a:latin typeface="Arial" panose="020B0604020202020204" pitchFamily="34" charset="0"/>
              </a:rPr>
              <a:t>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7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558" y="214908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7" y="482676"/>
            <a:ext cx="111369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u="none" strike="noStrike" baseline="0">
                <a:solidFill>
                  <a:srgbClr val="FF00FF"/>
                </a:solidFill>
                <a:latin typeface="Arial-Rounded-Bold"/>
              </a:rPr>
              <a:t>2. </a:t>
            </a:r>
            <a:r>
              <a:rPr lang="en-US" sz="3200" b="1" i="0" u="none" strike="noStrike" baseline="0">
                <a:solidFill>
                  <a:srgbClr val="000000"/>
                </a:solidFill>
                <a:latin typeface="Arial-BoldMT"/>
              </a:rPr>
              <a:t>Chọn cặp từ hô ứng phù hợp trong khung thay cho hai </a:t>
            </a:r>
            <a:r>
              <a:rPr lang="en-US" sz="44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3200" b="1" i="0" u="none" strike="noStrike" baseline="0">
                <a:solidFill>
                  <a:srgbClr val="000000"/>
                </a:solidFill>
                <a:latin typeface="Arial-BoldMT"/>
              </a:rPr>
              <a:t>trong mỗi câu sau:</a:t>
            </a:r>
          </a:p>
          <a:p>
            <a:pPr algn="l"/>
            <a:endParaRPr lang="en-US" sz="3200" b="1">
              <a:solidFill>
                <a:srgbClr val="000000"/>
              </a:solidFill>
              <a:latin typeface="Arial-BoldMT"/>
            </a:endParaRPr>
          </a:p>
          <a:p>
            <a:pPr algn="l"/>
            <a:endParaRPr lang="en-US" sz="3200" b="1" i="0" u="none" strike="noStrike" baseline="0">
              <a:solidFill>
                <a:srgbClr val="000000"/>
              </a:solidFill>
              <a:latin typeface="Arial-BoldMT"/>
            </a:endParaRPr>
          </a:p>
          <a:p>
            <a:pPr algn="l"/>
            <a:endParaRPr lang="en-US" sz="3200" b="1">
              <a:solidFill>
                <a:srgbClr val="000000"/>
              </a:solidFill>
              <a:latin typeface="Arial-BoldMT"/>
            </a:endParaRPr>
          </a:p>
          <a:p>
            <a:pPr algn="l"/>
            <a:endParaRPr lang="en-US" sz="3200" b="1" i="0" u="none" strike="noStrike" baseline="0">
              <a:solidFill>
                <a:srgbClr val="000000"/>
              </a:solidFill>
              <a:latin typeface="Arial-BoldMT"/>
            </a:endParaRPr>
          </a:p>
          <a:p>
            <a:pPr algn="l"/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a. Trời </a:t>
            </a:r>
            <a:r>
              <a:rPr lang="en-US" sz="44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về chiều, nắng </a:t>
            </a:r>
            <a:r>
              <a:rPr lang="en-US" sz="44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sẫm lại.</a:t>
            </a:r>
          </a:p>
          <a:p>
            <a:pPr algn="l"/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b. Trời nắng gắt </a:t>
            </a:r>
            <a:r>
              <a:rPr lang="en-US" sz="44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, muối khô nhanh </a:t>
            </a:r>
            <a:r>
              <a:rPr lang="en-US" sz="44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MT"/>
              </a:rPr>
              <a:t>c. Gió thổi về </a:t>
            </a:r>
            <a:r>
              <a:rPr lang="vi-VN" sz="44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MT"/>
              </a:rPr>
              <a:t>, mây dạt về hướng </a:t>
            </a:r>
            <a:r>
              <a:rPr lang="vi-VN" sz="44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l"/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d. Trời </a:t>
            </a:r>
            <a:r>
              <a:rPr lang="en-US" sz="44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rạng sáng, bà con </a:t>
            </a:r>
            <a:r>
              <a:rPr lang="en-US" sz="44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MT"/>
              </a:rPr>
              <a:t>ra đồng gặt lúa.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D4826F-9BFD-D104-8FC3-03A56684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45" y="1748892"/>
            <a:ext cx="10319285" cy="18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2234" y="242762"/>
            <a:ext cx="11733530" cy="6303696"/>
          </a:xfrm>
          <a:prstGeom prst="roundRect">
            <a:avLst/>
          </a:prstGeom>
          <a:solidFill>
            <a:schemeClr val="bg1">
              <a:alpha val="77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4388" y="3962252"/>
            <a:ext cx="4665378" cy="2895748"/>
            <a:chOff x="7404388" y="3962252"/>
            <a:chExt cx="4665378" cy="28957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" r="53282" b="65582"/>
            <a:stretch/>
          </p:blipFill>
          <p:spPr>
            <a:xfrm>
              <a:off x="7404388" y="5720576"/>
              <a:ext cx="2517168" cy="11374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92" b="20090"/>
            <a:stretch/>
          </p:blipFill>
          <p:spPr>
            <a:xfrm>
              <a:off x="7951913" y="4422710"/>
              <a:ext cx="1630977" cy="16621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35" b="19641"/>
            <a:stretch/>
          </p:blipFill>
          <p:spPr>
            <a:xfrm>
              <a:off x="9705123" y="3962252"/>
              <a:ext cx="2364643" cy="23823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36236" y="120803"/>
            <a:ext cx="5594240" cy="6193908"/>
            <a:chOff x="336236" y="120803"/>
            <a:chExt cx="5594240" cy="61939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12" b="19342"/>
            <a:stretch/>
          </p:blipFill>
          <p:spPr>
            <a:xfrm>
              <a:off x="1148383" y="2552045"/>
              <a:ext cx="4460749" cy="37626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49" b="59596"/>
            <a:stretch/>
          </p:blipFill>
          <p:spPr>
            <a:xfrm rot="20518314">
              <a:off x="3068743" y="120803"/>
              <a:ext cx="2861733" cy="2286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43" b="59746"/>
            <a:stretch/>
          </p:blipFill>
          <p:spPr>
            <a:xfrm>
              <a:off x="336236" y="515984"/>
              <a:ext cx="2590800" cy="22775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23" b="59895"/>
            <a:stretch/>
          </p:blipFill>
          <p:spPr>
            <a:xfrm>
              <a:off x="1191006" y="1004942"/>
              <a:ext cx="925232" cy="12982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r="31768" b="19725"/>
            <a:stretch/>
          </p:blipFill>
          <p:spPr>
            <a:xfrm rot="1046556">
              <a:off x="3987403" y="520132"/>
              <a:ext cx="894355" cy="102341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890011" y="135631"/>
            <a:ext cx="6267266" cy="4213632"/>
            <a:chOff x="5890011" y="135631"/>
            <a:chExt cx="6267266" cy="4213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0" r="26673" b="19547"/>
            <a:stretch/>
          </p:blipFill>
          <p:spPr>
            <a:xfrm rot="21372538">
              <a:off x="5890011" y="135631"/>
              <a:ext cx="6267266" cy="42136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163414">
              <a:off x="6413595" y="922597"/>
              <a:ext cx="522009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Apple" panose="02040603050506020204" pitchFamily="18" charset="0"/>
                </a:rPr>
                <a:t>THẢO LUẬN NHÓM ĐÔI ĐỂ TRẢ LỜI CÂU HỎI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90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5" b="18789"/>
          <a:stretch/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5832" y="1213220"/>
            <a:ext cx="6900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Chia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sẻ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trước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Nexa Rust Sans Black" panose="020B0606040200020203" pitchFamily="34" charset="0"/>
              </a:rPr>
              <a:t>lớp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SVN-Nexa Rust Sans Black" panose="020B0606040200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3" b="19940"/>
          <a:stretch/>
        </p:blipFill>
        <p:spPr>
          <a:xfrm>
            <a:off x="1642534" y="2918707"/>
            <a:ext cx="3200400" cy="391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0625" r="50084" b="8717"/>
          <a:stretch/>
        </p:blipFill>
        <p:spPr>
          <a:xfrm>
            <a:off x="7950199" y="2918706"/>
            <a:ext cx="3403601" cy="39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9171" y="214907"/>
            <a:ext cx="11773657" cy="65371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7" y="482676"/>
            <a:ext cx="111369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Chọn cặp từ hô ứng phù hợp trong khung thay cho hai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trong mỗi câu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Trời 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về chiều, nắng 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sẫm lại.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b. Trời nắng gắt        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, muối khô nhanh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c. Gió thổi về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, mây dạt về hướng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d. Trời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rạng sáng, bà con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ra đồng gặt lúa.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30370" r="33866" b="29670"/>
          <a:stretch/>
        </p:blipFill>
        <p:spPr>
          <a:xfrm>
            <a:off x="11279970" y="5733854"/>
            <a:ext cx="823638" cy="1018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D4826F-9BFD-D104-8FC3-03A566840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" y="1748892"/>
            <a:ext cx="10319285" cy="189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A4BA5-9639-6C24-004E-93CD5296B639}"/>
              </a:ext>
            </a:extLst>
          </p:cNvPr>
          <p:cNvSpPr txBox="1"/>
          <p:nvPr/>
        </p:nvSpPr>
        <p:spPr>
          <a:xfrm>
            <a:off x="2012103" y="3753791"/>
            <a:ext cx="124316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càng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7D4B6-E06E-D231-7D15-68A429ACD4B8}"/>
              </a:ext>
            </a:extLst>
          </p:cNvPr>
          <p:cNvSpPr txBox="1"/>
          <p:nvPr/>
        </p:nvSpPr>
        <p:spPr>
          <a:xfrm>
            <a:off x="6254918" y="3753791"/>
            <a:ext cx="124316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càng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DADF-4854-27FE-E7AE-766E19B59B99}"/>
              </a:ext>
            </a:extLst>
          </p:cNvPr>
          <p:cNvSpPr txBox="1"/>
          <p:nvPr/>
        </p:nvSpPr>
        <p:spPr>
          <a:xfrm>
            <a:off x="3627120" y="4452189"/>
            <a:ext cx="221284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bao nhiêu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6C5B0-F725-F8A8-2316-3AEF52F436CC}"/>
              </a:ext>
            </a:extLst>
          </p:cNvPr>
          <p:cNvSpPr txBox="1"/>
          <p:nvPr/>
        </p:nvSpPr>
        <p:spPr>
          <a:xfrm>
            <a:off x="9067121" y="4473274"/>
            <a:ext cx="252095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bấy nhiêu.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8DEF1-3423-8890-CD93-0E3BC18859E4}"/>
              </a:ext>
            </a:extLst>
          </p:cNvPr>
          <p:cNvSpPr txBox="1"/>
          <p:nvPr/>
        </p:nvSpPr>
        <p:spPr>
          <a:xfrm>
            <a:off x="3174364" y="5083691"/>
            <a:ext cx="110947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srgbClr val="FF00FF"/>
                </a:solidFill>
                <a:latin typeface="Arial-Rounded-Bold"/>
              </a:rPr>
              <a:t>đâu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34F9D-463D-3AC3-4CFD-E420D4B805FD}"/>
              </a:ext>
            </a:extLst>
          </p:cNvPr>
          <p:cNvSpPr txBox="1"/>
          <p:nvPr/>
        </p:nvSpPr>
        <p:spPr>
          <a:xfrm>
            <a:off x="7957649" y="5083691"/>
            <a:ext cx="90551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srgbClr val="FF00FF"/>
                </a:solidFill>
                <a:latin typeface="Arial-Rounded-Bold"/>
              </a:rPr>
              <a:t>đó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89BB3-38B3-97F2-88E4-244A55D2028E}"/>
              </a:ext>
            </a:extLst>
          </p:cNvPr>
          <p:cNvSpPr txBox="1"/>
          <p:nvPr/>
        </p:nvSpPr>
        <p:spPr>
          <a:xfrm>
            <a:off x="2046815" y="5751680"/>
            <a:ext cx="110947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srgbClr val="FF00FF"/>
                </a:solidFill>
                <a:latin typeface="Arial-Rounded-Bold"/>
              </a:rPr>
              <a:t>vừa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DD5FB-8C21-86F7-FA42-9D80720C0871}"/>
              </a:ext>
            </a:extLst>
          </p:cNvPr>
          <p:cNvSpPr txBox="1"/>
          <p:nvPr/>
        </p:nvSpPr>
        <p:spPr>
          <a:xfrm>
            <a:off x="6876498" y="5784005"/>
            <a:ext cx="110947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srgbClr val="FF00FF"/>
                </a:solidFill>
                <a:latin typeface="Arial-Rounded-Bold"/>
              </a:rPr>
              <a:t>đã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5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  <a:alpha val="95000"/>
          </a:schemeClr>
        </a:solidFill>
        <a:ln w="38100">
          <a:solidFill>
            <a:schemeClr val="tx1"/>
          </a:solidFill>
          <a:prstDash val="lgDash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1309</TotalTime>
  <Words>788</Words>
  <Application>Microsoft Office PowerPoint</Application>
  <PresentationFormat>Widescreen</PresentationFormat>
  <Paragraphs>113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Aptos</vt:lpstr>
      <vt:lpstr>Aptos Display</vt:lpstr>
      <vt:lpstr>Arial</vt:lpstr>
      <vt:lpstr>Arial-BoldMT</vt:lpstr>
      <vt:lpstr>ArialMT</vt:lpstr>
      <vt:lpstr>Arial-Rounded-Bold</vt:lpstr>
      <vt:lpstr>Calibri</vt:lpstr>
      <vt:lpstr>SVN-Apple</vt:lpstr>
      <vt:lpstr>SVN-Gretoon</vt:lpstr>
      <vt:lpstr>SVN-Nexa Rust Sans Black</vt:lpstr>
      <vt:lpstr>Times New Roman</vt:lpstr>
      <vt:lpstr>UTM Showcard</vt:lpstr>
      <vt:lpstr>Wingdings-Regular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PC</cp:lastModifiedBy>
  <cp:revision>177</cp:revision>
  <dcterms:created xsi:type="dcterms:W3CDTF">2023-08-27T05:34:41Z</dcterms:created>
  <dcterms:modified xsi:type="dcterms:W3CDTF">2025-02-05T09:32:33Z</dcterms:modified>
  <cp:category>9Slide.vn</cp:category>
</cp:coreProperties>
</file>