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0" r:id="rId1"/>
    <p:sldMasterId id="2147483656" r:id="rId2"/>
  </p:sldMasterIdLst>
  <p:notesMasterIdLst>
    <p:notesMasterId r:id="rId23"/>
  </p:notesMasterIdLst>
  <p:sldIdLst>
    <p:sldId id="336" r:id="rId3"/>
    <p:sldId id="260" r:id="rId4"/>
    <p:sldId id="283" r:id="rId5"/>
    <p:sldId id="284" r:id="rId6"/>
    <p:sldId id="305" r:id="rId7"/>
    <p:sldId id="273" r:id="rId8"/>
    <p:sldId id="285" r:id="rId9"/>
    <p:sldId id="286" r:id="rId10"/>
    <p:sldId id="287" r:id="rId11"/>
    <p:sldId id="288" r:id="rId12"/>
    <p:sldId id="289" r:id="rId13"/>
    <p:sldId id="290" r:id="rId14"/>
    <p:sldId id="291" r:id="rId15"/>
    <p:sldId id="292" r:id="rId16"/>
    <p:sldId id="293" r:id="rId17"/>
    <p:sldId id="274" r:id="rId18"/>
    <p:sldId id="294" r:id="rId19"/>
    <p:sldId id="306" r:id="rId20"/>
    <p:sldId id="300" r:id="rId21"/>
    <p:sldId id="301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EEF"/>
    <a:srgbClr val="0056A6"/>
    <a:srgbClr val="FB5E1B"/>
    <a:srgbClr val="FDB53F"/>
    <a:srgbClr val="FFE67D"/>
    <a:srgbClr val="FC762D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0132" autoAdjust="0"/>
  </p:normalViewPr>
  <p:slideViewPr>
    <p:cSldViewPr snapToGrid="0">
      <p:cViewPr varScale="1">
        <p:scale>
          <a:sx n="64" d="100"/>
          <a:sy n="64" d="100"/>
        </p:scale>
        <p:origin x="9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25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40928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1806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91477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77448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45489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67438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14755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16734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1847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61157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50549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51207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93458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41721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23133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34045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3179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55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67" y="365209"/>
            <a:ext cx="10516575" cy="13258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885" y="1778841"/>
            <a:ext cx="4874027" cy="82409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800"/>
            </a:lvl1pPr>
            <a:lvl2pPr marL="457189" indent="0">
              <a:buNone/>
              <a:defRPr sz="2400"/>
            </a:lvl2pPr>
            <a:lvl3pPr marL="914377" indent="0">
              <a:buNone/>
              <a:defRPr sz="20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  <a:lvl6pPr marL="2285943" indent="0">
              <a:buNone/>
              <a:defRPr sz="1800"/>
            </a:lvl6pPr>
            <a:lvl7pPr marL="2743978" indent="0">
              <a:buNone/>
              <a:defRPr sz="1800"/>
            </a:lvl7pPr>
            <a:lvl8pPr marL="3201167" indent="0">
              <a:buNone/>
              <a:defRPr sz="1800"/>
            </a:lvl8pPr>
            <a:lvl9pPr marL="3659202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885" y="2665984"/>
            <a:ext cx="4874027" cy="352508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519" y="1778841"/>
            <a:ext cx="4898029" cy="82409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800"/>
            </a:lvl1pPr>
            <a:lvl2pPr marL="457189" indent="0">
              <a:buNone/>
              <a:defRPr sz="2400"/>
            </a:lvl2pPr>
            <a:lvl3pPr marL="914377" indent="0">
              <a:buNone/>
              <a:defRPr sz="20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  <a:lvl6pPr marL="2285943" indent="0">
              <a:buNone/>
              <a:defRPr sz="1800"/>
            </a:lvl6pPr>
            <a:lvl7pPr marL="2743978" indent="0">
              <a:buNone/>
              <a:defRPr sz="1800"/>
            </a:lvl7pPr>
            <a:lvl8pPr marL="3201167" indent="0">
              <a:buNone/>
              <a:defRPr sz="1800"/>
            </a:lvl8pPr>
            <a:lvl9pPr marL="3659202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519" y="2665984"/>
            <a:ext cx="4898029" cy="352508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0198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79" y="365209"/>
            <a:ext cx="10516575" cy="13258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98206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24577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67" y="457305"/>
            <a:ext cx="4165735" cy="1600561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669" y="457305"/>
            <a:ext cx="6172772" cy="540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978" indent="0">
              <a:buNone/>
              <a:defRPr sz="2000"/>
            </a:lvl7pPr>
            <a:lvl8pPr marL="3201167" indent="0">
              <a:buNone/>
              <a:defRPr sz="2000"/>
            </a:lvl8pPr>
            <a:lvl9pPr marL="3659202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67" y="2057865"/>
            <a:ext cx="4165735" cy="38124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978" indent="0">
              <a:buNone/>
              <a:defRPr sz="1400"/>
            </a:lvl7pPr>
            <a:lvl8pPr marL="3201167" indent="0">
              <a:buNone/>
              <a:defRPr sz="1400"/>
            </a:lvl8pPr>
            <a:lvl9pPr marL="3659202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69811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709" y="365209"/>
            <a:ext cx="2629144" cy="5813153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79" y="365209"/>
            <a:ext cx="7735019" cy="581315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44993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79" y="365209"/>
            <a:ext cx="10516575" cy="5813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07166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11777796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37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0692757"/>
      </p:ext>
    </p:extLst>
  </p:cSld>
  <p:clrMapOvr>
    <a:masterClrMapping/>
  </p:clrMapOvr>
  <p:transition spd="slow">
    <p:split orient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83BBA-78B2-4CD0-975B-1DA85D06A14E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09BBF-528F-4082-92DD-9E4D521DC5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2664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96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891F55ED-E951-4F65-A31D-C36893BAC8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91989" y="2307470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9 w 2899940"/>
              <a:gd name="connsiteY3" fmla="*/ 113973 h 2105044"/>
              <a:gd name="connsiteX4" fmla="*/ 2227109 w 2899940"/>
              <a:gd name="connsiteY4" fmla="*/ 1294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5 w 2899940"/>
              <a:gd name="connsiteY17" fmla="*/ 1720835 h 2105044"/>
              <a:gd name="connsiteX18" fmla="*/ 76868 w 2899940"/>
              <a:gd name="connsiteY18" fmla="*/ 1515198 h 2105044"/>
              <a:gd name="connsiteX19" fmla="*/ 144109 w 2899940"/>
              <a:gd name="connsiteY19" fmla="*/ 1237622 h 2105044"/>
              <a:gd name="connsiteX20" fmla="*/ 2118 w 2899940"/>
              <a:gd name="connsiteY20" fmla="*/ 952837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4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9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2" y="24578"/>
                  <a:pt x="1947338" y="59388"/>
                </a:cubicBezTo>
                <a:lnTo>
                  <a:pt x="1999259" y="110795"/>
                </a:lnTo>
                <a:lnTo>
                  <a:pt x="2002469" y="113973"/>
                </a:lnTo>
                <a:cubicBezTo>
                  <a:pt x="2060375" y="46576"/>
                  <a:pt x="2141954" y="7470"/>
                  <a:pt x="2227109" y="1294"/>
                </a:cubicBezTo>
                <a:cubicBezTo>
                  <a:pt x="2278201" y="-2413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7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5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7" y="1861011"/>
                  <a:pt x="2060861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1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5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09" y="1237622"/>
                </a:cubicBezTo>
                <a:cubicBezTo>
                  <a:pt x="43951" y="1179321"/>
                  <a:pt x="-11826" y="1067443"/>
                  <a:pt x="2118" y="952837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4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7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9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5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8853F50B-CF8A-4442-8715-97E823EBBCD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06497" y="3252902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9 w 2899940"/>
              <a:gd name="connsiteY3" fmla="*/ 113973 h 2105044"/>
              <a:gd name="connsiteX4" fmla="*/ 2227109 w 2899940"/>
              <a:gd name="connsiteY4" fmla="*/ 1294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6 w 2899940"/>
              <a:gd name="connsiteY17" fmla="*/ 1720835 h 2105044"/>
              <a:gd name="connsiteX18" fmla="*/ 76868 w 2899940"/>
              <a:gd name="connsiteY18" fmla="*/ 1515198 h 2105044"/>
              <a:gd name="connsiteX19" fmla="*/ 144110 w 2899940"/>
              <a:gd name="connsiteY19" fmla="*/ 1237622 h 2105044"/>
              <a:gd name="connsiteX20" fmla="*/ 2118 w 2899940"/>
              <a:gd name="connsiteY20" fmla="*/ 952838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4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9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3" y="24578"/>
                  <a:pt x="1947338" y="59388"/>
                </a:cubicBezTo>
                <a:lnTo>
                  <a:pt x="1999259" y="110795"/>
                </a:lnTo>
                <a:lnTo>
                  <a:pt x="2002469" y="113973"/>
                </a:lnTo>
                <a:cubicBezTo>
                  <a:pt x="2060375" y="46576"/>
                  <a:pt x="2141954" y="7470"/>
                  <a:pt x="2227109" y="1294"/>
                </a:cubicBezTo>
                <a:cubicBezTo>
                  <a:pt x="2278201" y="-2413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7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5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7" y="1861011"/>
                  <a:pt x="2060861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1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6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10" y="1237622"/>
                </a:cubicBezTo>
                <a:cubicBezTo>
                  <a:pt x="43951" y="1179321"/>
                  <a:pt x="-11826" y="1067443"/>
                  <a:pt x="2118" y="952838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4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7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9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5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6565A721-980B-433A-8B41-EC6228C7E33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21006" y="1834204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8 w 2899940"/>
              <a:gd name="connsiteY3" fmla="*/ 113973 h 2105044"/>
              <a:gd name="connsiteX4" fmla="*/ 2227109 w 2899940"/>
              <a:gd name="connsiteY4" fmla="*/ 1293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6 w 2899940"/>
              <a:gd name="connsiteY17" fmla="*/ 1720835 h 2105044"/>
              <a:gd name="connsiteX18" fmla="*/ 76868 w 2899940"/>
              <a:gd name="connsiteY18" fmla="*/ 1515198 h 2105044"/>
              <a:gd name="connsiteX19" fmla="*/ 144110 w 2899940"/>
              <a:gd name="connsiteY19" fmla="*/ 1237622 h 2105044"/>
              <a:gd name="connsiteX20" fmla="*/ 2118 w 2899940"/>
              <a:gd name="connsiteY20" fmla="*/ 952837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3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8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2" y="24578"/>
                  <a:pt x="1947338" y="59388"/>
                </a:cubicBezTo>
                <a:lnTo>
                  <a:pt x="1999259" y="110795"/>
                </a:lnTo>
                <a:lnTo>
                  <a:pt x="2002468" y="113973"/>
                </a:lnTo>
                <a:cubicBezTo>
                  <a:pt x="2060374" y="46576"/>
                  <a:pt x="2141954" y="7470"/>
                  <a:pt x="2227109" y="1293"/>
                </a:cubicBezTo>
                <a:cubicBezTo>
                  <a:pt x="2278201" y="-2412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6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4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6" y="1861011"/>
                  <a:pt x="2060860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0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6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10" y="1237622"/>
                </a:cubicBezTo>
                <a:cubicBezTo>
                  <a:pt x="43951" y="1179321"/>
                  <a:pt x="-11826" y="1067443"/>
                  <a:pt x="2118" y="952837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3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6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8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6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7004" y="-337313"/>
            <a:ext cx="1689566" cy="1689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84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78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ext and four Columns 2">
  <p:cSld name="Text and four Columns 2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9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29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1775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141" y="1122618"/>
            <a:ext cx="9144848" cy="238814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141" y="3602854"/>
            <a:ext cx="9144848" cy="16561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978" indent="0" algn="ctr">
              <a:buNone/>
              <a:defRPr sz="1600"/>
            </a:lvl7pPr>
            <a:lvl8pPr marL="3201167" indent="0" algn="ctr">
              <a:buNone/>
              <a:defRPr sz="1600"/>
            </a:lvl8pPr>
            <a:lvl9pPr marL="3659202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4847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79" y="365209"/>
            <a:ext cx="10516575" cy="13258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79" y="1826038"/>
            <a:ext cx="10516575" cy="435232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0102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930" y="1710126"/>
            <a:ext cx="10516575" cy="2853383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930" y="4590502"/>
            <a:ext cx="10516575" cy="15005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9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11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92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7851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79" y="365209"/>
            <a:ext cx="10516575" cy="13258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79" y="1826038"/>
            <a:ext cx="5182080" cy="435232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772" y="1826038"/>
            <a:ext cx="5182080" cy="435232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149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Slide.vn - 2019">
            <a:extLst>
              <a:ext uri="{FF2B5EF4-FFF2-40B4-BE49-F238E27FC236}">
                <a16:creationId xmlns:a16="http://schemas.microsoft.com/office/drawing/2014/main" id="{4050A562-E4DC-32C1-5889-0773A64D1F3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8D51D80-0895-40CD-8798-E22F681E76D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99460E5-2701-4A6B-AB3C-FFAFB160A38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527" y="0"/>
            <a:ext cx="2808473" cy="423221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C3628BA-2CD2-42FA-9687-31A620AAB0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537109"/>
            <a:ext cx="3890906" cy="232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6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5" r:id="rId3"/>
    <p:sldLayoutId id="2147483654" r:id="rId4"/>
    <p:sldLayoutId id="2147483671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5EF3C420-394D-2B6A-13F9-06EF00FF29C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F5ED8137-17D8-4CE8-A0B5-EBB827A5A1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887BA55-86FE-4FF3-B11D-499EB58D78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4" t="-62036" r="-7564" b="62036"/>
          <a:stretch/>
        </p:blipFill>
        <p:spPr>
          <a:xfrm>
            <a:off x="-279987" y="-1515925"/>
            <a:ext cx="4944752" cy="247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197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0" r:id="rId14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538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572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76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779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978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116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9202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7937355F-E7A5-4588-A545-2745303CF0E2}"/>
              </a:ext>
            </a:extLst>
          </p:cNvPr>
          <p:cNvSpPr txBox="1"/>
          <p:nvPr/>
        </p:nvSpPr>
        <p:spPr>
          <a:xfrm>
            <a:off x="638432" y="431379"/>
            <a:ext cx="10915136" cy="30469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4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  <a:p>
            <a:pPr algn="ctr"/>
            <a:r>
              <a:rPr lang="en-US" sz="48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800" b="1" u="sng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3743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E5CC3C6-669B-4ECD-AFE8-5E1AAE4C4738}"/>
              </a:ext>
            </a:extLst>
          </p:cNvPr>
          <p:cNvSpPr/>
          <p:nvPr/>
        </p:nvSpPr>
        <p:spPr>
          <a:xfrm>
            <a:off x="237294" y="1891683"/>
            <a:ext cx="11717412" cy="367701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E01635F-ACE4-4107-B0A5-BFD0C0A87E49}"/>
              </a:ext>
            </a:extLst>
          </p:cNvPr>
          <p:cNvGrpSpPr/>
          <p:nvPr/>
        </p:nvGrpSpPr>
        <p:grpSpPr>
          <a:xfrm>
            <a:off x="2978796" y="512610"/>
            <a:ext cx="6718131" cy="923330"/>
            <a:chOff x="4835028" y="353121"/>
            <a:chExt cx="6718131" cy="92333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F384A7D-147D-4DD0-8DD3-073A86FC061E}"/>
                </a:ext>
              </a:extLst>
            </p:cNvPr>
            <p:cNvSpPr/>
            <p:nvPr/>
          </p:nvSpPr>
          <p:spPr>
            <a:xfrm>
              <a:off x="4933333" y="353121"/>
              <a:ext cx="661982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>
                  <a:ln w="0"/>
                  <a:solidFill>
                    <a:schemeClr val="accent1">
                      <a:lumMod val="40000"/>
                      <a:lumOff val="60000"/>
                    </a:schemeClr>
                  </a:solidFill>
                  <a:latin typeface="iCiel Cadena" panose="02000503000000020004" pitchFamily="2" charset="0"/>
                </a:rPr>
                <a:t>Diện tích xung quanh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ACCB3A9-9616-40B2-9162-2FBD8A543929}"/>
                </a:ext>
              </a:extLst>
            </p:cNvPr>
            <p:cNvSpPr/>
            <p:nvPr/>
          </p:nvSpPr>
          <p:spPr>
            <a:xfrm>
              <a:off x="4835028" y="353121"/>
              <a:ext cx="661982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>
                  <a:ln w="0"/>
                  <a:solidFill>
                    <a:schemeClr val="accent2">
                      <a:lumMod val="75000"/>
                    </a:schemeClr>
                  </a:solidFill>
                  <a:latin typeface="iCiel Cadena" panose="02000503000000020004" pitchFamily="2" charset="0"/>
                </a:rPr>
                <a:t>Diện tích xung quanh</a:t>
              </a: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F0BA5348-4E04-4A25-8025-C984E1B29C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124883" y="0"/>
            <a:ext cx="1943049" cy="2262648"/>
          </a:xfrm>
          <a:prstGeom prst="rect">
            <a:avLst/>
          </a:prstGeom>
        </p:spPr>
      </p:pic>
      <p:sp>
        <p:nvSpPr>
          <p:cNvPr id="51" name="Text Box 10">
            <a:extLst>
              <a:ext uri="{FF2B5EF4-FFF2-40B4-BE49-F238E27FC236}">
                <a16:creationId xmlns:a16="http://schemas.microsoft.com/office/drawing/2014/main" id="{83AF2448-17B1-4F41-91DC-6D07609C82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352" y="1891683"/>
            <a:ext cx="10377055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just" defTabSz="914400"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5400" b="1">
                <a:solidFill>
                  <a:srgbClr val="00B0F0"/>
                </a:solidFill>
                <a:latin typeface="UTM Isadora" panose="02040603050506020204" pitchFamily="18" charset="0"/>
              </a:rPr>
              <a:t>Muốn tính diện tích xung quanh của hình hộp chữ nhật ta lấy </a:t>
            </a:r>
            <a:r>
              <a:rPr lang="en-US" altLang="en-US" sz="5400" b="1">
                <a:solidFill>
                  <a:srgbClr val="00B050"/>
                </a:solidFill>
                <a:latin typeface="UTM Isadora" panose="02040603050506020204" pitchFamily="18" charset="0"/>
              </a:rPr>
              <a:t>chu vi mặt đáy nhân với chiều cao (cùng đơn vị đo).</a:t>
            </a:r>
          </a:p>
        </p:txBody>
      </p:sp>
    </p:spTree>
    <p:extLst>
      <p:ext uri="{BB962C8B-B14F-4D97-AF65-F5344CB8AC3E}">
        <p14:creationId xmlns:p14="http://schemas.microsoft.com/office/powerpoint/2010/main" val="108633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7E01635F-ACE4-4107-B0A5-BFD0C0A87E49}"/>
              </a:ext>
            </a:extLst>
          </p:cNvPr>
          <p:cNvGrpSpPr/>
          <p:nvPr/>
        </p:nvGrpSpPr>
        <p:grpSpPr>
          <a:xfrm>
            <a:off x="2960323" y="827540"/>
            <a:ext cx="6718131" cy="923330"/>
            <a:chOff x="4835028" y="353121"/>
            <a:chExt cx="6718131" cy="92333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F384A7D-147D-4DD0-8DD3-073A86FC061E}"/>
                </a:ext>
              </a:extLst>
            </p:cNvPr>
            <p:cNvSpPr/>
            <p:nvPr/>
          </p:nvSpPr>
          <p:spPr>
            <a:xfrm>
              <a:off x="4933333" y="353121"/>
              <a:ext cx="661982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>
                  <a:ln w="0"/>
                  <a:solidFill>
                    <a:schemeClr val="accent1">
                      <a:lumMod val="40000"/>
                      <a:lumOff val="60000"/>
                    </a:schemeClr>
                  </a:solidFill>
                  <a:latin typeface="iCiel Cadena" panose="02000503000000020004" pitchFamily="2" charset="0"/>
                </a:rPr>
                <a:t>Diện tích xung quanh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ACCB3A9-9616-40B2-9162-2FBD8A543929}"/>
                </a:ext>
              </a:extLst>
            </p:cNvPr>
            <p:cNvSpPr/>
            <p:nvPr/>
          </p:nvSpPr>
          <p:spPr>
            <a:xfrm>
              <a:off x="4835028" y="353121"/>
              <a:ext cx="661982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>
                  <a:ln w="0"/>
                  <a:solidFill>
                    <a:schemeClr val="accent2">
                      <a:lumMod val="75000"/>
                    </a:schemeClr>
                  </a:solidFill>
                  <a:latin typeface="iCiel Cadena" panose="02000503000000020004" pitchFamily="2" charset="0"/>
                </a:rPr>
                <a:t>Diện tích xung quanh</a:t>
              </a: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F0BA5348-4E04-4A25-8025-C984E1B29C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124883" y="0"/>
            <a:ext cx="1943049" cy="2262648"/>
          </a:xfrm>
          <a:prstGeom prst="rect">
            <a:avLst/>
          </a:prstGeom>
        </p:spPr>
      </p:pic>
      <p:sp>
        <p:nvSpPr>
          <p:cNvPr id="8" name="Text Box 11">
            <a:extLst>
              <a:ext uri="{FF2B5EF4-FFF2-40B4-BE49-F238E27FC236}">
                <a16:creationId xmlns:a16="http://schemas.microsoft.com/office/drawing/2014/main" id="{327A8063-A4C9-4187-93BD-DC6B3ABC79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113" y="1967778"/>
            <a:ext cx="5477164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>
                <a:solidFill>
                  <a:schemeClr val="tx1"/>
                </a:solidFill>
                <a:latin typeface="UTM Duepuntozero" panose="02040603050506020204" pitchFamily="18" charset="0"/>
              </a:rPr>
              <a:t>Cho: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chemeClr val="tx1"/>
                </a:solidFill>
                <a:latin typeface="UTM Duepuntozero" panose="02040603050506020204" pitchFamily="18" charset="0"/>
              </a:rPr>
              <a:t>    </a:t>
            </a:r>
            <a:r>
              <a:rPr lang="en-US" altLang="en-US" sz="3600">
                <a:solidFill>
                  <a:srgbClr val="7030A0"/>
                </a:solidFill>
                <a:latin typeface="UTM Duepuntozero" panose="02040603050506020204" pitchFamily="18" charset="0"/>
              </a:rPr>
              <a:t>a : chiều dài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00B050"/>
                </a:solidFill>
                <a:latin typeface="UTM Duepuntozero" panose="02040603050506020204" pitchFamily="18" charset="0"/>
              </a:rPr>
              <a:t>    b : chiều rộng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00B0F0"/>
                </a:solidFill>
                <a:latin typeface="UTM Duepuntozero" panose="02040603050506020204" pitchFamily="18" charset="0"/>
              </a:rPr>
              <a:t>    h : chiều cao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chemeClr val="tx1"/>
                </a:solidFill>
                <a:latin typeface="UTM Duepuntozero" panose="02040603050506020204" pitchFamily="18" charset="0"/>
              </a:rPr>
              <a:t>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chemeClr val="tx1"/>
                </a:solidFill>
                <a:latin typeface="UTM Duepuntozero" panose="02040603050506020204" pitchFamily="18" charset="0"/>
              </a:rPr>
              <a:t>   </a:t>
            </a:r>
            <a:r>
              <a:rPr lang="en-US" altLang="en-US" sz="3600">
                <a:solidFill>
                  <a:srgbClr val="FF0000"/>
                </a:solidFill>
                <a:latin typeface="UTM Duepuntozero" panose="02040603050506020204" pitchFamily="18" charset="0"/>
              </a:rPr>
              <a:t>S</a:t>
            </a:r>
            <a:r>
              <a:rPr lang="en-US" altLang="en-US" sz="3600" baseline="-25000">
                <a:solidFill>
                  <a:srgbClr val="FF0000"/>
                </a:solidFill>
                <a:latin typeface="UTM Duepuntozero" panose="02040603050506020204" pitchFamily="18" charset="0"/>
              </a:rPr>
              <a:t>xq</a:t>
            </a:r>
            <a:r>
              <a:rPr lang="en-US" altLang="en-US" sz="3600">
                <a:solidFill>
                  <a:srgbClr val="FF0000"/>
                </a:solidFill>
                <a:latin typeface="UTM Duepuntozero" panose="02040603050506020204" pitchFamily="18" charset="0"/>
              </a:rPr>
              <a:t>: diện tích xung quanh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FF0000"/>
                </a:solidFill>
                <a:latin typeface="UTM Duepuntozero" panose="02040603050506020204" pitchFamily="18" charset="0"/>
              </a:rPr>
              <a:t>   </a:t>
            </a:r>
            <a:r>
              <a:rPr lang="en-US" altLang="en-US" sz="3600">
                <a:solidFill>
                  <a:srgbClr val="002060"/>
                </a:solidFill>
                <a:latin typeface="UTM Duepuntozero" panose="02040603050506020204" pitchFamily="18" charset="0"/>
              </a:rPr>
              <a:t>C</a:t>
            </a:r>
            <a:r>
              <a:rPr lang="en-US" altLang="en-US" sz="3600" baseline="-25000">
                <a:solidFill>
                  <a:srgbClr val="002060"/>
                </a:solidFill>
                <a:latin typeface="UTM Duepuntozero" panose="02040603050506020204" pitchFamily="18" charset="0"/>
              </a:rPr>
              <a:t>đ </a:t>
            </a:r>
            <a:r>
              <a:rPr lang="en-US" altLang="en-US" sz="3600">
                <a:solidFill>
                  <a:srgbClr val="002060"/>
                </a:solidFill>
                <a:latin typeface="UTM Duepuntozero" panose="02040603050506020204" pitchFamily="18" charset="0"/>
              </a:rPr>
              <a:t>: Chu vi đáy</a:t>
            </a:r>
          </a:p>
        </p:txBody>
      </p:sp>
      <p:sp>
        <p:nvSpPr>
          <p:cNvPr id="9" name="Text Box 12">
            <a:extLst>
              <a:ext uri="{FF2B5EF4-FFF2-40B4-BE49-F238E27FC236}">
                <a16:creationId xmlns:a16="http://schemas.microsoft.com/office/drawing/2014/main" id="{2B892441-DCF2-45E8-A349-6FFB278C02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4277" y="2665675"/>
            <a:ext cx="5897418" cy="2739211"/>
          </a:xfrm>
          <a:custGeom>
            <a:avLst/>
            <a:gdLst>
              <a:gd name="connsiteX0" fmla="*/ 0 w 5897418"/>
              <a:gd name="connsiteY0" fmla="*/ 0 h 2739211"/>
              <a:gd name="connsiteX1" fmla="*/ 5897418 w 5897418"/>
              <a:gd name="connsiteY1" fmla="*/ 0 h 2739211"/>
              <a:gd name="connsiteX2" fmla="*/ 5897418 w 5897418"/>
              <a:gd name="connsiteY2" fmla="*/ 2739211 h 2739211"/>
              <a:gd name="connsiteX3" fmla="*/ 0 w 5897418"/>
              <a:gd name="connsiteY3" fmla="*/ 2739211 h 2739211"/>
              <a:gd name="connsiteX4" fmla="*/ 0 w 5897418"/>
              <a:gd name="connsiteY4" fmla="*/ 0 h 2739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97418" h="2739211" fill="none" extrusionOk="0">
                <a:moveTo>
                  <a:pt x="0" y="0"/>
                </a:moveTo>
                <a:cubicBezTo>
                  <a:pt x="2283058" y="23925"/>
                  <a:pt x="4058562" y="-63769"/>
                  <a:pt x="5897418" y="0"/>
                </a:cubicBezTo>
                <a:cubicBezTo>
                  <a:pt x="5990445" y="343572"/>
                  <a:pt x="5821371" y="1734226"/>
                  <a:pt x="5897418" y="2739211"/>
                </a:cubicBezTo>
                <a:cubicBezTo>
                  <a:pt x="4071844" y="2904582"/>
                  <a:pt x="1002445" y="2635433"/>
                  <a:pt x="0" y="2739211"/>
                </a:cubicBezTo>
                <a:cubicBezTo>
                  <a:pt x="169207" y="2336695"/>
                  <a:pt x="94393" y="1262348"/>
                  <a:pt x="0" y="0"/>
                </a:cubicBezTo>
                <a:close/>
              </a:path>
              <a:path w="5897418" h="2739211" stroke="0" extrusionOk="0">
                <a:moveTo>
                  <a:pt x="0" y="0"/>
                </a:moveTo>
                <a:cubicBezTo>
                  <a:pt x="1650554" y="-90330"/>
                  <a:pt x="3517245" y="24700"/>
                  <a:pt x="5897418" y="0"/>
                </a:cubicBezTo>
                <a:cubicBezTo>
                  <a:pt x="6024616" y="1245212"/>
                  <a:pt x="6057870" y="2278820"/>
                  <a:pt x="5897418" y="2739211"/>
                </a:cubicBezTo>
                <a:cubicBezTo>
                  <a:pt x="3206133" y="2783833"/>
                  <a:pt x="1551139" y="2581117"/>
                  <a:pt x="0" y="2739211"/>
                </a:cubicBezTo>
                <a:cubicBezTo>
                  <a:pt x="126758" y="1684993"/>
                  <a:pt x="-71663" y="997147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FF9900"/>
            </a:solidFill>
            <a:prstDash val="sysDash"/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2277666684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000" b="1" u="sng">
                <a:solidFill>
                  <a:schemeClr val="tx1"/>
                </a:solidFill>
                <a:latin typeface="UTM Duepuntozero" panose="02040603050506020204" pitchFamily="18" charset="0"/>
              </a:rPr>
              <a:t>Công thức: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000" b="1">
                <a:solidFill>
                  <a:schemeClr val="tx1"/>
                </a:solidFill>
                <a:latin typeface="UTM Duepuntozero" panose="02040603050506020204" pitchFamily="18" charset="0"/>
              </a:rPr>
              <a:t>         </a:t>
            </a:r>
            <a:r>
              <a:rPr lang="en-US" altLang="en-US" sz="4400" b="1">
                <a:solidFill>
                  <a:srgbClr val="FF0000"/>
                </a:solidFill>
                <a:latin typeface="UTM Duepuntozero" panose="02040603050506020204" pitchFamily="18" charset="0"/>
              </a:rPr>
              <a:t>S</a:t>
            </a:r>
            <a:r>
              <a:rPr lang="en-US" altLang="en-US" sz="4400" b="1" baseline="-25000">
                <a:solidFill>
                  <a:srgbClr val="FF0000"/>
                </a:solidFill>
                <a:latin typeface="UTM Duepuntozero" panose="02040603050506020204" pitchFamily="18" charset="0"/>
              </a:rPr>
              <a:t>xq</a:t>
            </a:r>
            <a:r>
              <a:rPr lang="en-US" altLang="en-US" sz="4400" b="1">
                <a:solidFill>
                  <a:srgbClr val="FF0000"/>
                </a:solidFill>
                <a:latin typeface="UTM Duepuntozero" panose="02040603050506020204" pitchFamily="18" charset="0"/>
              </a:rPr>
              <a:t> = C</a:t>
            </a:r>
            <a:r>
              <a:rPr lang="en-US" altLang="en-US" sz="4400" b="1" baseline="-25000">
                <a:solidFill>
                  <a:srgbClr val="FF0000"/>
                </a:solidFill>
                <a:latin typeface="UTM Duepuntozero" panose="02040603050506020204" pitchFamily="18" charset="0"/>
              </a:rPr>
              <a:t>đ </a:t>
            </a:r>
            <a:r>
              <a:rPr lang="en-US" altLang="en-US" sz="4400" b="1">
                <a:solidFill>
                  <a:srgbClr val="FF0000"/>
                </a:solidFill>
                <a:latin typeface="UTM Duepuntozero" panose="02040603050506020204" pitchFamily="18" charset="0"/>
                <a:sym typeface="Symbol" panose="05050102010706020507" pitchFamily="18" charset="2"/>
              </a:rPr>
              <a:t></a:t>
            </a:r>
            <a:r>
              <a:rPr lang="en-US" altLang="en-US" sz="4400" b="1">
                <a:solidFill>
                  <a:srgbClr val="FF0000"/>
                </a:solidFill>
                <a:latin typeface="UTM Duepuntozero" panose="02040603050506020204" pitchFamily="18" charset="0"/>
              </a:rPr>
              <a:t> h</a:t>
            </a:r>
            <a:endParaRPr lang="en-US" altLang="en-US" sz="4000" b="1">
              <a:solidFill>
                <a:srgbClr val="FF0000"/>
              </a:solidFill>
              <a:latin typeface="UTM Duepuntozero" panose="02040603050506020204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000" b="1">
                <a:solidFill>
                  <a:schemeClr val="tx1"/>
                </a:solidFill>
                <a:latin typeface="UTM Duepuntozero" panose="02040603050506020204" pitchFamily="18" charset="0"/>
              </a:rPr>
              <a:t>Hay  </a:t>
            </a:r>
            <a:r>
              <a:rPr lang="en-US" altLang="en-US" sz="4400" b="1">
                <a:solidFill>
                  <a:srgbClr val="FF0000"/>
                </a:solidFill>
                <a:latin typeface="UTM Duepuntozero" panose="02040603050506020204" pitchFamily="18" charset="0"/>
              </a:rPr>
              <a:t>S</a:t>
            </a:r>
            <a:r>
              <a:rPr lang="en-US" altLang="en-US" sz="4400" b="1" baseline="-25000">
                <a:solidFill>
                  <a:srgbClr val="FF0000"/>
                </a:solidFill>
                <a:latin typeface="UTM Duepuntozero" panose="02040603050506020204" pitchFamily="18" charset="0"/>
              </a:rPr>
              <a:t>xq</a:t>
            </a:r>
            <a:r>
              <a:rPr lang="en-US" altLang="en-US" sz="4400" b="1">
                <a:solidFill>
                  <a:srgbClr val="FF0000"/>
                </a:solidFill>
                <a:latin typeface="UTM Duepuntozero" panose="02040603050506020204" pitchFamily="18" charset="0"/>
              </a:rPr>
              <a:t> = (a + b) </a:t>
            </a:r>
            <a:r>
              <a:rPr lang="en-US" altLang="en-US" sz="4400" b="1">
                <a:solidFill>
                  <a:srgbClr val="FF0000"/>
                </a:solidFill>
                <a:latin typeface="UTM Duepuntozero" panose="02040603050506020204" pitchFamily="18" charset="0"/>
                <a:sym typeface="Symbol" panose="05050102010706020507" pitchFamily="18" charset="2"/>
              </a:rPr>
              <a:t></a:t>
            </a:r>
            <a:r>
              <a:rPr lang="en-US" altLang="en-US" sz="4400" b="1">
                <a:solidFill>
                  <a:srgbClr val="FF0000"/>
                </a:solidFill>
                <a:latin typeface="UTM Duepuntozero" panose="02040603050506020204" pitchFamily="18" charset="0"/>
              </a:rPr>
              <a:t> 2 </a:t>
            </a:r>
            <a:r>
              <a:rPr lang="en-US" altLang="en-US" sz="4400" b="1">
                <a:solidFill>
                  <a:srgbClr val="FF0000"/>
                </a:solidFill>
                <a:latin typeface="UTM Duepuntozero" panose="02040603050506020204" pitchFamily="18" charset="0"/>
                <a:sym typeface="Symbol" panose="05050102010706020507" pitchFamily="18" charset="2"/>
              </a:rPr>
              <a:t></a:t>
            </a:r>
            <a:r>
              <a:rPr lang="en-US" altLang="en-US" sz="4400" b="1">
                <a:solidFill>
                  <a:srgbClr val="FF0000"/>
                </a:solidFill>
                <a:latin typeface="UTM Duepuntozero" panose="02040603050506020204" pitchFamily="18" charset="0"/>
              </a:rPr>
              <a:t> h</a:t>
            </a:r>
          </a:p>
        </p:txBody>
      </p:sp>
    </p:spTree>
    <p:extLst>
      <p:ext uri="{BB962C8B-B14F-4D97-AF65-F5344CB8AC3E}">
        <p14:creationId xmlns:p14="http://schemas.microsoft.com/office/powerpoint/2010/main" val="71392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4">
            <a:extLst>
              <a:ext uri="{FF2B5EF4-FFF2-40B4-BE49-F238E27FC236}">
                <a16:creationId xmlns:a16="http://schemas.microsoft.com/office/drawing/2014/main" id="{5AD268DE-8CC8-4F59-8AEA-422A91D7FD3F}"/>
              </a:ext>
            </a:extLst>
          </p:cNvPr>
          <p:cNvGrpSpPr>
            <a:grpSpLocks/>
          </p:cNvGrpSpPr>
          <p:nvPr/>
        </p:nvGrpSpPr>
        <p:grpSpPr bwMode="auto">
          <a:xfrm>
            <a:off x="387486" y="2636658"/>
            <a:ext cx="3570308" cy="2535491"/>
            <a:chOff x="3072" y="1344"/>
            <a:chExt cx="1732" cy="768"/>
          </a:xfrm>
        </p:grpSpPr>
        <p:sp>
          <p:nvSpPr>
            <p:cNvPr id="8" name="Freeform 25">
              <a:extLst>
                <a:ext uri="{FF2B5EF4-FFF2-40B4-BE49-F238E27FC236}">
                  <a16:creationId xmlns:a16="http://schemas.microsoft.com/office/drawing/2014/main" id="{0BF5A450-61F5-4255-BC37-076937CCD8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2" y="1344"/>
              <a:ext cx="528" cy="768"/>
            </a:xfrm>
            <a:custGeom>
              <a:avLst/>
              <a:gdLst>
                <a:gd name="T0" fmla="*/ 0 w 528"/>
                <a:gd name="T1" fmla="*/ 768 h 768"/>
                <a:gd name="T2" fmla="*/ 528 w 528"/>
                <a:gd name="T3" fmla="*/ 480 h 768"/>
                <a:gd name="T4" fmla="*/ 528 w 528"/>
                <a:gd name="T5" fmla="*/ 0 h 768"/>
                <a:gd name="T6" fmla="*/ 0 w 528"/>
                <a:gd name="T7" fmla="*/ 288 h 768"/>
                <a:gd name="T8" fmla="*/ 0 w 528"/>
                <a:gd name="T9" fmla="*/ 768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8" h="768">
                  <a:moveTo>
                    <a:pt x="0" y="768"/>
                  </a:moveTo>
                  <a:lnTo>
                    <a:pt x="528" y="480"/>
                  </a:lnTo>
                  <a:lnTo>
                    <a:pt x="528" y="0"/>
                  </a:lnTo>
                  <a:lnTo>
                    <a:pt x="0" y="288"/>
                  </a:lnTo>
                  <a:lnTo>
                    <a:pt x="0" y="768"/>
                  </a:ln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 w="19050">
              <a:solidFill>
                <a:srgbClr val="00B05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" name="Rectangle 26">
              <a:extLst>
                <a:ext uri="{FF2B5EF4-FFF2-40B4-BE49-F238E27FC236}">
                  <a16:creationId xmlns:a16="http://schemas.microsoft.com/office/drawing/2014/main" id="{665699BE-97C6-4EA3-8391-6F52FF6D53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2" y="1632"/>
              <a:ext cx="1200" cy="480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19050">
              <a:solidFill>
                <a:srgbClr val="00B05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hangingPunct="1">
                <a:defRPr/>
              </a:pPr>
              <a:endParaRPr lang="en-US" altLang="en-US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" name="Freeform 27">
              <a:extLst>
                <a:ext uri="{FF2B5EF4-FFF2-40B4-BE49-F238E27FC236}">
                  <a16:creationId xmlns:a16="http://schemas.microsoft.com/office/drawing/2014/main" id="{8CB69C23-62DB-49DE-B555-FFCB7C0A75D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6" y="1344"/>
              <a:ext cx="1728" cy="288"/>
            </a:xfrm>
            <a:custGeom>
              <a:avLst/>
              <a:gdLst>
                <a:gd name="T0" fmla="*/ 0 w 1680"/>
                <a:gd name="T1" fmla="*/ 288 h 288"/>
                <a:gd name="T2" fmla="*/ 661 w 1680"/>
                <a:gd name="T3" fmla="*/ 0 h 288"/>
                <a:gd name="T4" fmla="*/ 2104 w 1680"/>
                <a:gd name="T5" fmla="*/ 0 h 288"/>
                <a:gd name="T6" fmla="*/ 1444 w 1680"/>
                <a:gd name="T7" fmla="*/ 288 h 288"/>
                <a:gd name="T8" fmla="*/ 0 w 1680"/>
                <a:gd name="T9" fmla="*/ 288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80"/>
                <a:gd name="T16" fmla="*/ 0 h 288"/>
                <a:gd name="T17" fmla="*/ 1680 w 1680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80" h="288">
                  <a:moveTo>
                    <a:pt x="0" y="288"/>
                  </a:moveTo>
                  <a:lnTo>
                    <a:pt x="528" y="0"/>
                  </a:lnTo>
                  <a:lnTo>
                    <a:pt x="1680" y="0"/>
                  </a:lnTo>
                  <a:lnTo>
                    <a:pt x="1152" y="288"/>
                  </a:lnTo>
                  <a:lnTo>
                    <a:pt x="0" y="288"/>
                  </a:ln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28">
              <a:extLst>
                <a:ext uri="{FF2B5EF4-FFF2-40B4-BE49-F238E27FC236}">
                  <a16:creationId xmlns:a16="http://schemas.microsoft.com/office/drawing/2014/main" id="{81CC33F3-A2E6-44C7-ACEB-55EDAF12CE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08" y="1344"/>
              <a:ext cx="0" cy="48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29">
              <a:extLst>
                <a:ext uri="{FF2B5EF4-FFF2-40B4-BE49-F238E27FC236}">
                  <a16:creationId xmlns:a16="http://schemas.microsoft.com/office/drawing/2014/main" id="{4F5F33BE-BFE1-4210-AF01-DE62405E972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72" y="1832"/>
              <a:ext cx="528" cy="271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30">
              <a:extLst>
                <a:ext uri="{FF2B5EF4-FFF2-40B4-BE49-F238E27FC236}">
                  <a16:creationId xmlns:a16="http://schemas.microsoft.com/office/drawing/2014/main" id="{CC7B89B3-1898-4F41-A468-CFBE86124CA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00" y="1824"/>
              <a:ext cx="1200" cy="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E01635F-ACE4-4107-B0A5-BFD0C0A87E49}"/>
              </a:ext>
            </a:extLst>
          </p:cNvPr>
          <p:cNvGrpSpPr/>
          <p:nvPr/>
        </p:nvGrpSpPr>
        <p:grpSpPr>
          <a:xfrm>
            <a:off x="2560488" y="604050"/>
            <a:ext cx="6867586" cy="923330"/>
            <a:chOff x="4416720" y="353121"/>
            <a:chExt cx="6867586" cy="92333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F384A7D-147D-4DD0-8DD3-073A86FC061E}"/>
                </a:ext>
              </a:extLst>
            </p:cNvPr>
            <p:cNvSpPr/>
            <p:nvPr/>
          </p:nvSpPr>
          <p:spPr>
            <a:xfrm>
              <a:off x="5202192" y="353121"/>
              <a:ext cx="608211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>
                  <a:ln w="0"/>
                  <a:solidFill>
                    <a:schemeClr val="accent1">
                      <a:lumMod val="40000"/>
                      <a:lumOff val="60000"/>
                    </a:schemeClr>
                  </a:solidFill>
                  <a:latin typeface="iCiel Cadena" panose="02000503000000020004" pitchFamily="2" charset="0"/>
                </a:rPr>
                <a:t>Diện tích toàn phần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ACCB3A9-9616-40B2-9162-2FBD8A543929}"/>
                </a:ext>
              </a:extLst>
            </p:cNvPr>
            <p:cNvSpPr/>
            <p:nvPr/>
          </p:nvSpPr>
          <p:spPr>
            <a:xfrm>
              <a:off x="4416720" y="353121"/>
              <a:ext cx="686758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>
                  <a:ln w="0"/>
                  <a:solidFill>
                    <a:schemeClr val="accent2">
                      <a:lumMod val="75000"/>
                    </a:schemeClr>
                  </a:solidFill>
                  <a:latin typeface="iCiel Cadena" panose="02000503000000020004" pitchFamily="2" charset="0"/>
                </a:rPr>
                <a:t>b) Diện tích toàn phần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A4B1566-2EA0-4BE7-AFD6-41D8C4EF1DCD}"/>
              </a:ext>
            </a:extLst>
          </p:cNvPr>
          <p:cNvGrpSpPr/>
          <p:nvPr/>
        </p:nvGrpSpPr>
        <p:grpSpPr>
          <a:xfrm>
            <a:off x="4862290" y="2636658"/>
            <a:ext cx="6871852" cy="2554545"/>
            <a:chOff x="4664364" y="2013527"/>
            <a:chExt cx="6871852" cy="255454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53B4EDA-4386-4278-B615-4719858B19B8}"/>
                </a:ext>
              </a:extLst>
            </p:cNvPr>
            <p:cNvSpPr/>
            <p:nvPr/>
          </p:nvSpPr>
          <p:spPr>
            <a:xfrm>
              <a:off x="4664364" y="2013527"/>
              <a:ext cx="6871852" cy="2535489"/>
            </a:xfrm>
            <a:custGeom>
              <a:avLst/>
              <a:gdLst>
                <a:gd name="connsiteX0" fmla="*/ 0 w 6871852"/>
                <a:gd name="connsiteY0" fmla="*/ 422590 h 2535489"/>
                <a:gd name="connsiteX1" fmla="*/ 422590 w 6871852"/>
                <a:gd name="connsiteY1" fmla="*/ 0 h 2535489"/>
                <a:gd name="connsiteX2" fmla="*/ 6449262 w 6871852"/>
                <a:gd name="connsiteY2" fmla="*/ 0 h 2535489"/>
                <a:gd name="connsiteX3" fmla="*/ 6871852 w 6871852"/>
                <a:gd name="connsiteY3" fmla="*/ 422590 h 2535489"/>
                <a:gd name="connsiteX4" fmla="*/ 6871852 w 6871852"/>
                <a:gd name="connsiteY4" fmla="*/ 2112899 h 2535489"/>
                <a:gd name="connsiteX5" fmla="*/ 6449262 w 6871852"/>
                <a:gd name="connsiteY5" fmla="*/ 2535489 h 2535489"/>
                <a:gd name="connsiteX6" fmla="*/ 422590 w 6871852"/>
                <a:gd name="connsiteY6" fmla="*/ 2535489 h 2535489"/>
                <a:gd name="connsiteX7" fmla="*/ 0 w 6871852"/>
                <a:gd name="connsiteY7" fmla="*/ 2112899 h 2535489"/>
                <a:gd name="connsiteX8" fmla="*/ 0 w 6871852"/>
                <a:gd name="connsiteY8" fmla="*/ 422590 h 2535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71852" h="2535489" fill="none" extrusionOk="0">
                  <a:moveTo>
                    <a:pt x="0" y="422590"/>
                  </a:moveTo>
                  <a:cubicBezTo>
                    <a:pt x="184" y="194177"/>
                    <a:pt x="210441" y="35650"/>
                    <a:pt x="422590" y="0"/>
                  </a:cubicBezTo>
                  <a:cubicBezTo>
                    <a:pt x="2130588" y="72427"/>
                    <a:pt x="4857675" y="61419"/>
                    <a:pt x="6449262" y="0"/>
                  </a:cubicBezTo>
                  <a:cubicBezTo>
                    <a:pt x="6678003" y="-32006"/>
                    <a:pt x="6857312" y="184802"/>
                    <a:pt x="6871852" y="422590"/>
                  </a:cubicBezTo>
                  <a:cubicBezTo>
                    <a:pt x="6943822" y="994304"/>
                    <a:pt x="6993247" y="1766744"/>
                    <a:pt x="6871852" y="2112899"/>
                  </a:cubicBezTo>
                  <a:cubicBezTo>
                    <a:pt x="6875487" y="2327838"/>
                    <a:pt x="6668037" y="2519106"/>
                    <a:pt x="6449262" y="2535489"/>
                  </a:cubicBezTo>
                  <a:cubicBezTo>
                    <a:pt x="3772459" y="2565316"/>
                    <a:pt x="2830914" y="2456183"/>
                    <a:pt x="422590" y="2535489"/>
                  </a:cubicBezTo>
                  <a:cubicBezTo>
                    <a:pt x="214211" y="2532662"/>
                    <a:pt x="-34385" y="2353088"/>
                    <a:pt x="0" y="2112899"/>
                  </a:cubicBezTo>
                  <a:cubicBezTo>
                    <a:pt x="-125070" y="1935219"/>
                    <a:pt x="59835" y="820196"/>
                    <a:pt x="0" y="422590"/>
                  </a:cubicBezTo>
                  <a:close/>
                </a:path>
                <a:path w="6871852" h="2535489" stroke="0" extrusionOk="0">
                  <a:moveTo>
                    <a:pt x="0" y="422590"/>
                  </a:moveTo>
                  <a:cubicBezTo>
                    <a:pt x="29921" y="197356"/>
                    <a:pt x="194872" y="11818"/>
                    <a:pt x="422590" y="0"/>
                  </a:cubicBezTo>
                  <a:cubicBezTo>
                    <a:pt x="3007595" y="123000"/>
                    <a:pt x="5347932" y="-96860"/>
                    <a:pt x="6449262" y="0"/>
                  </a:cubicBezTo>
                  <a:cubicBezTo>
                    <a:pt x="6648332" y="-26157"/>
                    <a:pt x="6891485" y="149619"/>
                    <a:pt x="6871852" y="422590"/>
                  </a:cubicBezTo>
                  <a:cubicBezTo>
                    <a:pt x="6962574" y="777381"/>
                    <a:pt x="7001299" y="1557793"/>
                    <a:pt x="6871852" y="2112899"/>
                  </a:cubicBezTo>
                  <a:cubicBezTo>
                    <a:pt x="6846862" y="2355342"/>
                    <a:pt x="6670374" y="2533480"/>
                    <a:pt x="6449262" y="2535489"/>
                  </a:cubicBezTo>
                  <a:cubicBezTo>
                    <a:pt x="3707933" y="2374782"/>
                    <a:pt x="1618161" y="2575156"/>
                    <a:pt x="422590" y="2535489"/>
                  </a:cubicBezTo>
                  <a:cubicBezTo>
                    <a:pt x="166857" y="2530976"/>
                    <a:pt x="-23728" y="2335539"/>
                    <a:pt x="0" y="2112899"/>
                  </a:cubicBezTo>
                  <a:cubicBezTo>
                    <a:pt x="18141" y="1523395"/>
                    <a:pt x="63558" y="932160"/>
                    <a:pt x="0" y="422590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38100">
              <a:solidFill>
                <a:schemeClr val="accent5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A4CA252-A7E7-4D86-87EB-F9C9F93AD01C}"/>
                </a:ext>
              </a:extLst>
            </p:cNvPr>
            <p:cNvSpPr txBox="1"/>
            <p:nvPr/>
          </p:nvSpPr>
          <p:spPr>
            <a:xfrm>
              <a:off x="4840031" y="2013527"/>
              <a:ext cx="6680043" cy="25545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Diện tích toàn phần của hình hộp chữ nhật là </a:t>
              </a:r>
              <a:r>
                <a:rPr kumimoji="0" lang="vi-VN" sz="40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tổng diện tích</a:t>
              </a: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vi-VN" sz="40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sáu mặt</a:t>
              </a:r>
              <a:r>
                <a:rPr kumimoji="0" lang="vi-VN" sz="40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của hình hộp chữ nhật.</a:t>
              </a: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F0BA5348-4E04-4A25-8025-C984E1B29C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124883" y="0"/>
            <a:ext cx="1943049" cy="226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19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7E01635F-ACE4-4107-B0A5-BFD0C0A87E49}"/>
              </a:ext>
            </a:extLst>
          </p:cNvPr>
          <p:cNvGrpSpPr/>
          <p:nvPr/>
        </p:nvGrpSpPr>
        <p:grpSpPr>
          <a:xfrm>
            <a:off x="3247655" y="588652"/>
            <a:ext cx="6180419" cy="938728"/>
            <a:chOff x="5103887" y="337723"/>
            <a:chExt cx="6180419" cy="938728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F384A7D-147D-4DD0-8DD3-073A86FC061E}"/>
                </a:ext>
              </a:extLst>
            </p:cNvPr>
            <p:cNvSpPr/>
            <p:nvPr/>
          </p:nvSpPr>
          <p:spPr>
            <a:xfrm>
              <a:off x="5202192" y="353121"/>
              <a:ext cx="608211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>
                  <a:ln w="0"/>
                  <a:solidFill>
                    <a:schemeClr val="accent1">
                      <a:lumMod val="40000"/>
                      <a:lumOff val="60000"/>
                    </a:schemeClr>
                  </a:solidFill>
                  <a:latin typeface="iCiel Cadena" panose="02000503000000020004" pitchFamily="2" charset="0"/>
                </a:rPr>
                <a:t>Diện tích toàn phần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ACCB3A9-9616-40B2-9162-2FBD8A543929}"/>
                </a:ext>
              </a:extLst>
            </p:cNvPr>
            <p:cNvSpPr/>
            <p:nvPr/>
          </p:nvSpPr>
          <p:spPr>
            <a:xfrm>
              <a:off x="5103887" y="337723"/>
              <a:ext cx="608211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>
                  <a:ln w="0"/>
                  <a:solidFill>
                    <a:schemeClr val="accent2">
                      <a:lumMod val="75000"/>
                    </a:schemeClr>
                  </a:solidFill>
                  <a:latin typeface="iCiel Cadena" panose="02000503000000020004" pitchFamily="2" charset="0"/>
                </a:rPr>
                <a:t>Diện tích toàn phần</a:t>
              </a: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F0BA5348-4E04-4A25-8025-C984E1B29C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124883" y="0"/>
            <a:ext cx="1943049" cy="2262648"/>
          </a:xfrm>
          <a:prstGeom prst="rect">
            <a:avLst/>
          </a:prstGeom>
        </p:spPr>
      </p:pic>
      <p:sp>
        <p:nvSpPr>
          <p:cNvPr id="20" name="Line 2">
            <a:extLst>
              <a:ext uri="{FF2B5EF4-FFF2-40B4-BE49-F238E27FC236}">
                <a16:creationId xmlns:a16="http://schemas.microsoft.com/office/drawing/2014/main" id="{9824634B-BBB3-45B4-BD6F-DA6B7789E88A}"/>
              </a:ext>
            </a:extLst>
          </p:cNvPr>
          <p:cNvSpPr>
            <a:spLocks noChangeShapeType="1"/>
          </p:cNvSpPr>
          <p:nvPr/>
        </p:nvSpPr>
        <p:spPr bwMode="auto">
          <a:xfrm>
            <a:off x="3364992" y="1136968"/>
            <a:ext cx="0" cy="2514600"/>
          </a:xfrm>
          <a:prstGeom prst="line">
            <a:avLst/>
          </a:prstGeom>
          <a:noFill/>
          <a:ln w="12700" cap="rnd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E6CB8C9-BA1F-4EAB-A4DE-07DB3EF8CB75}"/>
              </a:ext>
            </a:extLst>
          </p:cNvPr>
          <p:cNvSpPr txBox="1"/>
          <p:nvPr/>
        </p:nvSpPr>
        <p:spPr>
          <a:xfrm>
            <a:off x="227856" y="1685991"/>
            <a:ext cx="623620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Tính diện tích toàn phần của hình hộp chữ nhật trên.</a:t>
            </a:r>
          </a:p>
        </p:txBody>
      </p:sp>
      <p:sp>
        <p:nvSpPr>
          <p:cNvPr id="50" name="Text Box 30">
            <a:extLst>
              <a:ext uri="{FF2B5EF4-FFF2-40B4-BE49-F238E27FC236}">
                <a16:creationId xmlns:a16="http://schemas.microsoft.com/office/drawing/2014/main" id="{3C7E8607-820B-48C8-A4C8-654B3D6A4E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1" y="4751270"/>
            <a:ext cx="8763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vi-VN" altLang="en-US" sz="2800" b="1">
                <a:solidFill>
                  <a:srgbClr val="0070C0"/>
                </a:solidFill>
                <a:latin typeface="Times New Roman" panose="02020603050405020304" pitchFamily="18" charset="0"/>
              </a:rPr>
              <a:t>Diện tích hai mặt đáy của hình hộp chữ nhật là:</a:t>
            </a:r>
            <a:endParaRPr lang="en-US" altLang="en-US" sz="2800" b="1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" name="Text Box 31">
            <a:extLst>
              <a:ext uri="{FF2B5EF4-FFF2-40B4-BE49-F238E27FC236}">
                <a16:creationId xmlns:a16="http://schemas.microsoft.com/office/drawing/2014/main" id="{B7BE27FF-EBD8-4E86-BED1-7D8894F004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1" y="5325393"/>
            <a:ext cx="6172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800" b="1">
                <a:solidFill>
                  <a:srgbClr val="0070C0"/>
                </a:solidFill>
                <a:latin typeface="Times New Roman" panose="02020603050405020304" pitchFamily="18" charset="0"/>
              </a:rPr>
              <a:t>    5 × 3 × 2 = 30 (cm</a:t>
            </a:r>
            <a:r>
              <a:rPr lang="en-US" altLang="en-US" sz="2800" b="1" baseline="30000">
                <a:solidFill>
                  <a:srgbClr val="0070C0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800" b="1">
                <a:solidFill>
                  <a:srgbClr val="0070C0"/>
                </a:solidFill>
                <a:latin typeface="Times New Roman" panose="02020603050405020304" pitchFamily="18" charset="0"/>
              </a:rPr>
              <a:t>)</a:t>
            </a:r>
            <a:endParaRPr lang="en-US" altLang="en-US" sz="2800" b="1" baseline="3000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2" name="Text Box 32">
            <a:extLst>
              <a:ext uri="{FF2B5EF4-FFF2-40B4-BE49-F238E27FC236}">
                <a16:creationId xmlns:a16="http://schemas.microsoft.com/office/drawing/2014/main" id="{1EA103BF-110E-4CE4-814D-3143EDDB77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1" y="5742978"/>
            <a:ext cx="8763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800" b="1">
                <a:solidFill>
                  <a:srgbClr val="0070C0"/>
                </a:solidFill>
                <a:latin typeface="Times New Roman" panose="02020603050405020304" pitchFamily="18" charset="0"/>
              </a:rPr>
              <a:t>Diện tích toàn phần của hình hộp chữ nhật là:</a:t>
            </a:r>
          </a:p>
        </p:txBody>
      </p:sp>
      <p:sp>
        <p:nvSpPr>
          <p:cNvPr id="53" name="Text Box 33">
            <a:extLst>
              <a:ext uri="{FF2B5EF4-FFF2-40B4-BE49-F238E27FC236}">
                <a16:creationId xmlns:a16="http://schemas.microsoft.com/office/drawing/2014/main" id="{B067798B-DF96-4D35-B1E8-C8ED5B7C31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1" y="6276378"/>
            <a:ext cx="6934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800" b="1">
                <a:solidFill>
                  <a:srgbClr val="0070C0"/>
                </a:solidFill>
                <a:latin typeface="Times New Roman" panose="02020603050405020304" pitchFamily="18" charset="0"/>
              </a:rPr>
              <a:t>32 + 30 = 62(cm</a:t>
            </a:r>
            <a:r>
              <a:rPr lang="en-US" altLang="en-US" sz="2800" b="1" baseline="30000">
                <a:solidFill>
                  <a:srgbClr val="0070C0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800" b="1">
                <a:solidFill>
                  <a:srgbClr val="0070C0"/>
                </a:solidFill>
                <a:latin typeface="Times New Roman" panose="02020603050405020304" pitchFamily="18" charset="0"/>
              </a:rPr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7E9B20-B0A0-7679-548E-1752DFAD9D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87" y="1757925"/>
            <a:ext cx="11159060" cy="278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78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  <p:bldP spid="5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E5CC3C6-669B-4ECD-AFE8-5E1AAE4C4738}"/>
              </a:ext>
            </a:extLst>
          </p:cNvPr>
          <p:cNvSpPr/>
          <p:nvPr/>
        </p:nvSpPr>
        <p:spPr>
          <a:xfrm>
            <a:off x="237294" y="1891683"/>
            <a:ext cx="11717412" cy="367701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F0BA5348-4E04-4A25-8025-C984E1B29C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124883" y="0"/>
            <a:ext cx="1943049" cy="2262648"/>
          </a:xfrm>
          <a:prstGeom prst="rect">
            <a:avLst/>
          </a:prstGeom>
        </p:spPr>
      </p:pic>
      <p:sp>
        <p:nvSpPr>
          <p:cNvPr id="51" name="Text Box 10">
            <a:extLst>
              <a:ext uri="{FF2B5EF4-FFF2-40B4-BE49-F238E27FC236}">
                <a16:creationId xmlns:a16="http://schemas.microsoft.com/office/drawing/2014/main" id="{83AF2448-17B1-4F41-91DC-6D07609C82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352" y="1891683"/>
            <a:ext cx="10377055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just" defTabSz="914400"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5400" b="1">
                <a:solidFill>
                  <a:srgbClr val="00B0F0"/>
                </a:solidFill>
                <a:latin typeface="UTM Isadora" panose="02040603050506020204" pitchFamily="18" charset="0"/>
              </a:rPr>
              <a:t>Muốn tính diện tích toàn phần của hình hộp chữ nhật </a:t>
            </a:r>
            <a:r>
              <a:rPr lang="en-US" altLang="en-US" sz="5400" b="1">
                <a:solidFill>
                  <a:srgbClr val="FF0000"/>
                </a:solidFill>
                <a:latin typeface="UTM Isadora" panose="02040603050506020204" pitchFamily="18" charset="0"/>
              </a:rPr>
              <a:t>ta lấy diện tích xung quanh cộng với diện tích hai mặt đáy.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C3B57D6-031B-4557-B95A-CC4DCAFDA4ED}"/>
              </a:ext>
            </a:extLst>
          </p:cNvPr>
          <p:cNvGrpSpPr/>
          <p:nvPr/>
        </p:nvGrpSpPr>
        <p:grpSpPr>
          <a:xfrm>
            <a:off x="3247655" y="588652"/>
            <a:ext cx="6180419" cy="938728"/>
            <a:chOff x="5103887" y="337723"/>
            <a:chExt cx="6180419" cy="93872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3CFF7C8-40F6-40A7-BF9E-41A4BBF802E3}"/>
                </a:ext>
              </a:extLst>
            </p:cNvPr>
            <p:cNvSpPr/>
            <p:nvPr/>
          </p:nvSpPr>
          <p:spPr>
            <a:xfrm>
              <a:off x="5202192" y="353121"/>
              <a:ext cx="608211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>
                  <a:ln w="0"/>
                  <a:solidFill>
                    <a:schemeClr val="accent1">
                      <a:lumMod val="40000"/>
                      <a:lumOff val="60000"/>
                    </a:schemeClr>
                  </a:solidFill>
                  <a:latin typeface="iCiel Cadena" panose="02000503000000020004" pitchFamily="2" charset="0"/>
                </a:rPr>
                <a:t>Diện tích toàn phần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28E7DFA-39EF-432B-BEBA-1E825C8E7583}"/>
                </a:ext>
              </a:extLst>
            </p:cNvPr>
            <p:cNvSpPr/>
            <p:nvPr/>
          </p:nvSpPr>
          <p:spPr>
            <a:xfrm>
              <a:off x="5103887" y="337723"/>
              <a:ext cx="608211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>
                  <a:ln w="0"/>
                  <a:solidFill>
                    <a:schemeClr val="accent2">
                      <a:lumMod val="75000"/>
                    </a:schemeClr>
                  </a:solidFill>
                  <a:latin typeface="iCiel Cadena" panose="02000503000000020004" pitchFamily="2" charset="0"/>
                </a:rPr>
                <a:t>Diện tích toàn phần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581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>
            <a:extLst>
              <a:ext uri="{FF2B5EF4-FFF2-40B4-BE49-F238E27FC236}">
                <a16:creationId xmlns:a16="http://schemas.microsoft.com/office/drawing/2014/main" id="{F0BA5348-4E04-4A25-8025-C984E1B29C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124883" y="0"/>
            <a:ext cx="1943049" cy="226264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C3B57D6-031B-4557-B95A-CC4DCAFDA4ED}"/>
              </a:ext>
            </a:extLst>
          </p:cNvPr>
          <p:cNvGrpSpPr/>
          <p:nvPr/>
        </p:nvGrpSpPr>
        <p:grpSpPr>
          <a:xfrm>
            <a:off x="3247655" y="588652"/>
            <a:ext cx="6180419" cy="938728"/>
            <a:chOff x="5103887" y="337723"/>
            <a:chExt cx="6180419" cy="93872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3CFF7C8-40F6-40A7-BF9E-41A4BBF802E3}"/>
                </a:ext>
              </a:extLst>
            </p:cNvPr>
            <p:cNvSpPr/>
            <p:nvPr/>
          </p:nvSpPr>
          <p:spPr>
            <a:xfrm>
              <a:off x="5202192" y="353121"/>
              <a:ext cx="608211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>
                  <a:ln w="0"/>
                  <a:solidFill>
                    <a:schemeClr val="accent1">
                      <a:lumMod val="40000"/>
                      <a:lumOff val="60000"/>
                    </a:schemeClr>
                  </a:solidFill>
                  <a:latin typeface="iCiel Cadena" panose="02000503000000020004" pitchFamily="2" charset="0"/>
                </a:rPr>
                <a:t>Diện tích toàn phần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28E7DFA-39EF-432B-BEBA-1E825C8E7583}"/>
                </a:ext>
              </a:extLst>
            </p:cNvPr>
            <p:cNvSpPr/>
            <p:nvPr/>
          </p:nvSpPr>
          <p:spPr>
            <a:xfrm>
              <a:off x="5103887" y="337723"/>
              <a:ext cx="608211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>
                  <a:ln w="0"/>
                  <a:solidFill>
                    <a:schemeClr val="accent2">
                      <a:lumMod val="75000"/>
                    </a:schemeClr>
                  </a:solidFill>
                  <a:latin typeface="iCiel Cadena" panose="02000503000000020004" pitchFamily="2" charset="0"/>
                </a:rPr>
                <a:t>Diện tích toàn phần</a:t>
              </a:r>
            </a:p>
          </p:txBody>
        </p:sp>
      </p:grpSp>
      <p:sp>
        <p:nvSpPr>
          <p:cNvPr id="11" name="Text Box 25">
            <a:extLst>
              <a:ext uri="{FF2B5EF4-FFF2-40B4-BE49-F238E27FC236}">
                <a16:creationId xmlns:a16="http://schemas.microsoft.com/office/drawing/2014/main" id="{6759FF14-34D7-4CA6-B75A-C25A58C2AC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856" y="1811189"/>
            <a:ext cx="7620000" cy="2943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defTabSz="914400" fontAlgn="base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002060"/>
                </a:solidFill>
                <a:latin typeface="UTM Duepuntozero" panose="0204060305050602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Cho:</a:t>
            </a:r>
          </a:p>
          <a:p>
            <a:pPr defTabSz="914400" fontAlgn="base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002060"/>
                </a:solidFill>
                <a:latin typeface="UTM Duepuntozero" panose="0204060305050602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  S</a:t>
            </a:r>
            <a:r>
              <a:rPr lang="en-US" altLang="en-US" sz="3200" b="1" baseline="-25000">
                <a:solidFill>
                  <a:srgbClr val="002060"/>
                </a:solidFill>
                <a:latin typeface="UTM Duepuntozero" panose="0204060305050602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xq</a:t>
            </a:r>
            <a:r>
              <a:rPr lang="en-US" altLang="en-US" sz="3200" b="1">
                <a:solidFill>
                  <a:srgbClr val="002060"/>
                </a:solidFill>
                <a:latin typeface="UTM Duepuntozero" panose="0204060305050602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: Diện tích xung quanh hình hộp chữ nhật</a:t>
            </a:r>
          </a:p>
          <a:p>
            <a:pPr defTabSz="914400" fontAlgn="base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002060"/>
                </a:solidFill>
                <a:latin typeface="UTM Duepuntozero" panose="0204060305050602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  S</a:t>
            </a:r>
            <a:r>
              <a:rPr lang="en-US" altLang="en-US" sz="3200" b="1" baseline="-25000">
                <a:solidFill>
                  <a:srgbClr val="002060"/>
                </a:solidFill>
                <a:latin typeface="UTM Duepuntozero" panose="0204060305050602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2đ</a:t>
            </a:r>
            <a:r>
              <a:rPr lang="en-US" altLang="en-US" sz="3200" b="1">
                <a:solidFill>
                  <a:srgbClr val="002060"/>
                </a:solidFill>
                <a:latin typeface="UTM Duepuntozero" panose="0204060305050602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: diện tích hai mặt đáy hình hộp chữ nhật</a:t>
            </a:r>
          </a:p>
          <a:p>
            <a:pPr defTabSz="914400" fontAlgn="base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002060"/>
                </a:solidFill>
                <a:latin typeface="UTM Duepuntozero" panose="0204060305050602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  S</a:t>
            </a:r>
            <a:r>
              <a:rPr lang="en-US" altLang="en-US" sz="3200" b="1" baseline="-25000">
                <a:solidFill>
                  <a:srgbClr val="002060"/>
                </a:solidFill>
                <a:latin typeface="UTM Duepuntozero" panose="0204060305050602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tp</a:t>
            </a:r>
            <a:r>
              <a:rPr lang="en-US" altLang="en-US" sz="3200" b="1">
                <a:solidFill>
                  <a:srgbClr val="002060"/>
                </a:solidFill>
                <a:latin typeface="UTM Duepuntozero" panose="0204060305050602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: Diện tích toàn phần hình hộp chữ nhật</a:t>
            </a:r>
          </a:p>
          <a:p>
            <a:pPr defTabSz="914400" fontAlgn="base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3200" b="1">
              <a:solidFill>
                <a:srgbClr val="002060"/>
              </a:solidFill>
              <a:latin typeface="UTM Duepuntozero" panose="0204060305050602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12" name="Text Box 26">
            <a:extLst>
              <a:ext uri="{FF2B5EF4-FFF2-40B4-BE49-F238E27FC236}">
                <a16:creationId xmlns:a16="http://schemas.microsoft.com/office/drawing/2014/main" id="{770ADF68-F1C8-43F9-821B-737922E4E8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5700" y="4754880"/>
            <a:ext cx="4800600" cy="1414463"/>
          </a:xfrm>
          <a:custGeom>
            <a:avLst/>
            <a:gdLst>
              <a:gd name="connsiteX0" fmla="*/ 0 w 4800600"/>
              <a:gd name="connsiteY0" fmla="*/ 0 h 1414463"/>
              <a:gd name="connsiteX1" fmla="*/ 4800600 w 4800600"/>
              <a:gd name="connsiteY1" fmla="*/ 0 h 1414463"/>
              <a:gd name="connsiteX2" fmla="*/ 4800600 w 4800600"/>
              <a:gd name="connsiteY2" fmla="*/ 1414463 h 1414463"/>
              <a:gd name="connsiteX3" fmla="*/ 0 w 4800600"/>
              <a:gd name="connsiteY3" fmla="*/ 1414463 h 1414463"/>
              <a:gd name="connsiteX4" fmla="*/ 0 w 4800600"/>
              <a:gd name="connsiteY4" fmla="*/ 0 h 1414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00600" h="1414463" fill="none" extrusionOk="0">
                <a:moveTo>
                  <a:pt x="0" y="0"/>
                </a:moveTo>
                <a:cubicBezTo>
                  <a:pt x="1015241" y="83171"/>
                  <a:pt x="3793894" y="-123773"/>
                  <a:pt x="4800600" y="0"/>
                </a:cubicBezTo>
                <a:cubicBezTo>
                  <a:pt x="4738050" y="522731"/>
                  <a:pt x="4717725" y="951449"/>
                  <a:pt x="4800600" y="1414463"/>
                </a:cubicBezTo>
                <a:cubicBezTo>
                  <a:pt x="3269124" y="1317629"/>
                  <a:pt x="715140" y="1546365"/>
                  <a:pt x="0" y="1414463"/>
                </a:cubicBezTo>
                <a:cubicBezTo>
                  <a:pt x="87689" y="943813"/>
                  <a:pt x="26597" y="182408"/>
                  <a:pt x="0" y="0"/>
                </a:cubicBezTo>
                <a:close/>
              </a:path>
              <a:path w="4800600" h="1414463" stroke="0" extrusionOk="0">
                <a:moveTo>
                  <a:pt x="0" y="0"/>
                </a:moveTo>
                <a:cubicBezTo>
                  <a:pt x="991502" y="79381"/>
                  <a:pt x="3388973" y="-156250"/>
                  <a:pt x="4800600" y="0"/>
                </a:cubicBezTo>
                <a:cubicBezTo>
                  <a:pt x="4680888" y="298344"/>
                  <a:pt x="4768837" y="777224"/>
                  <a:pt x="4800600" y="1414463"/>
                </a:cubicBezTo>
                <a:cubicBezTo>
                  <a:pt x="2567027" y="1540567"/>
                  <a:pt x="2291839" y="1318840"/>
                  <a:pt x="0" y="1414463"/>
                </a:cubicBezTo>
                <a:cubicBezTo>
                  <a:pt x="-90961" y="749475"/>
                  <a:pt x="40251" y="434236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57150">
            <a:solidFill>
              <a:srgbClr val="FF9900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90002579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defTabSz="91440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 u="sng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Công thức:</a:t>
            </a:r>
          </a:p>
          <a:p>
            <a:pPr defTabSz="91440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   </a:t>
            </a:r>
            <a:r>
              <a:rPr lang="en-US" altLang="en-US" sz="3600" b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</a:t>
            </a:r>
            <a:r>
              <a:rPr lang="en-US" altLang="en-US" sz="3600" b="1" baseline="-2500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tp</a:t>
            </a:r>
            <a:r>
              <a:rPr lang="en-US" altLang="en-US" sz="3600" b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=  S</a:t>
            </a:r>
            <a:r>
              <a:rPr lang="en-US" altLang="en-US" sz="3600" b="1" baseline="-2500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xq</a:t>
            </a:r>
            <a:r>
              <a:rPr lang="en-US" altLang="en-US" sz="3600" b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+ S</a:t>
            </a:r>
            <a:r>
              <a:rPr lang="en-US" altLang="en-US" sz="3600" b="1" baseline="-2500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2đ</a:t>
            </a:r>
          </a:p>
          <a:p>
            <a:pPr defTabSz="91440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800" b="1">
              <a:solidFill>
                <a:srgbClr val="CC000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683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303107" y="1460"/>
            <a:ext cx="2248412" cy="1918137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29" y="828032"/>
            <a:ext cx="4179714" cy="5632375"/>
          </a:xfrm>
          <a:prstGeom prst="rect">
            <a:avLst/>
          </a:prstGeom>
        </p:spPr>
      </p:pic>
      <p:pic>
        <p:nvPicPr>
          <p:cNvPr id="83" name="Foxtail-Grass Studio - heaven sunshine">
            <a:hlinkClick r:id="" action="ppaction://media"/>
            <a:extLst>
              <a:ext uri="{FF2B5EF4-FFF2-40B4-BE49-F238E27FC236}">
                <a16:creationId xmlns:a16="http://schemas.microsoft.com/office/drawing/2014/main" id="{C399FA07-8E15-48EE-895D-92D97A4089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70857" y="-609600"/>
            <a:ext cx="609600" cy="609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9B866DF-EBDC-406F-AA71-E022D1C27D37}"/>
              </a:ext>
            </a:extLst>
          </p:cNvPr>
          <p:cNvSpPr/>
          <p:nvPr/>
        </p:nvSpPr>
        <p:spPr>
          <a:xfrm>
            <a:off x="369149" y="2497976"/>
            <a:ext cx="8204490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0" cap="none" spc="0">
                <a:ln w="38100"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latin typeface="iCiel Pony" panose="02000000000000000000" pitchFamily="2" charset="0"/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128322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8E46C1C-8FAF-F47F-B4B4-C39078233DCF}"/>
              </a:ext>
            </a:extLst>
          </p:cNvPr>
          <p:cNvSpPr/>
          <p:nvPr/>
        </p:nvSpPr>
        <p:spPr>
          <a:xfrm>
            <a:off x="253746" y="78828"/>
            <a:ext cx="11491564" cy="662151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53746" y="859535"/>
            <a:ext cx="20521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>
                <a:solidFill>
                  <a:srgbClr val="FFC000"/>
                </a:solidFill>
                <a:latin typeface="Pacifico" panose="00000500000000000000" pitchFamily="2" charset="0"/>
              </a:rPr>
              <a:t>Bài tập 1: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2305911" y="157656"/>
            <a:ext cx="8069581" cy="1569660"/>
            <a:chOff x="2363060" y="334604"/>
            <a:chExt cx="8069581" cy="1569660"/>
          </a:xfrm>
        </p:grpSpPr>
        <p:sp>
          <p:nvSpPr>
            <p:cNvPr id="4" name="Rectangle 3"/>
            <p:cNvSpPr/>
            <p:nvPr/>
          </p:nvSpPr>
          <p:spPr>
            <a:xfrm>
              <a:off x="2477361" y="334604"/>
              <a:ext cx="7955280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320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 diện tích xung quanh và diện tích toàn phần của hình hộp chữ nhật có chiều dài 2 m, chiều rộng 1 m và chiều cao 0,8 m.</a:t>
              </a:r>
              <a:endParaRPr lang="en-GB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2363060" y="363418"/>
              <a:ext cx="8069581" cy="1540845"/>
            </a:xfrm>
            <a:prstGeom prst="roundRect">
              <a:avLst/>
            </a:prstGeom>
            <a:noFill/>
            <a:ln w="28575"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6100F5F-C25A-CB57-D091-620A54EA1E18}"/>
              </a:ext>
            </a:extLst>
          </p:cNvPr>
          <p:cNvSpPr txBox="1"/>
          <p:nvPr/>
        </p:nvSpPr>
        <p:spPr>
          <a:xfrm>
            <a:off x="863259" y="1840319"/>
            <a:ext cx="986639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i="0" u="none" strike="noStrike" baseline="0">
                <a:solidFill>
                  <a:srgbClr val="000000"/>
                </a:solidFill>
                <a:latin typeface="+mj-lt"/>
              </a:rPr>
              <a:t>Bài giải</a:t>
            </a:r>
          </a:p>
          <a:p>
            <a:pPr algn="ctr"/>
            <a:r>
              <a:rPr lang="vi-VN" sz="2800" b="0" i="0" u="none" strike="noStrike" baseline="0">
                <a:solidFill>
                  <a:srgbClr val="000000"/>
                </a:solidFill>
                <a:latin typeface="+mj-lt"/>
              </a:rPr>
              <a:t>Chu vi mặt đáy của hình hộp chữ nhật là:</a:t>
            </a:r>
          </a:p>
          <a:p>
            <a:pPr algn="ctr"/>
            <a:r>
              <a:rPr lang="en-US" sz="2800" b="0" i="0" u="none" strike="noStrike" baseline="0">
                <a:solidFill>
                  <a:srgbClr val="000000"/>
                </a:solidFill>
                <a:latin typeface="+mj-lt"/>
              </a:rPr>
              <a:t>……….</a:t>
            </a:r>
            <a:r>
              <a:rPr lang="en-US" sz="2800" b="0" i="0" u="none" strike="noStrike" baseline="0">
                <a:solidFill>
                  <a:srgbClr val="2680FF"/>
                </a:solidFill>
                <a:latin typeface="+mj-lt"/>
              </a:rPr>
              <a:t>?</a:t>
            </a:r>
            <a:r>
              <a:rPr lang="en-US" sz="2800" b="0" i="0" u="none" strike="noStrike" baseline="0">
                <a:solidFill>
                  <a:srgbClr val="000000"/>
                </a:solidFill>
                <a:latin typeface="+mj-lt"/>
              </a:rPr>
              <a:t>.………</a:t>
            </a:r>
          </a:p>
          <a:p>
            <a:pPr algn="ctr"/>
            <a:r>
              <a:rPr lang="vi-VN" sz="2800" b="0" i="0" u="none" strike="noStrike" baseline="0">
                <a:solidFill>
                  <a:srgbClr val="000000"/>
                </a:solidFill>
                <a:latin typeface="+mj-lt"/>
              </a:rPr>
              <a:t>Diện tích xung quanh của hình hộp chữ nhật là:</a:t>
            </a:r>
          </a:p>
          <a:p>
            <a:pPr algn="ctr"/>
            <a:r>
              <a:rPr lang="en-US" sz="2800" b="0" i="0" u="none" strike="noStrike" baseline="0">
                <a:solidFill>
                  <a:srgbClr val="000000"/>
                </a:solidFill>
                <a:latin typeface="+mj-lt"/>
              </a:rPr>
              <a:t>……….</a:t>
            </a:r>
            <a:r>
              <a:rPr lang="en-US" sz="2800" b="0" i="0" u="none" strike="noStrike" baseline="0">
                <a:solidFill>
                  <a:srgbClr val="2680FF"/>
                </a:solidFill>
                <a:latin typeface="+mj-lt"/>
              </a:rPr>
              <a:t>?</a:t>
            </a:r>
            <a:r>
              <a:rPr lang="en-US" sz="2800" b="0" i="0" u="none" strike="noStrike" baseline="0">
                <a:solidFill>
                  <a:srgbClr val="000000"/>
                </a:solidFill>
                <a:latin typeface="+mj-lt"/>
              </a:rPr>
              <a:t>.………</a:t>
            </a:r>
          </a:p>
          <a:p>
            <a:pPr algn="ctr"/>
            <a:r>
              <a:rPr lang="vi-VN" sz="2800" b="0" i="0" u="none" strike="noStrike" baseline="0">
                <a:solidFill>
                  <a:srgbClr val="000000"/>
                </a:solidFill>
                <a:latin typeface="+mj-lt"/>
              </a:rPr>
              <a:t>Diện tích hai mặt đáy của hình hộp chữ nhật là:</a:t>
            </a:r>
          </a:p>
          <a:p>
            <a:pPr algn="ctr"/>
            <a:r>
              <a:rPr lang="en-US" sz="2800" b="0" i="0" u="none" strike="noStrike" baseline="0">
                <a:solidFill>
                  <a:srgbClr val="000000"/>
                </a:solidFill>
                <a:latin typeface="+mj-lt"/>
              </a:rPr>
              <a:t>……….</a:t>
            </a:r>
            <a:r>
              <a:rPr lang="en-US" sz="2800" b="0" i="0" u="none" strike="noStrike" baseline="0">
                <a:solidFill>
                  <a:srgbClr val="2680FF"/>
                </a:solidFill>
                <a:latin typeface="+mj-lt"/>
              </a:rPr>
              <a:t>?</a:t>
            </a:r>
            <a:r>
              <a:rPr lang="en-US" sz="2800" b="0" i="0" u="none" strike="noStrike" baseline="0">
                <a:solidFill>
                  <a:srgbClr val="000000"/>
                </a:solidFill>
                <a:latin typeface="+mj-lt"/>
              </a:rPr>
              <a:t>.………</a:t>
            </a:r>
          </a:p>
          <a:p>
            <a:pPr algn="ctr"/>
            <a:r>
              <a:rPr lang="vi-VN" sz="2800" b="0" i="0" u="none" strike="noStrike" baseline="0">
                <a:solidFill>
                  <a:srgbClr val="000000"/>
                </a:solidFill>
                <a:latin typeface="+mj-lt"/>
              </a:rPr>
              <a:t>Diện tích toàn phần của hình hộp chữ nhật là:</a:t>
            </a:r>
          </a:p>
          <a:p>
            <a:pPr algn="ctr"/>
            <a:r>
              <a:rPr lang="en-US" sz="2800" b="0" i="0" u="none" strike="noStrike" baseline="0">
                <a:solidFill>
                  <a:srgbClr val="000000"/>
                </a:solidFill>
                <a:latin typeface="+mj-lt"/>
              </a:rPr>
              <a:t>……….</a:t>
            </a:r>
            <a:r>
              <a:rPr lang="en-US" sz="2800" b="0" i="0" u="none" strike="noStrike" baseline="0">
                <a:solidFill>
                  <a:srgbClr val="2680FF"/>
                </a:solidFill>
                <a:latin typeface="+mj-lt"/>
              </a:rPr>
              <a:t>?</a:t>
            </a:r>
            <a:r>
              <a:rPr lang="en-US" sz="2800" b="0" i="0" u="none" strike="noStrike" baseline="0">
                <a:solidFill>
                  <a:srgbClr val="000000"/>
                </a:solidFill>
                <a:latin typeface="+mj-lt"/>
              </a:rPr>
              <a:t>.………</a:t>
            </a:r>
          </a:p>
          <a:p>
            <a:pPr algn="ctr"/>
            <a:r>
              <a:rPr lang="en-US" sz="2800" b="0" i="0" u="none" strike="noStrike" baseline="0">
                <a:solidFill>
                  <a:srgbClr val="000000"/>
                </a:solidFill>
                <a:latin typeface="+mj-lt"/>
              </a:rPr>
              <a:t>Đáp số: Diện tích xung quanh: </a:t>
            </a:r>
            <a:r>
              <a:rPr lang="en-US" sz="2800" b="0" i="0" u="none" strike="noStrike" baseline="0">
                <a:solidFill>
                  <a:srgbClr val="2680FF"/>
                </a:solidFill>
                <a:latin typeface="+mj-lt"/>
              </a:rPr>
              <a:t>.?.</a:t>
            </a:r>
          </a:p>
          <a:p>
            <a:pPr algn="ctr"/>
            <a:r>
              <a:rPr lang="en-US" sz="2800" b="0" i="0" u="none" strike="noStrike" baseline="0">
                <a:solidFill>
                  <a:srgbClr val="000000"/>
                </a:solidFill>
                <a:latin typeface="+mj-lt"/>
              </a:rPr>
              <a:t>          Diện tích toàn phần: </a:t>
            </a:r>
            <a:r>
              <a:rPr lang="en-US" sz="2800" b="0" i="0" u="none" strike="noStrike" baseline="0">
                <a:solidFill>
                  <a:srgbClr val="2680FF"/>
                </a:solidFill>
                <a:latin typeface="+mj-lt"/>
              </a:rPr>
              <a:t>.?.</a:t>
            </a:r>
            <a:endParaRPr lang="en-US" sz="280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2A8305-450F-FF74-47D7-A4EA7F4FBDEE}"/>
              </a:ext>
            </a:extLst>
          </p:cNvPr>
          <p:cNvSpPr txBox="1"/>
          <p:nvPr/>
        </p:nvSpPr>
        <p:spPr>
          <a:xfrm>
            <a:off x="3567609" y="2702253"/>
            <a:ext cx="414172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  <a:latin typeface="+mj-lt"/>
              </a:rPr>
              <a:t>(2 + 1) x 2 = 6 (m).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E2A3175-42DD-0DB2-1B86-0871FC8710C5}"/>
                  </a:ext>
                </a:extLst>
              </p:cNvPr>
              <p:cNvSpPr txBox="1"/>
              <p:nvPr/>
            </p:nvSpPr>
            <p:spPr>
              <a:xfrm>
                <a:off x="3725590" y="3575692"/>
                <a:ext cx="414172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>
                    <a:solidFill>
                      <a:srgbClr val="0070C0"/>
                    </a:solidFill>
                    <a:latin typeface="+mj-lt"/>
                  </a:rPr>
                  <a:t>6 x 0,8 = 4,8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>
                    <a:solidFill>
                      <a:srgbClr val="0070C0"/>
                    </a:solidFill>
                    <a:latin typeface="+mj-lt"/>
                  </a:rPr>
                  <a:t>).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E2A3175-42DD-0DB2-1B86-0871FC8710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5590" y="3575692"/>
                <a:ext cx="4141729" cy="523220"/>
              </a:xfrm>
              <a:prstGeom prst="rect">
                <a:avLst/>
              </a:prstGeom>
              <a:blipFill>
                <a:blip r:embed="rId2"/>
                <a:stretch>
                  <a:fillRect t="-12941" b="-3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17CF173-AFF1-F60E-48D4-C10F979E6E3C}"/>
                  </a:ext>
                </a:extLst>
              </p:cNvPr>
              <p:cNvSpPr txBox="1"/>
              <p:nvPr/>
            </p:nvSpPr>
            <p:spPr>
              <a:xfrm>
                <a:off x="3725590" y="4425722"/>
                <a:ext cx="414172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>
                    <a:solidFill>
                      <a:srgbClr val="0070C0"/>
                    </a:solidFill>
                    <a:latin typeface="+mj-lt"/>
                  </a:rPr>
                  <a:t>2 x 1 x 2 = 4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>
                    <a:solidFill>
                      <a:srgbClr val="0070C0"/>
                    </a:solidFill>
                    <a:latin typeface="+mj-lt"/>
                  </a:rPr>
                  <a:t>).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17CF173-AFF1-F60E-48D4-C10F979E6E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5590" y="4425722"/>
                <a:ext cx="4141729" cy="523220"/>
              </a:xfrm>
              <a:prstGeom prst="rect">
                <a:avLst/>
              </a:prstGeom>
              <a:blipFill>
                <a:blip r:embed="rId3"/>
                <a:stretch>
                  <a:fillRect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CA90C45-056C-B0DF-ED06-836900B82A29}"/>
                  </a:ext>
                </a:extLst>
              </p:cNvPr>
              <p:cNvSpPr txBox="1"/>
              <p:nvPr/>
            </p:nvSpPr>
            <p:spPr>
              <a:xfrm>
                <a:off x="3725590" y="5230081"/>
                <a:ext cx="414172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>
                    <a:solidFill>
                      <a:srgbClr val="0070C0"/>
                    </a:solidFill>
                    <a:latin typeface="+mj-lt"/>
                  </a:rPr>
                  <a:t>4,8 + 4 = 8,8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>
                    <a:solidFill>
                      <a:srgbClr val="0070C0"/>
                    </a:solidFill>
                    <a:latin typeface="+mj-lt"/>
                  </a:rPr>
                  <a:t>).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CA90C45-056C-B0DF-ED06-836900B82A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5590" y="5230081"/>
                <a:ext cx="4141729" cy="523220"/>
              </a:xfrm>
              <a:prstGeom prst="rect">
                <a:avLst/>
              </a:prstGeom>
              <a:blipFill>
                <a:blip r:embed="rId4"/>
                <a:stretch>
                  <a:fillRect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3594825-DFB2-006C-0CA8-36E8862FC66B}"/>
                  </a:ext>
                </a:extLst>
              </p:cNvPr>
              <p:cNvSpPr txBox="1"/>
              <p:nvPr/>
            </p:nvSpPr>
            <p:spPr>
              <a:xfrm>
                <a:off x="8094420" y="5721769"/>
                <a:ext cx="1349125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800">
                    <a:solidFill>
                      <a:srgbClr val="0070C0"/>
                    </a:solidFill>
                    <a:latin typeface="+mj-lt"/>
                  </a:rPr>
                  <a:t>4,8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>
                    <a:solidFill>
                      <a:srgbClr val="0070C0"/>
                    </a:solidFill>
                    <a:latin typeface="+mj-lt"/>
                  </a:rPr>
                  <a:t>.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3594825-DFB2-006C-0CA8-36E8862FC6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4420" y="5721769"/>
                <a:ext cx="1349125" cy="523220"/>
              </a:xfrm>
              <a:prstGeom prst="rect">
                <a:avLst/>
              </a:prstGeom>
              <a:blipFill>
                <a:blip r:embed="rId5"/>
                <a:stretch>
                  <a:fillRect l="-9502" t="-12941" r="-8597" b="-3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EFD27B1-3A95-D568-30B9-BDA114F05FEF}"/>
                  </a:ext>
                </a:extLst>
              </p:cNvPr>
              <p:cNvSpPr txBox="1"/>
              <p:nvPr/>
            </p:nvSpPr>
            <p:spPr>
              <a:xfrm>
                <a:off x="7709338" y="6144992"/>
                <a:ext cx="1349125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800">
                    <a:solidFill>
                      <a:srgbClr val="0070C0"/>
                    </a:solidFill>
                    <a:latin typeface="+mj-lt"/>
                  </a:rPr>
                  <a:t>8,8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>
                    <a:solidFill>
                      <a:srgbClr val="0070C0"/>
                    </a:solidFill>
                    <a:latin typeface="+mj-lt"/>
                  </a:rPr>
                  <a:t>.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EFD27B1-3A95-D568-30B9-BDA114F05F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9338" y="6144992"/>
                <a:ext cx="1349125" cy="523220"/>
              </a:xfrm>
              <a:prstGeom prst="rect">
                <a:avLst/>
              </a:prstGeom>
              <a:blipFill>
                <a:blip r:embed="rId6"/>
                <a:stretch>
                  <a:fillRect l="-9502" t="-11628" r="-8597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8841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8E46C1C-8FAF-F47F-B4B4-C39078233DCF}"/>
              </a:ext>
            </a:extLst>
          </p:cNvPr>
          <p:cNvSpPr/>
          <p:nvPr/>
        </p:nvSpPr>
        <p:spPr>
          <a:xfrm>
            <a:off x="253746" y="78828"/>
            <a:ext cx="11491564" cy="662151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52836" y="272201"/>
            <a:ext cx="20970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Pacifico" panose="00000500000000000000" pitchFamily="2" charset="0"/>
                <a:ea typeface="微软雅黑"/>
                <a:cs typeface="+mn-cs"/>
              </a:rPr>
              <a:t>Bài tập 2: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2903928-16D4-9A32-0045-F9E63DF960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85" y="1111905"/>
            <a:ext cx="11217286" cy="47865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6A5DBB9-28E8-67DB-1EEA-C9F501AEF0B9}"/>
                  </a:ext>
                </a:extLst>
              </p:cNvPr>
              <p:cNvSpPr txBox="1"/>
              <p:nvPr/>
            </p:nvSpPr>
            <p:spPr>
              <a:xfrm>
                <a:off x="7441324" y="4210383"/>
                <a:ext cx="1702676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800">
                    <a:solidFill>
                      <a:srgbClr val="FF0000"/>
                    </a:solidFill>
                  </a:rPr>
                  <a:t>240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80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6A5DBB9-28E8-67DB-1EEA-C9F501AEF0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1324" y="4210383"/>
                <a:ext cx="1702676" cy="523220"/>
              </a:xfrm>
              <a:prstGeom prst="rect">
                <a:avLst/>
              </a:prstGeom>
              <a:blipFill>
                <a:blip r:embed="rId3"/>
                <a:stretch>
                  <a:fillRect l="-7527"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0F13D03-A7A1-A632-2A4D-40D576C82DDE}"/>
                  </a:ext>
                </a:extLst>
              </p:cNvPr>
              <p:cNvSpPr txBox="1"/>
              <p:nvPr/>
            </p:nvSpPr>
            <p:spPr>
              <a:xfrm>
                <a:off x="7583213" y="5193841"/>
                <a:ext cx="1702676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800">
                    <a:solidFill>
                      <a:srgbClr val="FF0000"/>
                    </a:solidFill>
                  </a:rPr>
                  <a:t>340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80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0F13D03-A7A1-A632-2A4D-40D576C82D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3213" y="5193841"/>
                <a:ext cx="1702676" cy="523220"/>
              </a:xfrm>
              <a:prstGeom prst="rect">
                <a:avLst/>
              </a:prstGeom>
              <a:blipFill>
                <a:blip r:embed="rId4"/>
                <a:stretch>
                  <a:fillRect l="-7527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7B71ADF-EA27-B403-8327-40062DB9E361}"/>
                  </a:ext>
                </a:extLst>
              </p:cNvPr>
              <p:cNvSpPr txBox="1"/>
              <p:nvPr/>
            </p:nvSpPr>
            <p:spPr>
              <a:xfrm>
                <a:off x="9487708" y="4210383"/>
                <a:ext cx="1844565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8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160 m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8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7B71ADF-EA27-B403-8327-40062DB9E3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7708" y="4210383"/>
                <a:ext cx="1844565" cy="523220"/>
              </a:xfrm>
              <a:prstGeom prst="rect">
                <a:avLst/>
              </a:prstGeom>
              <a:blipFill>
                <a:blip r:embed="rId5"/>
                <a:stretch>
                  <a:fillRect l="-6601"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69965DB-954B-F694-F1A8-77D0F9F18489}"/>
                  </a:ext>
                </a:extLst>
              </p:cNvPr>
              <p:cNvSpPr txBox="1"/>
              <p:nvPr/>
            </p:nvSpPr>
            <p:spPr>
              <a:xfrm>
                <a:off x="9487709" y="5193841"/>
                <a:ext cx="1981704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8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283,5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mm</m:t>
                        </m:r>
                      </m:e>
                      <m:sup>
                        <m:r>
                          <a:rPr 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8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69965DB-954B-F694-F1A8-77D0F9F184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7709" y="5193841"/>
                <a:ext cx="1981704" cy="523220"/>
              </a:xfrm>
              <a:prstGeom prst="rect">
                <a:avLst/>
              </a:prstGeom>
              <a:blipFill>
                <a:blip r:embed="rId6"/>
                <a:stretch>
                  <a:fillRect l="-6154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45673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303107" y="1460"/>
            <a:ext cx="2248412" cy="1918137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29" y="828032"/>
            <a:ext cx="4179714" cy="5632375"/>
          </a:xfrm>
          <a:prstGeom prst="rect">
            <a:avLst/>
          </a:prstGeom>
        </p:spPr>
      </p:pic>
      <p:pic>
        <p:nvPicPr>
          <p:cNvPr id="83" name="Foxtail-Grass Studio - heaven sunshine">
            <a:hlinkClick r:id="" action="ppaction://media"/>
            <a:extLst>
              <a:ext uri="{FF2B5EF4-FFF2-40B4-BE49-F238E27FC236}">
                <a16:creationId xmlns:a16="http://schemas.microsoft.com/office/drawing/2014/main" id="{C399FA07-8E15-48EE-895D-92D97A4089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70857" y="-609600"/>
            <a:ext cx="609600" cy="609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9B866DF-EBDC-406F-AA71-E022D1C27D37}"/>
              </a:ext>
            </a:extLst>
          </p:cNvPr>
          <p:cNvSpPr/>
          <p:nvPr/>
        </p:nvSpPr>
        <p:spPr>
          <a:xfrm>
            <a:off x="1723407" y="1606725"/>
            <a:ext cx="5634877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>
                <a:ln w="38100"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latin typeface="iCiel Pony" panose="02000000000000000000" pitchFamily="2" charset="0"/>
              </a:rPr>
              <a:t>DẶN DÒ</a:t>
            </a:r>
            <a:endParaRPr lang="en-US" sz="11500" b="0" cap="none" spc="0">
              <a:ln w="38100">
                <a:solidFill>
                  <a:schemeClr val="accent3">
                    <a:lumMod val="75000"/>
                  </a:schemeClr>
                </a:solidFill>
              </a:ln>
              <a:solidFill>
                <a:schemeClr val="accent3">
                  <a:lumMod val="60000"/>
                  <a:lumOff val="40000"/>
                </a:schemeClr>
              </a:solidFill>
              <a:latin typeface="iCiel Pony" panose="02000000000000000000" pitchFamily="2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248587" y="3583196"/>
            <a:ext cx="6641591" cy="904240"/>
            <a:chOff x="975372" y="2935013"/>
            <a:chExt cx="6641591" cy="904240"/>
          </a:xfrm>
        </p:grpSpPr>
        <p:sp>
          <p:nvSpPr>
            <p:cNvPr id="7" name="TextBox 6"/>
            <p:cNvSpPr txBox="1"/>
            <p:nvPr/>
          </p:nvSpPr>
          <p:spPr>
            <a:xfrm>
              <a:off x="1883876" y="3139074"/>
              <a:ext cx="57330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Ôn lại bài đã học.</a:t>
              </a:r>
              <a:endParaRPr kumimoji="0" lang="en-GB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72" y="2935013"/>
              <a:ext cx="904240" cy="904240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2248587" y="4751275"/>
            <a:ext cx="6637327" cy="904240"/>
            <a:chOff x="975372" y="4103092"/>
            <a:chExt cx="6637327" cy="904240"/>
          </a:xfrm>
        </p:grpSpPr>
        <p:sp>
          <p:nvSpPr>
            <p:cNvPr id="10" name="TextBox 9"/>
            <p:cNvSpPr txBox="1"/>
            <p:nvPr/>
          </p:nvSpPr>
          <p:spPr>
            <a:xfrm>
              <a:off x="1879612" y="4247044"/>
              <a:ext cx="57330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Xem trước bài 65- T2</a:t>
              </a:r>
              <a:endParaRPr kumimoji="0" lang="en-GB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72" y="4103092"/>
              <a:ext cx="904240" cy="9042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1090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303107" y="1460"/>
            <a:ext cx="2248412" cy="1918137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29" y="828032"/>
            <a:ext cx="4179714" cy="563237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9B866DF-EBDC-406F-AA71-E022D1C27D37}"/>
              </a:ext>
            </a:extLst>
          </p:cNvPr>
          <p:cNvSpPr/>
          <p:nvPr/>
        </p:nvSpPr>
        <p:spPr>
          <a:xfrm>
            <a:off x="385977" y="2497976"/>
            <a:ext cx="8170827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0" cap="none" spc="0">
                <a:ln w="38100"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latin typeface="iCiel Pony" panose="02000000000000000000" pitchFamily="2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55776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6FB41A3-7A1E-4B84-9ABC-1ABC9D030207}"/>
              </a:ext>
            </a:extLst>
          </p:cNvPr>
          <p:cNvSpPr/>
          <p:nvPr/>
        </p:nvSpPr>
        <p:spPr>
          <a:xfrm>
            <a:off x="1067932" y="1352253"/>
            <a:ext cx="9675182" cy="277582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1DC13C4A-1C83-4CD6-A634-8ED45E6B48FF}"/>
              </a:ext>
            </a:extLst>
          </p:cNvPr>
          <p:cNvSpPr/>
          <p:nvPr/>
        </p:nvSpPr>
        <p:spPr>
          <a:xfrm>
            <a:off x="1050177" y="2556905"/>
            <a:ext cx="999660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>
                <a:ln w="0">
                  <a:solidFill>
                    <a:schemeClr val="bg1"/>
                  </a:solidFill>
                </a:ln>
                <a:solidFill>
                  <a:schemeClr val="accent3"/>
                </a:solidFill>
                <a:latin typeface="iCiel Pony" panose="02000000000000000000" pitchFamily="2" charset="0"/>
              </a:rPr>
              <a:t>CHÀO TẠM BIỆT CÁC EM</a:t>
            </a:r>
            <a:endParaRPr lang="en-US" sz="5400" b="0" cap="none" spc="0">
              <a:ln w="0">
                <a:solidFill>
                  <a:schemeClr val="bg1"/>
                </a:solidFill>
              </a:ln>
              <a:solidFill>
                <a:srgbClr val="FB5E1B"/>
              </a:solidFill>
              <a:latin typeface="iCiel Pony" panose="02000000000000000000" pitchFamily="2" charset="0"/>
            </a:endParaRPr>
          </a:p>
        </p:txBody>
      </p:sp>
      <p:pic>
        <p:nvPicPr>
          <p:cNvPr id="6" name="Picture 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2203F338-E452-4A74-BCA1-62A92442FE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884" y="3679370"/>
            <a:ext cx="5518569" cy="3178629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-74029" y="59842"/>
            <a:ext cx="2248412" cy="191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42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>
            <a:extLst>
              <a:ext uri="{FF2B5EF4-FFF2-40B4-BE49-F238E27FC236}">
                <a16:creationId xmlns:a16="http://schemas.microsoft.com/office/drawing/2014/main" id="{D3C52FD9-20E3-4DA4-B03C-14D4BF7C5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3304020" y="759165"/>
            <a:ext cx="8636441" cy="338162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7CBFCE2-6656-4A9C-9ADC-079A6211A0BF}"/>
              </a:ext>
            </a:extLst>
          </p:cNvPr>
          <p:cNvSpPr/>
          <p:nvPr/>
        </p:nvSpPr>
        <p:spPr>
          <a:xfrm>
            <a:off x="2500678" y="1249570"/>
            <a:ext cx="1024312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0" cap="none" spc="0">
                <a:ln w="0">
                  <a:solidFill>
                    <a:schemeClr val="tx1"/>
                  </a:solidFill>
                </a:ln>
                <a:solidFill>
                  <a:srgbClr val="92D050"/>
                </a:solidFill>
                <a:latin typeface="UTM Cookies" panose="02040603050506020204" pitchFamily="18" charset="0"/>
              </a:rPr>
              <a:t>Hình hộp chữ nhật </a:t>
            </a:r>
          </a:p>
          <a:p>
            <a:pPr algn="ctr"/>
            <a:r>
              <a:rPr lang="en-US" sz="6000" b="0" cap="none" spc="0">
                <a:ln w="0">
                  <a:solidFill>
                    <a:schemeClr val="tx1"/>
                  </a:solidFill>
                </a:ln>
                <a:solidFill>
                  <a:srgbClr val="92D050"/>
                </a:solidFill>
                <a:latin typeface="UTM Cookies" panose="02040603050506020204" pitchFamily="18" charset="0"/>
              </a:rPr>
              <a:t>có đặc điểm gì?</a:t>
            </a:r>
          </a:p>
        </p:txBody>
      </p:sp>
      <p:pic>
        <p:nvPicPr>
          <p:cNvPr id="4" name="Picture 3" descr="A picture containing text, doll, vector graphics&#10;&#10;Description automatically generated">
            <a:extLst>
              <a:ext uri="{FF2B5EF4-FFF2-40B4-BE49-F238E27FC236}">
                <a16:creationId xmlns:a16="http://schemas.microsoft.com/office/drawing/2014/main" id="{1E7F2074-FA18-477D-B21C-8048D3263B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8701" y="1490008"/>
            <a:ext cx="4835595" cy="553407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79D7C43-CB2E-413E-A009-24DB81290437}"/>
              </a:ext>
            </a:extLst>
          </p:cNvPr>
          <p:cNvSpPr/>
          <p:nvPr/>
        </p:nvSpPr>
        <p:spPr>
          <a:xfrm>
            <a:off x="4042300" y="1444721"/>
            <a:ext cx="7865616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>
                <a:ln w="0">
                  <a:noFill/>
                </a:ln>
                <a:solidFill>
                  <a:srgbClr val="FF0000"/>
                </a:solidFill>
                <a:latin typeface="UTM Isadora" panose="02040603050506020204" pitchFamily="18" charset="0"/>
              </a:rPr>
              <a:t>Hình hộp chữ nhật </a:t>
            </a:r>
          </a:p>
          <a:p>
            <a:pPr algn="ctr"/>
            <a:r>
              <a:rPr lang="en-US" sz="4400" b="1" cap="none" spc="0">
                <a:ln w="0">
                  <a:noFill/>
                </a:ln>
                <a:solidFill>
                  <a:srgbClr val="FF0000"/>
                </a:solidFill>
                <a:latin typeface="UTM Isadora" panose="02040603050506020204" pitchFamily="18" charset="0"/>
              </a:rPr>
              <a:t>có </a:t>
            </a:r>
            <a:r>
              <a:rPr lang="en-US" sz="4400" b="1">
                <a:ln w="0">
                  <a:noFill/>
                </a:ln>
                <a:solidFill>
                  <a:srgbClr val="FF0000"/>
                </a:solidFill>
                <a:latin typeface="UTM Isadora" panose="02040603050506020204" pitchFamily="18" charset="0"/>
              </a:rPr>
              <a:t>6 mặt, hai mặt đáy và 4 mặt bên đều là hình chữ nhật.</a:t>
            </a:r>
            <a:endParaRPr lang="en-US" sz="4400" b="1" cap="none" spc="0">
              <a:ln w="0">
                <a:noFill/>
              </a:ln>
              <a:solidFill>
                <a:srgbClr val="FF0000"/>
              </a:solidFill>
              <a:latin typeface="UTM Isador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86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>
            <a:extLst>
              <a:ext uri="{FF2B5EF4-FFF2-40B4-BE49-F238E27FC236}">
                <a16:creationId xmlns:a16="http://schemas.microsoft.com/office/drawing/2014/main" id="{D3C52FD9-20E3-4DA4-B03C-14D4BF7C5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3304022" y="528256"/>
            <a:ext cx="8636441" cy="454250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7CBFCE2-6656-4A9C-9ADC-079A6211A0BF}"/>
              </a:ext>
            </a:extLst>
          </p:cNvPr>
          <p:cNvSpPr/>
          <p:nvPr/>
        </p:nvSpPr>
        <p:spPr>
          <a:xfrm>
            <a:off x="3256871" y="1719364"/>
            <a:ext cx="873074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0" cap="none" spc="0">
                <a:ln w="0">
                  <a:solidFill>
                    <a:schemeClr val="tx1"/>
                  </a:solidFill>
                </a:ln>
                <a:solidFill>
                  <a:srgbClr val="92D050"/>
                </a:solidFill>
                <a:latin typeface="UTM Cookies" panose="02040603050506020204" pitchFamily="18" charset="0"/>
              </a:rPr>
              <a:t>Hình hộp chữ nhật có mấy kích thước? Đó là những kích thước nào?</a:t>
            </a:r>
          </a:p>
        </p:txBody>
      </p:sp>
      <p:pic>
        <p:nvPicPr>
          <p:cNvPr id="4" name="Picture 3" descr="A picture containing text, doll, vector graphics&#10;&#10;Description automatically generated">
            <a:extLst>
              <a:ext uri="{FF2B5EF4-FFF2-40B4-BE49-F238E27FC236}">
                <a16:creationId xmlns:a16="http://schemas.microsoft.com/office/drawing/2014/main" id="{1E7F2074-FA18-477D-B21C-8048D3263B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8701" y="1490008"/>
            <a:ext cx="4835595" cy="553407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79D7C43-CB2E-413E-A009-24DB81290437}"/>
              </a:ext>
            </a:extLst>
          </p:cNvPr>
          <p:cNvSpPr/>
          <p:nvPr/>
        </p:nvSpPr>
        <p:spPr>
          <a:xfrm>
            <a:off x="4216894" y="1811697"/>
            <a:ext cx="7865616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>
                <a:ln w="0">
                  <a:noFill/>
                </a:ln>
                <a:solidFill>
                  <a:srgbClr val="FF0000"/>
                </a:solidFill>
                <a:latin typeface="UTM Isadora" panose="02040603050506020204" pitchFamily="18" charset="0"/>
              </a:rPr>
              <a:t>Hình hộp chữ nhật </a:t>
            </a:r>
          </a:p>
          <a:p>
            <a:pPr algn="ctr"/>
            <a:r>
              <a:rPr lang="en-US" sz="4400" b="1" cap="none" spc="0">
                <a:ln w="0">
                  <a:noFill/>
                </a:ln>
                <a:solidFill>
                  <a:srgbClr val="FF0000"/>
                </a:solidFill>
                <a:latin typeface="UTM Isadora" panose="02040603050506020204" pitchFamily="18" charset="0"/>
              </a:rPr>
              <a:t>có </a:t>
            </a:r>
            <a:r>
              <a:rPr lang="en-US" sz="4400" b="1">
                <a:ln w="0">
                  <a:noFill/>
                </a:ln>
                <a:solidFill>
                  <a:srgbClr val="FF0000"/>
                </a:solidFill>
                <a:latin typeface="UTM Isadora" panose="02040603050506020204" pitchFamily="18" charset="0"/>
              </a:rPr>
              <a:t>3 kích thước: chiều dài, chiều rộng, chiều cao.</a:t>
            </a:r>
            <a:endParaRPr lang="en-US" sz="4400" b="1" cap="none" spc="0">
              <a:ln w="0">
                <a:noFill/>
              </a:ln>
              <a:solidFill>
                <a:srgbClr val="FF0000"/>
              </a:solidFill>
              <a:latin typeface="UTM Isador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65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4519C7C-4E9B-EC6D-900E-90C46EB451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47"/>
          <a:stretch/>
        </p:blipFill>
        <p:spPr>
          <a:xfrm>
            <a:off x="170912" y="1380817"/>
            <a:ext cx="11850175" cy="439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72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303107" y="1460"/>
            <a:ext cx="2248412" cy="1918137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29" y="828032"/>
            <a:ext cx="4179714" cy="563237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9B866DF-EBDC-406F-AA71-E022D1C27D37}"/>
              </a:ext>
            </a:extLst>
          </p:cNvPr>
          <p:cNvSpPr/>
          <p:nvPr/>
        </p:nvSpPr>
        <p:spPr>
          <a:xfrm>
            <a:off x="632841" y="2497976"/>
            <a:ext cx="7677102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0" cap="none" spc="0">
                <a:ln w="38100"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latin typeface="iCiel Pony" panose="02000000000000000000" pitchFamily="2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48842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4">
            <a:extLst>
              <a:ext uri="{FF2B5EF4-FFF2-40B4-BE49-F238E27FC236}">
                <a16:creationId xmlns:a16="http://schemas.microsoft.com/office/drawing/2014/main" id="{5AD268DE-8CC8-4F59-8AEA-422A91D7FD3F}"/>
              </a:ext>
            </a:extLst>
          </p:cNvPr>
          <p:cNvGrpSpPr>
            <a:grpSpLocks/>
          </p:cNvGrpSpPr>
          <p:nvPr/>
        </p:nvGrpSpPr>
        <p:grpSpPr bwMode="auto">
          <a:xfrm>
            <a:off x="323478" y="2755613"/>
            <a:ext cx="3570308" cy="2535491"/>
            <a:chOff x="3072" y="1344"/>
            <a:chExt cx="1732" cy="768"/>
          </a:xfrm>
        </p:grpSpPr>
        <p:sp>
          <p:nvSpPr>
            <p:cNvPr id="8" name="Freeform 25">
              <a:extLst>
                <a:ext uri="{FF2B5EF4-FFF2-40B4-BE49-F238E27FC236}">
                  <a16:creationId xmlns:a16="http://schemas.microsoft.com/office/drawing/2014/main" id="{0BF5A450-61F5-4255-BC37-076937CCD8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2" y="1344"/>
              <a:ext cx="528" cy="768"/>
            </a:xfrm>
            <a:custGeom>
              <a:avLst/>
              <a:gdLst>
                <a:gd name="T0" fmla="*/ 0 w 528"/>
                <a:gd name="T1" fmla="*/ 768 h 768"/>
                <a:gd name="T2" fmla="*/ 528 w 528"/>
                <a:gd name="T3" fmla="*/ 480 h 768"/>
                <a:gd name="T4" fmla="*/ 528 w 528"/>
                <a:gd name="T5" fmla="*/ 0 h 768"/>
                <a:gd name="T6" fmla="*/ 0 w 528"/>
                <a:gd name="T7" fmla="*/ 288 h 768"/>
                <a:gd name="T8" fmla="*/ 0 w 528"/>
                <a:gd name="T9" fmla="*/ 768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8" h="768">
                  <a:moveTo>
                    <a:pt x="0" y="768"/>
                  </a:moveTo>
                  <a:lnTo>
                    <a:pt x="528" y="480"/>
                  </a:lnTo>
                  <a:lnTo>
                    <a:pt x="528" y="0"/>
                  </a:lnTo>
                  <a:lnTo>
                    <a:pt x="0" y="288"/>
                  </a:lnTo>
                  <a:lnTo>
                    <a:pt x="0" y="768"/>
                  </a:ln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 w="19050">
              <a:solidFill>
                <a:srgbClr val="00B05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" name="Rectangle 26">
              <a:extLst>
                <a:ext uri="{FF2B5EF4-FFF2-40B4-BE49-F238E27FC236}">
                  <a16:creationId xmlns:a16="http://schemas.microsoft.com/office/drawing/2014/main" id="{665699BE-97C6-4EA3-8391-6F52FF6D53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2" y="1632"/>
              <a:ext cx="1200" cy="480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19050">
              <a:solidFill>
                <a:srgbClr val="00B05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hangingPunct="1">
                <a:defRPr/>
              </a:pPr>
              <a:endParaRPr lang="en-US" altLang="en-US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" name="Freeform 27">
              <a:extLst>
                <a:ext uri="{FF2B5EF4-FFF2-40B4-BE49-F238E27FC236}">
                  <a16:creationId xmlns:a16="http://schemas.microsoft.com/office/drawing/2014/main" id="{8CB69C23-62DB-49DE-B555-FFCB7C0A75D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6" y="1344"/>
              <a:ext cx="1728" cy="288"/>
            </a:xfrm>
            <a:custGeom>
              <a:avLst/>
              <a:gdLst>
                <a:gd name="T0" fmla="*/ 0 w 1680"/>
                <a:gd name="T1" fmla="*/ 288 h 288"/>
                <a:gd name="T2" fmla="*/ 661 w 1680"/>
                <a:gd name="T3" fmla="*/ 0 h 288"/>
                <a:gd name="T4" fmla="*/ 2104 w 1680"/>
                <a:gd name="T5" fmla="*/ 0 h 288"/>
                <a:gd name="T6" fmla="*/ 1444 w 1680"/>
                <a:gd name="T7" fmla="*/ 288 h 288"/>
                <a:gd name="T8" fmla="*/ 0 w 1680"/>
                <a:gd name="T9" fmla="*/ 288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80"/>
                <a:gd name="T16" fmla="*/ 0 h 288"/>
                <a:gd name="T17" fmla="*/ 1680 w 1680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80" h="288">
                  <a:moveTo>
                    <a:pt x="0" y="288"/>
                  </a:moveTo>
                  <a:lnTo>
                    <a:pt x="528" y="0"/>
                  </a:lnTo>
                  <a:lnTo>
                    <a:pt x="1680" y="0"/>
                  </a:lnTo>
                  <a:lnTo>
                    <a:pt x="1152" y="288"/>
                  </a:lnTo>
                  <a:lnTo>
                    <a:pt x="0" y="288"/>
                  </a:ln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28">
              <a:extLst>
                <a:ext uri="{FF2B5EF4-FFF2-40B4-BE49-F238E27FC236}">
                  <a16:creationId xmlns:a16="http://schemas.microsoft.com/office/drawing/2014/main" id="{81CC33F3-A2E6-44C7-ACEB-55EDAF12CE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08" y="1344"/>
              <a:ext cx="0" cy="48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29">
              <a:extLst>
                <a:ext uri="{FF2B5EF4-FFF2-40B4-BE49-F238E27FC236}">
                  <a16:creationId xmlns:a16="http://schemas.microsoft.com/office/drawing/2014/main" id="{4F5F33BE-BFE1-4210-AF01-DE62405E972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72" y="1832"/>
              <a:ext cx="528" cy="271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30">
              <a:extLst>
                <a:ext uri="{FF2B5EF4-FFF2-40B4-BE49-F238E27FC236}">
                  <a16:creationId xmlns:a16="http://schemas.microsoft.com/office/drawing/2014/main" id="{CC7B89B3-1898-4F41-A468-CFBE86124CA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00" y="1824"/>
              <a:ext cx="1200" cy="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E01635F-ACE4-4107-B0A5-BFD0C0A87E49}"/>
              </a:ext>
            </a:extLst>
          </p:cNvPr>
          <p:cNvGrpSpPr/>
          <p:nvPr/>
        </p:nvGrpSpPr>
        <p:grpSpPr>
          <a:xfrm>
            <a:off x="2978796" y="604050"/>
            <a:ext cx="6718131" cy="923330"/>
            <a:chOff x="4835028" y="353121"/>
            <a:chExt cx="6718131" cy="92333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F384A7D-147D-4DD0-8DD3-073A86FC061E}"/>
                </a:ext>
              </a:extLst>
            </p:cNvPr>
            <p:cNvSpPr/>
            <p:nvPr/>
          </p:nvSpPr>
          <p:spPr>
            <a:xfrm>
              <a:off x="4933333" y="353121"/>
              <a:ext cx="661982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>
                  <a:ln w="0"/>
                  <a:solidFill>
                    <a:schemeClr val="accent1">
                      <a:lumMod val="40000"/>
                      <a:lumOff val="60000"/>
                    </a:schemeClr>
                  </a:solidFill>
                  <a:latin typeface="iCiel Cadena" panose="02000503000000020004" pitchFamily="2" charset="0"/>
                </a:rPr>
                <a:t>Diện tích xung quanh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ACCB3A9-9616-40B2-9162-2FBD8A543929}"/>
                </a:ext>
              </a:extLst>
            </p:cNvPr>
            <p:cNvSpPr/>
            <p:nvPr/>
          </p:nvSpPr>
          <p:spPr>
            <a:xfrm>
              <a:off x="4835028" y="353121"/>
              <a:ext cx="661982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>
                  <a:ln w="0"/>
                  <a:solidFill>
                    <a:schemeClr val="accent2">
                      <a:lumMod val="75000"/>
                    </a:schemeClr>
                  </a:solidFill>
                  <a:latin typeface="iCiel Cadena" panose="02000503000000020004" pitchFamily="2" charset="0"/>
                </a:rPr>
                <a:t>Diện tích xung quanh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A4B1566-2EA0-4BE7-AFD6-41D8C4EF1DCD}"/>
              </a:ext>
            </a:extLst>
          </p:cNvPr>
          <p:cNvGrpSpPr/>
          <p:nvPr/>
        </p:nvGrpSpPr>
        <p:grpSpPr>
          <a:xfrm>
            <a:off x="4862290" y="2636658"/>
            <a:ext cx="6871852" cy="2535489"/>
            <a:chOff x="4664364" y="2013527"/>
            <a:chExt cx="6871852" cy="2535489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53B4EDA-4386-4278-B615-4719858B19B8}"/>
                </a:ext>
              </a:extLst>
            </p:cNvPr>
            <p:cNvSpPr/>
            <p:nvPr/>
          </p:nvSpPr>
          <p:spPr>
            <a:xfrm>
              <a:off x="4664364" y="2013527"/>
              <a:ext cx="6871852" cy="2535489"/>
            </a:xfrm>
            <a:custGeom>
              <a:avLst/>
              <a:gdLst>
                <a:gd name="connsiteX0" fmla="*/ 0 w 6871852"/>
                <a:gd name="connsiteY0" fmla="*/ 422590 h 2535489"/>
                <a:gd name="connsiteX1" fmla="*/ 422590 w 6871852"/>
                <a:gd name="connsiteY1" fmla="*/ 0 h 2535489"/>
                <a:gd name="connsiteX2" fmla="*/ 6449262 w 6871852"/>
                <a:gd name="connsiteY2" fmla="*/ 0 h 2535489"/>
                <a:gd name="connsiteX3" fmla="*/ 6871852 w 6871852"/>
                <a:gd name="connsiteY3" fmla="*/ 422590 h 2535489"/>
                <a:gd name="connsiteX4" fmla="*/ 6871852 w 6871852"/>
                <a:gd name="connsiteY4" fmla="*/ 2112899 h 2535489"/>
                <a:gd name="connsiteX5" fmla="*/ 6449262 w 6871852"/>
                <a:gd name="connsiteY5" fmla="*/ 2535489 h 2535489"/>
                <a:gd name="connsiteX6" fmla="*/ 422590 w 6871852"/>
                <a:gd name="connsiteY6" fmla="*/ 2535489 h 2535489"/>
                <a:gd name="connsiteX7" fmla="*/ 0 w 6871852"/>
                <a:gd name="connsiteY7" fmla="*/ 2112899 h 2535489"/>
                <a:gd name="connsiteX8" fmla="*/ 0 w 6871852"/>
                <a:gd name="connsiteY8" fmla="*/ 422590 h 2535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71852" h="2535489" fill="none" extrusionOk="0">
                  <a:moveTo>
                    <a:pt x="0" y="422590"/>
                  </a:moveTo>
                  <a:cubicBezTo>
                    <a:pt x="184" y="194177"/>
                    <a:pt x="210441" y="35650"/>
                    <a:pt x="422590" y="0"/>
                  </a:cubicBezTo>
                  <a:cubicBezTo>
                    <a:pt x="2130588" y="72427"/>
                    <a:pt x="4857675" y="61419"/>
                    <a:pt x="6449262" y="0"/>
                  </a:cubicBezTo>
                  <a:cubicBezTo>
                    <a:pt x="6678003" y="-32006"/>
                    <a:pt x="6857312" y="184802"/>
                    <a:pt x="6871852" y="422590"/>
                  </a:cubicBezTo>
                  <a:cubicBezTo>
                    <a:pt x="6943822" y="994304"/>
                    <a:pt x="6993247" y="1766744"/>
                    <a:pt x="6871852" y="2112899"/>
                  </a:cubicBezTo>
                  <a:cubicBezTo>
                    <a:pt x="6875487" y="2327838"/>
                    <a:pt x="6668037" y="2519106"/>
                    <a:pt x="6449262" y="2535489"/>
                  </a:cubicBezTo>
                  <a:cubicBezTo>
                    <a:pt x="3772459" y="2565316"/>
                    <a:pt x="2830914" y="2456183"/>
                    <a:pt x="422590" y="2535489"/>
                  </a:cubicBezTo>
                  <a:cubicBezTo>
                    <a:pt x="214211" y="2532662"/>
                    <a:pt x="-34385" y="2353088"/>
                    <a:pt x="0" y="2112899"/>
                  </a:cubicBezTo>
                  <a:cubicBezTo>
                    <a:pt x="-125070" y="1935219"/>
                    <a:pt x="59835" y="820196"/>
                    <a:pt x="0" y="422590"/>
                  </a:cubicBezTo>
                  <a:close/>
                </a:path>
                <a:path w="6871852" h="2535489" stroke="0" extrusionOk="0">
                  <a:moveTo>
                    <a:pt x="0" y="422590"/>
                  </a:moveTo>
                  <a:cubicBezTo>
                    <a:pt x="29921" y="197356"/>
                    <a:pt x="194872" y="11818"/>
                    <a:pt x="422590" y="0"/>
                  </a:cubicBezTo>
                  <a:cubicBezTo>
                    <a:pt x="3007595" y="123000"/>
                    <a:pt x="5347932" y="-96860"/>
                    <a:pt x="6449262" y="0"/>
                  </a:cubicBezTo>
                  <a:cubicBezTo>
                    <a:pt x="6648332" y="-26157"/>
                    <a:pt x="6891485" y="149619"/>
                    <a:pt x="6871852" y="422590"/>
                  </a:cubicBezTo>
                  <a:cubicBezTo>
                    <a:pt x="6962574" y="777381"/>
                    <a:pt x="7001299" y="1557793"/>
                    <a:pt x="6871852" y="2112899"/>
                  </a:cubicBezTo>
                  <a:cubicBezTo>
                    <a:pt x="6846862" y="2355342"/>
                    <a:pt x="6670374" y="2533480"/>
                    <a:pt x="6449262" y="2535489"/>
                  </a:cubicBezTo>
                  <a:cubicBezTo>
                    <a:pt x="3707933" y="2374782"/>
                    <a:pt x="1618161" y="2575156"/>
                    <a:pt x="422590" y="2535489"/>
                  </a:cubicBezTo>
                  <a:cubicBezTo>
                    <a:pt x="166857" y="2530976"/>
                    <a:pt x="-23728" y="2335539"/>
                    <a:pt x="0" y="2112899"/>
                  </a:cubicBezTo>
                  <a:cubicBezTo>
                    <a:pt x="18141" y="1523395"/>
                    <a:pt x="63558" y="932160"/>
                    <a:pt x="0" y="422590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38100">
              <a:solidFill>
                <a:schemeClr val="accent5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A4CA252-A7E7-4D86-87EB-F9C9F93AD01C}"/>
                </a:ext>
              </a:extLst>
            </p:cNvPr>
            <p:cNvSpPr txBox="1"/>
            <p:nvPr/>
          </p:nvSpPr>
          <p:spPr>
            <a:xfrm>
              <a:off x="4856173" y="2311775"/>
              <a:ext cx="6680043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Diện tích xung quanh của hình hộp chữ nhật là </a:t>
              </a: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tổng diện tích bốn mặt bên</a:t>
              </a: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 của hình hộp chữ nhật.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</a:endParaRP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F0BA5348-4E04-4A25-8025-C984E1B29C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124883" y="0"/>
            <a:ext cx="1943049" cy="226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23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>
            <a:extLst>
              <a:ext uri="{FF2B5EF4-FFF2-40B4-BE49-F238E27FC236}">
                <a16:creationId xmlns:a16="http://schemas.microsoft.com/office/drawing/2014/main" id="{F0BA5348-4E04-4A25-8025-C984E1B29C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124883" y="0"/>
            <a:ext cx="1943049" cy="226264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0379DBC-9A12-493D-9B44-722EFF8CB846}"/>
              </a:ext>
            </a:extLst>
          </p:cNvPr>
          <p:cNvSpPr txBox="1"/>
          <p:nvPr/>
        </p:nvSpPr>
        <p:spPr>
          <a:xfrm>
            <a:off x="296384" y="1586008"/>
            <a:ext cx="1039295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sng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Ví dụ: </a:t>
            </a: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Tính diện tích xung quanh của hình hộp chữ nhật có </a:t>
            </a: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chiều dài 5 cm, chiều rộng 3 cm và chiều cao 2 cm.</a:t>
            </a:r>
            <a:endParaRPr kumimoji="0" lang="en-US" altLang="en-US" sz="3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065A7D-AA5A-BB09-30A6-4EA20B428C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70" y="3202385"/>
            <a:ext cx="11159060" cy="278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14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Box 35">
            <a:extLst>
              <a:ext uri="{FF2B5EF4-FFF2-40B4-BE49-F238E27FC236}">
                <a16:creationId xmlns:a16="http://schemas.microsoft.com/office/drawing/2014/main" id="{BF286A35-6414-423D-B427-A1D6244BA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121" y="3161956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 b="1">
                <a:solidFill>
                  <a:srgbClr val="00B050"/>
                </a:solidFill>
                <a:latin typeface="Times New Roman" panose="02020603050405020304" pitchFamily="18" charset="0"/>
              </a:rPr>
              <a:t>5cm</a:t>
            </a:r>
          </a:p>
        </p:txBody>
      </p:sp>
      <p:sp>
        <p:nvSpPr>
          <p:cNvPr id="24" name="Text Box 36">
            <a:extLst>
              <a:ext uri="{FF2B5EF4-FFF2-40B4-BE49-F238E27FC236}">
                <a16:creationId xmlns:a16="http://schemas.microsoft.com/office/drawing/2014/main" id="{1AC58B6E-3080-411A-A0C0-80356C04A46A}"/>
              </a:ext>
            </a:extLst>
          </p:cNvPr>
          <p:cNvSpPr txBox="1">
            <a:spLocks noChangeArrowheads="1"/>
          </p:cNvSpPr>
          <p:nvPr/>
        </p:nvSpPr>
        <p:spPr bwMode="auto">
          <a:xfrm rot="19804041">
            <a:off x="2257719" y="2784095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 b="1">
                <a:solidFill>
                  <a:srgbClr val="00B050"/>
                </a:solidFill>
                <a:latin typeface="Times New Roman" panose="02020603050405020304" pitchFamily="18" charset="0"/>
              </a:rPr>
              <a:t>3cm</a:t>
            </a:r>
          </a:p>
        </p:txBody>
      </p:sp>
      <p:sp>
        <p:nvSpPr>
          <p:cNvPr id="25" name="Text Box 37">
            <a:extLst>
              <a:ext uri="{FF2B5EF4-FFF2-40B4-BE49-F238E27FC236}">
                <a16:creationId xmlns:a16="http://schemas.microsoft.com/office/drawing/2014/main" id="{8179C0E8-B5FF-4C79-A89C-57D48456CB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8259" y="2198343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 b="1">
                <a:solidFill>
                  <a:srgbClr val="00B050"/>
                </a:solidFill>
                <a:latin typeface="Times New Roman" panose="02020603050405020304" pitchFamily="18" charset="0"/>
              </a:rPr>
              <a:t>2cm</a:t>
            </a:r>
          </a:p>
        </p:txBody>
      </p:sp>
      <p:grpSp>
        <p:nvGrpSpPr>
          <p:cNvPr id="26" name="Group 38">
            <a:extLst>
              <a:ext uri="{FF2B5EF4-FFF2-40B4-BE49-F238E27FC236}">
                <a16:creationId xmlns:a16="http://schemas.microsoft.com/office/drawing/2014/main" id="{6BED64B6-C1A3-463C-AA02-FA143BD5275A}"/>
              </a:ext>
            </a:extLst>
          </p:cNvPr>
          <p:cNvGrpSpPr>
            <a:grpSpLocks/>
          </p:cNvGrpSpPr>
          <p:nvPr/>
        </p:nvGrpSpPr>
        <p:grpSpPr bwMode="auto">
          <a:xfrm>
            <a:off x="158861" y="1969743"/>
            <a:ext cx="2743200" cy="1219200"/>
            <a:chOff x="96" y="1872"/>
            <a:chExt cx="1728" cy="768"/>
          </a:xfrm>
        </p:grpSpPr>
        <p:sp>
          <p:nvSpPr>
            <p:cNvPr id="27" name="Freeform 39">
              <a:extLst>
                <a:ext uri="{FF2B5EF4-FFF2-40B4-BE49-F238E27FC236}">
                  <a16:creationId xmlns:a16="http://schemas.microsoft.com/office/drawing/2014/main" id="{42509030-08A4-4251-80F4-4AE14F8325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6" y="1872"/>
              <a:ext cx="528" cy="768"/>
            </a:xfrm>
            <a:custGeom>
              <a:avLst/>
              <a:gdLst>
                <a:gd name="T0" fmla="*/ 0 w 528"/>
                <a:gd name="T1" fmla="*/ 768 h 768"/>
                <a:gd name="T2" fmla="*/ 528 w 528"/>
                <a:gd name="T3" fmla="*/ 480 h 768"/>
                <a:gd name="T4" fmla="*/ 528 w 528"/>
                <a:gd name="T5" fmla="*/ 0 h 768"/>
                <a:gd name="T6" fmla="*/ 0 w 528"/>
                <a:gd name="T7" fmla="*/ 288 h 768"/>
                <a:gd name="T8" fmla="*/ 0 w 528"/>
                <a:gd name="T9" fmla="*/ 768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8"/>
                <a:gd name="T16" fmla="*/ 0 h 768"/>
                <a:gd name="T17" fmla="*/ 528 w 528"/>
                <a:gd name="T18" fmla="*/ 768 h 7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8" h="768">
                  <a:moveTo>
                    <a:pt x="0" y="768"/>
                  </a:moveTo>
                  <a:lnTo>
                    <a:pt x="528" y="480"/>
                  </a:lnTo>
                  <a:lnTo>
                    <a:pt x="528" y="0"/>
                  </a:lnTo>
                  <a:lnTo>
                    <a:pt x="0" y="288"/>
                  </a:lnTo>
                  <a:lnTo>
                    <a:pt x="0" y="768"/>
                  </a:lnTo>
                  <a:close/>
                </a:path>
              </a:pathLst>
            </a:custGeom>
            <a:solidFill>
              <a:srgbClr val="00AEEF"/>
            </a:solidFill>
            <a:ln w="9525">
              <a:solidFill>
                <a:srgbClr val="FF0066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8" name="Rectangle 40">
              <a:extLst>
                <a:ext uri="{FF2B5EF4-FFF2-40B4-BE49-F238E27FC236}">
                  <a16:creationId xmlns:a16="http://schemas.microsoft.com/office/drawing/2014/main" id="{B4CE15F5-CF1E-477F-9C84-BFEFDE842F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" y="2160"/>
              <a:ext cx="1200" cy="480"/>
            </a:xfrm>
            <a:prstGeom prst="rect">
              <a:avLst/>
            </a:prstGeom>
            <a:solidFill>
              <a:srgbClr val="00AEEF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" name="Freeform 41">
              <a:extLst>
                <a:ext uri="{FF2B5EF4-FFF2-40B4-BE49-F238E27FC236}">
                  <a16:creationId xmlns:a16="http://schemas.microsoft.com/office/drawing/2014/main" id="{012EDFE6-6613-4172-A03C-6B2939D4DAE9}"/>
                </a:ext>
              </a:extLst>
            </p:cNvPr>
            <p:cNvSpPr>
              <a:spLocks/>
            </p:cNvSpPr>
            <p:nvPr/>
          </p:nvSpPr>
          <p:spPr bwMode="auto">
            <a:xfrm>
              <a:off x="96" y="1872"/>
              <a:ext cx="1728" cy="288"/>
            </a:xfrm>
            <a:custGeom>
              <a:avLst/>
              <a:gdLst>
                <a:gd name="T0" fmla="*/ 0 w 1680"/>
                <a:gd name="T1" fmla="*/ 288 h 288"/>
                <a:gd name="T2" fmla="*/ 719 w 1680"/>
                <a:gd name="T3" fmla="*/ 0 h 288"/>
                <a:gd name="T4" fmla="*/ 2290 w 1680"/>
                <a:gd name="T5" fmla="*/ 0 h 288"/>
                <a:gd name="T6" fmla="*/ 1571 w 1680"/>
                <a:gd name="T7" fmla="*/ 288 h 288"/>
                <a:gd name="T8" fmla="*/ 0 w 1680"/>
                <a:gd name="T9" fmla="*/ 288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80"/>
                <a:gd name="T16" fmla="*/ 0 h 288"/>
                <a:gd name="T17" fmla="*/ 1680 w 1680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80" h="288">
                  <a:moveTo>
                    <a:pt x="0" y="288"/>
                  </a:moveTo>
                  <a:lnTo>
                    <a:pt x="528" y="0"/>
                  </a:lnTo>
                  <a:lnTo>
                    <a:pt x="1680" y="0"/>
                  </a:lnTo>
                  <a:lnTo>
                    <a:pt x="1152" y="288"/>
                  </a:lnTo>
                  <a:lnTo>
                    <a:pt x="0" y="288"/>
                  </a:lnTo>
                  <a:close/>
                </a:path>
              </a:pathLst>
            </a:custGeom>
            <a:solidFill>
              <a:srgbClr val="00AEEF"/>
            </a:solidFill>
            <a:ln w="9525">
              <a:solidFill>
                <a:srgbClr val="FF0066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" name="Line 42">
              <a:extLst>
                <a:ext uri="{FF2B5EF4-FFF2-40B4-BE49-F238E27FC236}">
                  <a16:creationId xmlns:a16="http://schemas.microsoft.com/office/drawing/2014/main" id="{97D8A5C6-BF61-4D77-B7D4-6C7474FBD3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4" y="1872"/>
              <a:ext cx="0" cy="449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1" name="Line 43">
              <a:extLst>
                <a:ext uri="{FF2B5EF4-FFF2-40B4-BE49-F238E27FC236}">
                  <a16:creationId xmlns:a16="http://schemas.microsoft.com/office/drawing/2014/main" id="{DC74CE46-907F-497D-ACB9-E6BB06B27B1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6" y="2352"/>
              <a:ext cx="528" cy="271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2" name="Line 44">
              <a:extLst>
                <a:ext uri="{FF2B5EF4-FFF2-40B4-BE49-F238E27FC236}">
                  <a16:creationId xmlns:a16="http://schemas.microsoft.com/office/drawing/2014/main" id="{530F29EE-105C-4F88-913B-99F015B1E9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24" y="2352"/>
              <a:ext cx="1165" cy="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33" name="Group 45">
            <a:extLst>
              <a:ext uri="{FF2B5EF4-FFF2-40B4-BE49-F238E27FC236}">
                <a16:creationId xmlns:a16="http://schemas.microsoft.com/office/drawing/2014/main" id="{6BEC9031-A83D-4F4B-854E-2FE00BF87649}"/>
              </a:ext>
            </a:extLst>
          </p:cNvPr>
          <p:cNvGrpSpPr>
            <a:grpSpLocks/>
          </p:cNvGrpSpPr>
          <p:nvPr/>
        </p:nvGrpSpPr>
        <p:grpSpPr bwMode="auto">
          <a:xfrm>
            <a:off x="5383131" y="1779243"/>
            <a:ext cx="6096000" cy="2057400"/>
            <a:chOff x="1872" y="1776"/>
            <a:chExt cx="3840" cy="1440"/>
          </a:xfrm>
          <a:solidFill>
            <a:srgbClr val="00B0F0"/>
          </a:solidFill>
        </p:grpSpPr>
        <p:sp>
          <p:nvSpPr>
            <p:cNvPr id="34" name="Rectangle 46">
              <a:extLst>
                <a:ext uri="{FF2B5EF4-FFF2-40B4-BE49-F238E27FC236}">
                  <a16:creationId xmlns:a16="http://schemas.microsoft.com/office/drawing/2014/main" id="{80F4170C-5968-487A-B48C-774E31932D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1776"/>
              <a:ext cx="1200" cy="480"/>
            </a:xfrm>
            <a:prstGeom prst="rect">
              <a:avLst/>
            </a:prstGeom>
            <a:grpFill/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5" name="Rectangle 47">
              <a:extLst>
                <a:ext uri="{FF2B5EF4-FFF2-40B4-BE49-F238E27FC236}">
                  <a16:creationId xmlns:a16="http://schemas.microsoft.com/office/drawing/2014/main" id="{0486794B-556F-4544-AAFC-56B6F9DD1D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2736"/>
              <a:ext cx="1200" cy="480"/>
            </a:xfrm>
            <a:prstGeom prst="rect">
              <a:avLst/>
            </a:prstGeom>
            <a:grpFill/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6" name="Rectangle 48">
              <a:extLst>
                <a:ext uri="{FF2B5EF4-FFF2-40B4-BE49-F238E27FC236}">
                  <a16:creationId xmlns:a16="http://schemas.microsoft.com/office/drawing/2014/main" id="{3B8F8D8D-A84E-467F-BBDF-0E9B7B5C77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2256"/>
              <a:ext cx="1200" cy="480"/>
            </a:xfrm>
            <a:prstGeom prst="rect">
              <a:avLst/>
            </a:prstGeom>
            <a:grpFill/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7" name="Rectangle 49">
              <a:extLst>
                <a:ext uri="{FF2B5EF4-FFF2-40B4-BE49-F238E27FC236}">
                  <a16:creationId xmlns:a16="http://schemas.microsoft.com/office/drawing/2014/main" id="{785AD251-D754-4155-9EE8-37391E49BC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256"/>
              <a:ext cx="1200" cy="480"/>
            </a:xfrm>
            <a:prstGeom prst="rect">
              <a:avLst/>
            </a:prstGeom>
            <a:grpFill/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8" name="Rectangle 50">
              <a:extLst>
                <a:ext uri="{FF2B5EF4-FFF2-40B4-BE49-F238E27FC236}">
                  <a16:creationId xmlns:a16="http://schemas.microsoft.com/office/drawing/2014/main" id="{68212F04-6109-47DC-B8F3-69BBE7A581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2256"/>
              <a:ext cx="720" cy="480"/>
            </a:xfrm>
            <a:prstGeom prst="rect">
              <a:avLst/>
            </a:prstGeom>
            <a:grpFill/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9" name="Rectangle 51">
              <a:extLst>
                <a:ext uri="{FF2B5EF4-FFF2-40B4-BE49-F238E27FC236}">
                  <a16:creationId xmlns:a16="http://schemas.microsoft.com/office/drawing/2014/main" id="{053A4253-0CC2-4E25-92CE-D5431DFD59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2256"/>
              <a:ext cx="720" cy="480"/>
            </a:xfrm>
            <a:prstGeom prst="rect">
              <a:avLst/>
            </a:prstGeom>
            <a:grpFill/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0" name="Text Box 52">
              <a:extLst>
                <a:ext uri="{FF2B5EF4-FFF2-40B4-BE49-F238E27FC236}">
                  <a16:creationId xmlns:a16="http://schemas.microsoft.com/office/drawing/2014/main" id="{6391AD37-FE74-41B8-A12F-8E939B28D7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68" y="2448"/>
              <a:ext cx="576" cy="32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>
                  <a:solidFill>
                    <a:schemeClr val="tx1"/>
                  </a:solidFill>
                  <a:latin typeface="Times New Roman" panose="02020603050405020304" pitchFamily="18" charset="0"/>
                </a:rPr>
                <a:t>3cm</a:t>
              </a:r>
            </a:p>
          </p:txBody>
        </p:sp>
        <p:sp>
          <p:nvSpPr>
            <p:cNvPr id="41" name="Text Box 53">
              <a:extLst>
                <a:ext uri="{FF2B5EF4-FFF2-40B4-BE49-F238E27FC236}">
                  <a16:creationId xmlns:a16="http://schemas.microsoft.com/office/drawing/2014/main" id="{030D677A-5640-4345-BB32-72A6B45CD5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32" y="2448"/>
              <a:ext cx="624" cy="32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>
                  <a:solidFill>
                    <a:schemeClr val="tx1"/>
                  </a:solidFill>
                  <a:latin typeface="Times New Roman" panose="02020603050405020304" pitchFamily="18" charset="0"/>
                </a:rPr>
                <a:t>5cm</a:t>
              </a:r>
            </a:p>
          </p:txBody>
        </p:sp>
        <p:sp>
          <p:nvSpPr>
            <p:cNvPr id="42" name="Text Box 54">
              <a:extLst>
                <a:ext uri="{FF2B5EF4-FFF2-40B4-BE49-F238E27FC236}">
                  <a16:creationId xmlns:a16="http://schemas.microsoft.com/office/drawing/2014/main" id="{0921AC78-E6C0-4125-A0EB-35A35B00E1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0" y="2448"/>
              <a:ext cx="576" cy="32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>
                  <a:solidFill>
                    <a:schemeClr val="tx1"/>
                  </a:solidFill>
                  <a:latin typeface="Times New Roman" panose="02020603050405020304" pitchFamily="18" charset="0"/>
                </a:rPr>
                <a:t>3cm</a:t>
              </a:r>
            </a:p>
          </p:txBody>
        </p:sp>
        <p:sp>
          <p:nvSpPr>
            <p:cNvPr id="43" name="Text Box 55">
              <a:extLst>
                <a:ext uri="{FF2B5EF4-FFF2-40B4-BE49-F238E27FC236}">
                  <a16:creationId xmlns:a16="http://schemas.microsoft.com/office/drawing/2014/main" id="{968C4C83-9206-4308-87C1-6A0F27F006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46" y="2426"/>
              <a:ext cx="624" cy="32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>
                  <a:solidFill>
                    <a:schemeClr val="tx1"/>
                  </a:solidFill>
                  <a:latin typeface="Times New Roman" panose="02020603050405020304" pitchFamily="18" charset="0"/>
                </a:rPr>
                <a:t>5cm</a:t>
              </a:r>
            </a:p>
          </p:txBody>
        </p:sp>
        <p:sp>
          <p:nvSpPr>
            <p:cNvPr id="44" name="Text Box 56">
              <a:extLst>
                <a:ext uri="{FF2B5EF4-FFF2-40B4-BE49-F238E27FC236}">
                  <a16:creationId xmlns:a16="http://schemas.microsoft.com/office/drawing/2014/main" id="{6529B2A1-AB8D-43F6-BC5E-F59DE9D942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07" y="2310"/>
              <a:ext cx="576" cy="32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>
                  <a:solidFill>
                    <a:schemeClr val="tx1"/>
                  </a:solidFill>
                  <a:latin typeface="Times New Roman" panose="02020603050405020304" pitchFamily="18" charset="0"/>
                </a:rPr>
                <a:t>2cm</a:t>
              </a:r>
            </a:p>
          </p:txBody>
        </p:sp>
      </p:grpSp>
      <p:sp>
        <p:nvSpPr>
          <p:cNvPr id="45" name="Text Box 10">
            <a:extLst>
              <a:ext uri="{FF2B5EF4-FFF2-40B4-BE49-F238E27FC236}">
                <a16:creationId xmlns:a16="http://schemas.microsoft.com/office/drawing/2014/main" id="{BE9B15A8-849C-4D4F-BEB4-EE16E610CA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4808" y="4126326"/>
            <a:ext cx="80533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None/>
            </a:pPr>
            <a:r>
              <a:rPr lang="en-US" altLang="en-US" sz="2400" b="1">
                <a:solidFill>
                  <a:srgbClr val="00B0F0"/>
                </a:solidFill>
                <a:latin typeface="Times New Roman" panose="02020603050405020304" pitchFamily="18" charset="0"/>
              </a:rPr>
              <a:t>Chiều dài là: </a:t>
            </a: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5 + 3 + 5 + 3 = (5 + 3 ) × 2 = 16 (cm).</a:t>
            </a:r>
          </a:p>
        </p:txBody>
      </p:sp>
      <p:sp>
        <p:nvSpPr>
          <p:cNvPr id="46" name="Text Box 11">
            <a:extLst>
              <a:ext uri="{FF2B5EF4-FFF2-40B4-BE49-F238E27FC236}">
                <a16:creationId xmlns:a16="http://schemas.microsoft.com/office/drawing/2014/main" id="{47836315-A157-4D5D-88BF-F55950F9C4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8556" y="4609904"/>
            <a:ext cx="426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rgbClr val="002060"/>
                </a:solidFill>
                <a:latin typeface="Times New Roman" panose="02020603050405020304" pitchFamily="18" charset="0"/>
              </a:rPr>
              <a:t>(Chiều cao của hình hộp )</a:t>
            </a:r>
          </a:p>
        </p:txBody>
      </p:sp>
      <p:sp>
        <p:nvSpPr>
          <p:cNvPr id="47" name="Text Box 12">
            <a:extLst>
              <a:ext uri="{FF2B5EF4-FFF2-40B4-BE49-F238E27FC236}">
                <a16:creationId xmlns:a16="http://schemas.microsoft.com/office/drawing/2014/main" id="{1CC5A66D-B4FF-4465-BD6C-FB2430E1F1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4796" y="5039138"/>
            <a:ext cx="7162800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rgbClr val="00B0F0"/>
                </a:solidFill>
                <a:latin typeface="VNtimes new roman"/>
              </a:rPr>
              <a:t> </a:t>
            </a:r>
            <a:r>
              <a:rPr lang="en-US" altLang="en-US" sz="2400" b="1">
                <a:solidFill>
                  <a:srgbClr val="00B0F0"/>
                </a:solidFill>
                <a:latin typeface="Times New Roman" panose="02020603050405020304" pitchFamily="18" charset="0"/>
              </a:rPr>
              <a:t>Diện tích xung quanh của hình hộp chữ nhật là:       </a:t>
            </a:r>
          </a:p>
          <a:p>
            <a:pPr algn="ctr" eaLnBrk="1" hangingPunct="1">
              <a:lnSpc>
                <a:spcPct val="8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16 </a:t>
            </a:r>
            <a:r>
              <a:rPr lang="en-US" altLang="en-US" sz="24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  <a:sym typeface="Cambria" panose="02040503050406030204" pitchFamily="18" charset="0"/>
              </a:rPr>
              <a:t> × </a:t>
            </a: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 2 = 32 (cm</a:t>
            </a:r>
            <a:r>
              <a:rPr lang="en-US" altLang="en-US" sz="2400" b="1" baseline="30000">
                <a:solidFill>
                  <a:srgbClr val="FF0000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48" name="Text Box 23">
            <a:extLst>
              <a:ext uri="{FF2B5EF4-FFF2-40B4-BE49-F238E27FC236}">
                <a16:creationId xmlns:a16="http://schemas.microsoft.com/office/drawing/2014/main" id="{97CFF274-73D8-4FA2-B048-6D4E7C062F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5132" y="4105343"/>
            <a:ext cx="3352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rgbClr val="002060"/>
                </a:solidFill>
                <a:latin typeface="Times New Roman" panose="02020603050405020304" pitchFamily="18" charset="0"/>
              </a:rPr>
              <a:t>(Chu vi mặt đáy)</a:t>
            </a:r>
          </a:p>
        </p:txBody>
      </p:sp>
      <p:sp>
        <p:nvSpPr>
          <p:cNvPr id="49" name="Text Box 24">
            <a:extLst>
              <a:ext uri="{FF2B5EF4-FFF2-40B4-BE49-F238E27FC236}">
                <a16:creationId xmlns:a16="http://schemas.microsoft.com/office/drawing/2014/main" id="{38FDB9BB-D63B-4182-B4BC-90BCEA01D3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2109" y="4581938"/>
            <a:ext cx="309357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rgbClr val="00B0F0"/>
                </a:solidFill>
                <a:latin typeface="Times New Roman" panose="02020603050405020304" pitchFamily="18" charset="0"/>
              </a:rPr>
              <a:t>Chiều rộng là: </a:t>
            </a: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2 cm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35B11F5-50D1-49F7-A276-67BD8D83EEE9}"/>
              </a:ext>
            </a:extLst>
          </p:cNvPr>
          <p:cNvSpPr/>
          <p:nvPr/>
        </p:nvSpPr>
        <p:spPr>
          <a:xfrm>
            <a:off x="5383131" y="2463455"/>
            <a:ext cx="6096000" cy="733108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Line 25">
            <a:extLst>
              <a:ext uri="{FF2B5EF4-FFF2-40B4-BE49-F238E27FC236}">
                <a16:creationId xmlns:a16="http://schemas.microsoft.com/office/drawing/2014/main" id="{5004D178-FDEC-4D47-899C-230D61753338}"/>
              </a:ext>
            </a:extLst>
          </p:cNvPr>
          <p:cNvSpPr>
            <a:spLocks noChangeShapeType="1"/>
          </p:cNvSpPr>
          <p:nvPr/>
        </p:nvSpPr>
        <p:spPr bwMode="auto">
          <a:xfrm>
            <a:off x="2902061" y="1977363"/>
            <a:ext cx="0" cy="7620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F4F7AB-1B5E-750B-BCA1-07A4CA7DC68E}"/>
              </a:ext>
            </a:extLst>
          </p:cNvPr>
          <p:cNvSpPr txBox="1"/>
          <p:nvPr/>
        </p:nvSpPr>
        <p:spPr>
          <a:xfrm>
            <a:off x="339055" y="448998"/>
            <a:ext cx="1039295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sng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Ví dụ: </a:t>
            </a: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Tính diện tích xung quanh của hình hộp chữ nhật có </a:t>
            </a: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chiều dài 5 cm, chiều rộng 3 cm và chiều cao 2 cm.</a:t>
            </a:r>
            <a:endParaRPr kumimoji="0" lang="en-US" altLang="en-US" sz="3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39DE3F3-D441-2CD2-AD05-8CECC69A384D}"/>
              </a:ext>
            </a:extLst>
          </p:cNvPr>
          <p:cNvCxnSpPr>
            <a:cxnSpLocks/>
          </p:cNvCxnSpPr>
          <p:nvPr/>
        </p:nvCxnSpPr>
        <p:spPr>
          <a:xfrm flipV="1">
            <a:off x="4666593" y="5907501"/>
            <a:ext cx="0" cy="59811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A1B038D-24C8-0D4C-1DA0-6EBC4A7C71AF}"/>
              </a:ext>
            </a:extLst>
          </p:cNvPr>
          <p:cNvCxnSpPr>
            <a:cxnSpLocks/>
          </p:cNvCxnSpPr>
          <p:nvPr/>
        </p:nvCxnSpPr>
        <p:spPr>
          <a:xfrm flipV="1">
            <a:off x="5367365" y="5907501"/>
            <a:ext cx="0" cy="59811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CF9FB41-3E08-3DF7-AC8A-35711AB9CE58}"/>
              </a:ext>
            </a:extLst>
          </p:cNvPr>
          <p:cNvSpPr txBox="1"/>
          <p:nvPr/>
        </p:nvSpPr>
        <p:spPr>
          <a:xfrm>
            <a:off x="3630530" y="6217524"/>
            <a:ext cx="1905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 vi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mặt đáy</a:t>
            </a:r>
            <a:endParaRPr kumimoji="0" lang="en-US" altLang="en-US" b="1" i="0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C1369C-DB97-45A9-3E2E-AFC5E0AB9690}"/>
              </a:ext>
            </a:extLst>
          </p:cNvPr>
          <p:cNvSpPr txBox="1"/>
          <p:nvPr/>
        </p:nvSpPr>
        <p:spPr>
          <a:xfrm>
            <a:off x="4544931" y="6247467"/>
            <a:ext cx="1905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Chiều</a:t>
            </a:r>
            <a:r>
              <a:rPr kumimoji="0" lang="en-US" altLang="en-US" b="1" i="0" strike="noStrike" kern="1200" cap="none" spc="0" normalizeH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strike="noStrike" kern="1200" cap="none" spc="0" normalizeH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cao</a:t>
            </a:r>
            <a:endParaRPr kumimoji="0" lang="en-US" altLang="en-US" b="1" i="0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133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45" grpId="0"/>
      <p:bldP spid="46" grpId="0"/>
      <p:bldP spid="47" grpId="0"/>
      <p:bldP spid="48" grpId="0"/>
      <p:bldP spid="49" grpId="0"/>
      <p:bldP spid="2" grpId="0" animBg="1"/>
      <p:bldP spid="10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摄图网699pic">
  <a:themeElements>
    <a:clrScheme name="自定义 2545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DDB461"/>
      </a:accent1>
      <a:accent2>
        <a:srgbClr val="D57065"/>
      </a:accent2>
      <a:accent3>
        <a:srgbClr val="70AB43"/>
      </a:accent3>
      <a:accent4>
        <a:srgbClr val="D57065"/>
      </a:accent4>
      <a:accent5>
        <a:srgbClr val="DDB461"/>
      </a:accent5>
      <a:accent6>
        <a:srgbClr val="70AB43"/>
      </a:accent6>
      <a:hlink>
        <a:srgbClr val="DDB461"/>
      </a:hlink>
      <a:folHlink>
        <a:srgbClr val="D57065"/>
      </a:folHlink>
    </a:clrScheme>
    <a:fontScheme name="shqaw5vl">
      <a:majorFont>
        <a:latin typeface="字魂58号-创中黑"/>
        <a:ea typeface="字魂58号-创中黑"/>
        <a:cs typeface=""/>
      </a:majorFont>
      <a:minorFont>
        <a:latin typeface="字魂58号-创中黑"/>
        <a:ea typeface="字魂58号-创中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728</TotalTime>
  <Words>728</Words>
  <Application>Microsoft Office PowerPoint</Application>
  <PresentationFormat>Widescreen</PresentationFormat>
  <Paragraphs>117</Paragraphs>
  <Slides>20</Slides>
  <Notes>17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6" baseType="lpstr">
      <vt:lpstr>等线</vt:lpstr>
      <vt:lpstr>微软雅黑</vt:lpstr>
      <vt:lpstr>Arial</vt:lpstr>
      <vt:lpstr>Cambria</vt:lpstr>
      <vt:lpstr>Cambria Math</vt:lpstr>
      <vt:lpstr>iCiel Cadena</vt:lpstr>
      <vt:lpstr>iCiel Pony</vt:lpstr>
      <vt:lpstr>Pacifico</vt:lpstr>
      <vt:lpstr>Times New Roman</vt:lpstr>
      <vt:lpstr>UTM Cookies</vt:lpstr>
      <vt:lpstr>UTM Duepuntozero</vt:lpstr>
      <vt:lpstr>UTM Isadora</vt:lpstr>
      <vt:lpstr>VNtimes new roman</vt:lpstr>
      <vt:lpstr>字魂58号-创中黑</vt:lpstr>
      <vt:lpstr>包图主题2</vt:lpstr>
      <vt:lpstr>摄图网699pic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>9Slide.vn</dc:subject>
  <dc:creator>huong</dc:creator>
  <dc:description>9Slide.vn</dc:description>
  <cp:lastModifiedBy>PC</cp:lastModifiedBy>
  <cp:revision>103</cp:revision>
  <dcterms:created xsi:type="dcterms:W3CDTF">2017-08-18T03:02:00Z</dcterms:created>
  <dcterms:modified xsi:type="dcterms:W3CDTF">2025-02-09T08:55:33Z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