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  <p:sldMasterId id="2147483707" r:id="rId4"/>
    <p:sldMasterId id="2147483733" r:id="rId5"/>
    <p:sldMasterId id="2147483745" r:id="rId6"/>
  </p:sldMasterIdLst>
  <p:notesMasterIdLst>
    <p:notesMasterId r:id="rId41"/>
  </p:notesMasterIdLst>
  <p:sldIdLst>
    <p:sldId id="336" r:id="rId7"/>
    <p:sldId id="264" r:id="rId8"/>
    <p:sldId id="294" r:id="rId9"/>
    <p:sldId id="296" r:id="rId10"/>
    <p:sldId id="297" r:id="rId11"/>
    <p:sldId id="300" r:id="rId12"/>
    <p:sldId id="299" r:id="rId13"/>
    <p:sldId id="305" r:id="rId14"/>
    <p:sldId id="298" r:id="rId15"/>
    <p:sldId id="258" r:id="rId16"/>
    <p:sldId id="311" r:id="rId17"/>
    <p:sldId id="312" r:id="rId18"/>
    <p:sldId id="313" r:id="rId19"/>
    <p:sldId id="314" r:id="rId20"/>
    <p:sldId id="315" r:id="rId21"/>
    <p:sldId id="306" r:id="rId22"/>
    <p:sldId id="316" r:id="rId23"/>
    <p:sldId id="317" r:id="rId24"/>
    <p:sldId id="318" r:id="rId25"/>
    <p:sldId id="319" r:id="rId26"/>
    <p:sldId id="320" r:id="rId27"/>
    <p:sldId id="307" r:id="rId28"/>
    <p:sldId id="321" r:id="rId29"/>
    <p:sldId id="308" r:id="rId30"/>
    <p:sldId id="322" r:id="rId31"/>
    <p:sldId id="324" r:id="rId32"/>
    <p:sldId id="323" r:id="rId33"/>
    <p:sldId id="309" r:id="rId34"/>
    <p:sldId id="325" r:id="rId35"/>
    <p:sldId id="326" r:id="rId36"/>
    <p:sldId id="327" r:id="rId37"/>
    <p:sldId id="328" r:id="rId38"/>
    <p:sldId id="329" r:id="rId39"/>
    <p:sldId id="293" r:id="rId40"/>
  </p:sldIdLst>
  <p:sldSz cx="18288000" cy="10287000"/>
  <p:notesSz cx="6858000" cy="9144000"/>
  <p:defaultTextStyle>
    <a:defPPr>
      <a:defRPr lang="en-US"/>
    </a:defPPr>
    <a:lvl1pPr marL="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C24"/>
    <a:srgbClr val="FFF200"/>
    <a:srgbClr val="6CCFF6"/>
    <a:srgbClr val="C7EAFC"/>
    <a:srgbClr val="FFFFFF"/>
    <a:srgbClr val="993300"/>
    <a:srgbClr val="3A9D13"/>
    <a:srgbClr val="FF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89" autoAdjust="0"/>
    <p:restoredTop sz="83778" autoAdjust="0"/>
  </p:normalViewPr>
  <p:slideViewPr>
    <p:cSldViewPr>
      <p:cViewPr varScale="1">
        <p:scale>
          <a:sx n="48" d="100"/>
          <a:sy n="48" d="100"/>
        </p:scale>
        <p:origin x="624" y="114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59D43-2F29-4767-826D-EBEC96089AE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50D6F-7D3E-4224-B35A-02C3007E2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1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930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81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478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1513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220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7280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5877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08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8410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349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55350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3232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8352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0044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6173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8526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8087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5829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2813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5166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250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80274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34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8608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2300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61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12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187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7" y="2130435"/>
            <a:ext cx="7772402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8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275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78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1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274651"/>
            <a:ext cx="6019802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208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909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5EBC53C-2315-4488-A6B6-68C60D9FDF64}"/>
              </a:ext>
            </a:extLst>
          </p:cNvPr>
          <p:cNvSpPr/>
          <p:nvPr userDrawn="1"/>
        </p:nvSpPr>
        <p:spPr>
          <a:xfrm>
            <a:off x="4763001" y="0"/>
            <a:ext cx="8762034" cy="10287000"/>
          </a:xfrm>
          <a:prstGeom prst="rect">
            <a:avLst/>
          </a:prstGeom>
          <a:solidFill>
            <a:srgbClr val="C30707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4" rIns="137106" bIns="68554" rtlCol="0" anchor="ctr"/>
          <a:lstStyle/>
          <a:p>
            <a:pPr algn="ctr" defTabSz="1371018"/>
            <a:endParaRPr lang="zh-CN" altLang="en-US" sz="2800" dirty="0">
              <a:solidFill>
                <a:prstClr val="white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3651A9-FE42-43E5-83E5-F922400D50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25"/>
          <a:stretch>
            <a:fillRect/>
          </a:stretch>
        </p:blipFill>
        <p:spPr>
          <a:xfrm>
            <a:off x="611631" y="593706"/>
            <a:ext cx="17064774" cy="9099600"/>
          </a:xfrm>
          <a:prstGeom prst="rect">
            <a:avLst/>
          </a:prstGeom>
          <a:effectLst>
            <a:outerShdw blurRad="279400" sx="105000" sy="105000" algn="ctr" rotWithShape="0">
              <a:prstClr val="black">
                <a:alpha val="30000"/>
              </a:prstClr>
            </a:outerShdw>
          </a:effectLst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3B9E7F6-B4EF-4FBD-848B-6BA6069E5E6F}"/>
              </a:ext>
            </a:extLst>
          </p:cNvPr>
          <p:cNvGrpSpPr/>
          <p:nvPr userDrawn="1"/>
        </p:nvGrpSpPr>
        <p:grpSpPr>
          <a:xfrm>
            <a:off x="7235397" y="988159"/>
            <a:ext cx="3817238" cy="1046440"/>
            <a:chOff x="4786133" y="658761"/>
            <a:chExt cx="2544825" cy="697626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68CFF7D-62D2-4505-AD53-0081EB3538AE}"/>
                </a:ext>
              </a:extLst>
            </p:cNvPr>
            <p:cNvSpPr txBox="1"/>
            <p:nvPr/>
          </p:nvSpPr>
          <p:spPr>
            <a:xfrm>
              <a:off x="4936876" y="658761"/>
              <a:ext cx="2243349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018">
                <a:defRPr/>
              </a:pPr>
              <a:r>
                <a:rPr lang="zh-CN" altLang="en-US" sz="6200" dirty="0">
                  <a:solidFill>
                    <a:srgbClr val="F6F0DA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年味食足</a:t>
              </a: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BF09C384-5C87-43AA-AD44-27CBBB816ABC}"/>
                </a:ext>
              </a:extLst>
            </p:cNvPr>
            <p:cNvSpPr/>
            <p:nvPr/>
          </p:nvSpPr>
          <p:spPr>
            <a:xfrm>
              <a:off x="478613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3D01F7E7-B267-4777-A457-868A92BE1B95}"/>
                </a:ext>
              </a:extLst>
            </p:cNvPr>
            <p:cNvSpPr/>
            <p:nvPr/>
          </p:nvSpPr>
          <p:spPr>
            <a:xfrm>
              <a:off x="721905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76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535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133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244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xt and four Columns 2">
  <p:cSld name="Text and four Columns 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/>
          <p:nvPr/>
        </p:nvSpPr>
        <p:spPr>
          <a:xfrm>
            <a:off x="388550" y="387401"/>
            <a:ext cx="17511000" cy="94908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xfrm>
            <a:off x="1463400" y="1143000"/>
            <a:ext cx="15361200" cy="13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63254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58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340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026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90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946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08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71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672" name="Google Shape;67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6" name="Google Shape;676;p24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677" name="Google Shape;67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682" name="Google Shape;68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6" name="Google Shape;686;p24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687" name="Google Shape;68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692" name="Google Shape;69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4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044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8103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6003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315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959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9" y="4406915"/>
            <a:ext cx="7772402" cy="1362078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9" y="2906720"/>
            <a:ext cx="7772402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1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0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4370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2384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5807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5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0472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2393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4205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6502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570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103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662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64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8" y="1600208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8" y="1600208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852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6" y="153512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6" indent="0">
              <a:buNone/>
              <a:defRPr sz="2000" b="1"/>
            </a:lvl2pPr>
            <a:lvl3pPr marL="914012" indent="0">
              <a:buNone/>
              <a:defRPr sz="1800" b="1"/>
            </a:lvl3pPr>
            <a:lvl4pPr marL="1371018" indent="0">
              <a:buNone/>
              <a:defRPr sz="1800" b="1"/>
            </a:lvl4pPr>
            <a:lvl5pPr marL="1828024" indent="0">
              <a:buNone/>
              <a:defRPr sz="1800" b="1"/>
            </a:lvl5pPr>
            <a:lvl6pPr marL="2285032" indent="0">
              <a:buNone/>
              <a:defRPr sz="1800" b="1"/>
            </a:lvl6pPr>
            <a:lvl7pPr marL="2742036" indent="0">
              <a:buNone/>
              <a:defRPr sz="1800" b="1"/>
            </a:lvl7pPr>
            <a:lvl8pPr marL="3199040" indent="0">
              <a:buNone/>
              <a:defRPr sz="1800" b="1"/>
            </a:lvl8pPr>
            <a:lvl9pPr marL="365605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6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2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6" indent="0">
              <a:buNone/>
              <a:defRPr sz="2000" b="1"/>
            </a:lvl2pPr>
            <a:lvl3pPr marL="914012" indent="0">
              <a:buNone/>
              <a:defRPr sz="1800" b="1"/>
            </a:lvl3pPr>
            <a:lvl4pPr marL="1371018" indent="0">
              <a:buNone/>
              <a:defRPr sz="1800" b="1"/>
            </a:lvl4pPr>
            <a:lvl5pPr marL="1828024" indent="0">
              <a:buNone/>
              <a:defRPr sz="1800" b="1"/>
            </a:lvl5pPr>
            <a:lvl6pPr marL="2285032" indent="0">
              <a:buNone/>
              <a:defRPr sz="1800" b="1"/>
            </a:lvl6pPr>
            <a:lvl7pPr marL="2742036" indent="0">
              <a:buNone/>
              <a:defRPr sz="1800" b="1"/>
            </a:lvl7pPr>
            <a:lvl8pPr marL="3199040" indent="0">
              <a:buNone/>
              <a:defRPr sz="1800" b="1"/>
            </a:lvl8pPr>
            <a:lvl9pPr marL="365605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632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03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306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5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055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0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006" indent="0">
              <a:buNone/>
              <a:defRPr sz="1200"/>
            </a:lvl2pPr>
            <a:lvl3pPr marL="914012" indent="0">
              <a:buNone/>
              <a:defRPr sz="1200"/>
            </a:lvl3pPr>
            <a:lvl4pPr marL="1371018" indent="0">
              <a:buNone/>
              <a:defRPr sz="1200"/>
            </a:lvl4pPr>
            <a:lvl5pPr marL="1828024" indent="0">
              <a:buNone/>
              <a:defRPr sz="1200"/>
            </a:lvl5pPr>
            <a:lvl6pPr marL="2285032" indent="0">
              <a:buNone/>
              <a:defRPr sz="1200"/>
            </a:lvl6pPr>
            <a:lvl7pPr marL="2742036" indent="0">
              <a:buNone/>
              <a:defRPr sz="1200"/>
            </a:lvl7pPr>
            <a:lvl8pPr marL="3199040" indent="0">
              <a:buNone/>
              <a:defRPr sz="1200"/>
            </a:lvl8pPr>
            <a:lvl9pPr marL="365605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50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9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6" indent="0">
              <a:buNone/>
              <a:defRPr sz="2800"/>
            </a:lvl2pPr>
            <a:lvl3pPr marL="914012" indent="0">
              <a:buNone/>
              <a:defRPr sz="2400"/>
            </a:lvl3pPr>
            <a:lvl4pPr marL="1371018" indent="0">
              <a:buNone/>
              <a:defRPr sz="2000"/>
            </a:lvl4pPr>
            <a:lvl5pPr marL="1828024" indent="0">
              <a:buNone/>
              <a:defRPr sz="2000"/>
            </a:lvl5pPr>
            <a:lvl6pPr marL="2285032" indent="0">
              <a:buNone/>
              <a:defRPr sz="2000"/>
            </a:lvl6pPr>
            <a:lvl7pPr marL="2742036" indent="0">
              <a:buNone/>
              <a:defRPr sz="2000"/>
            </a:lvl7pPr>
            <a:lvl8pPr marL="3199040" indent="0">
              <a:buNone/>
              <a:defRPr sz="2000"/>
            </a:lvl8pPr>
            <a:lvl9pPr marL="365605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4"/>
          </a:xfrm>
        </p:spPr>
        <p:txBody>
          <a:bodyPr/>
          <a:lstStyle>
            <a:lvl1pPr marL="0" indent="0">
              <a:buNone/>
              <a:defRPr sz="1400"/>
            </a:lvl1pPr>
            <a:lvl2pPr marL="457006" indent="0">
              <a:buNone/>
              <a:defRPr sz="1200"/>
            </a:lvl2pPr>
            <a:lvl3pPr marL="914012" indent="0">
              <a:buNone/>
              <a:defRPr sz="1200"/>
            </a:lvl3pPr>
            <a:lvl4pPr marL="1371018" indent="0">
              <a:buNone/>
              <a:defRPr sz="1200"/>
            </a:lvl4pPr>
            <a:lvl5pPr marL="1828024" indent="0">
              <a:buNone/>
              <a:defRPr sz="1200"/>
            </a:lvl5pPr>
            <a:lvl6pPr marL="2285032" indent="0">
              <a:buNone/>
              <a:defRPr sz="1200"/>
            </a:lvl6pPr>
            <a:lvl7pPr marL="2742036" indent="0">
              <a:buNone/>
              <a:defRPr sz="1200"/>
            </a:lvl7pPr>
            <a:lvl8pPr marL="3199040" indent="0">
              <a:buNone/>
              <a:defRPr sz="1200"/>
            </a:lvl8pPr>
            <a:lvl9pPr marL="365605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23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0C81624-F92D-ABA3-8352-6832D5FEABF1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8" y="274640"/>
            <a:ext cx="8229600" cy="1143000"/>
          </a:xfrm>
          <a:prstGeom prst="rect">
            <a:avLst/>
          </a:prstGeom>
        </p:spPr>
        <p:txBody>
          <a:bodyPr vert="horz" lIns="91402" tIns="45700" rIns="91402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8" y="1600208"/>
            <a:ext cx="8229600" cy="4525964"/>
          </a:xfrm>
          <a:prstGeom prst="rect">
            <a:avLst/>
          </a:prstGeom>
        </p:spPr>
        <p:txBody>
          <a:bodyPr vert="horz" lIns="91402" tIns="45700" rIns="91402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367"/>
            <a:ext cx="2133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2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12"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8" y="6356367"/>
            <a:ext cx="2895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7"/>
            <a:ext cx="2133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2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1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51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012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91401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34" indent="-285630" algn="l" defTabSz="91401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12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20" indent="-228504" algn="l" defTabSz="91401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28" indent="-228504" algn="l" defTabSz="91401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32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40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48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48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6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2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18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24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32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36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0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50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04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D9C0CDE-259E-6572-7B2C-20724CFC31FB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0147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731" r:id="rId5"/>
    <p:sldLayoutId id="2147483750" r:id="rId6"/>
  </p:sldLayoutIdLst>
  <p:txStyles>
    <p:titleStyle>
      <a:lvl1pPr algn="l" defTabSz="1371018" rtl="0" eaLnBrk="1" latinLnBrk="0" hangingPunct="1">
        <a:lnSpc>
          <a:spcPct val="90000"/>
        </a:lnSpc>
        <a:spcBef>
          <a:spcPct val="0"/>
        </a:spcBef>
        <a:buNone/>
        <a:defRPr sz="6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137101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26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772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28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08479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77029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455808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141314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82682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0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01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52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03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2754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1305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8562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8406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671C2E5-09B5-3C65-3204-46B93DCD9D7B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0290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732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7754252-85B8-857F-7DE3-44A227A202A9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15263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2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46290D9-31FA-9050-6962-1172B01EBCF6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426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34AE8AC-77A7-6514-ADD1-50801DB9767B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7585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16.xml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17.png"/><Relationship Id="rId10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image" Target="../media/image42.png"/><Relationship Id="rId1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microsoft.com/office/2007/relationships/hdphoto" Target="../media/hdphoto8.wdp"/><Relationship Id="rId9" Type="http://schemas.openxmlformats.org/officeDocument/2006/relationships/image" Target="../media/image3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4.svg"/><Relationship Id="rId18" Type="http://schemas.openxmlformats.org/officeDocument/2006/relationships/image" Target="../media/image58.svg"/><Relationship Id="rId26" Type="http://schemas.microsoft.com/office/2007/relationships/hdphoto" Target="../media/hdphoto9.wdp"/><Relationship Id="rId3" Type="http://schemas.openxmlformats.org/officeDocument/2006/relationships/image" Target="../media/image7.png"/><Relationship Id="rId21" Type="http://schemas.openxmlformats.org/officeDocument/2006/relationships/image" Target="../media/image60.svg"/><Relationship Id="rId7" Type="http://schemas.openxmlformats.org/officeDocument/2006/relationships/slide" Target="slide4.xml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5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6.sv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1.png"/><Relationship Id="rId11" Type="http://schemas.openxmlformats.org/officeDocument/2006/relationships/slide" Target="slide8.xml"/><Relationship Id="rId24" Type="http://schemas.openxmlformats.org/officeDocument/2006/relationships/image" Target="../media/image62.svg"/><Relationship Id="rId5" Type="http://schemas.openxmlformats.org/officeDocument/2006/relationships/image" Target="../media/image50.gif"/><Relationship Id="rId15" Type="http://schemas.openxmlformats.org/officeDocument/2006/relationships/image" Target="../media/image55.png"/><Relationship Id="rId23" Type="http://schemas.openxmlformats.org/officeDocument/2006/relationships/image" Target="../media/image61.png"/><Relationship Id="rId10" Type="http://schemas.openxmlformats.org/officeDocument/2006/relationships/image" Target="../media/image16.svg"/><Relationship Id="rId19" Type="http://schemas.openxmlformats.org/officeDocument/2006/relationships/slide" Target="slide22.xml"/><Relationship Id="rId4" Type="http://schemas.openxmlformats.org/officeDocument/2006/relationships/image" Target="../media/image8.svg"/><Relationship Id="rId9" Type="http://schemas.openxmlformats.org/officeDocument/2006/relationships/image" Target="../media/image15.png"/><Relationship Id="rId14" Type="http://schemas.openxmlformats.org/officeDocument/2006/relationships/slide" Target="slide2.xml"/><Relationship Id="rId22" Type="http://schemas.openxmlformats.org/officeDocument/2006/relationships/slide" Target="slide3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5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microsoft.com/office/2007/relationships/hdphoto" Target="../media/hdphoto8.wdp"/><Relationship Id="rId9" Type="http://schemas.openxmlformats.org/officeDocument/2006/relationships/image" Target="../media/image35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45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slide" Target="slide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4.svg"/><Relationship Id="rId18" Type="http://schemas.openxmlformats.org/officeDocument/2006/relationships/image" Target="../media/image58.svg"/><Relationship Id="rId26" Type="http://schemas.microsoft.com/office/2007/relationships/hdphoto" Target="../media/hdphoto9.wdp"/><Relationship Id="rId3" Type="http://schemas.openxmlformats.org/officeDocument/2006/relationships/image" Target="../media/image7.png"/><Relationship Id="rId21" Type="http://schemas.openxmlformats.org/officeDocument/2006/relationships/image" Target="../media/image60.svg"/><Relationship Id="rId7" Type="http://schemas.openxmlformats.org/officeDocument/2006/relationships/slide" Target="slide4.xml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5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6.sv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1.png"/><Relationship Id="rId11" Type="http://schemas.openxmlformats.org/officeDocument/2006/relationships/slide" Target="slide8.xml"/><Relationship Id="rId24" Type="http://schemas.openxmlformats.org/officeDocument/2006/relationships/image" Target="../media/image62.svg"/><Relationship Id="rId5" Type="http://schemas.openxmlformats.org/officeDocument/2006/relationships/image" Target="../media/image50.gif"/><Relationship Id="rId15" Type="http://schemas.openxmlformats.org/officeDocument/2006/relationships/image" Target="../media/image55.png"/><Relationship Id="rId23" Type="http://schemas.openxmlformats.org/officeDocument/2006/relationships/image" Target="../media/image61.png"/><Relationship Id="rId10" Type="http://schemas.openxmlformats.org/officeDocument/2006/relationships/image" Target="../media/image16.svg"/><Relationship Id="rId19" Type="http://schemas.openxmlformats.org/officeDocument/2006/relationships/slide" Target="slide22.xml"/><Relationship Id="rId4" Type="http://schemas.openxmlformats.org/officeDocument/2006/relationships/image" Target="../media/image8.svg"/><Relationship Id="rId9" Type="http://schemas.openxmlformats.org/officeDocument/2006/relationships/image" Target="../media/image15.png"/><Relationship Id="rId14" Type="http://schemas.openxmlformats.org/officeDocument/2006/relationships/slide" Target="slide2.xml"/><Relationship Id="rId22" Type="http://schemas.openxmlformats.org/officeDocument/2006/relationships/slide" Target="slide3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5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10" Type="http://schemas.openxmlformats.org/officeDocument/2006/relationships/image" Target="../media/image68.png"/><Relationship Id="rId4" Type="http://schemas.microsoft.com/office/2007/relationships/hdphoto" Target="../media/hdphoto8.wdp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4.svg"/><Relationship Id="rId18" Type="http://schemas.openxmlformats.org/officeDocument/2006/relationships/image" Target="../media/image58.svg"/><Relationship Id="rId26" Type="http://schemas.microsoft.com/office/2007/relationships/hdphoto" Target="../media/hdphoto9.wdp"/><Relationship Id="rId3" Type="http://schemas.openxmlformats.org/officeDocument/2006/relationships/image" Target="../media/image7.png"/><Relationship Id="rId21" Type="http://schemas.openxmlformats.org/officeDocument/2006/relationships/image" Target="../media/image60.svg"/><Relationship Id="rId7" Type="http://schemas.openxmlformats.org/officeDocument/2006/relationships/slide" Target="slide4.xml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5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56.sv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1.png"/><Relationship Id="rId11" Type="http://schemas.openxmlformats.org/officeDocument/2006/relationships/slide" Target="slide8.xml"/><Relationship Id="rId24" Type="http://schemas.openxmlformats.org/officeDocument/2006/relationships/image" Target="../media/image62.svg"/><Relationship Id="rId5" Type="http://schemas.openxmlformats.org/officeDocument/2006/relationships/image" Target="../media/image50.gif"/><Relationship Id="rId15" Type="http://schemas.openxmlformats.org/officeDocument/2006/relationships/image" Target="../media/image55.png"/><Relationship Id="rId23" Type="http://schemas.openxmlformats.org/officeDocument/2006/relationships/image" Target="../media/image61.png"/><Relationship Id="rId10" Type="http://schemas.openxmlformats.org/officeDocument/2006/relationships/image" Target="../media/image16.svg"/><Relationship Id="rId19" Type="http://schemas.openxmlformats.org/officeDocument/2006/relationships/slide" Target="slide22.xml"/><Relationship Id="rId4" Type="http://schemas.openxmlformats.org/officeDocument/2006/relationships/image" Target="../media/image8.svg"/><Relationship Id="rId9" Type="http://schemas.openxmlformats.org/officeDocument/2006/relationships/image" Target="../media/image15.png"/><Relationship Id="rId14" Type="http://schemas.openxmlformats.org/officeDocument/2006/relationships/slide" Target="slide2.xml"/><Relationship Id="rId22" Type="http://schemas.openxmlformats.org/officeDocument/2006/relationships/slide" Target="slide3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5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microsoft.com/office/2007/relationships/hdphoto" Target="../media/hdphoto8.wdp"/><Relationship Id="rId9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5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microsoft.com/office/2007/relationships/hdphoto" Target="../media/hdphoto8.wdp"/><Relationship Id="rId9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45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microsoft.com/office/2007/relationships/hdphoto" Target="../media/hdphoto8.wdp"/><Relationship Id="rId9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4.svg"/><Relationship Id="rId18" Type="http://schemas.openxmlformats.org/officeDocument/2006/relationships/image" Target="../media/image58.svg"/><Relationship Id="rId26" Type="http://schemas.microsoft.com/office/2007/relationships/hdphoto" Target="../media/hdphoto9.wdp"/><Relationship Id="rId3" Type="http://schemas.openxmlformats.org/officeDocument/2006/relationships/image" Target="../media/image7.png"/><Relationship Id="rId21" Type="http://schemas.openxmlformats.org/officeDocument/2006/relationships/image" Target="../media/image60.svg"/><Relationship Id="rId7" Type="http://schemas.openxmlformats.org/officeDocument/2006/relationships/slide" Target="slide4.xml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5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56.sv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1.png"/><Relationship Id="rId11" Type="http://schemas.openxmlformats.org/officeDocument/2006/relationships/slide" Target="slide8.xml"/><Relationship Id="rId24" Type="http://schemas.openxmlformats.org/officeDocument/2006/relationships/image" Target="../media/image62.svg"/><Relationship Id="rId5" Type="http://schemas.openxmlformats.org/officeDocument/2006/relationships/image" Target="../media/image50.gif"/><Relationship Id="rId15" Type="http://schemas.openxmlformats.org/officeDocument/2006/relationships/image" Target="../media/image55.png"/><Relationship Id="rId23" Type="http://schemas.openxmlformats.org/officeDocument/2006/relationships/image" Target="../media/image61.png"/><Relationship Id="rId10" Type="http://schemas.openxmlformats.org/officeDocument/2006/relationships/image" Target="../media/image16.svg"/><Relationship Id="rId19" Type="http://schemas.openxmlformats.org/officeDocument/2006/relationships/slide" Target="slide22.xml"/><Relationship Id="rId4" Type="http://schemas.openxmlformats.org/officeDocument/2006/relationships/image" Target="../media/image8.svg"/><Relationship Id="rId9" Type="http://schemas.openxmlformats.org/officeDocument/2006/relationships/image" Target="../media/image15.png"/><Relationship Id="rId14" Type="http://schemas.openxmlformats.org/officeDocument/2006/relationships/slide" Target="slide2.xml"/><Relationship Id="rId22" Type="http://schemas.openxmlformats.org/officeDocument/2006/relationships/slide" Target="slide3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openxmlformats.org/officeDocument/2006/relationships/slide" Target="slide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45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microsoft.com/office/2007/relationships/hdphoto" Target="../media/hdphoto8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openxmlformats.org/officeDocument/2006/relationships/slide" Target="slide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5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microsoft.com/office/2007/relationships/hdphoto" Target="../media/hdphoto8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slide" Target="slide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slide" Target="slide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slide" Target="slide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slide" Target="slide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slide" Target="slide1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6.wdp"/><Relationship Id="rId18" Type="http://schemas.openxmlformats.org/officeDocument/2006/relationships/image" Target="../media/image34.png"/><Relationship Id="rId3" Type="http://schemas.openxmlformats.org/officeDocument/2006/relationships/image" Target="../media/image31.jpg"/><Relationship Id="rId21" Type="http://schemas.openxmlformats.org/officeDocument/2006/relationships/image" Target="../media/image25.png"/><Relationship Id="rId7" Type="http://schemas.openxmlformats.org/officeDocument/2006/relationships/image" Target="../media/image32.png"/><Relationship Id="rId12" Type="http://schemas.openxmlformats.org/officeDocument/2006/relationships/image" Target="../media/image33.png"/><Relationship Id="rId17" Type="http://schemas.microsoft.com/office/2007/relationships/hdphoto" Target="../media/hdphoto4.wdp"/><Relationship Id="rId2" Type="http://schemas.openxmlformats.org/officeDocument/2006/relationships/audio" Target="../media/audio1.wav"/><Relationship Id="rId16" Type="http://schemas.openxmlformats.org/officeDocument/2006/relationships/image" Target="../media/image30.png"/><Relationship Id="rId20" Type="http://schemas.openxmlformats.org/officeDocument/2006/relationships/image" Target="../media/image35.gif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openxmlformats.org/officeDocument/2006/relationships/image" Target="../media/image6.png"/><Relationship Id="rId15" Type="http://schemas.microsoft.com/office/2007/relationships/hdphoto" Target="../media/hdphoto2.wdp"/><Relationship Id="rId10" Type="http://schemas.openxmlformats.org/officeDocument/2006/relationships/image" Target="../media/image29.png"/><Relationship Id="rId19" Type="http://schemas.microsoft.com/office/2007/relationships/hdphoto" Target="../media/hdphoto7.wdp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8.png"/><Relationship Id="rId22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7937355F-E7A5-4588-A545-2745303CF0E2}"/>
              </a:ext>
            </a:extLst>
          </p:cNvPr>
          <p:cNvSpPr txBox="1"/>
          <p:nvPr/>
        </p:nvSpPr>
        <p:spPr>
          <a:xfrm>
            <a:off x="304800" y="647069"/>
            <a:ext cx="17526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sz="72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72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</a:t>
            </a:r>
            <a:r>
              <a:rPr lang="en-US" sz="7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801374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33" b="64062"/>
          <a:stretch/>
        </p:blipFill>
        <p:spPr>
          <a:xfrm>
            <a:off x="8" y="-57150"/>
            <a:ext cx="4876800" cy="3505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8" b="16016"/>
          <a:stretch/>
        </p:blipFill>
        <p:spPr>
          <a:xfrm>
            <a:off x="11696700" y="-247645"/>
            <a:ext cx="6553200" cy="5357178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11654" y="7308328"/>
            <a:ext cx="3285316" cy="3118648"/>
          </a:xfrm>
          <a:prstGeom prst="rect">
            <a:avLst/>
          </a:prstGeom>
        </p:spPr>
      </p:pic>
      <p:pic>
        <p:nvPicPr>
          <p:cNvPr id="30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3508" y="9362881"/>
            <a:ext cx="796268" cy="1038698"/>
          </a:xfrm>
          <a:prstGeom prst="rect">
            <a:avLst/>
          </a:prstGeom>
        </p:spPr>
      </p:pic>
      <p:pic>
        <p:nvPicPr>
          <p:cNvPr id="31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700000">
            <a:off x="589022" y="9235942"/>
            <a:ext cx="716480" cy="934620"/>
          </a:xfrm>
          <a:prstGeom prst="rect">
            <a:avLst/>
          </a:prstGeom>
        </p:spPr>
      </p:pic>
      <p:pic>
        <p:nvPicPr>
          <p:cNvPr id="32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5880160" y="7308328"/>
            <a:ext cx="2497116" cy="3252472"/>
          </a:xfrm>
          <a:prstGeom prst="rect">
            <a:avLst/>
          </a:prstGeom>
        </p:spPr>
      </p:pic>
      <p:pic>
        <p:nvPicPr>
          <p:cNvPr id="33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2794" y="8652624"/>
            <a:ext cx="1671780" cy="1405184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12153216" y="8375263"/>
            <a:ext cx="5640168" cy="1911754"/>
          </a:xfrm>
          <a:prstGeom prst="rect">
            <a:avLst/>
          </a:prstGeom>
        </p:spPr>
      </p:pic>
      <p:pic>
        <p:nvPicPr>
          <p:cNvPr id="35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0" y="-23122"/>
            <a:ext cx="3844676" cy="3205012"/>
          </a:xfrm>
          <a:prstGeom prst="rect">
            <a:avLst/>
          </a:prstGeom>
        </p:spPr>
      </p:pic>
      <p:pic>
        <p:nvPicPr>
          <p:cNvPr id="36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18" y="2628"/>
            <a:ext cx="3844676" cy="2712960"/>
          </a:xfrm>
          <a:prstGeom prst="rect">
            <a:avLst/>
          </a:prstGeom>
        </p:spPr>
      </p:pic>
      <p:pic>
        <p:nvPicPr>
          <p:cNvPr id="37" name="图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640" y="84039"/>
            <a:ext cx="3844676" cy="309786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345592" y="1167160"/>
            <a:ext cx="8066772" cy="2960174"/>
            <a:chOff x="4350138" y="-126866"/>
            <a:chExt cx="7983831" cy="302988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00" r="26868"/>
            <a:stretch/>
          </p:blipFill>
          <p:spPr>
            <a:xfrm rot="5195678">
              <a:off x="6827110" y="-2603838"/>
              <a:ext cx="3029888" cy="7983831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A07EA51-2D71-47AB-BF7F-07D5F60FD543}"/>
                </a:ext>
              </a:extLst>
            </p:cNvPr>
            <p:cNvSpPr txBox="1"/>
            <p:nvPr/>
          </p:nvSpPr>
          <p:spPr>
            <a:xfrm>
              <a:off x="6476941" y="675473"/>
              <a:ext cx="3730228" cy="1071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012">
                <a:defRPr/>
              </a:pPr>
              <a:r>
                <a:rPr lang="vi-VN" sz="6200" kern="0" dirty="0">
                  <a:solidFill>
                    <a:srgbClr val="2E8B76">
                      <a:lumMod val="50000"/>
                    </a:srgbClr>
                  </a:solidFill>
                  <a:latin typeface="Open Sans Extrabold" pitchFamily="34" charset="0"/>
                  <a:ea typeface="Open Sans Extrabold" pitchFamily="34" charset="0"/>
                  <a:cs typeface="Open Sans Extrabold" pitchFamily="34" charset="0"/>
                </a:rPr>
                <a:t>Mục tiêu</a:t>
              </a:r>
              <a:endParaRPr lang="en-US" sz="6200" kern="0" dirty="0">
                <a:solidFill>
                  <a:srgbClr val="2E8B76">
                    <a:lumMod val="50000"/>
                  </a:srgbClr>
                </a:solidFill>
                <a:latin typeface="Wide Latin" pitchFamily="18" charset="0"/>
                <a:ea typeface="Open Sans Extrabold" pitchFamily="34" charset="0"/>
                <a:cs typeface="Open Sans Extrabold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449898" y="4039223"/>
            <a:ext cx="13555872" cy="1846619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HS nhận biết và mô tả được hình dạng của hình hộp chữ nhật và hình lập phương, nhận biết hình khai triển của các hình này.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438408" y="6605884"/>
            <a:ext cx="13555872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Vận dụng giải quyết được một số vấn đề về lắp ghép, tạo hình, tính toán.	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20" name="Picture 15">
            <a:hlinkClick r:id="rId13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711951" y="7448340"/>
            <a:ext cx="2576049" cy="283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212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Jokerman" pitchFamily="82" charset="0"/>
                <a:ea typeface="思源黑体 Light"/>
                <a:cs typeface="+mn-cs"/>
              </a:rPr>
              <a:t>Luyện tập</a:t>
            </a:r>
            <a:endParaRPr kumimoji="0" lang="en-US" sz="9600" b="1" i="0" u="none" strike="noStrike" kern="1200" cap="none" spc="0" normalizeH="0" baseline="0" noProof="0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Jokerman" pitchFamily="82" charset="0"/>
              <a:ea typeface="思源黑体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950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110A7E-7D14-E510-B056-676766867D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84" y="661978"/>
            <a:ext cx="1300871" cy="1300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847DA9-AF32-BA81-D0E7-497595411443}"/>
              </a:ext>
            </a:extLst>
          </p:cNvPr>
          <p:cNvSpPr txBox="1"/>
          <p:nvPr/>
        </p:nvSpPr>
        <p:spPr>
          <a:xfrm>
            <a:off x="2941102" y="561021"/>
            <a:ext cx="13182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/>
              <a:t>Các mặt đối diện của mỗi hình hộp chữ nhật dưới đây có màu</a:t>
            </a:r>
            <a:r>
              <a:rPr lang="en-US" sz="6000" b="1"/>
              <a:t> </a:t>
            </a:r>
            <a:r>
              <a:rPr lang="vi-VN" sz="6000" b="1"/>
              <a:t>giống nhau. Nêu màu hai mặt đáy của mỗi hình.</a:t>
            </a:r>
            <a:endParaRPr lang="en-US" sz="6000" b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BDE9CF-6D1F-5111-7B1C-6DBD9AC57E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520" y="3732991"/>
            <a:ext cx="15346898" cy="468570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74556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847DA9-AF32-BA81-D0E7-497595411443}"/>
              </a:ext>
            </a:extLst>
          </p:cNvPr>
          <p:cNvSpPr txBox="1"/>
          <p:nvPr/>
        </p:nvSpPr>
        <p:spPr>
          <a:xfrm>
            <a:off x="4110521" y="6826867"/>
            <a:ext cx="1318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Hai mặt đáy có </a:t>
            </a: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màu xanh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BDE9CF-6D1F-5111-7B1C-6DBD9AC57E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27"/>
          <a:stretch/>
        </p:blipFill>
        <p:spPr>
          <a:xfrm>
            <a:off x="5578542" y="500090"/>
            <a:ext cx="6003857" cy="593749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779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847DA9-AF32-BA81-D0E7-497595411443}"/>
              </a:ext>
            </a:extLst>
          </p:cNvPr>
          <p:cNvSpPr txBox="1"/>
          <p:nvPr/>
        </p:nvSpPr>
        <p:spPr>
          <a:xfrm>
            <a:off x="3177341" y="6834845"/>
            <a:ext cx="1318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0" b="1">
                <a:solidFill>
                  <a:prstClr val="black"/>
                </a:solidFill>
              </a:rPr>
              <a:t>Hai mặt đáy có </a:t>
            </a:r>
            <a:r>
              <a:rPr lang="en-US" sz="8000" b="1">
                <a:solidFill>
                  <a:srgbClr val="FFC000"/>
                </a:solidFill>
              </a:rPr>
              <a:t>màu vàng</a:t>
            </a:r>
            <a:r>
              <a:rPr lang="en-US" sz="8000" b="1">
                <a:solidFill>
                  <a:prstClr val="black"/>
                </a:solidFill>
              </a:rPr>
              <a:t>. </a:t>
            </a:r>
            <a:endParaRPr kumimoji="0" lang="en-US" sz="80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思源黑体 Light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BDE9CF-6D1F-5111-7B1C-6DBD9AC57E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6" t="1706" r="32871" b="-1706"/>
          <a:stretch/>
        </p:blipFill>
        <p:spPr>
          <a:xfrm>
            <a:off x="5578542" y="500090"/>
            <a:ext cx="6003857" cy="593749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07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847DA9-AF32-BA81-D0E7-497595411443}"/>
              </a:ext>
            </a:extLst>
          </p:cNvPr>
          <p:cNvSpPr txBox="1"/>
          <p:nvPr/>
        </p:nvSpPr>
        <p:spPr>
          <a:xfrm>
            <a:off x="3177341" y="6834845"/>
            <a:ext cx="1318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000" b="1">
                <a:solidFill>
                  <a:prstClr val="black"/>
                </a:solidFill>
              </a:rPr>
              <a:t>Hai mặt đáy có </a:t>
            </a:r>
            <a:r>
              <a:rPr lang="en-US" sz="8000" b="1">
                <a:solidFill>
                  <a:srgbClr val="FF0000"/>
                </a:solidFill>
              </a:rPr>
              <a:t>màu hồng</a:t>
            </a:r>
            <a:r>
              <a:rPr lang="en-US" sz="8000" b="1">
                <a:solidFill>
                  <a:prstClr val="black"/>
                </a:solidFill>
              </a:rPr>
              <a:t>.</a:t>
            </a:r>
            <a:endParaRPr kumimoji="0" lang="en-US" sz="80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思源黑体 Light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BDE9CF-6D1F-5111-7B1C-6DBD9AC57E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03" t="-224" r="-1076" b="224"/>
          <a:stretch/>
        </p:blipFill>
        <p:spPr>
          <a:xfrm>
            <a:off x="5578542" y="500090"/>
            <a:ext cx="6003857" cy="593749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201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800" b="1" i="0" u="none" strike="noStrike" kern="1200" cap="none" spc="0" normalizeH="0" baseline="0" noProof="0" dirty="0">
                <a:ln w="1905"/>
                <a:solidFill>
                  <a:srgbClr val="F3F3F3">
                    <a:lumMod val="1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Jokerman" pitchFamily="82" charset="0"/>
                <a:ea typeface="+mn-ea"/>
                <a:cs typeface="+mn-cs"/>
              </a:rPr>
              <a:t>Thần tài đến</a:t>
            </a:r>
            <a:endParaRPr kumimoji="0" lang="en-US" sz="13800" b="1" i="0" u="none" strike="noStrike" kern="1200" cap="none" spc="0" normalizeH="0" baseline="0" noProof="0" dirty="0">
              <a:ln w="1905"/>
              <a:solidFill>
                <a:srgbClr val="F3F3F3">
                  <a:lumMod val="1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.VnAristoteH" pitchFamily="34" charset="0"/>
              <a:ea typeface="+mn-ea"/>
              <a:cs typeface="+mn-cs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B7303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922" y="6404033"/>
            <a:ext cx="3719262" cy="368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172080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78E-6 2.46914E-6 L 0.15556 -0.1032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8" y="-5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847DA9-AF32-BA81-D0E7-497595411443}"/>
              </a:ext>
            </a:extLst>
          </p:cNvPr>
          <p:cNvSpPr txBox="1"/>
          <p:nvPr/>
        </p:nvSpPr>
        <p:spPr>
          <a:xfrm>
            <a:off x="2941102" y="561021"/>
            <a:ext cx="13182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Mỗi hình dưới đây được ghép bởi các hình lập phương có cạnh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dài 1 cm. Hãy tìm các kích thước của mỗi hình.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思源黑体 Light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1BF031-9EA7-5222-8A15-006924A4E6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51" y="653711"/>
            <a:ext cx="1582802" cy="15828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ACBF0A-15D9-D998-78A1-0ABF8DB7B8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59" y="3329382"/>
            <a:ext cx="16123902" cy="463952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60812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ACBF0A-15D9-D998-78A1-0ABF8DB7B8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96" r="74622"/>
          <a:stretch/>
        </p:blipFill>
        <p:spPr>
          <a:xfrm>
            <a:off x="4536911" y="916407"/>
            <a:ext cx="7428904" cy="5306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847DA9-AF32-BA81-D0E7-497595411443}"/>
              </a:ext>
            </a:extLst>
          </p:cNvPr>
          <p:cNvSpPr txBox="1"/>
          <p:nvPr/>
        </p:nvSpPr>
        <p:spPr>
          <a:xfrm>
            <a:off x="1051439" y="5907389"/>
            <a:ext cx="16596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Chiều d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ài 4 cm;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chiều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rộng 3 cm và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chiều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cao 1 cm. 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思源黑体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139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ACBF0A-15D9-D998-78A1-0ABF8DB7B8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3" t="23208" r="52962" b="8514"/>
          <a:stretch/>
        </p:blipFill>
        <p:spPr>
          <a:xfrm>
            <a:off x="5831916" y="866673"/>
            <a:ext cx="5803546" cy="57510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847DA9-AF32-BA81-D0E7-497595411443}"/>
              </a:ext>
            </a:extLst>
          </p:cNvPr>
          <p:cNvSpPr txBox="1"/>
          <p:nvPr/>
        </p:nvSpPr>
        <p:spPr>
          <a:xfrm>
            <a:off x="944840" y="6829086"/>
            <a:ext cx="16596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Chiều d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ài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3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 cm;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chiều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rộng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2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 cm và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chiều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cao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2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 cm. 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思源黑体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2694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Khởi động</a:t>
            </a:r>
            <a:endParaRPr lang="en-US" sz="138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344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ACBF0A-15D9-D998-78A1-0ABF8DB7B8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2" t="7273" r="30317" b="6670"/>
          <a:stretch/>
        </p:blipFill>
        <p:spPr>
          <a:xfrm>
            <a:off x="5831916" y="866673"/>
            <a:ext cx="4508541" cy="72486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847DA9-AF32-BA81-D0E7-497595411443}"/>
              </a:ext>
            </a:extLst>
          </p:cNvPr>
          <p:cNvSpPr txBox="1"/>
          <p:nvPr/>
        </p:nvSpPr>
        <p:spPr>
          <a:xfrm>
            <a:off x="3209132" y="7835891"/>
            <a:ext cx="105068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Chiều d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ài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2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 cm;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chiều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rộng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2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 cm 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思源黑体 Light"/>
              <a:cs typeface="+mn-cs"/>
            </a:endParaRPr>
          </a:p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và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chiều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cao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4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 cm. 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思源黑体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4986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ACBF0A-15D9-D998-78A1-0ABF8DB7B8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9" t="13633" r="2129" b="8390"/>
          <a:stretch/>
        </p:blipFill>
        <p:spPr>
          <a:xfrm>
            <a:off x="5831916" y="866674"/>
            <a:ext cx="5369484" cy="65680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847DA9-AF32-BA81-D0E7-497595411443}"/>
              </a:ext>
            </a:extLst>
          </p:cNvPr>
          <p:cNvSpPr txBox="1"/>
          <p:nvPr/>
        </p:nvSpPr>
        <p:spPr>
          <a:xfrm>
            <a:off x="3209132" y="7835891"/>
            <a:ext cx="105068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Chiều d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ài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3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cm;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chiều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rộng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3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 cm 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思源黑体 Light"/>
              <a:cs typeface="+mn-cs"/>
            </a:endParaRPr>
          </a:p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và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chiều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cao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3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 cm. 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思源黑体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198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800" b="1" i="0" u="none" strike="noStrike" kern="1200" cap="none" spc="0" normalizeH="0" baseline="0" noProof="0" dirty="0">
                <a:ln w="1905"/>
                <a:solidFill>
                  <a:srgbClr val="F3F3F3">
                    <a:lumMod val="1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Jokerman" pitchFamily="82" charset="0"/>
                <a:ea typeface="+mn-ea"/>
                <a:cs typeface="+mn-cs"/>
              </a:rPr>
              <a:t>Thần tài đến</a:t>
            </a:r>
            <a:endParaRPr kumimoji="0" lang="en-US" sz="13800" b="1" i="0" u="none" strike="noStrike" kern="1200" cap="none" spc="0" normalizeH="0" baseline="0" noProof="0" dirty="0">
              <a:ln w="1905"/>
              <a:solidFill>
                <a:srgbClr val="F3F3F3">
                  <a:lumMod val="1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.VnAristoteH" pitchFamily="34" charset="0"/>
              <a:ea typeface="+mn-ea"/>
              <a:cs typeface="+mn-cs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B7303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640" y="6399252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28097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0.18221 -0.077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6" y="-38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847DA9-AF32-BA81-D0E7-497595411443}"/>
              </a:ext>
            </a:extLst>
          </p:cNvPr>
          <p:cNvSpPr txBox="1"/>
          <p:nvPr/>
        </p:nvSpPr>
        <p:spPr>
          <a:xfrm>
            <a:off x="2941102" y="561021"/>
            <a:ext cx="1318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Hai hình nào dưới đây ghép lại được một hình lập phương?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思源黑体 Light"/>
              <a:cs typeface="+mn-cs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5A94A2-AB51-E75D-D251-D255CAF871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92" y="618779"/>
            <a:ext cx="1300875" cy="1300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D9CA5F-4F62-FD40-F1BC-61DB621ABC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42" y="3093648"/>
            <a:ext cx="15836633" cy="4411722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E4A0849E-AD27-1B4A-A6F2-5B02A2BBB700}"/>
              </a:ext>
            </a:extLst>
          </p:cNvPr>
          <p:cNvSpPr/>
          <p:nvPr/>
        </p:nvSpPr>
        <p:spPr>
          <a:xfrm>
            <a:off x="1131442" y="6515100"/>
            <a:ext cx="2536376" cy="99027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FF6D4C0-E4AE-E7AE-62C2-1CE5BB41824A}"/>
              </a:ext>
            </a:extLst>
          </p:cNvPr>
          <p:cNvSpPr/>
          <p:nvPr/>
        </p:nvSpPr>
        <p:spPr>
          <a:xfrm>
            <a:off x="10036674" y="6540790"/>
            <a:ext cx="2536376" cy="99027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 2432">
            <a:extLst>
              <a:ext uri="{FF2B5EF4-FFF2-40B4-BE49-F238E27FC236}">
                <a16:creationId xmlns:a16="http://schemas.microsoft.com/office/drawing/2014/main" id="{C244528F-BEEB-209B-D534-D590C9999833}"/>
              </a:ext>
            </a:extLst>
          </p:cNvPr>
          <p:cNvPicPr>
            <a:picLocks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365562" y="5180739"/>
            <a:ext cx="4918574" cy="371037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BB5E075-F8EE-166F-8A9D-33E2C61C23A9}"/>
              </a:ext>
            </a:extLst>
          </p:cNvPr>
          <p:cNvSpPr/>
          <p:nvPr/>
        </p:nvSpPr>
        <p:spPr>
          <a:xfrm>
            <a:off x="14630400" y="3871532"/>
            <a:ext cx="2147434" cy="3753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296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800" b="1" i="0" u="none" strike="noStrike" kern="1200" cap="none" spc="0" normalizeH="0" baseline="0" noProof="0" dirty="0">
                <a:ln w="1905"/>
                <a:solidFill>
                  <a:srgbClr val="F3F3F3">
                    <a:lumMod val="1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Jokerman" pitchFamily="82" charset="0"/>
                <a:ea typeface="+mn-ea"/>
                <a:cs typeface="+mn-cs"/>
              </a:rPr>
              <a:t>Thần tài đến</a:t>
            </a:r>
            <a:endParaRPr kumimoji="0" lang="en-US" sz="13800" b="1" i="0" u="none" strike="noStrike" kern="1200" cap="none" spc="0" normalizeH="0" baseline="0" noProof="0" dirty="0">
              <a:ln w="1905"/>
              <a:solidFill>
                <a:srgbClr val="F3F3F3">
                  <a:lumMod val="1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.VnAristoteH" pitchFamily="34" charset="0"/>
              <a:ea typeface="+mn-ea"/>
              <a:cs typeface="+mn-cs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B7303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788" y="5514794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65237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58025E-6 L 0.13255 -0.187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23" y="-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847DA9-AF32-BA81-D0E7-497595411443}"/>
              </a:ext>
            </a:extLst>
          </p:cNvPr>
          <p:cNvSpPr txBox="1"/>
          <p:nvPr/>
        </p:nvSpPr>
        <p:spPr>
          <a:xfrm>
            <a:off x="2941102" y="561021"/>
            <a:ext cx="1412769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Hình hộp chữ nhật ở hình bên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có chiều dài 10 cm, chiều rộng 8 cm,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chiều cao 4 cm. Tính:</a:t>
            </a:r>
          </a:p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a) Diện tích mặt đáy ABCD.</a:t>
            </a:r>
          </a:p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b) Diện tích các mặt bên CBTU, ABTS.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思源黑体 Light"/>
              <a:cs typeface="+mn-cs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42B417-9D23-1B80-F834-CE0DF1D46B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52" y="627993"/>
            <a:ext cx="1489065" cy="14890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BC7CF6-30EA-5C90-400C-EF99FEFA3F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243" y="5105400"/>
            <a:ext cx="7664337" cy="441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14155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847DA9-AF32-BA81-D0E7-497595411443}"/>
              </a:ext>
            </a:extLst>
          </p:cNvPr>
          <p:cNvSpPr txBox="1"/>
          <p:nvPr/>
        </p:nvSpPr>
        <p:spPr>
          <a:xfrm>
            <a:off x="2941102" y="561021"/>
            <a:ext cx="1412769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• Bước 1: Tìm các kích thước của mặt đáy</a:t>
            </a:r>
          </a:p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ABCD, các mặt bên CBTU và ABTS.</a:t>
            </a:r>
          </a:p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• Bước 2: Tính diện tích mặt đáy ABCD.</a:t>
            </a:r>
          </a:p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• Bước 3: Tính diện tích các mặt bên</a:t>
            </a:r>
          </a:p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CBTU và ABTS.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42B417-9D23-1B80-F834-CE0DF1D46B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52" y="627993"/>
            <a:ext cx="1489065" cy="14890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BC7CF6-30EA-5C90-400C-EF99FEFA3F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243" y="5105400"/>
            <a:ext cx="7664337" cy="441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672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A847DA9-AF32-BA81-D0E7-497595411443}"/>
                  </a:ext>
                </a:extLst>
              </p:cNvPr>
              <p:cNvSpPr txBox="1"/>
              <p:nvPr/>
            </p:nvSpPr>
            <p:spPr>
              <a:xfrm>
                <a:off x="1734684" y="395527"/>
                <a:ext cx="15334116" cy="95485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6308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Bài giải</a:t>
                </a:r>
              </a:p>
              <a:p>
                <a:pPr marL="0" marR="0" lvl="0" indent="0" algn="l" defTabSz="16308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a)	      10 × 8 = 80</a:t>
                </a:r>
              </a:p>
              <a:p>
                <a:pPr marL="0" marR="0" lvl="0" indent="0" algn="l" defTabSz="16308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Diện tích mặt đáy ABCD là 80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  <m:t>𝒄𝒎</m:t>
                        </m:r>
                      </m:e>
                      <m:sup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.</a:t>
                </a:r>
              </a:p>
              <a:p>
                <a:pPr marL="0" marR="0" lvl="0" indent="0" algn="l" defTabSz="16308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b)	       8 × 4 = 32</a:t>
                </a:r>
              </a:p>
              <a:p>
                <a:pPr marL="0" marR="0" lvl="0" indent="0" algn="l" defTabSz="16308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Diện tích mặt bên CBTU là 32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  <m:t>𝒄𝒎</m:t>
                        </m:r>
                      </m:e>
                      <m:sup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.</a:t>
                </a:r>
              </a:p>
              <a:p>
                <a:pPr marL="0" marR="0" lvl="0" indent="0" algn="l" defTabSz="16308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                 10 × 4 = 40</a:t>
                </a:r>
              </a:p>
              <a:p>
                <a:pPr marL="0" marR="0" lvl="0" indent="0" algn="l" defTabSz="16308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Diện tích mặt bên ABTS là 40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  <m:t>𝒄𝒎</m:t>
                        </m:r>
                      </m:e>
                      <m:sup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.</a:t>
                </a:r>
              </a:p>
              <a:p>
                <a:pPr marL="0" marR="0" lvl="0" indent="0" algn="l" defTabSz="16308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Trả lời:</a:t>
                </a:r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 a) Diện tích mặt đáy ABCD là 80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  <m:t>𝒄𝒎</m:t>
                        </m:r>
                      </m:e>
                      <m:sup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.</a:t>
                </a:r>
              </a:p>
              <a:p>
                <a:pPr marL="0" marR="0" lvl="0" indent="0" algn="l" defTabSz="16308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              b) Diện tích mặt bên CBTU là 32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  <m:t>𝒄𝒎</m:t>
                        </m:r>
                      </m:e>
                      <m:sup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.</a:t>
                </a:r>
              </a:p>
              <a:p>
                <a:pPr marL="0" marR="0" lvl="0" indent="0" algn="l" defTabSz="16308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                 </a:t>
                </a:r>
                <a:r>
                  <a:rPr kumimoji="0" lang="en-US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  </a:t>
                </a:r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Diện tích mặt bên ABTS là 40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  <m:t>𝒄𝒎</m:t>
                        </m:r>
                      </m:e>
                      <m:sup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思源黑体 Light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r>
                  <a:rPr kumimoji="0" lang="vi-VN" sz="6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思源黑体 Light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A847DA9-AF32-BA81-D0E7-4975954114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4684" y="395527"/>
                <a:ext cx="15334116" cy="9548576"/>
              </a:xfrm>
              <a:prstGeom prst="rect">
                <a:avLst/>
              </a:prstGeom>
              <a:blipFill>
                <a:blip r:embed="rId7"/>
                <a:stretch>
                  <a:fillRect l="-2425" t="-1980" b="-2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6587" y="6267598"/>
            <a:ext cx="2673461" cy="45338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42B417-9D23-1B80-F834-CE0DF1D46B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8" y="38201"/>
            <a:ext cx="1489065" cy="148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107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800" b="1" i="0" u="none" strike="noStrike" kern="1200" cap="none" spc="0" normalizeH="0" baseline="0" noProof="0" dirty="0">
                <a:ln w="1905"/>
                <a:solidFill>
                  <a:srgbClr val="F3F3F3">
                    <a:lumMod val="1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Jokerman" pitchFamily="82" charset="0"/>
                <a:ea typeface="+mn-ea"/>
                <a:cs typeface="+mn-cs"/>
              </a:rPr>
              <a:t>Thần tài đến</a:t>
            </a:r>
            <a:endParaRPr kumimoji="0" lang="en-US" sz="13800" b="1" i="0" u="none" strike="noStrike" kern="1200" cap="none" spc="0" normalizeH="0" baseline="0" noProof="0" dirty="0">
              <a:ln w="1905"/>
              <a:solidFill>
                <a:srgbClr val="F3F3F3">
                  <a:lumMod val="1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.VnAristoteH" pitchFamily="34" charset="0"/>
              <a:ea typeface="+mn-ea"/>
              <a:cs typeface="+mn-cs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B7303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3F3F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0541" cmpd="sng">
                    <a:solidFill>
                      <a:srgbClr val="FDDEAE">
                        <a:lumMod val="10000"/>
                      </a:srgbClr>
                    </a:solidFill>
                    <a:prstDash val="solid"/>
                  </a:ln>
                  <a:solidFill>
                    <a:srgbClr val="FDDEAE">
                      <a:lumMod val="2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328" y="3365604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416304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2.96296E-6 L 0.16658 -0.047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25" y="-2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Jokerman" pitchFamily="82" charset="0"/>
                <a:ea typeface="思源黑体 Light"/>
                <a:cs typeface="+mn-cs"/>
              </a:rPr>
              <a:t>Thử thách</a:t>
            </a:r>
            <a:endParaRPr kumimoji="0" lang="en-US" sz="13800" b="1" i="0" u="none" strike="noStrike" kern="1200" cap="none" spc="0" normalizeH="0" baseline="0" noProof="0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Jokerman" pitchFamily="82" charset="0"/>
              <a:ea typeface="思源黑体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753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eave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746" r="10724"/>
          <a:stretch>
            <a:fillRect/>
          </a:stretch>
        </p:blipFill>
        <p:spPr>
          <a:xfrm>
            <a:off x="10030691" y="3477493"/>
            <a:ext cx="6456830" cy="57209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7711" y="4545865"/>
            <a:ext cx="6047966" cy="5741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569553" y="3337233"/>
            <a:ext cx="3612538" cy="36125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36631" flipH="1">
            <a:off x="-41089" y="-762503"/>
            <a:ext cx="4168146" cy="43846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45795" flipH="1">
            <a:off x="15774596" y="5024715"/>
            <a:ext cx="1425844" cy="14999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173778" y="-603471"/>
            <a:ext cx="5414024" cy="42770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195536" y="1359111"/>
            <a:ext cx="3800136" cy="44155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10605" y="1708686"/>
            <a:ext cx="1779786" cy="1359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176069" y="1249772"/>
            <a:ext cx="1779786" cy="13593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135066" y="733732"/>
            <a:ext cx="836624" cy="6253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47706" y="8071831"/>
            <a:ext cx="1698156" cy="22151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2700000">
            <a:off x="1848659" y="8511249"/>
            <a:ext cx="1024438" cy="13363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928243" y="8448961"/>
            <a:ext cx="1240890" cy="16186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307801" y="8668317"/>
            <a:ext cx="1240890" cy="161869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3889691" y="8750387"/>
            <a:ext cx="3369614" cy="145455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314955" y="8668312"/>
            <a:ext cx="2200886" cy="15366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4955855" y="8038964"/>
            <a:ext cx="1701898" cy="125869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4316491" y="9179414"/>
            <a:ext cx="1564302" cy="115954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4796980" y="8038969"/>
            <a:ext cx="1860768" cy="1159490"/>
          </a:xfrm>
          <a:prstGeom prst="rect">
            <a:avLst/>
          </a:prstGeom>
        </p:spPr>
      </p:pic>
      <p:pic>
        <p:nvPicPr>
          <p:cNvPr id="25" name="图片 1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0" y="-23126"/>
            <a:ext cx="3844676" cy="2712960"/>
          </a:xfrm>
          <a:prstGeom prst="rect">
            <a:avLst/>
          </a:prstGeom>
        </p:spPr>
      </p:pic>
      <p:pic>
        <p:nvPicPr>
          <p:cNvPr id="26" name="图片 1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18" y="2628"/>
            <a:ext cx="3844676" cy="2712960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9516030" y="-354682"/>
            <a:ext cx="2456320" cy="290688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268621" y="3337237"/>
            <a:ext cx="8631738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Goudy Stout" pitchFamily="18" charset="0"/>
                <a:ea typeface="+mn-ea"/>
                <a:cs typeface="+mn-cs"/>
              </a:rPr>
              <a:t>GÓI BÁNH</a:t>
            </a:r>
          </a:p>
        </p:txBody>
      </p:sp>
      <p:pic>
        <p:nvPicPr>
          <p:cNvPr id="29" name="Picture 19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3240698" y="6716587"/>
            <a:ext cx="1125244" cy="83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601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847DA9-AF32-BA81-D0E7-497595411443}"/>
              </a:ext>
            </a:extLst>
          </p:cNvPr>
          <p:cNvSpPr txBox="1"/>
          <p:nvPr/>
        </p:nvSpPr>
        <p:spPr>
          <a:xfrm>
            <a:off x="1190625" y="1226897"/>
            <a:ext cx="153341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6000" b="1">
                <a:solidFill>
                  <a:srgbClr val="0070C0"/>
                </a:solidFill>
              </a:rPr>
              <a:t>Các mặt đối diện</a:t>
            </a:r>
            <a:r>
              <a:rPr lang="en-US" sz="6000" b="1">
                <a:solidFill>
                  <a:srgbClr val="0070C0"/>
                </a:solidFill>
              </a:rPr>
              <a:t> </a:t>
            </a:r>
            <a:r>
              <a:rPr lang="vi-VN" sz="6000" b="1">
                <a:solidFill>
                  <a:srgbClr val="0070C0"/>
                </a:solidFill>
              </a:rPr>
              <a:t>của hình lập phương ở hình bên</a:t>
            </a:r>
            <a:r>
              <a:rPr lang="en-US" sz="6000" b="1">
                <a:solidFill>
                  <a:srgbClr val="0070C0"/>
                </a:solidFill>
              </a:rPr>
              <a:t> </a:t>
            </a:r>
            <a:r>
              <a:rPr lang="vi-VN" sz="6000" b="1">
                <a:solidFill>
                  <a:srgbClr val="0070C0"/>
                </a:solidFill>
              </a:rPr>
              <a:t>có màu giống nhau. Ta cần tô màu gì</a:t>
            </a:r>
            <a:r>
              <a:rPr lang="en-US" sz="6000" b="1">
                <a:solidFill>
                  <a:srgbClr val="0070C0"/>
                </a:solidFill>
              </a:rPr>
              <a:t> </a:t>
            </a:r>
            <a:r>
              <a:rPr lang="vi-VN" sz="6000" b="1">
                <a:solidFill>
                  <a:srgbClr val="0070C0"/>
                </a:solidFill>
              </a:rPr>
              <a:t>ở các mặt được đánh số trong hình</a:t>
            </a:r>
            <a:r>
              <a:rPr lang="en-US" sz="6000" b="1">
                <a:solidFill>
                  <a:srgbClr val="0070C0"/>
                </a:solidFill>
              </a:rPr>
              <a:t> </a:t>
            </a:r>
            <a:r>
              <a:rPr lang="vi-VN" sz="6000" b="1">
                <a:solidFill>
                  <a:srgbClr val="0070C0"/>
                </a:solidFill>
              </a:rPr>
              <a:t>khai triển?</a:t>
            </a:r>
            <a:endParaRPr kumimoji="0" lang="vi-VN" sz="6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思源黑体 Light"/>
              <a:cs typeface="+mn-cs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6587" y="6267598"/>
            <a:ext cx="2673461" cy="45338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CD2F29-45E0-FA99-A740-011B1A3C31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573" y="4208657"/>
            <a:ext cx="10854073" cy="48853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825CC1-531D-FD21-00DA-E7BB9C65FBC2}"/>
              </a:ext>
            </a:extLst>
          </p:cNvPr>
          <p:cNvSpPr/>
          <p:nvPr/>
        </p:nvSpPr>
        <p:spPr>
          <a:xfrm>
            <a:off x="9982200" y="6057900"/>
            <a:ext cx="1143000" cy="1143000"/>
          </a:xfrm>
          <a:prstGeom prst="rect">
            <a:avLst/>
          </a:prstGeom>
          <a:solidFill>
            <a:srgbClr val="6CCF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826E20-C302-E2AB-7D7C-9A3A21C25342}"/>
              </a:ext>
            </a:extLst>
          </p:cNvPr>
          <p:cNvSpPr/>
          <p:nvPr/>
        </p:nvSpPr>
        <p:spPr>
          <a:xfrm>
            <a:off x="11182350" y="6057900"/>
            <a:ext cx="1143000" cy="1143000"/>
          </a:xfrm>
          <a:prstGeom prst="rect">
            <a:avLst/>
          </a:prstGeom>
          <a:solidFill>
            <a:srgbClr val="FFF2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A83A12-3683-5328-CF73-505DEF0081F2}"/>
              </a:ext>
            </a:extLst>
          </p:cNvPr>
          <p:cNvSpPr/>
          <p:nvPr/>
        </p:nvSpPr>
        <p:spPr>
          <a:xfrm>
            <a:off x="12292165" y="7254617"/>
            <a:ext cx="1143000" cy="1143000"/>
          </a:xfrm>
          <a:prstGeom prst="rect">
            <a:avLst/>
          </a:prstGeom>
          <a:solidFill>
            <a:srgbClr val="ED1C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0070C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079811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Jokerman" pitchFamily="82" charset="0"/>
                <a:ea typeface="思源黑体 Light"/>
                <a:cs typeface="+mn-cs"/>
              </a:rPr>
              <a:t>Khám phá</a:t>
            </a:r>
            <a:endParaRPr kumimoji="0" lang="en-US" sz="13800" b="1" i="0" u="none" strike="noStrike" kern="1200" cap="none" spc="0" normalizeH="0" baseline="0" noProof="0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Jokerman" pitchFamily="82" charset="0"/>
              <a:ea typeface="思源黑体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50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847DA9-AF32-BA81-D0E7-497595411443}"/>
              </a:ext>
            </a:extLst>
          </p:cNvPr>
          <p:cNvSpPr txBox="1"/>
          <p:nvPr/>
        </p:nvSpPr>
        <p:spPr>
          <a:xfrm>
            <a:off x="1190625" y="1148560"/>
            <a:ext cx="153341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Ở đất nước Hà Lan có những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căn nhà với hình dạng đặc biệt.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Em có nhận ra các khối nhà có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dạng hình lập phương ở hình bên?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6587" y="6267598"/>
            <a:ext cx="2673461" cy="45338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6A6384-BFFA-E167-F030-90864E8E26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212" y="4010882"/>
            <a:ext cx="7565933" cy="564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90998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u lịch Hà Lan qua 16 bức ảnh xinh đẹp - Kinh nghiệm du lịch Hà Lan">
            <a:extLst>
              <a:ext uri="{FF2B5EF4-FFF2-40B4-BE49-F238E27FC236}">
                <a16:creationId xmlns:a16="http://schemas.microsoft.com/office/drawing/2014/main" id="{2AE5B472-F231-F60D-E45E-4C03B8F6D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0"/>
            <a:ext cx="15925800" cy="1005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FC9CDBC-C9B8-6E73-497D-5D14FC72CAB8}"/>
              </a:ext>
            </a:extLst>
          </p:cNvPr>
          <p:cNvSpPr/>
          <p:nvPr/>
        </p:nvSpPr>
        <p:spPr>
          <a:xfrm>
            <a:off x="5372100" y="229779"/>
            <a:ext cx="6705600" cy="16002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0070C0"/>
                </a:solidFill>
              </a:rPr>
              <a:t>H</a:t>
            </a:r>
            <a:r>
              <a:rPr lang="vi-VN" sz="5400">
                <a:solidFill>
                  <a:srgbClr val="0070C0"/>
                </a:solidFill>
              </a:rPr>
              <a:t>ình lập phương</a:t>
            </a:r>
            <a:endParaRPr lang="en-US" sz="54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9132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TẠM BIỆT</a:t>
            </a:r>
            <a:endParaRPr lang="en-US" sz="138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4678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124200" y="623248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1. Hình hộp chữ nhật có mấy đỉnh?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715000" y="2086752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412001" y="406016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1" i="0" u="none" strike="noStrike" kern="0" cap="none" spc="0" normalizeH="0" baseline="0" noProof="0" dirty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5600" b="1" i="0" u="none" strike="noStrike" kern="0" cap="none" spc="0" normalizeH="0" baseline="0" noProof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8 đỉnh</a:t>
            </a:r>
            <a:endParaRPr kumimoji="0" lang="en-US" sz="5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1" i="0" u="none" strike="noStrike" kern="0" cap="none" spc="0" normalizeH="0" baseline="0" noProof="0" dirty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6 </a:t>
            </a:r>
            <a:r>
              <a:rPr kumimoji="0" lang="en-US" sz="5600" b="1" i="0" u="none" strike="noStrike" kern="0" cap="none" spc="0" normalizeH="0" baseline="0" noProof="0" dirty="0" err="1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đỉnh</a:t>
            </a:r>
            <a:endParaRPr kumimoji="0" lang="en-US" sz="5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464791" y="7860335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1" i="0" u="none" strike="noStrike" kern="0" cap="none" spc="0" normalizeH="0" baseline="0" noProof="0" dirty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12 </a:t>
            </a:r>
            <a:r>
              <a:rPr kumimoji="0" lang="en-US" sz="5600" b="1" i="0" u="none" strike="noStrike" kern="0" cap="none" spc="0" normalizeH="0" baseline="0" noProof="0" dirty="0" err="1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đỉnh</a:t>
            </a:r>
            <a:endParaRPr kumimoji="0" lang="en-US" sz="5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3400" y="232894"/>
            <a:ext cx="2577306" cy="284000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630206" y="-107322"/>
            <a:ext cx="3114124" cy="4796402"/>
            <a:chOff x="13192677" y="-462232"/>
            <a:chExt cx="4018497" cy="5389789"/>
          </a:xfrm>
        </p:grpSpPr>
        <p:grpSp>
          <p:nvGrpSpPr>
            <p:cNvPr id="2" name="Group 1"/>
            <p:cNvGrpSpPr/>
            <p:nvPr/>
          </p:nvGrpSpPr>
          <p:grpSpPr>
            <a:xfrm>
              <a:off x="13628144" y="-462232"/>
              <a:ext cx="3088796" cy="5389789"/>
              <a:chOff x="12575949" y="-1329557"/>
              <a:chExt cx="5413464" cy="9673820"/>
            </a:xfrm>
          </p:grpSpPr>
          <p:sp>
            <p:nvSpPr>
              <p:cNvPr id="46" name="lạt 1">
                <a:extLst>
                  <a:ext uri="{FF2B5EF4-FFF2-40B4-BE49-F238E27FC236}">
                    <a16:creationId xmlns:a16="http://schemas.microsoft.com/office/drawing/2014/main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9903603" y="328134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lạt 1">
                <a:extLst>
                  <a:ext uri="{FF2B5EF4-FFF2-40B4-BE49-F238E27FC236}">
                    <a16:creationId xmlns:a16="http://schemas.microsoft.com/office/drawing/2014/main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11712793" y="358256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7" name="lá m11" descr="14324 Sago Leaf Lá Dong 1kgx1 -">
                <a:extLst>
                  <a:ext uri="{FF2B5EF4-FFF2-40B4-BE49-F238E27FC236}">
                    <a16:creationId xmlns:a16="http://schemas.microsoft.com/office/drawing/2014/main" id="{901D63F7-2056-4E0E-B219-D4DA693ADC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897" b="99588" l="11333" r="98667">
                            <a14:backgroundMark x1="52833" y1="12784" x2="11833" y2="43505"/>
                            <a14:backgroundMark x1="37000" y1="33814" x2="28667" y2="43505"/>
                            <a14:backgroundMark x1="28167" y1="43299" x2="25333" y2="46804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43" t="23321"/>
              <a:stretch/>
            </p:blipFill>
            <p:spPr bwMode="auto">
              <a:xfrm rot="15570348">
                <a:off x="11676397" y="521661"/>
                <a:ext cx="7212568" cy="5413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lá m11" descr="14324 Sago Leaf Lá Dong 1kgx1 -">
              <a:extLst>
                <a:ext uri="{FF2B5EF4-FFF2-40B4-BE49-F238E27FC236}">
                  <a16:creationId xmlns:a16="http://schemas.microsoft.com/office/drawing/2014/main" id="{901D63F7-2056-4E0E-B219-D4DA693ADC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97" b="99588" l="11333" r="98667">
                          <a14:backgroundMark x1="52833" y1="12784" x2="11833" y2="43505"/>
                          <a14:backgroundMark x1="37000" y1="33814" x2="28667" y2="43505"/>
                          <a14:backgroundMark x1="28167" y1="43299" x2="25333" y2="46804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3" t="23321"/>
            <a:stretch/>
          </p:blipFill>
          <p:spPr bwMode="auto">
            <a:xfrm rot="21357472">
              <a:off x="13192677" y="532841"/>
              <a:ext cx="4018497" cy="3088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5023212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110706" y="587597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2. Hình lập phương có mấy cạnh?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486400" y="2095500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458491" y="802517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1" i="0" u="none" strike="noStrike" kern="0" cap="none" spc="0" normalizeH="0" baseline="0" noProof="0" dirty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12 </a:t>
            </a:r>
            <a:r>
              <a:rPr kumimoji="0" lang="en-US" sz="5600" b="1" i="0" u="none" strike="noStrike" kern="0" cap="none" spc="0" normalizeH="0" baseline="0" noProof="0" dirty="0" err="1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cạnh</a:t>
            </a:r>
            <a:endParaRPr kumimoji="0" lang="en-US" sz="5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1" i="0" u="none" strike="noStrike" kern="0" cap="none" spc="0" normalizeH="0" baseline="0" noProof="0" dirty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10 </a:t>
            </a:r>
            <a:r>
              <a:rPr kumimoji="0" lang="en-US" sz="5600" b="1" i="0" u="none" strike="noStrike" kern="0" cap="none" spc="0" normalizeH="0" baseline="0" noProof="0" dirty="0" err="1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cạnh</a:t>
            </a:r>
            <a:endParaRPr kumimoji="0" lang="en-US" sz="5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439109" y="4021823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1" i="0" u="none" strike="noStrike" kern="0" cap="none" spc="0" normalizeH="0" baseline="0" noProof="0" dirty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8 </a:t>
            </a:r>
            <a:r>
              <a:rPr kumimoji="0" lang="en-US" sz="5600" b="1" i="0" u="none" strike="noStrike" kern="0" cap="none" spc="0" normalizeH="0" baseline="0" noProof="0" dirty="0" err="1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cạnh</a:t>
            </a:r>
            <a:endParaRPr kumimoji="0" lang="en-US" sz="5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3400" y="346380"/>
            <a:ext cx="2577306" cy="2840008"/>
          </a:xfrm>
          <a:prstGeom prst="rect">
            <a:avLst/>
          </a:prstGeom>
        </p:spPr>
      </p:pic>
      <p:pic>
        <p:nvPicPr>
          <p:cNvPr id="45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13597291" y="346380"/>
            <a:ext cx="3579606" cy="265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87207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423526" y="326041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3. Hình hộp chữ nhật có mấy mặt?  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562600" y="1529589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382501" y="6107683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1" i="0" u="none" strike="noStrike" kern="0" cap="none" spc="0" normalizeH="0" baseline="0" noProof="0" dirty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6 </a:t>
            </a:r>
            <a:r>
              <a:rPr kumimoji="0" lang="en-US" sz="5600" b="1" i="0" u="none" strike="noStrike" kern="0" cap="none" spc="0" normalizeH="0" baseline="0" noProof="0" dirty="0" err="1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mặt</a:t>
            </a:r>
            <a:endParaRPr kumimoji="0" lang="en-US" sz="5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8161298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1" i="0" u="none" strike="noStrike" kern="0" cap="none" spc="0" normalizeH="0" baseline="0" noProof="0" dirty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7 </a:t>
            </a:r>
            <a:r>
              <a:rPr kumimoji="0" lang="en-US" sz="5600" b="1" i="0" u="none" strike="noStrike" kern="0" cap="none" spc="0" normalizeH="0" baseline="0" noProof="0" dirty="0" err="1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mặt</a:t>
            </a:r>
            <a:endParaRPr kumimoji="0" lang="en-US" sz="5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366737" y="4021823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1" i="0" u="none" strike="noStrike" kern="0" cap="none" spc="0" normalizeH="0" baseline="0" noProof="0" dirty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5 </a:t>
            </a:r>
            <a:r>
              <a:rPr kumimoji="0" lang="en-US" sz="5600" b="1" i="0" u="none" strike="noStrike" kern="0" cap="none" spc="0" normalizeH="0" baseline="0" noProof="0" dirty="0" err="1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mặt</a:t>
            </a:r>
            <a:endParaRPr kumimoji="0" lang="en-US" sz="5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3533" y="388386"/>
            <a:ext cx="2577306" cy="2840008"/>
          </a:xfrm>
          <a:prstGeom prst="rect">
            <a:avLst/>
          </a:prstGeom>
        </p:spPr>
      </p:pic>
      <p:pic>
        <p:nvPicPr>
          <p:cNvPr id="44" name="thịt m1">
            <a:extLst>
              <a:ext uri="{FF2B5EF4-FFF2-40B4-BE49-F238E27FC236}">
                <a16:creationId xmlns:a16="http://schemas.microsoft.com/office/drawing/2014/main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761" y="614870"/>
            <a:ext cx="3547448" cy="260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2239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743774" y="61688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4: Hình lập phương có mấy mặt?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7176983" y="818523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412001" y="406016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1" i="0" u="none" strike="noStrike" kern="0" cap="none" spc="0" normalizeH="0" baseline="0" noProof="0" dirty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8 </a:t>
            </a:r>
            <a:r>
              <a:rPr kumimoji="0" lang="en-US" sz="5600" b="1" i="0" u="none" strike="noStrike" kern="0" cap="none" spc="0" normalizeH="0" baseline="0" noProof="0" dirty="0" err="1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mặt</a:t>
            </a:r>
            <a:endParaRPr kumimoji="0" lang="en-US" sz="5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1" i="0" u="none" strike="noStrike" kern="0" cap="none" spc="0" normalizeH="0" baseline="0" noProof="0" dirty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7 </a:t>
            </a:r>
            <a:r>
              <a:rPr kumimoji="0" lang="en-US" sz="5600" b="1" i="0" u="none" strike="noStrike" kern="0" cap="none" spc="0" normalizeH="0" baseline="0" noProof="0" dirty="0" err="1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mặt</a:t>
            </a:r>
            <a:endParaRPr kumimoji="0" lang="en-US" sz="5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464791" y="7860335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600" b="1" i="0" u="none" strike="noStrike" kern="0" cap="none" spc="0" normalizeH="0" baseline="0" noProof="0" dirty="0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6 </a:t>
            </a:r>
            <a:r>
              <a:rPr kumimoji="0" lang="en-US" sz="5600" b="1" i="0" u="none" strike="noStrike" kern="0" cap="none" spc="0" normalizeH="0" baseline="0" noProof="0" dirty="0" err="1">
                <a:ln>
                  <a:noFill/>
                </a:ln>
                <a:solidFill>
                  <a:srgbClr val="F3F3F3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mặt</a:t>
            </a:r>
            <a:endParaRPr kumimoji="0" lang="en-US" sz="5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3533" y="388386"/>
            <a:ext cx="2577306" cy="2840008"/>
          </a:xfrm>
          <a:prstGeom prst="rect">
            <a:avLst/>
          </a:prstGeom>
        </p:spPr>
      </p:pic>
      <p:pic>
        <p:nvPicPr>
          <p:cNvPr id="44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13586085" y="563445"/>
            <a:ext cx="3810000" cy="248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31229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rrow: Pentagon 70">
            <a:extLst>
              <a:ext uri="{FF2B5EF4-FFF2-40B4-BE49-F238E27FC236}">
                <a16:creationId xmlns:a16="http://schemas.microsoft.com/office/drawing/2014/main" id="{2A3CC694-F3B9-4198-B8B6-8F923A0461B9}"/>
              </a:ext>
            </a:extLst>
          </p:cNvPr>
          <p:cNvSpPr/>
          <p:nvPr/>
        </p:nvSpPr>
        <p:spPr>
          <a:xfrm>
            <a:off x="238976" y="20170"/>
            <a:ext cx="3052954" cy="979226"/>
          </a:xfrm>
          <a:prstGeom prst="homePlate">
            <a:avLst/>
          </a:prstGeom>
          <a:solidFill>
            <a:schemeClr val="tx2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arlow Condensed Black" panose="00000A06000000000000" pitchFamily="2" charset="0"/>
                <a:ea typeface="+mn-ea"/>
                <a:cs typeface="+mn-cs"/>
              </a:rPr>
              <a:t>GÓI BÁNH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2E2EDD-6D81-4B02-A2A8-2FF9BDA7C26A}"/>
              </a:ext>
            </a:extLst>
          </p:cNvPr>
          <p:cNvSpPr/>
          <p:nvPr/>
        </p:nvSpPr>
        <p:spPr>
          <a:xfrm rot="5400000">
            <a:off x="1650071" y="5273027"/>
            <a:ext cx="8079946" cy="120650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714DFF-D90A-4DFA-A383-32FB099E9A45}"/>
              </a:ext>
            </a:extLst>
          </p:cNvPr>
          <p:cNvSpPr/>
          <p:nvPr/>
        </p:nvSpPr>
        <p:spPr>
          <a:xfrm>
            <a:off x="1471242" y="5553156"/>
            <a:ext cx="7843912" cy="11048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3A1A6C8-E799-48E7-AE6E-66DCD3F31143}"/>
              </a:ext>
            </a:extLst>
          </p:cNvPr>
          <p:cNvSpPr/>
          <p:nvPr/>
        </p:nvSpPr>
        <p:spPr>
          <a:xfrm>
            <a:off x="1434338" y="4633870"/>
            <a:ext cx="7843912" cy="11048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lạt 1">
            <a:extLst>
              <a:ext uri="{FF2B5EF4-FFF2-40B4-BE49-F238E27FC236}">
                <a16:creationId xmlns:a16="http://schemas.microsoft.com/office/drawing/2014/main" id="{82CB9E7C-DFAF-41CF-B65B-78246FACCE98}"/>
              </a:ext>
            </a:extLst>
          </p:cNvPr>
          <p:cNvSpPr/>
          <p:nvPr/>
        </p:nvSpPr>
        <p:spPr>
          <a:xfrm rot="5400000">
            <a:off x="-194062" y="5224077"/>
            <a:ext cx="9372600" cy="150806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865738">
            <a:off x="2187658" y="1951411"/>
            <a:ext cx="5678584" cy="6790484"/>
          </a:xfrm>
          <a:prstGeom prst="rect">
            <a:avLst/>
          </a:prstGeom>
        </p:spPr>
      </p:pic>
      <p:pic>
        <p:nvPicPr>
          <p:cNvPr id="29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88846" y="2410691"/>
            <a:ext cx="5276208" cy="5374785"/>
          </a:xfrm>
          <a:prstGeom prst="rect">
            <a:avLst/>
          </a:prstGeom>
        </p:spPr>
      </p:pic>
      <p:pic>
        <p:nvPicPr>
          <p:cNvPr id="30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35009" y="3239224"/>
            <a:ext cx="7107112" cy="6746556"/>
          </a:xfrm>
          <a:prstGeom prst="rect">
            <a:avLst/>
          </a:prstGeom>
        </p:spPr>
      </p:pic>
      <p:pic>
        <p:nvPicPr>
          <p:cNvPr id="31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576549" y="-329250"/>
            <a:ext cx="6685252" cy="4463280"/>
          </a:xfrm>
          <a:prstGeom prst="rect">
            <a:avLst/>
          </a:prstGeom>
        </p:spPr>
      </p:pic>
      <p:pic>
        <p:nvPicPr>
          <p:cNvPr id="37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551747" y="7706861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727189" y="78421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879589" y="79945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1031989" y="81469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316603" y="5778414"/>
            <a:ext cx="1125244" cy="834088"/>
          </a:xfrm>
          <a:prstGeom prst="rect">
            <a:avLst/>
          </a:prstGeom>
        </p:spPr>
      </p:pic>
      <p:pic>
        <p:nvPicPr>
          <p:cNvPr id="50" name="thịt m1">
            <a:extLst>
              <a:ext uri="{FF2B5EF4-FFF2-40B4-BE49-F238E27FC236}">
                <a16:creationId xmlns:a16="http://schemas.microsoft.com/office/drawing/2014/main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950" y="5067505"/>
            <a:ext cx="1950890" cy="1432684"/>
          </a:xfrm>
          <a:prstGeom prst="rect">
            <a:avLst/>
          </a:prstGeom>
        </p:spPr>
      </p:pic>
      <p:pic>
        <p:nvPicPr>
          <p:cNvPr id="51" name="hành m1" descr="Sliced red onion rings Stock Photo by ©natika 145597235">
            <a:extLst>
              <a:ext uri="{FF2B5EF4-FFF2-40B4-BE49-F238E27FC236}">
                <a16:creationId xmlns:a16="http://schemas.microsoft.com/office/drawing/2014/main" id="{31491245-2006-43A9-8BCA-D1CC0BD49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8" b="89952" l="813" r="9687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835" y="6167399"/>
            <a:ext cx="862181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2984953" y="3239224"/>
            <a:ext cx="2863764" cy="212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3043946" y="5246109"/>
            <a:ext cx="1918978" cy="125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tiêu m1" descr="Tiêu đen hạt Mỹ Lộc xuất xứ từ những vùng trồng tiêu nổi tiếng">
            <a:extLst>
              <a:ext uri="{FF2B5EF4-FFF2-40B4-BE49-F238E27FC236}">
                <a16:creationId xmlns:a16="http://schemas.microsoft.com/office/drawing/2014/main" id="{851A7443-BC6A-4584-9FAA-D20A117DD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7984" b="84293" l="76758" r="98145">
                        <a14:foregroundMark x1="96191" y1="60602" x2="94238" y2="62827"/>
                        <a14:foregroundMark x1="89551" y1="79450" x2="89844" y2="825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58" t="55211" b="15625"/>
          <a:stretch/>
        </p:blipFill>
        <p:spPr bwMode="auto">
          <a:xfrm>
            <a:off x="4539471" y="4532841"/>
            <a:ext cx="1118034" cy="95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74932" y="2691249"/>
            <a:ext cx="6447112" cy="47789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460" y="5557508"/>
            <a:ext cx="2761167" cy="4682595"/>
          </a:xfrm>
          <a:prstGeom prst="rect">
            <a:avLst/>
          </a:prstGeom>
        </p:spPr>
      </p:pic>
      <p:pic>
        <p:nvPicPr>
          <p:cNvPr id="57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39" y="165383"/>
            <a:ext cx="3844676" cy="2712960"/>
          </a:xfrm>
          <a:prstGeom prst="rect">
            <a:avLst/>
          </a:prstGeom>
        </p:spPr>
      </p:pic>
      <p:pic>
        <p:nvPicPr>
          <p:cNvPr id="58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17" y="191137"/>
            <a:ext cx="3844676" cy="2712960"/>
          </a:xfrm>
          <a:prstGeom prst="rect">
            <a:avLst/>
          </a:prstGeom>
        </p:spPr>
      </p:pic>
      <p:pic>
        <p:nvPicPr>
          <p:cNvPr id="59" name="Picture 3">
            <a:extLst>
              <a:ext uri="{FF2B5EF4-FFF2-40B4-BE49-F238E27FC236}">
                <a16:creationId xmlns:a16="http://schemas.microsoft.com/office/drawing/2014/main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520929" y="-166173"/>
            <a:ext cx="2456320" cy="290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8467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55100" y="1883018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itchFamily="18" charset="0"/>
              </a:rPr>
              <a:t>Bài 64 - TIẾT 2</a:t>
            </a:r>
            <a:endParaRPr lang="en-US" sz="7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oudy Stout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5100" y="4719980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Hình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hộp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chữ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nhật</a:t>
            </a:r>
            <a:endParaRPr lang="en-US" sz="9600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  <a:ea typeface="Roboto Black" pitchFamily="2" charset="0"/>
            </a:endParaRPr>
          </a:p>
          <a:p>
            <a:pPr algn="ctr">
              <a:lnSpc>
                <a:spcPct val="130000"/>
              </a:lnSpc>
            </a:pP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Hình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lập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phương</a:t>
            </a:r>
            <a:endParaRPr lang="en-US" sz="9600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  <a:ea typeface="Roboto Black" pitchFamily="2" charset="0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162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alibri"/>
        <a:ea typeface="庞门正道标题体"/>
        <a:cs typeface=""/>
      </a:majorFont>
      <a:minorFont>
        <a:latin typeface="Calibri"/>
        <a:ea typeface="思源黑体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1248</TotalTime>
  <Words>748</Words>
  <Application>Microsoft Office PowerPoint</Application>
  <PresentationFormat>Custom</PresentationFormat>
  <Paragraphs>144</Paragraphs>
  <Slides>34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34</vt:i4>
      </vt:variant>
    </vt:vector>
  </HeadingPairs>
  <TitlesOfParts>
    <vt:vector size="56" baseType="lpstr">
      <vt:lpstr>.VnAristoteH</vt:lpstr>
      <vt:lpstr>Arial</vt:lpstr>
      <vt:lpstr>Bahiana</vt:lpstr>
      <vt:lpstr>Barlow Condensed Black</vt:lpstr>
      <vt:lpstr>Barlow Light</vt:lpstr>
      <vt:lpstr>Calibri</vt:lpstr>
      <vt:lpstr>Cambria Math</vt:lpstr>
      <vt:lpstr>Goudy Stout</vt:lpstr>
      <vt:lpstr>Jokerman</vt:lpstr>
      <vt:lpstr>Open Sans Extrabold</vt:lpstr>
      <vt:lpstr>Times New Roman</vt:lpstr>
      <vt:lpstr>Wide Latin</vt:lpstr>
      <vt:lpstr>字魂110号-武林江湖体</vt:lpstr>
      <vt:lpstr>庞门正道标题体</vt:lpstr>
      <vt:lpstr>思源宋体 Heavy</vt:lpstr>
      <vt:lpstr>思源黑体 Light</vt:lpstr>
      <vt:lpstr>1_Office Theme</vt:lpstr>
      <vt:lpstr>1_Office 主题​​</vt:lpstr>
      <vt:lpstr>Chinese New Year by Slidesgo</vt:lpstr>
      <vt:lpstr>1_Chinese New Year by Slidesgo</vt:lpstr>
      <vt:lpstr>Office Theme</vt:lpstr>
      <vt:lpstr>2_Chinese New Year by Slidesgo</vt:lpstr>
      <vt:lpstr>PowerPoint Presentation</vt:lpstr>
      <vt:lpstr>PowerPoint Presentation</vt:lpstr>
      <vt:lpstr>PowerPoint Presentation</vt:lpstr>
      <vt:lpstr>Câu 1. Hình hộp chữ nhật có mấy đỉnh?</vt:lpstr>
      <vt:lpstr>Câu 2. Hình lập phương có mấy cạnh?</vt:lpstr>
      <vt:lpstr>Câu 3. Hình hộp chữ nhật có mấy mặt?  </vt:lpstr>
      <vt:lpstr>Câu 4: Hình lập phương có mấy mặt?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PC</cp:lastModifiedBy>
  <cp:revision>79</cp:revision>
  <dcterms:created xsi:type="dcterms:W3CDTF">2022-01-04T14:27:59Z</dcterms:created>
  <dcterms:modified xsi:type="dcterms:W3CDTF">2025-02-09T08:54:06Z</dcterms:modified>
  <cp:category>9Slide.vn</cp:category>
</cp:coreProperties>
</file>