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 id="2147483677" r:id="rId2"/>
    <p:sldMasterId id="2147483689" r:id="rId3"/>
  </p:sldMasterIdLst>
  <p:notesMasterIdLst>
    <p:notesMasterId r:id="rId30"/>
  </p:notesMasterIdLst>
  <p:sldIdLst>
    <p:sldId id="2634" r:id="rId4"/>
    <p:sldId id="265" r:id="rId5"/>
    <p:sldId id="257" r:id="rId6"/>
    <p:sldId id="415" r:id="rId7"/>
    <p:sldId id="417" r:id="rId8"/>
    <p:sldId id="419" r:id="rId9"/>
    <p:sldId id="420" r:id="rId10"/>
    <p:sldId id="421" r:id="rId11"/>
    <p:sldId id="422" r:id="rId12"/>
    <p:sldId id="423" r:id="rId13"/>
    <p:sldId id="424" r:id="rId14"/>
    <p:sldId id="425" r:id="rId15"/>
    <p:sldId id="427" r:id="rId16"/>
    <p:sldId id="426" r:id="rId17"/>
    <p:sldId id="428" r:id="rId18"/>
    <p:sldId id="431" r:id="rId19"/>
    <p:sldId id="432" r:id="rId20"/>
    <p:sldId id="433" r:id="rId21"/>
    <p:sldId id="434" r:id="rId22"/>
    <p:sldId id="437" r:id="rId23"/>
    <p:sldId id="438" r:id="rId24"/>
    <p:sldId id="440" r:id="rId25"/>
    <p:sldId id="439" r:id="rId26"/>
    <p:sldId id="441" r:id="rId27"/>
    <p:sldId id="435" r:id="rId28"/>
    <p:sldId id="43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A70"/>
    <a:srgbClr val="CBFFA9"/>
    <a:srgbClr val="FFDB8B"/>
    <a:srgbClr val="FFAB3B"/>
    <a:srgbClr val="FFD271"/>
    <a:srgbClr val="84E63A"/>
    <a:srgbClr val="69C9FF"/>
    <a:srgbClr val="FF0060"/>
    <a:srgbClr val="FFE1E1"/>
    <a:srgbClr val="F1F7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39" autoAdjust="0"/>
    <p:restoredTop sz="94660"/>
  </p:normalViewPr>
  <p:slideViewPr>
    <p:cSldViewPr snapToGrid="0">
      <p:cViewPr varScale="1">
        <p:scale>
          <a:sx n="69" d="100"/>
          <a:sy n="69" d="100"/>
        </p:scale>
        <p:origin x="56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05368-2078-432F-BA5D-62ADD0EE8A3B}"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388BC1-828C-42B5-9A89-3AA8C229AECD}" type="slidenum">
              <a:rPr lang="en-US" smtClean="0"/>
              <a:t>‹#›</a:t>
            </a:fld>
            <a:endParaRPr lang="en-US"/>
          </a:p>
        </p:txBody>
      </p:sp>
    </p:spTree>
    <p:extLst>
      <p:ext uri="{BB962C8B-B14F-4D97-AF65-F5344CB8AC3E}">
        <p14:creationId xmlns:p14="http://schemas.microsoft.com/office/powerpoint/2010/main" val="361014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16A54-5F55-1E88-F4DD-0C9FDC4FF1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46AEA6-6AEC-166C-CAA2-BDFDCD453B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8536129-D2AD-B260-E900-AD46079E11E7}"/>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B95E8EB2-FB60-FA8F-93C9-CCF7F9C80E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B30833-BF95-97AB-D65F-5654BF3B6F31}"/>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28261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5C73-4248-045C-4E3C-67288D703C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8DD9E9-4AFC-4098-C40F-E1FC91715B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39861C-4F48-2B70-E521-E31FA840CE19}"/>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1891C8E4-83D4-0A15-177F-8B65539A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C4C890-F0A0-25AE-CB2F-44563AFC3618}"/>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1322343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83B98-CDFB-3E1A-26BE-098C524545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B4C31D-8222-1306-775A-E58E698878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63472-9237-D3E5-C60F-78B22D8B7633}"/>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45F545FA-6459-7E08-D3B0-0360E714D6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6438FE-BAC0-F47D-14FB-33BD595F93F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868703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761271"/>
      </p:ext>
    </p:extLst>
  </p:cSld>
  <p:clrMapOvr>
    <a:masterClrMapping/>
  </p:clrMapOvr>
  <mc:AlternateContent xmlns:mc="http://schemas.openxmlformats.org/markup-compatibility/2006" xmlns:p14="http://schemas.microsoft.com/office/powerpoint/2010/main">
    <mc:Choice Requires="p14">
      <p:transition spd="med" p14:dur="699">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8739601"/>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3854"/>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70137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99237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59871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03319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090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2FB30-DDA7-1157-34C3-AE3403797B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2BF4F0-AC22-6044-C3DE-FBB7515D39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CBA39E-7156-F2FC-559A-057C478BA4B0}"/>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8CB94E10-B554-233A-2BD0-59373FE977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AA707F-C8E1-9123-C06A-8CAF9DBD106A}"/>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41483112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7199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946B7C57-9E90-125C-9127-1BA6A3B2BBA3}"/>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3">
            <a:extLst>
              <a:ext uri="{FF2B5EF4-FFF2-40B4-BE49-F238E27FC236}">
                <a16:creationId xmlns:a16="http://schemas.microsoft.com/office/drawing/2014/main" id="{FBF68884-7406-7BD8-C8A0-C36DB6D4F3E1}"/>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4">
            <a:extLst>
              <a:ext uri="{FF2B5EF4-FFF2-40B4-BE49-F238E27FC236}">
                <a16:creationId xmlns:a16="http://schemas.microsoft.com/office/drawing/2014/main" id="{776854BC-3FE0-EF0D-9BAB-D6E3287EB71C}"/>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5">
            <a:extLst>
              <a:ext uri="{FF2B5EF4-FFF2-40B4-BE49-F238E27FC236}">
                <a16:creationId xmlns:a16="http://schemas.microsoft.com/office/drawing/2014/main" id="{3FC9C5A6-B7BA-3AC5-D8AA-C381F4E174AD}"/>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3">
            <a:extLst>
              <a:ext uri="{FF2B5EF4-FFF2-40B4-BE49-F238E27FC236}">
                <a16:creationId xmlns:a16="http://schemas.microsoft.com/office/drawing/2014/main" id="{CE028829-59EE-7956-F102-6A16E0563F98}"/>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7218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70538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69038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595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54735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53919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29524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73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916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BDDAE-3444-EDEE-1A44-F0DCF23791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E4B816-ECB0-470F-E199-B1B2C22EC9D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F43FF8-EA43-842F-7CFE-4E2202188243}"/>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D621B07E-BF9A-98AC-DB3C-0FC1DA8DC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17C8C-8A61-74E1-B19F-43E1449C66C7}"/>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78430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89265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399711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7882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13553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15103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994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6875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2A142-66BC-13A8-2232-4E4E5CCED8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DC6C13-D226-6ED3-88A1-02FB92699F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7ED86F-D6DF-CE99-00E2-588548BBAD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0288D55-1E6D-227C-4708-DC0509889CB8}"/>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6" name="Footer Placeholder 5">
            <a:extLst>
              <a:ext uri="{FF2B5EF4-FFF2-40B4-BE49-F238E27FC236}">
                <a16:creationId xmlns:a16="http://schemas.microsoft.com/office/drawing/2014/main" id="{1433DDDA-CDC5-69FE-6847-0CD75CF5DB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DF13F-2DBE-10E1-504D-BA3D4E1473C0}"/>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69436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80AEE-17D7-8F77-D301-9F4C39D1D61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B2DEC1-2D59-F162-203D-7AF3D51CE1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AB25EC-8A9D-DCFD-9864-647FDF8429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8DF339D-BE25-BDE9-C90F-4D437A5B3B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E2F42-0E4D-428D-8266-9B82529634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143D1F-9B60-EEB1-3A64-F55728A348BF}"/>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8" name="Footer Placeholder 7">
            <a:extLst>
              <a:ext uri="{FF2B5EF4-FFF2-40B4-BE49-F238E27FC236}">
                <a16:creationId xmlns:a16="http://schemas.microsoft.com/office/drawing/2014/main" id="{50448BD3-12C6-75B0-FC57-B26643A9892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4D300FB-6DDC-A51D-12E9-49D70F1A4F5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8583978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E3C34-BA82-9802-4359-716DEF9E1EF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7A31AC-AD8F-0EFD-5635-B805077663CE}"/>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4" name="Footer Placeholder 3">
            <a:extLst>
              <a:ext uri="{FF2B5EF4-FFF2-40B4-BE49-F238E27FC236}">
                <a16:creationId xmlns:a16="http://schemas.microsoft.com/office/drawing/2014/main" id="{EE47A1A9-9E52-4C61-93EE-23B9CE6590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6EE46DD-CA81-EAE8-BB5C-874C8A15D7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38734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795E36E-A47A-1DB8-A89E-E9E0129FA9CC}"/>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3" name="Footer Placeholder 2">
            <a:extLst>
              <a:ext uri="{FF2B5EF4-FFF2-40B4-BE49-F238E27FC236}">
                <a16:creationId xmlns:a16="http://schemas.microsoft.com/office/drawing/2014/main" id="{0667A4C2-FEBF-4F7F-9D71-B76B6ABE43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338DE2-A31E-226D-B612-D2AA8240D59B}"/>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20800745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227E6-D336-F8D5-483E-4E805AFE35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25D9BB2-C0B9-D9D6-0936-13408EF578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CD2DA3-8071-C854-6582-B2D1453846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D4A9A8-E12E-61A1-29BB-BC237CD64EC5}"/>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6" name="Footer Placeholder 5">
            <a:extLst>
              <a:ext uri="{FF2B5EF4-FFF2-40B4-BE49-F238E27FC236}">
                <a16:creationId xmlns:a16="http://schemas.microsoft.com/office/drawing/2014/main" id="{415B4120-2E94-7DB6-D897-C70F7656B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AA14D-EB95-F101-5002-0A299C8B1CDD}"/>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1572849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F0815-82B8-5D61-73E6-7215E3C361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DA3295-AF1D-7FD0-163A-1DCEDBCD29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0B1A7F-132D-88CC-9B3A-E5F762FFF9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D356B3-12A8-90C6-20FE-3015194ED908}"/>
              </a:ext>
            </a:extLst>
          </p:cNvPr>
          <p:cNvSpPr>
            <a:spLocks noGrp="1"/>
          </p:cNvSpPr>
          <p:nvPr>
            <p:ph type="dt" sz="half" idx="10"/>
          </p:nvPr>
        </p:nvSpPr>
        <p:spPr/>
        <p:txBody>
          <a:bodyPr/>
          <a:lstStyle/>
          <a:p>
            <a:fld id="{9C878E99-2CA5-44A6-8D9C-3F68DB9303B5}" type="datetimeFigureOut">
              <a:rPr lang="en-US" smtClean="0"/>
              <a:t>2/5/2025</a:t>
            </a:fld>
            <a:endParaRPr lang="en-US"/>
          </a:p>
        </p:txBody>
      </p:sp>
      <p:sp>
        <p:nvSpPr>
          <p:cNvPr id="6" name="Footer Placeholder 5">
            <a:extLst>
              <a:ext uri="{FF2B5EF4-FFF2-40B4-BE49-F238E27FC236}">
                <a16:creationId xmlns:a16="http://schemas.microsoft.com/office/drawing/2014/main" id="{2A068180-9294-C44E-A084-09296A2CC0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6C66CD-8C4E-8AC3-BB7E-0EB9301AD14C}"/>
              </a:ext>
            </a:extLst>
          </p:cNvPr>
          <p:cNvSpPr>
            <a:spLocks noGrp="1"/>
          </p:cNvSpPr>
          <p:nvPr>
            <p:ph type="sldNum" sz="quarter" idx="12"/>
          </p:nvPr>
        </p:nvSpPr>
        <p:spPr/>
        <p:txBody>
          <a:bodyPr/>
          <a:lstStyle/>
          <a:p>
            <a:fld id="{8879EF1F-5407-4B18-B840-9BB2CFACDC28}" type="slidenum">
              <a:rPr lang="en-US" smtClean="0"/>
              <a:t>‹#›</a:t>
            </a:fld>
            <a:endParaRPr lang="en-US"/>
          </a:p>
        </p:txBody>
      </p:sp>
    </p:spTree>
    <p:extLst>
      <p:ext uri="{BB962C8B-B14F-4D97-AF65-F5344CB8AC3E}">
        <p14:creationId xmlns:p14="http://schemas.microsoft.com/office/powerpoint/2010/main" val="318132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png"/><Relationship Id="rId18" Type="http://schemas.openxmlformats.org/officeDocument/2006/relationships/image" Target="../media/image6.svg"/><Relationship Id="rId3" Type="http://schemas.openxmlformats.org/officeDocument/2006/relationships/slideLayout" Target="../slideLayouts/slideLayout17.xml"/><Relationship Id="rId21" Type="http://schemas.openxmlformats.org/officeDocument/2006/relationships/image" Target="../media/image9.png"/><Relationship Id="rId7" Type="http://schemas.openxmlformats.org/officeDocument/2006/relationships/slideLayout" Target="../slideLayouts/slideLayout21.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6.xml"/><Relationship Id="rId16" Type="http://schemas.openxmlformats.org/officeDocument/2006/relationships/image" Target="../media/image4.svg"/><Relationship Id="rId20" Type="http://schemas.openxmlformats.org/officeDocument/2006/relationships/image" Target="../media/image8.sv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19"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svg"/><Relationship Id="rId22" Type="http://schemas.openxmlformats.org/officeDocument/2006/relationships/image" Target="../media/image10.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4147320-D897-5056-FEE8-A397902AE74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2AA6F58-CDAB-4374-9E06-BB5B7899E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41011A1-3681-E3AB-9D02-1B178C3254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54F15-8C8A-56FD-AE94-9F6294BF3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878E99-2CA5-44A6-8D9C-3F68DB9303B5}" type="datetimeFigureOut">
              <a:rPr lang="en-US" smtClean="0"/>
              <a:t>2/5/2025</a:t>
            </a:fld>
            <a:endParaRPr lang="en-US"/>
          </a:p>
        </p:txBody>
      </p:sp>
      <p:sp>
        <p:nvSpPr>
          <p:cNvPr id="5" name="Footer Placeholder 4">
            <a:extLst>
              <a:ext uri="{FF2B5EF4-FFF2-40B4-BE49-F238E27FC236}">
                <a16:creationId xmlns:a16="http://schemas.microsoft.com/office/drawing/2014/main" id="{224880AC-0D3F-5F61-7027-67A960EB06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A29DA9C-A0E9-D9F8-2E0F-69840C9E5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879EF1F-5407-4B18-B840-9BB2CFACDC28}" type="slidenum">
              <a:rPr lang="en-US" smtClean="0"/>
              <a:t>‹#›</a:t>
            </a:fld>
            <a:endParaRPr lang="en-US"/>
          </a:p>
        </p:txBody>
      </p:sp>
    </p:spTree>
    <p:extLst>
      <p:ext uri="{BB962C8B-B14F-4D97-AF65-F5344CB8AC3E}">
        <p14:creationId xmlns:p14="http://schemas.microsoft.com/office/powerpoint/2010/main" val="22085646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62" r:id="rId12"/>
    <p:sldLayoutId id="2147483663" r:id="rId13"/>
    <p:sldLayoutId id="214748366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 name="9Slide.vn - 2019">
            <a:extLst>
              <a:ext uri="{FF2B5EF4-FFF2-40B4-BE49-F238E27FC236}">
                <a16:creationId xmlns:a16="http://schemas.microsoft.com/office/drawing/2014/main" id="{307A734A-C276-02C7-CF56-DB14A3AC60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2">
            <a:extLst>
              <a:ext uri="{FF2B5EF4-FFF2-40B4-BE49-F238E27FC236}">
                <a16:creationId xmlns:a16="http://schemas.microsoft.com/office/drawing/2014/main" id="{65784148-2EE8-300C-EE22-26C67887AC34}"/>
              </a:ext>
            </a:extLst>
          </p:cNvPr>
          <p:cNvSpPr/>
          <p:nvPr userDrawn="1"/>
        </p:nvSpPr>
        <p:spPr>
          <a:xfrm rot="21010154">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id="{32C79D9B-D219-3608-D97F-87E6209EC56E}"/>
              </a:ext>
            </a:extLst>
          </p:cNvPr>
          <p:cNvSpPr/>
          <p:nvPr userDrawn="1"/>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4">
            <a:extLst>
              <a:ext uri="{FF2B5EF4-FFF2-40B4-BE49-F238E27FC236}">
                <a16:creationId xmlns:a16="http://schemas.microsoft.com/office/drawing/2014/main" id="{5488C6C0-97DA-C4F7-895E-9ABD43FF549E}"/>
              </a:ext>
            </a:extLst>
          </p:cNvPr>
          <p:cNvSpPr/>
          <p:nvPr userDrawn="1"/>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id="{45D29940-A1FC-3F72-DC41-6BE6D9F7CE3B}"/>
              </a:ext>
            </a:extLst>
          </p:cNvPr>
          <p:cNvSpPr/>
          <p:nvPr userDrawn="1"/>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a16="http://schemas.microsoft.com/office/drawing/2014/main" id="{E18B1A1B-48FC-BDD2-B247-867B28DD7FBF}"/>
              </a:ext>
            </a:extLst>
          </p:cNvPr>
          <p:cNvSpPr/>
          <p:nvPr userDrawn="1"/>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21">
              <a:extLst>
                <a:ext uri="{96DAC541-7B7A-43D3-8B79-37D633B846F1}">
                  <asvg:svgBlip xmlns:asvg="http://schemas.microsoft.com/office/drawing/2016/SVG/main" r:embed="rId22"/>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99468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6F732F5-725D-D2FD-C473-966F3F9A30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620944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21.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3.png"/><Relationship Id="rId1" Type="http://schemas.openxmlformats.org/officeDocument/2006/relationships/slideLayout" Target="../slideLayouts/slideLayout21.xml"/><Relationship Id="rId4" Type="http://schemas.openxmlformats.org/officeDocument/2006/relationships/image" Target="../media/image19.sv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6.svg"/></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1.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sv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1.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2.svg"/><Relationship Id="rId18" Type="http://schemas.openxmlformats.org/officeDocument/2006/relationships/image" Target="../media/image52.png"/><Relationship Id="rId26" Type="http://schemas.openxmlformats.org/officeDocument/2006/relationships/image" Target="../media/image58.png"/><Relationship Id="rId3" Type="http://schemas.openxmlformats.org/officeDocument/2006/relationships/image" Target="../media/image2.svg"/><Relationship Id="rId21" Type="http://schemas.openxmlformats.org/officeDocument/2006/relationships/image" Target="../media/image55.svg"/><Relationship Id="rId7" Type="http://schemas.openxmlformats.org/officeDocument/2006/relationships/image" Target="../media/image49.svg"/><Relationship Id="rId12" Type="http://schemas.openxmlformats.org/officeDocument/2006/relationships/image" Target="../media/image11.png"/><Relationship Id="rId17" Type="http://schemas.openxmlformats.org/officeDocument/2006/relationships/image" Target="../media/image51.svg"/><Relationship Id="rId25" Type="http://schemas.openxmlformats.org/officeDocument/2006/relationships/image" Target="../media/image57.sv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1.png"/><Relationship Id="rId1" Type="http://schemas.openxmlformats.org/officeDocument/2006/relationships/slideLayout" Target="../slideLayouts/slideLayout21.xml"/><Relationship Id="rId6" Type="http://schemas.openxmlformats.org/officeDocument/2006/relationships/image" Target="../media/image48.png"/><Relationship Id="rId11" Type="http://schemas.openxmlformats.org/officeDocument/2006/relationships/image" Target="../media/image8.svg"/><Relationship Id="rId24" Type="http://schemas.openxmlformats.org/officeDocument/2006/relationships/image" Target="../media/image56.png"/><Relationship Id="rId5" Type="http://schemas.openxmlformats.org/officeDocument/2006/relationships/image" Target="../media/image4.svg"/><Relationship Id="rId15" Type="http://schemas.openxmlformats.org/officeDocument/2006/relationships/image" Target="../media/image10.svg"/><Relationship Id="rId23" Type="http://schemas.openxmlformats.org/officeDocument/2006/relationships/image" Target="../media/image25.svg"/><Relationship Id="rId28" Type="http://schemas.openxmlformats.org/officeDocument/2006/relationships/image" Target="../media/image60.svg"/><Relationship Id="rId10" Type="http://schemas.openxmlformats.org/officeDocument/2006/relationships/image" Target="../media/image7.png"/><Relationship Id="rId19"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6.svg"/><Relationship Id="rId14" Type="http://schemas.openxmlformats.org/officeDocument/2006/relationships/image" Target="../media/image9.png"/><Relationship Id="rId22" Type="http://schemas.openxmlformats.org/officeDocument/2006/relationships/image" Target="../media/image24.png"/><Relationship Id="rId27"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5.svg"/><Relationship Id="rId3" Type="http://schemas.openxmlformats.org/officeDocument/2006/relationships/image" Target="../media/image4.svg"/><Relationship Id="rId7" Type="http://schemas.openxmlformats.org/officeDocument/2006/relationships/image" Target="../media/image21.svg"/><Relationship Id="rId12" Type="http://schemas.openxmlformats.org/officeDocument/2006/relationships/image" Target="../media/image24.png"/><Relationship Id="rId2" Type="http://schemas.openxmlformats.org/officeDocument/2006/relationships/image" Target="../media/image3.png"/><Relationship Id="rId16" Type="http://schemas.openxmlformats.org/officeDocument/2006/relationships/image" Target="../media/image28.png"/><Relationship Id="rId1" Type="http://schemas.openxmlformats.org/officeDocument/2006/relationships/slideLayout" Target="../slideLayouts/slideLayout21.xml"/><Relationship Id="rId6" Type="http://schemas.openxmlformats.org/officeDocument/2006/relationships/image" Target="../media/image20.png"/><Relationship Id="rId11" Type="http://schemas.openxmlformats.org/officeDocument/2006/relationships/image" Target="../media/image2.svg"/><Relationship Id="rId5" Type="http://schemas.openxmlformats.org/officeDocument/2006/relationships/image" Target="../media/image6.svg"/><Relationship Id="rId15" Type="http://schemas.openxmlformats.org/officeDocument/2006/relationships/image" Target="../media/image27.svg"/><Relationship Id="rId10" Type="http://schemas.openxmlformats.org/officeDocument/2006/relationships/image" Target="../media/image1.png"/><Relationship Id="rId4" Type="http://schemas.openxmlformats.org/officeDocument/2006/relationships/image" Target="../media/image5.png"/><Relationship Id="rId9" Type="http://schemas.openxmlformats.org/officeDocument/2006/relationships/image" Target="../media/image23.svg"/><Relationship Id="rId1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svg"/><Relationship Id="rId18" Type="http://schemas.openxmlformats.org/officeDocument/2006/relationships/image" Target="../media/image18.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9.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32.xml"/><Relationship Id="rId6" Type="http://schemas.openxmlformats.org/officeDocument/2006/relationships/image" Target="../media/image5.png"/><Relationship Id="rId11" Type="http://schemas.openxmlformats.org/officeDocument/2006/relationships/image" Target="../media/image12.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1.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0.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2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2057400" y="76202"/>
            <a:ext cx="8382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sáu</a:t>
            </a:r>
            <a:r>
              <a:rPr lang="en-US" altLang="en-US" sz="4000" b="1" dirty="0"/>
              <a:t> </a:t>
            </a:r>
            <a:r>
              <a:rPr lang="en-US" altLang="en-US" sz="4000" b="1" dirty="0" err="1"/>
              <a:t>ngày</a:t>
            </a:r>
            <a:r>
              <a:rPr lang="en-US" altLang="en-US" sz="4000" b="1"/>
              <a:t> 14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3188447" y="774868"/>
            <a:ext cx="543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997528" y="1594247"/>
            <a:ext cx="1016923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đoạn</a:t>
            </a:r>
            <a:r>
              <a:rPr lang="en-US" altLang="en-US" sz="4000" b="1" dirty="0">
                <a:solidFill>
                  <a:srgbClr val="3333FF"/>
                </a:solidFill>
              </a:rPr>
              <a:t> </a:t>
            </a:r>
            <a:r>
              <a:rPr lang="en-US" altLang="en-US" sz="4000" b="1" dirty="0" err="1">
                <a:solidFill>
                  <a:srgbClr val="3333FF"/>
                </a:solidFill>
              </a:rPr>
              <a:t>kết</a:t>
            </a:r>
            <a:r>
              <a:rPr lang="en-US" altLang="en-US" sz="4000" b="1" dirty="0">
                <a:solidFill>
                  <a:srgbClr val="3333FF"/>
                </a:solidFill>
              </a:rPr>
              <a:t> </a:t>
            </a:r>
            <a:r>
              <a:rPr lang="en-US" altLang="en-US" sz="4000" b="1" dirty="0" err="1">
                <a:solidFill>
                  <a:srgbClr val="3333FF"/>
                </a:solidFill>
              </a:rPr>
              <a:t>bài</a:t>
            </a:r>
            <a:r>
              <a:rPr lang="en-US" altLang="en-US" sz="4000" b="1" dirty="0">
                <a:solidFill>
                  <a:srgbClr val="3333FF"/>
                </a:solidFill>
              </a:rPr>
              <a:t> </a:t>
            </a:r>
            <a:r>
              <a:rPr lang="en-US" altLang="en-US" sz="4000" b="1" dirty="0" err="1">
                <a:solidFill>
                  <a:srgbClr val="3333FF"/>
                </a:solidFill>
              </a:rPr>
              <a:t>cho</a:t>
            </a:r>
            <a:r>
              <a:rPr lang="en-US" altLang="en-US" sz="4000" b="1" dirty="0">
                <a:solidFill>
                  <a:srgbClr val="3333FF"/>
                </a:solidFill>
              </a:rPr>
              <a:t> </a:t>
            </a:r>
            <a:r>
              <a:rPr lang="en-US" altLang="en-US" sz="4000" b="1" dirty="0" err="1">
                <a:solidFill>
                  <a:srgbClr val="3333FF"/>
                </a:solidFill>
              </a:rPr>
              <a:t>bài</a:t>
            </a:r>
            <a:r>
              <a:rPr lang="en-US" altLang="en-US" sz="4000" b="1" dirty="0">
                <a:solidFill>
                  <a:srgbClr val="3333FF"/>
                </a:solidFill>
              </a:rPr>
              <a:t> </a:t>
            </a:r>
            <a:r>
              <a:rPr lang="en-US" altLang="en-US" sz="4000" b="1" dirty="0" err="1">
                <a:solidFill>
                  <a:srgbClr val="3333FF"/>
                </a:solidFill>
              </a:rPr>
              <a:t>văn</a:t>
            </a:r>
            <a:r>
              <a:rPr lang="en-US" altLang="en-US" sz="4000" b="1" dirty="0">
                <a:solidFill>
                  <a:srgbClr val="3333FF"/>
                </a:solidFill>
              </a:rPr>
              <a:t> </a:t>
            </a:r>
            <a:r>
              <a:rPr lang="en-US" altLang="en-US" sz="4000" b="1" dirty="0" err="1">
                <a:solidFill>
                  <a:srgbClr val="3333FF"/>
                </a:solidFill>
              </a:rPr>
              <a:t>tả</a:t>
            </a:r>
            <a:r>
              <a:rPr lang="en-US" altLang="en-US" sz="4000" b="1" dirty="0">
                <a:solidFill>
                  <a:srgbClr val="3333FF"/>
                </a:solidFill>
              </a:rPr>
              <a:t> </a:t>
            </a:r>
            <a:r>
              <a:rPr lang="en-US" altLang="en-US" sz="4000" b="1" dirty="0" err="1">
                <a:solidFill>
                  <a:srgbClr val="3333FF"/>
                </a:solidFill>
              </a:rPr>
              <a:t>người</a:t>
            </a:r>
            <a:endParaRPr lang="en-US" altLang="en-US" sz="4000" b="1" dirty="0">
              <a:solidFill>
                <a:srgbClr val="3333FF"/>
              </a:solidFill>
            </a:endParaRPr>
          </a:p>
        </p:txBody>
      </p:sp>
    </p:spTree>
    <p:extLst>
      <p:ext uri="{BB962C8B-B14F-4D97-AF65-F5344CB8AC3E}">
        <p14:creationId xmlns:p14="http://schemas.microsoft.com/office/powerpoint/2010/main" val="331107211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48032B-079E-36FE-1ABD-C061E4368CA0}"/>
              </a:ext>
            </a:extLst>
          </p:cNvPr>
          <p:cNvPicPr>
            <a:picLocks noChangeAspect="1"/>
          </p:cNvPicPr>
          <p:nvPr/>
        </p:nvPicPr>
        <p:blipFill rotWithShape="1">
          <a:blip r:embed="rId2">
            <a:extLst>
              <a:ext uri="{28A0092B-C50C-407E-A947-70E740481C1C}">
                <a14:useLocalDpi xmlns:a14="http://schemas.microsoft.com/office/drawing/2010/main" val="0"/>
              </a:ext>
            </a:extLst>
          </a:blip>
          <a:srcRect t="5563" r="59540" b="1242"/>
          <a:stretch/>
        </p:blipFill>
        <p:spPr>
          <a:xfrm>
            <a:off x="3405351" y="1855969"/>
            <a:ext cx="5053222" cy="3305057"/>
          </a:xfrm>
          <a:prstGeom prst="rect">
            <a:avLst/>
          </a:prstGeom>
        </p:spPr>
      </p:pic>
      <p:grpSp>
        <p:nvGrpSpPr>
          <p:cNvPr id="3" name="Group 2">
            <a:extLst>
              <a:ext uri="{FF2B5EF4-FFF2-40B4-BE49-F238E27FC236}">
                <a16:creationId xmlns:a16="http://schemas.microsoft.com/office/drawing/2014/main" id="{35DAAF04-AA0A-C6A8-56C5-F20541775722}"/>
              </a:ext>
            </a:extLst>
          </p:cNvPr>
          <p:cNvGrpSpPr/>
          <p:nvPr/>
        </p:nvGrpSpPr>
        <p:grpSpPr>
          <a:xfrm>
            <a:off x="592765" y="323583"/>
            <a:ext cx="11006470" cy="1532386"/>
            <a:chOff x="749595" y="1031748"/>
            <a:chExt cx="16509705" cy="2298579"/>
          </a:xfrm>
        </p:grpSpPr>
        <p:sp>
          <p:nvSpPr>
            <p:cNvPr id="4" name="Rectangle 3">
              <a:extLst>
                <a:ext uri="{FF2B5EF4-FFF2-40B4-BE49-F238E27FC236}">
                  <a16:creationId xmlns:a16="http://schemas.microsoft.com/office/drawing/2014/main" id="{949A89B0-A174-945D-3CFE-64302E815B66}"/>
                </a:ext>
              </a:extLst>
            </p:cNvPr>
            <p:cNvSpPr>
              <a:spLocks noChangeAspect="1"/>
            </p:cNvSpPr>
            <p:nvPr/>
          </p:nvSpPr>
          <p:spPr>
            <a:xfrm>
              <a:off x="1028700" y="1714500"/>
              <a:ext cx="16230600" cy="1615827"/>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Chúng em luôn yêu quý và biết ơn ông.</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Nam Nguyên</a:t>
              </a:r>
              <a:endParaRPr lang="en-US" sz="4000" b="1">
                <a:ln w="0"/>
                <a:solidFill>
                  <a:srgbClr val="C00000"/>
                </a:solidFill>
                <a:latin typeface="Arial" panose="020B0604020202020204" pitchFamily="34" charset="0"/>
                <a:cs typeface="Arial" panose="020B0604020202020204" pitchFamily="34" charset="0"/>
              </a:endParaRPr>
            </a:p>
          </p:txBody>
        </p:sp>
        <p:pic>
          <p:nvPicPr>
            <p:cNvPr id="5" name="Picture 21">
              <a:extLst>
                <a:ext uri="{FF2B5EF4-FFF2-40B4-BE49-F238E27FC236}">
                  <a16:creationId xmlns:a16="http://schemas.microsoft.com/office/drawing/2014/main" id="{25F7D83D-CCBB-B643-7BAC-1A1C4D97717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1031748"/>
              <a:ext cx="2133600" cy="1365504"/>
            </a:xfrm>
            <a:prstGeom prst="rect">
              <a:avLst/>
            </a:prstGeom>
          </p:spPr>
        </p:pic>
      </p:grpSp>
      <p:grpSp>
        <p:nvGrpSpPr>
          <p:cNvPr id="6" name="Group 5">
            <a:extLst>
              <a:ext uri="{FF2B5EF4-FFF2-40B4-BE49-F238E27FC236}">
                <a16:creationId xmlns:a16="http://schemas.microsoft.com/office/drawing/2014/main" id="{07C94CB3-31B8-98B2-F62D-DFB0DE361B57}"/>
              </a:ext>
            </a:extLst>
          </p:cNvPr>
          <p:cNvGrpSpPr/>
          <p:nvPr/>
        </p:nvGrpSpPr>
        <p:grpSpPr>
          <a:xfrm>
            <a:off x="525130" y="4583135"/>
            <a:ext cx="11031870" cy="2024828"/>
            <a:chOff x="749595" y="4460748"/>
            <a:chExt cx="16547805" cy="3037242"/>
          </a:xfrm>
        </p:grpSpPr>
        <p:sp>
          <p:nvSpPr>
            <p:cNvPr id="7" name="Rectangle 6">
              <a:extLst>
                <a:ext uri="{FF2B5EF4-FFF2-40B4-BE49-F238E27FC236}">
                  <a16:creationId xmlns:a16="http://schemas.microsoft.com/office/drawing/2014/main" id="{F5C0734E-6013-2B80-4D81-05E7D576AFF3}"/>
                </a:ext>
              </a:extLst>
            </p:cNvPr>
            <p:cNvSpPr>
              <a:spLocks noChangeAspect="1"/>
            </p:cNvSpPr>
            <p:nvPr/>
          </p:nvSpPr>
          <p:spPr>
            <a:xfrm>
              <a:off x="1028700" y="5143500"/>
              <a:ext cx="16268700" cy="2354490"/>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Em luôn yêu quý và biết ơn cô Thư – người mẹ thứ hai của em.</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Ngân Thương</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21">
              <a:extLst>
                <a:ext uri="{FF2B5EF4-FFF2-40B4-BE49-F238E27FC236}">
                  <a16:creationId xmlns:a16="http://schemas.microsoft.com/office/drawing/2014/main" id="{CA83B0B7-3EAC-F385-A826-2CDDBFB4C4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4460748"/>
              <a:ext cx="2133600" cy="1365504"/>
            </a:xfrm>
            <a:prstGeom prst="rect">
              <a:avLst/>
            </a:prstGeom>
          </p:spPr>
        </p:pic>
      </p:grpSp>
      <p:sp>
        <p:nvSpPr>
          <p:cNvPr id="9" name="TextBox 8">
            <a:extLst>
              <a:ext uri="{FF2B5EF4-FFF2-40B4-BE49-F238E27FC236}">
                <a16:creationId xmlns:a16="http://schemas.microsoft.com/office/drawing/2014/main" id="{23C48B4A-48AA-3228-DCB5-1F1333BE4130}"/>
              </a:ext>
            </a:extLst>
          </p:cNvPr>
          <p:cNvSpPr txBox="1"/>
          <p:nvPr/>
        </p:nvSpPr>
        <p:spPr>
          <a:xfrm>
            <a:off x="1236330" y="455585"/>
            <a:ext cx="958875" cy="646331"/>
          </a:xfrm>
          <a:prstGeom prst="rect">
            <a:avLst/>
          </a:prstGeom>
          <a:noFill/>
        </p:spPr>
        <p:txBody>
          <a:bodyPr wrap="square" rtlCol="0">
            <a:spAutoFit/>
          </a:bodyPr>
          <a:lstStyle/>
          <a:p>
            <a:r>
              <a:rPr lang="en-US" sz="3600"/>
              <a:t>1</a:t>
            </a:r>
          </a:p>
        </p:txBody>
      </p:sp>
      <p:sp>
        <p:nvSpPr>
          <p:cNvPr id="10" name="TextBox 9">
            <a:extLst>
              <a:ext uri="{FF2B5EF4-FFF2-40B4-BE49-F238E27FC236}">
                <a16:creationId xmlns:a16="http://schemas.microsoft.com/office/drawing/2014/main" id="{B7F8A610-F3E1-44B7-ED2A-9256755D41D4}"/>
              </a:ext>
            </a:extLst>
          </p:cNvPr>
          <p:cNvSpPr txBox="1"/>
          <p:nvPr/>
        </p:nvSpPr>
        <p:spPr>
          <a:xfrm>
            <a:off x="1056290" y="4715137"/>
            <a:ext cx="958875" cy="646331"/>
          </a:xfrm>
          <a:prstGeom prst="rect">
            <a:avLst/>
          </a:prstGeom>
          <a:noFill/>
        </p:spPr>
        <p:txBody>
          <a:bodyPr wrap="square" rtlCol="0">
            <a:spAutoFit/>
          </a:bodyPr>
          <a:lstStyle/>
          <a:p>
            <a:r>
              <a:rPr lang="en-US" sz="3600"/>
              <a:t>2</a:t>
            </a:r>
          </a:p>
        </p:txBody>
      </p:sp>
    </p:spTree>
    <p:extLst>
      <p:ext uri="{BB962C8B-B14F-4D97-AF65-F5344CB8AC3E}">
        <p14:creationId xmlns:p14="http://schemas.microsoft.com/office/powerpoint/2010/main" val="4405919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E5E166E-7B3F-DD17-CB42-8726A33E5E24}"/>
              </a:ext>
            </a:extLst>
          </p:cNvPr>
          <p:cNvPicPr>
            <a:picLocks noChangeAspect="1"/>
          </p:cNvPicPr>
          <p:nvPr/>
        </p:nvPicPr>
        <p:blipFill rotWithShape="1">
          <a:blip r:embed="rId2">
            <a:extLst>
              <a:ext uri="{28A0092B-C50C-407E-A947-70E740481C1C}">
                <a14:useLocalDpi xmlns:a14="http://schemas.microsoft.com/office/drawing/2010/main" val="0"/>
              </a:ext>
            </a:extLst>
          </a:blip>
          <a:srcRect l="39876" t="5644" r="1679" b="1161"/>
          <a:stretch/>
        </p:blipFill>
        <p:spPr>
          <a:xfrm>
            <a:off x="2806260" y="3429000"/>
            <a:ext cx="7299435" cy="3305057"/>
          </a:xfrm>
          <a:prstGeom prst="rect">
            <a:avLst/>
          </a:prstGeom>
        </p:spPr>
      </p:pic>
      <p:grpSp>
        <p:nvGrpSpPr>
          <p:cNvPr id="3" name="Group 2">
            <a:extLst>
              <a:ext uri="{FF2B5EF4-FFF2-40B4-BE49-F238E27FC236}">
                <a16:creationId xmlns:a16="http://schemas.microsoft.com/office/drawing/2014/main" id="{C50D1309-9B23-A2DE-593B-4A94FD4C64C2}"/>
              </a:ext>
            </a:extLst>
          </p:cNvPr>
          <p:cNvGrpSpPr/>
          <p:nvPr/>
        </p:nvGrpSpPr>
        <p:grpSpPr>
          <a:xfrm>
            <a:off x="580065" y="123943"/>
            <a:ext cx="11031870" cy="3009713"/>
            <a:chOff x="749595" y="4460748"/>
            <a:chExt cx="16547805" cy="4514570"/>
          </a:xfrm>
        </p:grpSpPr>
        <p:sp>
          <p:nvSpPr>
            <p:cNvPr id="4" name="Rectangle 3">
              <a:extLst>
                <a:ext uri="{FF2B5EF4-FFF2-40B4-BE49-F238E27FC236}">
                  <a16:creationId xmlns:a16="http://schemas.microsoft.com/office/drawing/2014/main" id="{7D5B4FED-D2A9-B694-5333-F609DBC6A1EE}"/>
                </a:ext>
              </a:extLst>
            </p:cNvPr>
            <p:cNvSpPr>
              <a:spLocks noChangeAspect="1"/>
            </p:cNvSpPr>
            <p:nvPr/>
          </p:nvSpPr>
          <p:spPr>
            <a:xfrm>
              <a:off x="1028700" y="5143500"/>
              <a:ext cx="16268700" cy="3831818"/>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Tuổi thơ của chúng tôi thật ngọt ngào và nhiều màu sắc vì luôn có bà</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ở bên. Có lẽ, những món ăn và câu chuyện của bà sẽ theo chị em tôi mãi</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đến sau này.</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Hoài Vũ</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5" name="Picture 21">
              <a:extLst>
                <a:ext uri="{FF2B5EF4-FFF2-40B4-BE49-F238E27FC236}">
                  <a16:creationId xmlns:a16="http://schemas.microsoft.com/office/drawing/2014/main" id="{CF5D2E0B-D6FE-005A-4573-B3746359497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4460748"/>
              <a:ext cx="2133600" cy="1365504"/>
            </a:xfrm>
            <a:prstGeom prst="rect">
              <a:avLst/>
            </a:prstGeom>
          </p:spPr>
        </p:pic>
      </p:grpSp>
      <p:sp>
        <p:nvSpPr>
          <p:cNvPr id="6" name="TextBox 5">
            <a:extLst>
              <a:ext uri="{FF2B5EF4-FFF2-40B4-BE49-F238E27FC236}">
                <a16:creationId xmlns:a16="http://schemas.microsoft.com/office/drawing/2014/main" id="{7319EE08-D962-B11D-4AB3-B3E1847ED626}"/>
              </a:ext>
            </a:extLst>
          </p:cNvPr>
          <p:cNvSpPr txBox="1"/>
          <p:nvPr/>
        </p:nvSpPr>
        <p:spPr>
          <a:xfrm>
            <a:off x="1103831" y="286723"/>
            <a:ext cx="898634" cy="584775"/>
          </a:xfrm>
          <a:prstGeom prst="rect">
            <a:avLst/>
          </a:prstGeom>
          <a:noFill/>
        </p:spPr>
        <p:txBody>
          <a:bodyPr wrap="square" rtlCol="0">
            <a:spAutoFit/>
          </a:bodyPr>
          <a:lstStyle/>
          <a:p>
            <a:r>
              <a:rPr lang="en-US" sz="3200"/>
              <a:t>2</a:t>
            </a:r>
          </a:p>
        </p:txBody>
      </p:sp>
      <p:grpSp>
        <p:nvGrpSpPr>
          <p:cNvPr id="7" name="Group 6">
            <a:extLst>
              <a:ext uri="{FF2B5EF4-FFF2-40B4-BE49-F238E27FC236}">
                <a16:creationId xmlns:a16="http://schemas.microsoft.com/office/drawing/2014/main" id="{D039879A-743C-9C7C-6AEB-435395F2313A}"/>
              </a:ext>
            </a:extLst>
          </p:cNvPr>
          <p:cNvGrpSpPr/>
          <p:nvPr/>
        </p:nvGrpSpPr>
        <p:grpSpPr>
          <a:xfrm>
            <a:off x="605465" y="-73156"/>
            <a:ext cx="11006470" cy="3502156"/>
            <a:chOff x="749595" y="1031748"/>
            <a:chExt cx="16509705" cy="5253234"/>
          </a:xfrm>
        </p:grpSpPr>
        <p:sp>
          <p:nvSpPr>
            <p:cNvPr id="8" name="Rectangle 7">
              <a:extLst>
                <a:ext uri="{FF2B5EF4-FFF2-40B4-BE49-F238E27FC236}">
                  <a16:creationId xmlns:a16="http://schemas.microsoft.com/office/drawing/2014/main" id="{F8CA6AAF-F189-2AF6-5A76-98480791F45E}"/>
                </a:ext>
              </a:extLst>
            </p:cNvPr>
            <p:cNvSpPr>
              <a:spLocks noChangeAspect="1"/>
            </p:cNvSpPr>
            <p:nvPr/>
          </p:nvSpPr>
          <p:spPr>
            <a:xfrm>
              <a:off x="1028700" y="1714500"/>
              <a:ext cx="16230600" cy="4570482"/>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Năm học trôi qua thật nhanh. Thế là chúng em đã sắp phải chia tay thầy,</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chia tay mái trường và tập thể lớp 5A thân thương. Hành trang cho chặng</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đường mới của chúng em có cả những bài học, những nụ cười và niềm tin</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của thầy kính yêu.</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Phan Thu Trang</a:t>
              </a:r>
              <a:endParaRPr kumimoji="0" lang="en-US"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9" name="Picture 21">
              <a:extLst>
                <a:ext uri="{FF2B5EF4-FFF2-40B4-BE49-F238E27FC236}">
                  <a16:creationId xmlns:a16="http://schemas.microsoft.com/office/drawing/2014/main" id="{6F91EC9E-7FAB-7BC8-EFEF-453EDE992C9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49595" y="1031748"/>
              <a:ext cx="2133600" cy="1365504"/>
            </a:xfrm>
            <a:prstGeom prst="rect">
              <a:avLst/>
            </a:prstGeom>
          </p:spPr>
        </p:pic>
      </p:grpSp>
      <p:sp>
        <p:nvSpPr>
          <p:cNvPr id="10" name="Rectangle 9">
            <a:extLst>
              <a:ext uri="{FF2B5EF4-FFF2-40B4-BE49-F238E27FC236}">
                <a16:creationId xmlns:a16="http://schemas.microsoft.com/office/drawing/2014/main" id="{C804EF4E-4B2C-1D91-0716-7C1C30A71D37}"/>
              </a:ext>
            </a:extLst>
          </p:cNvPr>
          <p:cNvSpPr/>
          <p:nvPr/>
        </p:nvSpPr>
        <p:spPr>
          <a:xfrm>
            <a:off x="1126869" y="102459"/>
            <a:ext cx="379591"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Tree>
    <p:extLst>
      <p:ext uri="{BB962C8B-B14F-4D97-AF65-F5344CB8AC3E}">
        <p14:creationId xmlns:p14="http://schemas.microsoft.com/office/powerpoint/2010/main" val="17478138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pic>
        <p:nvPicPr>
          <p:cNvPr id="8" name="Picture 7">
            <a:extLst>
              <a:ext uri="{FF2B5EF4-FFF2-40B4-BE49-F238E27FC236}">
                <a16:creationId xmlns:a16="http://schemas.microsoft.com/office/drawing/2014/main" id="{0001EFC6-8389-5018-F029-7772BA218E97}"/>
              </a:ext>
            </a:extLst>
          </p:cNvPr>
          <p:cNvPicPr>
            <a:picLocks noChangeAspect="1"/>
          </p:cNvPicPr>
          <p:nvPr/>
        </p:nvPicPr>
        <p:blipFill rotWithShape="1">
          <a:blip r:embed="rId12">
            <a:extLst>
              <a:ext uri="{28A0092B-C50C-407E-A947-70E740481C1C}">
                <a14:useLocalDpi xmlns:a14="http://schemas.microsoft.com/office/drawing/2010/main" val="0"/>
              </a:ext>
            </a:extLst>
          </a:blip>
          <a:srcRect t="5562"/>
          <a:stretch/>
        </p:blipFill>
        <p:spPr>
          <a:xfrm>
            <a:off x="647792" y="869051"/>
            <a:ext cx="11216854" cy="3007863"/>
          </a:xfrm>
          <a:prstGeom prst="rect">
            <a:avLst/>
          </a:prstGeom>
        </p:spPr>
      </p:pic>
      <p:sp>
        <p:nvSpPr>
          <p:cNvPr id="7" name="Rectangle: Rounded Corners 6">
            <a:extLst>
              <a:ext uri="{FF2B5EF4-FFF2-40B4-BE49-F238E27FC236}">
                <a16:creationId xmlns:a16="http://schemas.microsoft.com/office/drawing/2014/main" id="{DED279B2-0612-9A58-EB42-71786215357F}"/>
              </a:ext>
            </a:extLst>
          </p:cNvPr>
          <p:cNvSpPr/>
          <p:nvPr/>
        </p:nvSpPr>
        <p:spPr>
          <a:xfrm>
            <a:off x="1762790" y="4066117"/>
            <a:ext cx="2560566" cy="859248"/>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1a</a:t>
            </a:r>
          </a:p>
        </p:txBody>
      </p:sp>
      <p:sp>
        <p:nvSpPr>
          <p:cNvPr id="10" name="Rectangle: Rounded Corners 9">
            <a:extLst>
              <a:ext uri="{FF2B5EF4-FFF2-40B4-BE49-F238E27FC236}">
                <a16:creationId xmlns:a16="http://schemas.microsoft.com/office/drawing/2014/main" id="{EBEF2B9A-F8E5-9FDF-96FB-C6EAC4FC12FB}"/>
              </a:ext>
            </a:extLst>
          </p:cNvPr>
          <p:cNvSpPr/>
          <p:nvPr/>
        </p:nvSpPr>
        <p:spPr>
          <a:xfrm>
            <a:off x="1762790" y="5307279"/>
            <a:ext cx="2560566" cy="859248"/>
          </a:xfrm>
          <a:prstGeom prst="roundRect">
            <a:avLst/>
          </a:prstGeom>
          <a:solidFill>
            <a:srgbClr val="CBFFA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2b</a:t>
            </a:r>
          </a:p>
        </p:txBody>
      </p:sp>
      <p:sp>
        <p:nvSpPr>
          <p:cNvPr id="11" name="Rectangle: Rounded Corners 10">
            <a:extLst>
              <a:ext uri="{FF2B5EF4-FFF2-40B4-BE49-F238E27FC236}">
                <a16:creationId xmlns:a16="http://schemas.microsoft.com/office/drawing/2014/main" id="{212FA011-09FC-E7DB-2DB1-BBF478F068B8}"/>
              </a:ext>
            </a:extLst>
          </p:cNvPr>
          <p:cNvSpPr/>
          <p:nvPr/>
        </p:nvSpPr>
        <p:spPr>
          <a:xfrm>
            <a:off x="6964013" y="4066117"/>
            <a:ext cx="2560566" cy="859248"/>
          </a:xfrm>
          <a:prstGeom prst="roundRect">
            <a:avLst/>
          </a:prstGeom>
          <a:solidFill>
            <a:srgbClr val="F6F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1b</a:t>
            </a:r>
          </a:p>
        </p:txBody>
      </p:sp>
      <p:sp>
        <p:nvSpPr>
          <p:cNvPr id="12" name="Rectangle: Rounded Corners 11">
            <a:extLst>
              <a:ext uri="{FF2B5EF4-FFF2-40B4-BE49-F238E27FC236}">
                <a16:creationId xmlns:a16="http://schemas.microsoft.com/office/drawing/2014/main" id="{1F3084E9-18CE-F1F2-E5A6-856345172618}"/>
              </a:ext>
            </a:extLst>
          </p:cNvPr>
          <p:cNvSpPr/>
          <p:nvPr/>
        </p:nvSpPr>
        <p:spPr>
          <a:xfrm>
            <a:off x="6964013" y="5307279"/>
            <a:ext cx="2560566" cy="859248"/>
          </a:xfrm>
          <a:prstGeom prst="roundRect">
            <a:avLst/>
          </a:prstGeom>
          <a:solidFill>
            <a:srgbClr val="F6FA7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rPr>
              <a:t>Đoạn văn 2a</a:t>
            </a:r>
          </a:p>
        </p:txBody>
      </p:sp>
    </p:spTree>
    <p:extLst>
      <p:ext uri="{BB962C8B-B14F-4D97-AF65-F5344CB8AC3E}">
        <p14:creationId xmlns:p14="http://schemas.microsoft.com/office/powerpoint/2010/main" val="2278465525"/>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753F58A-AB38-D2FE-BEB1-2062768564AC}"/>
              </a:ext>
            </a:extLst>
          </p:cNvPr>
          <p:cNvGrpSpPr/>
          <p:nvPr/>
        </p:nvGrpSpPr>
        <p:grpSpPr>
          <a:xfrm>
            <a:off x="3810000" y="279400"/>
            <a:ext cx="8057224" cy="5537200"/>
            <a:chOff x="5744964" y="1101216"/>
            <a:chExt cx="9876036" cy="6796649"/>
          </a:xfrm>
        </p:grpSpPr>
        <p:pic>
          <p:nvPicPr>
            <p:cNvPr id="5" name="Picture 4">
              <a:extLst>
                <a:ext uri="{FF2B5EF4-FFF2-40B4-BE49-F238E27FC236}">
                  <a16:creationId xmlns:a16="http://schemas.microsoft.com/office/drawing/2014/main" id="{1F753E1E-F60F-705E-9B3D-1D7EE4D8508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744964" y="1101216"/>
              <a:ext cx="9876036" cy="6796649"/>
            </a:xfrm>
            <a:prstGeom prst="rect">
              <a:avLst/>
            </a:prstGeom>
          </p:spPr>
        </p:pic>
        <p:sp>
          <p:nvSpPr>
            <p:cNvPr id="3" name="TextBox 2">
              <a:extLst>
                <a:ext uri="{FF2B5EF4-FFF2-40B4-BE49-F238E27FC236}">
                  <a16:creationId xmlns:a16="http://schemas.microsoft.com/office/drawing/2014/main" id="{CDBB4E79-FDC2-63F4-EB27-EB2BEA5441B4}"/>
                </a:ext>
              </a:extLst>
            </p:cNvPr>
            <p:cNvSpPr txBox="1"/>
            <p:nvPr/>
          </p:nvSpPr>
          <p:spPr>
            <a:xfrm>
              <a:off x="6803510" y="3102323"/>
              <a:ext cx="7098489" cy="3135582"/>
            </a:xfrm>
            <a:prstGeom prst="rect">
              <a:avLst/>
            </a:prstGeom>
            <a:noFill/>
            <a:ln>
              <a:noFill/>
            </a:ln>
          </p:spPr>
          <p:txBody>
            <a:bodyPr wrap="square">
              <a:spAutoFit/>
            </a:bodyPr>
            <a:lstStyle/>
            <a:p>
              <a:pPr algn="ctr" defTabSz="609630"/>
              <a:r>
                <a:rPr lang="vi-VN" sz="4000" b="1">
                  <a:solidFill>
                    <a:prstClr val="black"/>
                  </a:solidFill>
                  <a:latin typeface="Arial" panose="020B0604020202020204" pitchFamily="34" charset="0"/>
                </a:rPr>
                <a:t>       </a:t>
              </a:r>
              <a:r>
                <a:rPr lang="en-US" sz="4000" b="1">
                  <a:solidFill>
                    <a:prstClr val="black"/>
                  </a:solidFill>
                  <a:latin typeface="Arial" panose="020B0604020202020204" pitchFamily="34" charset="0"/>
                  <a:cs typeface="Arial" panose="020B0604020202020204" pitchFamily="34" charset="0"/>
                </a:rPr>
                <a:t>Theo em, c</a:t>
              </a:r>
              <a:r>
                <a:rPr lang="vi-VN" sz="4000" b="1">
                  <a:solidFill>
                    <a:prstClr val="black"/>
                  </a:solidFill>
                  <a:latin typeface="Arial" panose="020B0604020202020204" pitchFamily="34" charset="0"/>
                </a:rPr>
                <a:t>ó những cách nào để viết </a:t>
              </a:r>
              <a:r>
                <a:rPr lang="vi-VN" sz="4000" b="1">
                  <a:solidFill>
                    <a:srgbClr val="C00000"/>
                  </a:solidFill>
                  <a:latin typeface="Arial" panose="020B0604020202020204" pitchFamily="34" charset="0"/>
                </a:rPr>
                <a:t>đoạn kết bài </a:t>
              </a:r>
              <a:r>
                <a:rPr lang="vi-VN" sz="4000" b="1">
                  <a:solidFill>
                    <a:prstClr val="black"/>
                  </a:solidFill>
                  <a:latin typeface="Arial" panose="020B0604020202020204" pitchFamily="34" charset="0"/>
                </a:rPr>
                <a:t>trong bài văn </a:t>
              </a:r>
              <a:r>
                <a:rPr lang="en-US" sz="4000" b="1">
                  <a:solidFill>
                    <a:prstClr val="black"/>
                  </a:solidFill>
                  <a:latin typeface="Arial" panose="020B0604020202020204" pitchFamily="34" charset="0"/>
                </a:rPr>
                <a:t>tả người?</a:t>
              </a:r>
              <a:endParaRPr lang="en-US" sz="4000" b="1">
                <a:solidFill>
                  <a:prstClr val="black"/>
                </a:solidFill>
                <a:latin typeface="Calibri"/>
              </a:endParaRPr>
            </a:p>
          </p:txBody>
        </p:sp>
      </p:grpSp>
      <p:sp>
        <p:nvSpPr>
          <p:cNvPr id="2" name="Freeform 8">
            <a:extLst>
              <a:ext uri="{FF2B5EF4-FFF2-40B4-BE49-F238E27FC236}">
                <a16:creationId xmlns:a16="http://schemas.microsoft.com/office/drawing/2014/main" id="{D182D5D2-565B-2707-F58B-C80C708E30F6}"/>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3">
              <a:extLst>
                <a:ext uri="{96DAC541-7B7A-43D3-8B79-37D633B846F1}">
                  <asvg:svgBlip xmlns:asvg="http://schemas.microsoft.com/office/drawing/2016/SVG/main" r:embed="rId4"/>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44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DF273C-2AB9-315B-A5B2-E82B98FD77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67" t="51882"/>
          <a:stretch/>
        </p:blipFill>
        <p:spPr>
          <a:xfrm>
            <a:off x="406471" y="766379"/>
            <a:ext cx="5689529" cy="5640837"/>
          </a:xfrm>
          <a:prstGeom prst="rect">
            <a:avLst/>
          </a:prstGeom>
        </p:spPr>
      </p:pic>
      <p:pic>
        <p:nvPicPr>
          <p:cNvPr id="3" name="Picture 2">
            <a:extLst>
              <a:ext uri="{FF2B5EF4-FFF2-40B4-BE49-F238E27FC236}">
                <a16:creationId xmlns:a16="http://schemas.microsoft.com/office/drawing/2014/main" id="{6A05F07A-257D-CB2D-680E-3CFC385C5D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67" t="51882"/>
          <a:stretch/>
        </p:blipFill>
        <p:spPr>
          <a:xfrm>
            <a:off x="6060559" y="766379"/>
            <a:ext cx="5689529" cy="5640837"/>
          </a:xfrm>
          <a:prstGeom prst="rect">
            <a:avLst/>
          </a:prstGeom>
        </p:spPr>
      </p:pic>
      <p:sp>
        <p:nvSpPr>
          <p:cNvPr id="4" name="TextBox 3">
            <a:extLst>
              <a:ext uri="{FF2B5EF4-FFF2-40B4-BE49-F238E27FC236}">
                <a16:creationId xmlns:a16="http://schemas.microsoft.com/office/drawing/2014/main" id="{9A136FCC-A4B2-2D61-08D8-CD3BC5BCC684}"/>
              </a:ext>
            </a:extLst>
          </p:cNvPr>
          <p:cNvSpPr txBox="1"/>
          <p:nvPr/>
        </p:nvSpPr>
        <p:spPr>
          <a:xfrm>
            <a:off x="795115" y="1018342"/>
            <a:ext cx="4876800" cy="5436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a:ea typeface="+mn-ea"/>
                <a:cs typeface="+mn-cs"/>
              </a:rPr>
              <a:t>Kết bài không mở rộng </a:t>
            </a:r>
          </a:p>
        </p:txBody>
      </p:sp>
      <p:sp>
        <p:nvSpPr>
          <p:cNvPr id="5" name="TextBox 4">
            <a:extLst>
              <a:ext uri="{FF2B5EF4-FFF2-40B4-BE49-F238E27FC236}">
                <a16:creationId xmlns:a16="http://schemas.microsoft.com/office/drawing/2014/main" id="{8C47E44C-36C2-E9B7-9C1A-F37893CDBEBE}"/>
              </a:ext>
            </a:extLst>
          </p:cNvPr>
          <p:cNvSpPr txBox="1"/>
          <p:nvPr/>
        </p:nvSpPr>
        <p:spPr>
          <a:xfrm>
            <a:off x="6484643" y="1018341"/>
            <a:ext cx="4876800" cy="54367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933"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a:ea typeface="+mn-ea"/>
                <a:cs typeface="+mn-cs"/>
              </a:rPr>
              <a:t>Kết bài mở rộng </a:t>
            </a:r>
          </a:p>
        </p:txBody>
      </p:sp>
      <p:grpSp>
        <p:nvGrpSpPr>
          <p:cNvPr id="7" name="Group 6">
            <a:extLst>
              <a:ext uri="{FF2B5EF4-FFF2-40B4-BE49-F238E27FC236}">
                <a16:creationId xmlns:a16="http://schemas.microsoft.com/office/drawing/2014/main" id="{69875365-97E9-9BB6-E3B5-3BA6FB9946AB}"/>
              </a:ext>
            </a:extLst>
          </p:cNvPr>
          <p:cNvGrpSpPr/>
          <p:nvPr/>
        </p:nvGrpSpPr>
        <p:grpSpPr>
          <a:xfrm>
            <a:off x="812835" y="1783264"/>
            <a:ext cx="4876800" cy="1528816"/>
            <a:chOff x="1219254" y="2933700"/>
            <a:chExt cx="7315200" cy="2293224"/>
          </a:xfrm>
        </p:grpSpPr>
        <p:sp>
          <p:nvSpPr>
            <p:cNvPr id="9" name="TextBox 8">
              <a:extLst>
                <a:ext uri="{FF2B5EF4-FFF2-40B4-BE49-F238E27FC236}">
                  <a16:creationId xmlns:a16="http://schemas.microsoft.com/office/drawing/2014/main" id="{ED1BC0F4-6D35-89F9-0B5E-4AF12293ADB6}"/>
                </a:ext>
              </a:extLst>
            </p:cNvPr>
            <p:cNvSpPr txBox="1"/>
            <p:nvPr/>
          </p:nvSpPr>
          <p:spPr>
            <a:xfrm>
              <a:off x="1219254" y="2933700"/>
              <a:ext cx="7315200" cy="2293224"/>
            </a:xfrm>
            <a:prstGeom prst="rect">
              <a:avLst/>
            </a:prstGeom>
            <a:noFill/>
          </p:spPr>
          <p:txBody>
            <a:bodyPr wrap="square">
              <a:spAutoFit/>
            </a:bodyPr>
            <a:lstStyle/>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srgbClr val="FF0000"/>
                  </a:solidFill>
                  <a:effectLst/>
                  <a:uLnTx/>
                  <a:uFillTx/>
                  <a:latin typeface="Arial" panose="020B0604020202020204" pitchFamily="34" charset="0"/>
                  <a:ea typeface="+mn-ea"/>
                  <a:cs typeface="+mn-cs"/>
                </a:rPr>
                <a:t>Kết thúc bài văn bằng cách:</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Nêu tình cảm, cảm xúc</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về người được tả. </a:t>
              </a:r>
              <a:endPar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0" name="Picture 14">
              <a:extLst>
                <a:ext uri="{FF2B5EF4-FFF2-40B4-BE49-F238E27FC236}">
                  <a16:creationId xmlns:a16="http://schemas.microsoft.com/office/drawing/2014/main" id="{936601AF-FE0E-3BEE-6C82-2EEDDA7E40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54" y="3592443"/>
              <a:ext cx="789170" cy="769441"/>
            </a:xfrm>
            <a:prstGeom prst="rect">
              <a:avLst/>
            </a:prstGeom>
          </p:spPr>
        </p:pic>
      </p:grpSp>
      <p:grpSp>
        <p:nvGrpSpPr>
          <p:cNvPr id="14" name="Group 13">
            <a:extLst>
              <a:ext uri="{FF2B5EF4-FFF2-40B4-BE49-F238E27FC236}">
                <a16:creationId xmlns:a16="http://schemas.microsoft.com/office/drawing/2014/main" id="{8C2C8A4A-98C6-5A3E-FD1D-9C863BDF8A45}"/>
              </a:ext>
            </a:extLst>
          </p:cNvPr>
          <p:cNvGrpSpPr/>
          <p:nvPr/>
        </p:nvGrpSpPr>
        <p:grpSpPr>
          <a:xfrm>
            <a:off x="6484643" y="1783264"/>
            <a:ext cx="4876800" cy="3273140"/>
            <a:chOff x="1219254" y="2933700"/>
            <a:chExt cx="7315200" cy="4906890"/>
          </a:xfrm>
        </p:grpSpPr>
        <p:sp>
          <p:nvSpPr>
            <p:cNvPr id="16" name="TextBox 15">
              <a:extLst>
                <a:ext uri="{FF2B5EF4-FFF2-40B4-BE49-F238E27FC236}">
                  <a16:creationId xmlns:a16="http://schemas.microsoft.com/office/drawing/2014/main" id="{3F687C33-0C08-8010-56A9-D2D63E0E1125}"/>
                </a:ext>
              </a:extLst>
            </p:cNvPr>
            <p:cNvSpPr txBox="1"/>
            <p:nvPr/>
          </p:nvSpPr>
          <p:spPr>
            <a:xfrm>
              <a:off x="1219254" y="2933700"/>
              <a:ext cx="7315200" cy="4906890"/>
            </a:xfrm>
            <a:prstGeom prst="rect">
              <a:avLst/>
            </a:prstGeom>
            <a:noFill/>
          </p:spPr>
          <p:txBody>
            <a:bodyPr wrap="square">
              <a:spAutoFit/>
            </a:bodyPr>
            <a:lstStyle/>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srgbClr val="FF0000"/>
                  </a:solidFill>
                  <a:effectLst/>
                  <a:uLnTx/>
                  <a:uFillTx/>
                  <a:latin typeface="Arial" panose="020B0604020202020204" pitchFamily="34" charset="0"/>
                  <a:ea typeface="+mn-ea"/>
                  <a:cs typeface="+mn-cs"/>
                </a:rPr>
                <a:t>Kết thúc bài văn bằng cách:</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Sau khi nêu tình cảm, cảm xúc về người</a:t>
              </a: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được tả, có thể thêm các nội dung:</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Liên hệ đến người, vật, việc,... có liên</a:t>
              </a:r>
              <a:r>
                <a:rPr kumimoji="0" lang="en-US"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quan.</a:t>
              </a:r>
            </a:p>
            <a:p>
              <a:pPr marL="0" marR="0" lvl="0" indent="0" algn="l" defTabSz="609630" rtl="0" eaLnBrk="1" fontAlgn="auto" latinLnBrk="0" hangingPunct="1">
                <a:lnSpc>
                  <a:spcPct val="100000"/>
                </a:lnSpc>
                <a:spcBef>
                  <a:spcPts val="400"/>
                </a:spcBef>
                <a:spcAft>
                  <a:spcPts val="400"/>
                </a:spcAft>
                <a:buClrTx/>
                <a:buSzTx/>
                <a:buFontTx/>
                <a:buNone/>
                <a:tabLst/>
                <a:defRPr/>
              </a:pPr>
              <a:r>
                <a:rPr kumimoji="0" lang="vi-VN" sz="2667" b="1"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endParaRPr kumimoji="0" lang="en-US" sz="2667" b="1"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4">
              <a:extLst>
                <a:ext uri="{FF2B5EF4-FFF2-40B4-BE49-F238E27FC236}">
                  <a16:creationId xmlns:a16="http://schemas.microsoft.com/office/drawing/2014/main" id="{38808218-54B8-44A7-3221-AF0F54D71B3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19254" y="3592443"/>
              <a:ext cx="789170" cy="769441"/>
            </a:xfrm>
            <a:prstGeom prst="rect">
              <a:avLst/>
            </a:prstGeom>
          </p:spPr>
        </p:pic>
      </p:grpSp>
    </p:spTree>
    <p:extLst>
      <p:ext uri="{BB962C8B-B14F-4D97-AF65-F5344CB8AC3E}">
        <p14:creationId xmlns:p14="http://schemas.microsoft.com/office/powerpoint/2010/main" val="63607465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22677" y="4947256"/>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9D143CA3-BCEF-DFD2-21DD-54B5C8DE35D5}"/>
              </a:ext>
            </a:extLst>
          </p:cNvPr>
          <p:cNvSpPr txBox="1"/>
          <p:nvPr/>
        </p:nvSpPr>
        <p:spPr>
          <a:xfrm>
            <a:off x="3337323" y="1748322"/>
            <a:ext cx="6847967" cy="1200329"/>
          </a:xfrm>
          <a:prstGeom prst="rect">
            <a:avLst/>
          </a:prstGeom>
          <a:noFill/>
        </p:spPr>
        <p:txBody>
          <a:bodyPr wrap="square">
            <a:spAutoFit/>
          </a:bodyPr>
          <a:lstStyle/>
          <a:p>
            <a:pPr lvl="0" algn="ctr" defTabSz="609630">
              <a:defRPr/>
            </a:pPr>
            <a:r>
              <a:rPr lang="en-US" sz="3600" b="1" kern="0">
                <a:solidFill>
                  <a:srgbClr val="0070C0"/>
                </a:solidFill>
              </a:rPr>
              <a:t>2.</a:t>
            </a:r>
            <a:r>
              <a:rPr lang="vi-VN" sz="3600" b="1" kern="0">
                <a:solidFill>
                  <a:srgbClr val="0070C0"/>
                </a:solidFill>
              </a:rPr>
              <a:t>Thực hành viết đoạn kết bài cho bài văn tả một người thân</a:t>
            </a:r>
            <a:endParaRPr kumimoji="0" lang="vi-VN" sz="3600" b="1" i="0" u="none" strike="noStrike" kern="0" cap="none" spc="0" normalizeH="0" baseline="0" noProof="0">
              <a:ln>
                <a:noFill/>
              </a:ln>
              <a:solidFill>
                <a:srgbClr val="0070C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47385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04B20-24FF-4B00-944A-D5AFB2D8FEB5}"/>
              </a:ext>
            </a:extLst>
          </p:cNvPr>
          <p:cNvSpPr/>
          <p:nvPr/>
        </p:nvSpPr>
        <p:spPr>
          <a:xfrm>
            <a:off x="4897672" y="1756155"/>
            <a:ext cx="6853159" cy="2800960"/>
          </a:xfrm>
          <a:prstGeom prst="rect">
            <a:avLst/>
          </a:prstGeom>
          <a:noFill/>
        </p:spPr>
        <p:txBody>
          <a:bodyPr wrap="none" lIns="91440" tIns="45720" rIns="91440" bIns="45720">
            <a:spAutoFit/>
          </a:bodyPr>
          <a:lstStyle/>
          <a:p>
            <a:pPr algn="ctr" defTabSz="609630"/>
            <a:r>
              <a:rPr lang="en-US" sz="5867">
                <a:ln w="0"/>
                <a:solidFill>
                  <a:srgbClr val="134630"/>
                </a:solidFill>
                <a:latin typeface="UTM Futura Extra" panose="02040603050506020204" pitchFamily="18" charset="0"/>
              </a:rPr>
              <a:t>VIẾT KẾT BÀI </a:t>
            </a:r>
            <a:endParaRPr lang="vi-VN" sz="5867">
              <a:ln w="0"/>
              <a:solidFill>
                <a:srgbClr val="134630"/>
              </a:solidFill>
              <a:latin typeface="UTM Futura Extra" panose="02040603050506020204" pitchFamily="18" charset="0"/>
            </a:endParaRPr>
          </a:p>
          <a:p>
            <a:pPr algn="ctr" defTabSz="609630"/>
            <a:r>
              <a:rPr lang="en-US" sz="5867">
                <a:ln w="0"/>
                <a:solidFill>
                  <a:srgbClr val="134630"/>
                </a:solidFill>
                <a:latin typeface="UTM Futura Extra" panose="02040603050506020204" pitchFamily="18" charset="0"/>
              </a:rPr>
              <a:t>VÀ </a:t>
            </a:r>
            <a:br>
              <a:rPr lang="en-US" sz="5867">
                <a:ln w="0"/>
                <a:solidFill>
                  <a:srgbClr val="134630"/>
                </a:solidFill>
                <a:latin typeface="UTM Futura Extra" panose="02040603050506020204" pitchFamily="18" charset="0"/>
              </a:rPr>
            </a:br>
            <a:r>
              <a:rPr lang="en-US" sz="5867">
                <a:ln w="0"/>
                <a:solidFill>
                  <a:srgbClr val="134630"/>
                </a:solidFill>
                <a:latin typeface="UTM Futura Extra" panose="02040603050506020204" pitchFamily="18" charset="0"/>
              </a:rPr>
              <a:t>NGHE NHẬN XÉT</a:t>
            </a:r>
          </a:p>
        </p:txBody>
      </p:sp>
      <p:pic>
        <p:nvPicPr>
          <p:cNvPr id="1026" name="Picture 2" descr="Hình ảnh Làm Bài PNG, Vector, PSD, và biểu tượng để tải về miễn phí |  pngtree">
            <a:extLst>
              <a:ext uri="{FF2B5EF4-FFF2-40B4-BE49-F238E27FC236}">
                <a16:creationId xmlns:a16="http://schemas.microsoft.com/office/drawing/2014/main" id="{5C2EC840-15F9-4359-6B73-747DACF77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104"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6615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9C904F-164D-F292-BF3F-551A0868FBD5}"/>
              </a:ext>
            </a:extLst>
          </p:cNvPr>
          <p:cNvSpPr/>
          <p:nvPr/>
        </p:nvSpPr>
        <p:spPr>
          <a:xfrm>
            <a:off x="4424839" y="353024"/>
            <a:ext cx="2060180" cy="995209"/>
          </a:xfrm>
          <a:prstGeom prst="rect">
            <a:avLst/>
          </a:prstGeom>
          <a:noFill/>
        </p:spPr>
        <p:txBody>
          <a:bodyPr wrap="none" lIns="91440" tIns="45720" rIns="91440" bIns="45720">
            <a:spAutoFit/>
          </a:bodyPr>
          <a:lstStyle/>
          <a:p>
            <a:pPr algn="ctr" defTabSz="609630"/>
            <a:r>
              <a:rPr lang="en-US" sz="5867">
                <a:ln w="0"/>
                <a:solidFill>
                  <a:srgbClr val="134630"/>
                </a:solidFill>
                <a:latin typeface="UTM Futura Extra" panose="02040603050506020204" pitchFamily="18" charset="0"/>
              </a:rPr>
              <a:t>MẪU</a:t>
            </a:r>
          </a:p>
        </p:txBody>
      </p:sp>
      <p:sp>
        <p:nvSpPr>
          <p:cNvPr id="3" name="Rectangle 2">
            <a:extLst>
              <a:ext uri="{FF2B5EF4-FFF2-40B4-BE49-F238E27FC236}">
                <a16:creationId xmlns:a16="http://schemas.microsoft.com/office/drawing/2014/main" id="{16CFD0AA-5373-1AB8-E828-6EAD89904AEA}"/>
              </a:ext>
            </a:extLst>
          </p:cNvPr>
          <p:cNvSpPr>
            <a:spLocks noChangeAspect="1"/>
          </p:cNvSpPr>
          <p:nvPr/>
        </p:nvSpPr>
        <p:spPr>
          <a:xfrm>
            <a:off x="889000" y="1720840"/>
            <a:ext cx="10414000" cy="3416320"/>
          </a:xfrm>
          <a:prstGeom prst="rect">
            <a:avLst/>
          </a:prstGeom>
          <a:noFill/>
          <a:ln w="57150">
            <a:noFill/>
            <a:prstDash val="sysDot"/>
          </a:ln>
        </p:spPr>
        <p:txBody>
          <a:bodyPr wrap="square" lIns="91440" tIns="45720" rIns="91440" bIns="45720">
            <a:spAutoFit/>
          </a:bodyPr>
          <a:lstStyle/>
          <a:p>
            <a:pPr algn="just" defTabSz="609630"/>
            <a:r>
              <a:rPr lang="vi-VN" sz="3600" b="1">
                <a:ln w="0"/>
                <a:solidFill>
                  <a:srgbClr val="134630"/>
                </a:solidFill>
              </a:rPr>
              <a:t>Bố là người trụ cột trong gia đình, là chỗ dựa vững chắc cho mẹ và cho em. Bố luôn yêu thương, quan tâm và chăm sóc cho em. Em rất yêu quý và kính trọng bố. Bố là tấm gương sáng cho em noi theo. Em hứa sẽ học tập thật tốt để không phụ lòng mong mỏi của bố. </a:t>
            </a:r>
            <a:endParaRPr lang="vi-VN" sz="3600" b="1">
              <a:ln w="0"/>
              <a:solidFill>
                <a:srgbClr val="134630"/>
              </a:solidFill>
              <a:latin typeface="Arial" panose="020B0604020202020204" pitchFamily="34" charset="0"/>
            </a:endParaRPr>
          </a:p>
        </p:txBody>
      </p:sp>
    </p:spTree>
    <p:extLst>
      <p:ext uri="{BB962C8B-B14F-4D97-AF65-F5344CB8AC3E}">
        <p14:creationId xmlns:p14="http://schemas.microsoft.com/office/powerpoint/2010/main" val="28160420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7B8501-180E-FF2F-7CD9-868A8C05DDAF}"/>
              </a:ext>
            </a:extLst>
          </p:cNvPr>
          <p:cNvPicPr>
            <a:picLocks noChangeAspect="1"/>
          </p:cNvPicPr>
          <p:nvPr/>
        </p:nvPicPr>
        <p:blipFill>
          <a:blip r:embed="rId2"/>
          <a:stretch>
            <a:fillRect/>
          </a:stretch>
        </p:blipFill>
        <p:spPr>
          <a:xfrm>
            <a:off x="-13369" y="-279400"/>
            <a:ext cx="7478408" cy="4548010"/>
          </a:xfrm>
          <a:prstGeom prst="rect">
            <a:avLst/>
          </a:prstGeom>
        </p:spPr>
      </p:pic>
      <p:pic>
        <p:nvPicPr>
          <p:cNvPr id="3" name="Picture 2">
            <a:extLst>
              <a:ext uri="{FF2B5EF4-FFF2-40B4-BE49-F238E27FC236}">
                <a16:creationId xmlns:a16="http://schemas.microsoft.com/office/drawing/2014/main" id="{F6BF1455-92EB-4B2E-A61D-F643F16AA03D}"/>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6096000" y="580572"/>
            <a:ext cx="7682848" cy="6145984"/>
          </a:xfrm>
          <a:prstGeom prst="rect">
            <a:avLst/>
          </a:prstGeom>
        </p:spPr>
      </p:pic>
    </p:spTree>
    <p:extLst>
      <p:ext uri="{BB962C8B-B14F-4D97-AF65-F5344CB8AC3E}">
        <p14:creationId xmlns:p14="http://schemas.microsoft.com/office/powerpoint/2010/main" val="38973006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FEBEB1-1FF9-5F26-05BF-7E33C85B5EA6}"/>
              </a:ext>
            </a:extLst>
          </p:cNvPr>
          <p:cNvGrpSpPr/>
          <p:nvPr/>
        </p:nvGrpSpPr>
        <p:grpSpPr>
          <a:xfrm>
            <a:off x="-211289" y="855916"/>
            <a:ext cx="6033311" cy="5146169"/>
            <a:chOff x="1618034" y="1638300"/>
            <a:chExt cx="9049966" cy="7719254"/>
          </a:xfrm>
        </p:grpSpPr>
        <p:pic>
          <p:nvPicPr>
            <p:cNvPr id="9" name="Picture 4" descr="Shape&#10;&#10;Description automatically generated with medium confidence">
              <a:extLst>
                <a:ext uri="{FF2B5EF4-FFF2-40B4-BE49-F238E27FC236}">
                  <a16:creationId xmlns:a16="http://schemas.microsoft.com/office/drawing/2014/main" id="{05D7783D-4F4E-B26E-E1F1-01D1DDBB20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8034" y="1638300"/>
              <a:ext cx="7559760" cy="7719254"/>
            </a:xfrm>
            <a:prstGeom prst="rect">
              <a:avLst/>
            </a:prstGeom>
          </p:spPr>
        </p:pic>
        <p:sp>
          <p:nvSpPr>
            <p:cNvPr id="5" name="TextBox 4">
              <a:extLst>
                <a:ext uri="{FF2B5EF4-FFF2-40B4-BE49-F238E27FC236}">
                  <a16:creationId xmlns:a16="http://schemas.microsoft.com/office/drawing/2014/main" id="{54F9B8F6-87AE-67B2-9E30-90EF45D20FF7}"/>
                </a:ext>
              </a:extLst>
            </p:cNvPr>
            <p:cNvSpPr txBox="1"/>
            <p:nvPr/>
          </p:nvSpPr>
          <p:spPr>
            <a:xfrm>
              <a:off x="3352800" y="3958574"/>
              <a:ext cx="7315200" cy="1246496"/>
            </a:xfrm>
            <a:prstGeom prst="rect">
              <a:avLst/>
            </a:prstGeom>
            <a:noFill/>
          </p:spPr>
          <p:txBody>
            <a:bodyPr wrap="square" rtlCol="0">
              <a:spAutoFit/>
            </a:bodyPr>
            <a:lstStyle/>
            <a:p>
              <a:pPr defTabSz="609630"/>
              <a:r>
                <a:rPr lang="en-US" sz="4800" b="1" dirty="0" err="1">
                  <a:solidFill>
                    <a:srgbClr val="7030A0"/>
                  </a:solidFill>
                  <a:latin typeface="Calibri" panose="020F0502020204030204" pitchFamily="34" charset="0"/>
                  <a:cs typeface="Calibri" panose="020F0502020204030204" pitchFamily="34" charset="0"/>
                </a:rPr>
                <a:t>Trình</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bày</a:t>
              </a:r>
              <a:endParaRPr lang="en-US" sz="4800" b="1" dirty="0">
                <a:solidFill>
                  <a:srgbClr val="7030A0"/>
                </a:solidFill>
                <a:latin typeface="Calibri" panose="020F0502020204030204" pitchFamily="34" charset="0"/>
                <a:cs typeface="Calibri" panose="020F0502020204030204" pitchFamily="34" charset="0"/>
              </a:endParaRPr>
            </a:p>
          </p:txBody>
        </p:sp>
      </p:grpSp>
      <p:grpSp>
        <p:nvGrpSpPr>
          <p:cNvPr id="12" name="Group 11">
            <a:extLst>
              <a:ext uri="{FF2B5EF4-FFF2-40B4-BE49-F238E27FC236}">
                <a16:creationId xmlns:a16="http://schemas.microsoft.com/office/drawing/2014/main" id="{047A29D7-E1AD-CD7F-0EE7-497E053497A2}"/>
              </a:ext>
            </a:extLst>
          </p:cNvPr>
          <p:cNvGrpSpPr/>
          <p:nvPr/>
        </p:nvGrpSpPr>
        <p:grpSpPr>
          <a:xfrm>
            <a:off x="6761367" y="10268"/>
            <a:ext cx="5039840" cy="5146169"/>
            <a:chOff x="8839200" y="1655323"/>
            <a:chExt cx="7559760" cy="7719254"/>
          </a:xfrm>
        </p:grpSpPr>
        <p:pic>
          <p:nvPicPr>
            <p:cNvPr id="11" name="Picture 4" descr="Shape&#10;&#10;Description automatically generated with medium confidence">
              <a:extLst>
                <a:ext uri="{FF2B5EF4-FFF2-40B4-BE49-F238E27FC236}">
                  <a16:creationId xmlns:a16="http://schemas.microsoft.com/office/drawing/2014/main" id="{253B113F-F740-BD41-2EB1-DE31B50DCF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9200" y="1655323"/>
              <a:ext cx="7559760" cy="7719254"/>
            </a:xfrm>
            <a:prstGeom prst="rect">
              <a:avLst/>
            </a:prstGeom>
          </p:spPr>
        </p:pic>
        <p:sp>
          <p:nvSpPr>
            <p:cNvPr id="6" name="TextBox 5">
              <a:extLst>
                <a:ext uri="{FF2B5EF4-FFF2-40B4-BE49-F238E27FC236}">
                  <a16:creationId xmlns:a16="http://schemas.microsoft.com/office/drawing/2014/main" id="{9EFBDAE2-D473-213E-55A2-4A818C8BC19C}"/>
                </a:ext>
              </a:extLst>
            </p:cNvPr>
            <p:cNvSpPr txBox="1"/>
            <p:nvPr/>
          </p:nvSpPr>
          <p:spPr>
            <a:xfrm>
              <a:off x="10431950" y="3975597"/>
              <a:ext cx="3941634" cy="1246496"/>
            </a:xfrm>
            <a:prstGeom prst="rect">
              <a:avLst/>
            </a:prstGeom>
            <a:noFill/>
          </p:spPr>
          <p:txBody>
            <a:bodyPr wrap="square" rtlCol="0">
              <a:spAutoFit/>
            </a:bodyPr>
            <a:lstStyle/>
            <a:p>
              <a:pPr algn="ctr" defTabSz="609630"/>
              <a:r>
                <a:rPr lang="en-US" sz="4800" b="1" dirty="0" err="1">
                  <a:solidFill>
                    <a:srgbClr val="7030A0"/>
                  </a:solidFill>
                  <a:latin typeface="Calibri" panose="020F0502020204030204" pitchFamily="34" charset="0"/>
                  <a:cs typeface="Calibri" panose="020F0502020204030204" pitchFamily="34" charset="0"/>
                </a:rPr>
                <a:t>Nhận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xét</a:t>
              </a:r>
              <a:endParaRPr lang="en-US" sz="4800" b="1" dirty="0">
                <a:solidFill>
                  <a:srgbClr val="7030A0"/>
                </a:solidFill>
                <a:latin typeface="Calibri" panose="020F0502020204030204" pitchFamily="34" charset="0"/>
                <a:cs typeface="Calibri" panose="020F0502020204030204" pitchFamily="34" charset="0"/>
              </a:endParaRPr>
            </a:p>
          </p:txBody>
        </p:sp>
      </p:grpSp>
      <p:pic>
        <p:nvPicPr>
          <p:cNvPr id="2" name="Picture 1">
            <a:extLst>
              <a:ext uri="{FF2B5EF4-FFF2-40B4-BE49-F238E27FC236}">
                <a16:creationId xmlns:a16="http://schemas.microsoft.com/office/drawing/2014/main" id="{123E5C19-7357-6B48-0DA4-D12E3FD2A9B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11" b="96927" l="9994" r="89942"/>
                    </a14:imgEffect>
                  </a14:imgLayer>
                </a14:imgProps>
              </a:ext>
              <a:ext uri="{28A0092B-C50C-407E-A947-70E740481C1C}">
                <a14:useLocalDpi xmlns:a14="http://schemas.microsoft.com/office/drawing/2010/main" val="0"/>
              </a:ext>
            </a:extLst>
          </a:blip>
          <a:stretch>
            <a:fillRect/>
          </a:stretch>
        </p:blipFill>
        <p:spPr>
          <a:xfrm>
            <a:off x="2143638" y="1069303"/>
            <a:ext cx="7682848" cy="6145984"/>
          </a:xfrm>
          <a:prstGeom prst="rect">
            <a:avLst/>
          </a:prstGeom>
        </p:spPr>
      </p:pic>
    </p:spTree>
    <p:extLst>
      <p:ext uri="{BB962C8B-B14F-4D97-AF65-F5344CB8AC3E}">
        <p14:creationId xmlns:p14="http://schemas.microsoft.com/office/powerpoint/2010/main" val="29485573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algn="ctr" defTabSz="609630">
              <a:lnSpc>
                <a:spcPts val="2147"/>
              </a:lnSpc>
            </a:pPr>
            <a:r>
              <a:rPr lang="en-US" sz="1533">
                <a:solidFill>
                  <a:srgbClr val="F8F5EC"/>
                </a:solidFill>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id="{3F6D4175-AA8B-F353-F2C8-0C070FF13342}"/>
              </a:ext>
            </a:extLst>
          </p:cNvPr>
          <p:cNvPicPr>
            <a:picLocks noChangeAspect="1"/>
          </p:cNvPicPr>
          <p:nvPr/>
        </p:nvPicPr>
        <p:blipFill>
          <a:blip r:embed="rId18"/>
          <a:stretch>
            <a:fillRect/>
          </a:stretch>
        </p:blipFill>
        <p:spPr>
          <a:xfrm>
            <a:off x="2642854" y="260220"/>
            <a:ext cx="6669602" cy="5998984"/>
          </a:xfrm>
          <a:prstGeom prst="rect">
            <a:avLst/>
          </a:prstGeom>
        </p:spPr>
      </p:pic>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9">
              <a:extLst>
                <a:ext uri="{96DAC541-7B7A-43D3-8B79-37D633B846F1}">
                  <asvg:svgBlip xmlns:asvg="http://schemas.microsoft.com/office/drawing/2016/SVG/main" r:embed="rId20"/>
                </a:ext>
              </a:extLst>
            </a:blip>
            <a:stretch>
              <a:fillRect b="-24410"/>
            </a:stretch>
          </a:blipFill>
        </p:spPr>
        <p:txBody>
          <a:bodyPr/>
          <a:lstStyle/>
          <a:p>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23">
            <a:extLst>
              <a:ext uri="{FF2B5EF4-FFF2-40B4-BE49-F238E27FC236}">
                <a16:creationId xmlns:a16="http://schemas.microsoft.com/office/drawing/2014/main" id="{7FA960E4-0450-5B67-1BEA-8CA0DCB95714}"/>
              </a:ext>
            </a:extLst>
          </p:cNvPr>
          <p:cNvSpPr txBox="1"/>
          <p:nvPr/>
        </p:nvSpPr>
        <p:spPr>
          <a:xfrm>
            <a:off x="3405531" y="1371531"/>
            <a:ext cx="5824584" cy="3744615"/>
          </a:xfrm>
          <a:prstGeom prst="rect">
            <a:avLst/>
          </a:prstGeom>
        </p:spPr>
        <p:txBody>
          <a:bodyPr lIns="0" tIns="0" rIns="0" bIns="0" rtlCol="0" anchor="t">
            <a:spAutoFit/>
          </a:bodyPr>
          <a:lstStyle/>
          <a:p>
            <a:pPr marL="0" marR="0" lvl="0" indent="0" algn="ctr" defTabSz="914400" rtl="0" eaLnBrk="1" fontAlgn="auto" latinLnBrk="0" hangingPunct="1">
              <a:lnSpc>
                <a:spcPts val="14558"/>
              </a:lnSpc>
              <a:spcBef>
                <a:spcPts val="0"/>
              </a:spcBef>
              <a:spcAft>
                <a:spcPts val="0"/>
              </a:spcAft>
              <a:buClrTx/>
              <a:buSzTx/>
              <a:buFontTx/>
              <a:buNone/>
              <a:tabLst/>
              <a:defRPr/>
            </a:pPr>
            <a:r>
              <a:rPr kumimoji="0" lang="en-US" sz="15000" b="0" i="0" u="none" strike="noStrike" kern="1200" cap="none" spc="0" normalizeH="0" baseline="0" noProof="0">
                <a:ln>
                  <a:noFill/>
                </a:ln>
                <a:solidFill>
                  <a:srgbClr val="FF3399"/>
                </a:solidFill>
                <a:effectLst>
                  <a:outerShdw blurRad="38100" dist="38100" dir="2700000" algn="tl">
                    <a:srgbClr val="000000">
                      <a:alpha val="43137"/>
                    </a:srgbClr>
                  </a:outerShdw>
                </a:effectLst>
                <a:uLnTx/>
                <a:uFillTx/>
                <a:latin typeface="iCiel Cadena" panose="02000503000000020004" pitchFamily="50" charset="0"/>
                <a:ea typeface="+mn-ea"/>
                <a:cs typeface="+mn-cs"/>
              </a:rPr>
              <a:t>Vận dụng</a:t>
            </a:r>
            <a:endParaRPr kumimoji="0" lang="en-US" sz="15000" b="0" i="0" u="none" strike="noStrike" kern="1200" cap="none" spc="0" normalizeH="0" baseline="0" noProof="0" dirty="0">
              <a:ln>
                <a:noFill/>
              </a:ln>
              <a:solidFill>
                <a:srgbClr val="FF3399"/>
              </a:solidFill>
              <a:effectLst>
                <a:outerShdw blurRad="38100" dist="38100" dir="2700000" algn="tl">
                  <a:srgbClr val="000000">
                    <a:alpha val="43137"/>
                  </a:srgbClr>
                </a:outerShdw>
              </a:effectLst>
              <a:uLnTx/>
              <a:uFillTx/>
              <a:latin typeface="iCiel Cadena" panose="02000503000000020004" pitchFamily="50" charset="0"/>
              <a:ea typeface="+mn-ea"/>
              <a:cs typeface="+mn-cs"/>
            </a:endParaRPr>
          </a:p>
        </p:txBody>
      </p:sp>
    </p:spTree>
    <p:extLst>
      <p:ext uri="{BB962C8B-B14F-4D97-AF65-F5344CB8AC3E}">
        <p14:creationId xmlns:p14="http://schemas.microsoft.com/office/powerpoint/2010/main" val="2523354656"/>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89FB389-832E-1CA9-DD12-5A3B71BA707C}"/>
              </a:ext>
            </a:extLst>
          </p:cNvPr>
          <p:cNvSpPr>
            <a:spLocks noChangeAspect="1"/>
          </p:cNvSpPr>
          <p:nvPr/>
        </p:nvSpPr>
        <p:spPr>
          <a:xfrm>
            <a:off x="889000" y="1342468"/>
            <a:ext cx="10414000" cy="1200329"/>
          </a:xfrm>
          <a:prstGeom prst="rect">
            <a:avLst/>
          </a:prstGeom>
          <a:noFill/>
          <a:ln w="57150">
            <a:noFill/>
            <a:prstDash val="sysDot"/>
          </a:ln>
        </p:spPr>
        <p:txBody>
          <a:bodyPr wrap="square" lIns="91440" tIns="45720" rIns="91440" bIns="45720">
            <a:spAutoFit/>
          </a:bodyPr>
          <a:lstStyle/>
          <a:p>
            <a:pPr algn="just" defTabSz="609630"/>
            <a:r>
              <a:rPr lang="vi-VN" sz="3600" b="1">
                <a:ln w="0"/>
                <a:solidFill>
                  <a:srgbClr val="134630"/>
                </a:solidFill>
              </a:rPr>
              <a:t>Viết ba điều nên làm và ba điều không nên làm khi đến những khu</a:t>
            </a:r>
            <a:r>
              <a:rPr lang="en-US" sz="3600" b="1">
                <a:ln w="0"/>
                <a:solidFill>
                  <a:srgbClr val="134630"/>
                </a:solidFill>
              </a:rPr>
              <a:t> </a:t>
            </a:r>
            <a:r>
              <a:rPr lang="vi-VN" sz="3600" b="1">
                <a:ln w="0"/>
                <a:solidFill>
                  <a:srgbClr val="134630"/>
                </a:solidFill>
              </a:rPr>
              <a:t>bảo tồn động vật, thực vật.</a:t>
            </a:r>
            <a:endParaRPr lang="vi-VN" sz="3600" b="1">
              <a:ln w="0"/>
              <a:solidFill>
                <a:srgbClr val="134630"/>
              </a:solidFill>
              <a:latin typeface="Arial" panose="020B0604020202020204" pitchFamily="34" charset="0"/>
            </a:endParaRPr>
          </a:p>
        </p:txBody>
      </p:sp>
      <p:pic>
        <p:nvPicPr>
          <p:cNvPr id="2050" name="Picture 2" descr="16 khu bảo tồn động vật độc đáo trên thế giới &amp; Việt Nam">
            <a:extLst>
              <a:ext uri="{FF2B5EF4-FFF2-40B4-BE49-F238E27FC236}">
                <a16:creationId xmlns:a16="http://schemas.microsoft.com/office/drawing/2014/main" id="{3C876FA8-DCFE-4968-ADA3-5F5C97216B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2385" y="2542797"/>
            <a:ext cx="5975131" cy="40639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682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904B20-24FF-4B00-944A-D5AFB2D8FEB5}"/>
              </a:ext>
            </a:extLst>
          </p:cNvPr>
          <p:cNvSpPr/>
          <p:nvPr/>
        </p:nvSpPr>
        <p:spPr>
          <a:xfrm>
            <a:off x="7373510" y="1756155"/>
            <a:ext cx="1901482" cy="995209"/>
          </a:xfrm>
          <a:prstGeom prst="rect">
            <a:avLst/>
          </a:prstGeom>
          <a:noFill/>
        </p:spPr>
        <p:txBody>
          <a:bodyPr wrap="none" lIns="91440" tIns="45720" rIns="91440" bIns="4572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867" b="0" i="0" u="none" strike="noStrike" kern="1200" cap="none" spc="0" normalizeH="0" baseline="0" noProof="0">
                <a:ln w="0"/>
                <a:solidFill>
                  <a:srgbClr val="134630"/>
                </a:solidFill>
                <a:effectLst/>
                <a:uLnTx/>
                <a:uFillTx/>
                <a:latin typeface="UTM Futura Extra" panose="02040603050506020204" pitchFamily="18" charset="0"/>
                <a:ea typeface="+mn-ea"/>
                <a:cs typeface="+mn-cs"/>
              </a:rPr>
              <a:t>VIẾT</a:t>
            </a:r>
          </a:p>
        </p:txBody>
      </p:sp>
      <p:pic>
        <p:nvPicPr>
          <p:cNvPr id="1026" name="Picture 2" descr="Hình ảnh Làm Bài PNG, Vector, PSD, và biểu tượng để tải về miễn phí |  pngtree">
            <a:extLst>
              <a:ext uri="{FF2B5EF4-FFF2-40B4-BE49-F238E27FC236}">
                <a16:creationId xmlns:a16="http://schemas.microsoft.com/office/drawing/2014/main" id="{5C2EC840-15F9-4359-6B73-747DACF77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9491"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6190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8689628-30BE-5635-9AC2-AD8E82F8873E}"/>
              </a:ext>
            </a:extLst>
          </p:cNvPr>
          <p:cNvGraphicFramePr>
            <a:graphicFrameLocks noGrp="1"/>
          </p:cNvGraphicFramePr>
          <p:nvPr/>
        </p:nvGraphicFramePr>
        <p:xfrm>
          <a:off x="1245476" y="872109"/>
          <a:ext cx="10342179" cy="5113782"/>
        </p:xfrm>
        <a:graphic>
          <a:graphicData uri="http://schemas.openxmlformats.org/drawingml/2006/table">
            <a:tbl>
              <a:tblPr firstRow="1" firstCol="1" bandRow="1"/>
              <a:tblGrid>
                <a:gridCol w="5171090">
                  <a:extLst>
                    <a:ext uri="{9D8B030D-6E8A-4147-A177-3AD203B41FA5}">
                      <a16:colId xmlns:a16="http://schemas.microsoft.com/office/drawing/2014/main" val="546103307"/>
                    </a:ext>
                  </a:extLst>
                </a:gridCol>
                <a:gridCol w="5171089">
                  <a:extLst>
                    <a:ext uri="{9D8B030D-6E8A-4147-A177-3AD203B41FA5}">
                      <a16:colId xmlns:a16="http://schemas.microsoft.com/office/drawing/2014/main" val="782586073"/>
                    </a:ext>
                  </a:extLst>
                </a:gridCol>
              </a:tblGrid>
              <a:tr h="403654">
                <a:tc gridSpan="2">
                  <a:txBody>
                    <a:bodyPr/>
                    <a:lstStyle/>
                    <a:p>
                      <a:pPr algn="ctr">
                        <a:lnSpc>
                          <a:spcPct val="120000"/>
                        </a:lnSpc>
                      </a:pPr>
                      <a:r>
                        <a:rPr lang="en-US" sz="3200" b="1">
                          <a:effectLst/>
                          <a:latin typeface="Times New Roman" panose="02020603050405020304" pitchFamily="18" charset="0"/>
                          <a:ea typeface="Calibri" panose="020F0502020204030204" pitchFamily="34" charset="0"/>
                        </a:rPr>
                        <a:t>Khu bảo tồn động vật, thực vật</a:t>
                      </a:r>
                      <a:endParaRPr lang="en-US" sz="3200">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6FA70"/>
                    </a:solidFill>
                  </a:tcPr>
                </a:tc>
                <a:tc hMerge="1">
                  <a:txBody>
                    <a:bodyPr/>
                    <a:lstStyle/>
                    <a:p>
                      <a:endParaRPr lang="en-US"/>
                    </a:p>
                  </a:txBody>
                  <a:tcPr/>
                </a:tc>
                <a:extLst>
                  <a:ext uri="{0D108BD9-81ED-4DB2-BD59-A6C34878D82A}">
                    <a16:rowId xmlns:a16="http://schemas.microsoft.com/office/drawing/2014/main" val="4113735042"/>
                  </a:ext>
                </a:extLst>
              </a:tr>
              <a:tr h="445477">
                <a:tc>
                  <a:txBody>
                    <a:bodyPr/>
                    <a:lstStyle/>
                    <a:p>
                      <a:pPr algn="ctr">
                        <a:lnSpc>
                          <a:spcPct val="120000"/>
                        </a:lnSpc>
                      </a:pPr>
                      <a:r>
                        <a:rPr lang="en-US" sz="3200" b="1" i="1">
                          <a:solidFill>
                            <a:srgbClr val="00B050"/>
                          </a:solidFill>
                          <a:effectLst/>
                          <a:latin typeface="Times New Roman" panose="02020603050405020304" pitchFamily="18" charset="0"/>
                          <a:ea typeface="Calibri" panose="020F0502020204030204" pitchFamily="34" charset="0"/>
                        </a:rPr>
                        <a:t>3 điều nên làm</a:t>
                      </a:r>
                      <a:endParaRPr lang="en-US" sz="3200" b="1">
                        <a:solidFill>
                          <a:srgbClr val="00B050"/>
                        </a:solidFill>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20000"/>
                        </a:lnSpc>
                      </a:pPr>
                      <a:r>
                        <a:rPr lang="en-US" sz="3200" b="1" i="1">
                          <a:solidFill>
                            <a:srgbClr val="FF0000"/>
                          </a:solidFill>
                          <a:effectLst/>
                          <a:latin typeface="Times New Roman" panose="02020603050405020304" pitchFamily="18" charset="0"/>
                          <a:ea typeface="Calibri" panose="020F0502020204030204" pitchFamily="34" charset="0"/>
                        </a:rPr>
                        <a:t>3 điều không nên làm</a:t>
                      </a:r>
                      <a:endParaRPr lang="en-US" sz="3200" b="1">
                        <a:solidFill>
                          <a:srgbClr val="FF0000"/>
                        </a:solidFill>
                        <a:effectLst/>
                        <a:latin typeface="Times New Roman" panose="02020603050405020304" pitchFamily="18" charset="0"/>
                        <a:ea typeface="Calibri" panose="020F0502020204030204" pitchFamily="34" charset="0"/>
                      </a:endParaRP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70867986"/>
                  </a:ext>
                </a:extLst>
              </a:tr>
              <a:tr h="2359759">
                <a:tc>
                  <a:txBody>
                    <a:bodyPr/>
                    <a:lstStyle/>
                    <a:p>
                      <a:pPr algn="just">
                        <a:lnSpc>
                          <a:spcPct val="120000"/>
                        </a:lnSpc>
                      </a:pPr>
                      <a:r>
                        <a:rPr lang="en-US" sz="3200">
                          <a:effectLst/>
                          <a:latin typeface="Times New Roman" panose="02020603050405020304" pitchFamily="18" charset="0"/>
                          <a:ea typeface="Calibri" panose="020F0502020204030204" pitchFamily="34" charset="0"/>
                        </a:rPr>
                        <a:t>- Tuân thủ các quy định của khu bảo tồn.</a:t>
                      </a:r>
                    </a:p>
                    <a:p>
                      <a:pPr algn="just">
                        <a:lnSpc>
                          <a:spcPct val="120000"/>
                        </a:lnSpc>
                      </a:pPr>
                      <a:r>
                        <a:rPr lang="en-US" sz="3200">
                          <a:effectLst/>
                          <a:latin typeface="Times New Roman" panose="02020603050405020304" pitchFamily="18" charset="0"/>
                          <a:ea typeface="Calibri" panose="020F0502020204030204" pitchFamily="34" charset="0"/>
                        </a:rPr>
                        <a:t>- Quan sát và tìm hiểu về động vật, thực vật.</a:t>
                      </a:r>
                    </a:p>
                    <a:p>
                      <a:pPr algn="just">
                        <a:lnSpc>
                          <a:spcPct val="120000"/>
                        </a:lnSpc>
                      </a:pPr>
                      <a:r>
                        <a:rPr lang="en-US" sz="3200">
                          <a:effectLst/>
                          <a:latin typeface="Times New Roman" panose="02020603050405020304" pitchFamily="18" charset="0"/>
                          <a:ea typeface="Calibri" panose="020F0502020204030204" pitchFamily="34" charset="0"/>
                        </a:rPr>
                        <a:t>- Tham gia các chương trình giáo dục về bảo vệ động vật hoang dã, thực vật quý hiếm.</a:t>
                      </a: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20000"/>
                        </a:lnSpc>
                      </a:pPr>
                      <a:r>
                        <a:rPr lang="en-US" sz="3200">
                          <a:effectLst/>
                          <a:latin typeface="Times New Roman" panose="02020603050405020304" pitchFamily="18" charset="0"/>
                          <a:ea typeface="Calibri" panose="020F0502020204030204" pitchFamily="34" charset="0"/>
                        </a:rPr>
                        <a:t>- Không gây ô nhiễm môi trường.</a:t>
                      </a:r>
                    </a:p>
                    <a:p>
                      <a:pPr algn="just">
                        <a:lnSpc>
                          <a:spcPct val="120000"/>
                        </a:lnSpc>
                      </a:pPr>
                      <a:r>
                        <a:rPr lang="en-US" sz="3200">
                          <a:effectLst/>
                          <a:latin typeface="Times New Roman" panose="02020603050405020304" pitchFamily="18" charset="0"/>
                          <a:ea typeface="Calibri" panose="020F0502020204030204" pitchFamily="34" charset="0"/>
                        </a:rPr>
                        <a:t>- Không làm phiền hay chọc phá động vật, thực vật.</a:t>
                      </a:r>
                    </a:p>
                    <a:p>
                      <a:pPr algn="just">
                        <a:lnSpc>
                          <a:spcPct val="120000"/>
                        </a:lnSpc>
                      </a:pPr>
                      <a:r>
                        <a:rPr lang="en-US" sz="3200">
                          <a:effectLst/>
                          <a:latin typeface="Times New Roman" panose="02020603050405020304" pitchFamily="18" charset="0"/>
                          <a:ea typeface="Calibri" panose="020F0502020204030204" pitchFamily="34" charset="0"/>
                        </a:rPr>
                        <a:t>- Không mang theo vật nuôi.</a:t>
                      </a:r>
                    </a:p>
                  </a:txBody>
                  <a:tcPr marL="62377" marR="6237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0593221"/>
                  </a:ext>
                </a:extLst>
              </a:tr>
            </a:tbl>
          </a:graphicData>
        </a:graphic>
      </p:graphicFrame>
    </p:spTree>
    <p:extLst>
      <p:ext uri="{BB962C8B-B14F-4D97-AF65-F5344CB8AC3E}">
        <p14:creationId xmlns:p14="http://schemas.microsoft.com/office/powerpoint/2010/main" val="262051118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oáng ngợp trước cảnh sắc thiên nhiên của Vườn quốc gia Cát Tiên _ Du lịch Đồng Nai">
            <a:hlinkClick r:id="" action="ppaction://media"/>
            <a:extLst>
              <a:ext uri="{FF2B5EF4-FFF2-40B4-BE49-F238E27FC236}">
                <a16:creationId xmlns:a16="http://schemas.microsoft.com/office/drawing/2014/main" id="{26A1CE9C-3EA7-370D-CDED-EF76DF885D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93708" y="433552"/>
            <a:ext cx="10167938" cy="5715000"/>
          </a:xfrm>
          <a:prstGeom prst="rect">
            <a:avLst/>
          </a:prstGeom>
        </p:spPr>
      </p:pic>
    </p:spTree>
    <p:extLst>
      <p:ext uri="{BB962C8B-B14F-4D97-AF65-F5344CB8AC3E}">
        <p14:creationId xmlns:p14="http://schemas.microsoft.com/office/powerpoint/2010/main" val="2395257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6DC120-1C8A-528C-2F64-518B790104B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097" y="4105109"/>
            <a:ext cx="8398303" cy="1651712"/>
          </a:xfrm>
          <a:prstGeom prst="rect">
            <a:avLst/>
          </a:prstGeom>
        </p:spPr>
      </p:pic>
      <p:pic>
        <p:nvPicPr>
          <p:cNvPr id="5" name="Picture 4">
            <a:extLst>
              <a:ext uri="{FF2B5EF4-FFF2-40B4-BE49-F238E27FC236}">
                <a16:creationId xmlns:a16="http://schemas.microsoft.com/office/drawing/2014/main" id="{8B597C36-B5A2-0B3F-ED9F-E2D02491116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98097" y="1999102"/>
            <a:ext cx="8398303" cy="1593465"/>
          </a:xfrm>
          <a:prstGeom prst="rect">
            <a:avLst/>
          </a:prstGeom>
        </p:spPr>
      </p:pic>
      <p:sp>
        <p:nvSpPr>
          <p:cNvPr id="18" name="Rectangle 70"/>
          <p:cNvSpPr>
            <a:spLocks noChangeArrowheads="1"/>
          </p:cNvSpPr>
          <p:nvPr/>
        </p:nvSpPr>
        <p:spPr bwMode="auto">
          <a:xfrm>
            <a:off x="2882232" y="2534224"/>
            <a:ext cx="5876093" cy="554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defTabSz="608784" eaLnBrk="0" hangingPunct="0">
              <a:spcBef>
                <a:spcPct val="50000"/>
              </a:spcBef>
              <a:buNone/>
            </a:pPr>
            <a:r>
              <a:rPr lang="vi-VN" altLang="en-US" sz="3334" b="1">
                <a:solidFill>
                  <a:srgbClr val="002060"/>
                </a:solidFill>
                <a:latin typeface="Arial" panose="020B0604020202020204" pitchFamily="34" charset="0"/>
                <a:cs typeface="Times New Roman" panose="02020603050405020304" pitchFamily="18" charset="0"/>
              </a:rPr>
              <a:t>Tập viết thêm kết bài</a:t>
            </a:r>
          </a:p>
        </p:txBody>
      </p:sp>
      <p:pic>
        <p:nvPicPr>
          <p:cNvPr id="26" name="图片 21">
            <a:extLst>
              <a:ext uri="{FF2B5EF4-FFF2-40B4-BE49-F238E27FC236}">
                <a16:creationId xmlns:a16="http://schemas.microsoft.com/office/drawing/2014/main" id="{E17D52E9-4596-4E0A-BA69-B69D7F9CE1B9}"/>
              </a:ext>
            </a:extLst>
          </p:cNvPr>
          <p:cNvPicPr>
            <a:picLocks noChangeAspect="1"/>
          </p:cNvPicPr>
          <p:nvPr/>
        </p:nvPicPr>
        <p:blipFill>
          <a:blip r:embed="rId4"/>
          <a:stretch>
            <a:fillRect/>
          </a:stretch>
        </p:blipFill>
        <p:spPr>
          <a:xfrm rot="18249380">
            <a:off x="10433770" y="5287903"/>
            <a:ext cx="683256" cy="837247"/>
          </a:xfrm>
          <a:prstGeom prst="rect">
            <a:avLst/>
          </a:prstGeom>
        </p:spPr>
      </p:pic>
      <p:pic>
        <p:nvPicPr>
          <p:cNvPr id="27" name="图片 22">
            <a:extLst>
              <a:ext uri="{FF2B5EF4-FFF2-40B4-BE49-F238E27FC236}">
                <a16:creationId xmlns:a16="http://schemas.microsoft.com/office/drawing/2014/main" id="{E37234AD-627F-4C48-8EAD-D6840C707938}"/>
              </a:ext>
            </a:extLst>
          </p:cNvPr>
          <p:cNvPicPr>
            <a:picLocks noChangeAspect="1"/>
          </p:cNvPicPr>
          <p:nvPr/>
        </p:nvPicPr>
        <p:blipFill>
          <a:blip r:embed="rId5"/>
          <a:stretch>
            <a:fillRect/>
          </a:stretch>
        </p:blipFill>
        <p:spPr>
          <a:xfrm>
            <a:off x="11765781" y="6224264"/>
            <a:ext cx="308653" cy="309451"/>
          </a:xfrm>
          <a:prstGeom prst="rect">
            <a:avLst/>
          </a:prstGeom>
        </p:spPr>
      </p:pic>
      <p:pic>
        <p:nvPicPr>
          <p:cNvPr id="4" name="Picture 3">
            <a:extLst>
              <a:ext uri="{FF2B5EF4-FFF2-40B4-BE49-F238E27FC236}">
                <a16:creationId xmlns:a16="http://schemas.microsoft.com/office/drawing/2014/main" id="{65FD0340-F7A6-FBD4-62AD-459C119ACCC4}"/>
              </a:ext>
            </a:extLst>
          </p:cNvPr>
          <p:cNvPicPr>
            <a:picLocks noChangeAspect="1"/>
          </p:cNvPicPr>
          <p:nvPr/>
        </p:nvPicPr>
        <p:blipFill>
          <a:blip r:embed="rId6"/>
          <a:stretch>
            <a:fillRect/>
          </a:stretch>
        </p:blipFill>
        <p:spPr>
          <a:xfrm>
            <a:off x="3463194" y="-102044"/>
            <a:ext cx="4906151" cy="2808699"/>
          </a:xfrm>
          <a:prstGeom prst="rect">
            <a:avLst/>
          </a:prstGeom>
        </p:spPr>
      </p:pic>
      <p:sp>
        <p:nvSpPr>
          <p:cNvPr id="2" name="Rectangle 70">
            <a:extLst>
              <a:ext uri="{FF2B5EF4-FFF2-40B4-BE49-F238E27FC236}">
                <a16:creationId xmlns:a16="http://schemas.microsoft.com/office/drawing/2014/main" id="{05948C21-26B7-1DCD-666F-800543219E00}"/>
              </a:ext>
            </a:extLst>
          </p:cNvPr>
          <p:cNvSpPr>
            <a:spLocks noChangeArrowheads="1"/>
          </p:cNvSpPr>
          <p:nvPr/>
        </p:nvSpPr>
        <p:spPr bwMode="auto">
          <a:xfrm>
            <a:off x="3175064" y="4521234"/>
            <a:ext cx="5643703" cy="173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just" defTabSz="608784" eaLnBrk="0" hangingPunct="0">
              <a:spcBef>
                <a:spcPct val="50000"/>
              </a:spcBef>
              <a:buNone/>
            </a:pPr>
            <a:r>
              <a:rPr lang="vi-VN" sz="3334" b="1">
                <a:solidFill>
                  <a:srgbClr val="002060"/>
                </a:solidFill>
                <a:latin typeface="Arial" panose="020B0604020202020204" pitchFamily="34" charset="0"/>
                <a:cs typeface="Times New Roman" panose="02020603050405020304" pitchFamily="18" charset="0"/>
              </a:rPr>
              <a:t>   </a:t>
            </a:r>
            <a:r>
              <a:rPr lang="en-US" sz="3334" b="1">
                <a:solidFill>
                  <a:srgbClr val="002060"/>
                </a:solidFill>
                <a:latin typeface="Calibri"/>
                <a:cs typeface="Times New Roman" panose="02020603050405020304" pitchFamily="18" charset="0"/>
              </a:rPr>
              <a:t>Chuẩn bị bài “</a:t>
            </a:r>
            <a:r>
              <a:rPr lang="vi-VN" sz="3334" b="1">
                <a:solidFill>
                  <a:srgbClr val="002060"/>
                </a:solidFill>
                <a:latin typeface="Arial" panose="020B0604020202020204" pitchFamily="34" charset="0"/>
                <a:cs typeface="Times New Roman" panose="02020603050405020304" pitchFamily="18" charset="0"/>
              </a:rPr>
              <a:t>Viết bài văn tả người</a:t>
            </a:r>
            <a:r>
              <a:rPr lang="en-US" sz="3334" b="1">
                <a:solidFill>
                  <a:srgbClr val="002060"/>
                </a:solidFill>
                <a:latin typeface="Calibri"/>
                <a:cs typeface="Times New Roman" panose="02020603050405020304" pitchFamily="18" charset="0"/>
              </a:rPr>
              <a:t>."</a:t>
            </a:r>
          </a:p>
          <a:p>
            <a:pPr algn="just" defTabSz="608784" eaLnBrk="0" hangingPunct="0">
              <a:spcBef>
                <a:spcPct val="50000"/>
              </a:spcBef>
              <a:buNone/>
            </a:pPr>
            <a:endParaRPr lang="en-US" altLang="zh-CN" sz="3334" b="1" noProof="1">
              <a:solidFill>
                <a:srgbClr val="002060"/>
              </a:solidFill>
              <a:latin typeface="Calibri"/>
              <a:ea typeface="宋体" panose="0201060003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33685333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iterate type="lt">
                                    <p:tmPct val="10000"/>
                                  </p:iterate>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iterate type="lt">
                                    <p:tmPct val="10000"/>
                                  </p:iterate>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8F2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295670" y="4055239"/>
            <a:ext cx="1010977" cy="1706289"/>
          </a:xfrm>
          <a:custGeom>
            <a:avLst/>
            <a:gdLst/>
            <a:ahLst/>
            <a:cxnLst/>
            <a:rect l="l" t="t" r="r" b="b"/>
            <a:pathLst>
              <a:path w="1516465" h="2559434">
                <a:moveTo>
                  <a:pt x="0" y="0"/>
                </a:moveTo>
                <a:lnTo>
                  <a:pt x="1516465" y="0"/>
                </a:lnTo>
                <a:lnTo>
                  <a:pt x="1516465" y="2559435"/>
                </a:lnTo>
                <a:lnTo>
                  <a:pt x="0" y="25594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366658" y="978341"/>
            <a:ext cx="9458684" cy="4901318"/>
          </a:xfrm>
          <a:custGeom>
            <a:avLst/>
            <a:gdLst/>
            <a:ahLst/>
            <a:cxnLst/>
            <a:rect l="l" t="t" r="r" b="b"/>
            <a:pathLst>
              <a:path w="14188026" h="7351977">
                <a:moveTo>
                  <a:pt x="0" y="0"/>
                </a:moveTo>
                <a:lnTo>
                  <a:pt x="14188026" y="0"/>
                </a:lnTo>
                <a:lnTo>
                  <a:pt x="14188026" y="7351978"/>
                </a:lnTo>
                <a:lnTo>
                  <a:pt x="0" y="7351978"/>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94630" y="1096472"/>
            <a:ext cx="9002741" cy="4665057"/>
          </a:xfrm>
          <a:custGeom>
            <a:avLst/>
            <a:gdLst/>
            <a:ahLst/>
            <a:cxnLst/>
            <a:rect l="l" t="t" r="r" b="b"/>
            <a:pathLst>
              <a:path w="13504112" h="6997585">
                <a:moveTo>
                  <a:pt x="0" y="0"/>
                </a:moveTo>
                <a:lnTo>
                  <a:pt x="13504112" y="0"/>
                </a:lnTo>
                <a:lnTo>
                  <a:pt x="13504112" y="6997586"/>
                </a:lnTo>
                <a:lnTo>
                  <a:pt x="0" y="6997586"/>
                </a:lnTo>
                <a:lnTo>
                  <a:pt x="0" y="0"/>
                </a:lnTo>
                <a:close/>
              </a:path>
            </a:pathLst>
          </a:custGeom>
          <a:blipFill>
            <a:blip r:embed="rId14">
              <a:extLst>
                <a:ext uri="{96DAC541-7B7A-43D3-8B79-37D633B846F1}">
                  <asvg:svgBlip xmlns:asvg="http://schemas.microsoft.com/office/drawing/2016/SVG/main" r:embed="rId15"/>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3690335" y="4429089"/>
            <a:ext cx="5087307" cy="915781"/>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1930541">
            <a:off x="9035466" y="1656466"/>
            <a:ext cx="1375435" cy="601753"/>
          </a:xfrm>
          <a:custGeom>
            <a:avLst/>
            <a:gdLst/>
            <a:ahLst/>
            <a:cxnLst/>
            <a:rect l="l" t="t" r="r" b="b"/>
            <a:pathLst>
              <a:path w="2063153" h="902630">
                <a:moveTo>
                  <a:pt x="0" y="0"/>
                </a:moveTo>
                <a:lnTo>
                  <a:pt x="2063153" y="0"/>
                </a:lnTo>
                <a:lnTo>
                  <a:pt x="2063153" y="902630"/>
                </a:lnTo>
                <a:lnTo>
                  <a:pt x="0" y="90263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rot="-747101">
            <a:off x="1910417" y="4528830"/>
            <a:ext cx="1375435" cy="601753"/>
          </a:xfrm>
          <a:custGeom>
            <a:avLst/>
            <a:gdLst/>
            <a:ahLst/>
            <a:cxnLst/>
            <a:rect l="l" t="t" r="r" b="b"/>
            <a:pathLst>
              <a:path w="2063153" h="902630">
                <a:moveTo>
                  <a:pt x="0" y="0"/>
                </a:moveTo>
                <a:lnTo>
                  <a:pt x="2063153" y="0"/>
                </a:lnTo>
                <a:lnTo>
                  <a:pt x="2063153" y="902629"/>
                </a:lnTo>
                <a:lnTo>
                  <a:pt x="0" y="9026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1308520">
            <a:off x="9012981" y="5072579"/>
            <a:ext cx="2138519" cy="652248"/>
          </a:xfrm>
          <a:custGeom>
            <a:avLst/>
            <a:gdLst/>
            <a:ahLst/>
            <a:cxnLst/>
            <a:rect l="l" t="t" r="r" b="b"/>
            <a:pathLst>
              <a:path w="3207778" h="978372">
                <a:moveTo>
                  <a:pt x="0" y="0"/>
                </a:moveTo>
                <a:lnTo>
                  <a:pt x="3207778" y="0"/>
                </a:lnTo>
                <a:lnTo>
                  <a:pt x="3207778" y="978372"/>
                </a:lnTo>
                <a:lnTo>
                  <a:pt x="0" y="9783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1158448">
            <a:off x="1205400" y="1160882"/>
            <a:ext cx="1907486" cy="686695"/>
          </a:xfrm>
          <a:custGeom>
            <a:avLst/>
            <a:gdLst/>
            <a:ahLst/>
            <a:cxnLst/>
            <a:rect l="l" t="t" r="r" b="b"/>
            <a:pathLst>
              <a:path w="2861229" h="1030042">
                <a:moveTo>
                  <a:pt x="0" y="0"/>
                </a:moveTo>
                <a:lnTo>
                  <a:pt x="2861229" y="0"/>
                </a:lnTo>
                <a:lnTo>
                  <a:pt x="2861229" y="1030042"/>
                </a:lnTo>
                <a:lnTo>
                  <a:pt x="0" y="10300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0353725" y="3278328"/>
            <a:ext cx="842406" cy="720257"/>
          </a:xfrm>
          <a:custGeom>
            <a:avLst/>
            <a:gdLst/>
            <a:ahLst/>
            <a:cxnLst/>
            <a:rect l="l" t="t" r="r" b="b"/>
            <a:pathLst>
              <a:path w="1263609" h="1080386">
                <a:moveTo>
                  <a:pt x="0" y="0"/>
                </a:moveTo>
                <a:lnTo>
                  <a:pt x="1263609" y="0"/>
                </a:lnTo>
                <a:lnTo>
                  <a:pt x="1263609" y="1080385"/>
                </a:lnTo>
                <a:lnTo>
                  <a:pt x="0" y="108038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5119640" y="310765"/>
            <a:ext cx="1952720" cy="1108169"/>
          </a:xfrm>
          <a:custGeom>
            <a:avLst/>
            <a:gdLst/>
            <a:ahLst/>
            <a:cxnLst/>
            <a:rect l="l" t="t" r="r" b="b"/>
            <a:pathLst>
              <a:path w="2929080" h="1662253">
                <a:moveTo>
                  <a:pt x="0" y="0"/>
                </a:moveTo>
                <a:lnTo>
                  <a:pt x="2929080" y="0"/>
                </a:lnTo>
                <a:lnTo>
                  <a:pt x="2929080" y="1662254"/>
                </a:lnTo>
                <a:lnTo>
                  <a:pt x="0" y="166225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9539555" y="4381423"/>
            <a:ext cx="2389063" cy="2639849"/>
          </a:xfrm>
          <a:custGeom>
            <a:avLst/>
            <a:gdLst/>
            <a:ahLst/>
            <a:cxnLst/>
            <a:rect l="l" t="t" r="r" b="b"/>
            <a:pathLst>
              <a:path w="7447788" h="8229600">
                <a:moveTo>
                  <a:pt x="0" y="0"/>
                </a:moveTo>
                <a:lnTo>
                  <a:pt x="7447788" y="0"/>
                </a:lnTo>
                <a:lnTo>
                  <a:pt x="7447788" y="8229600"/>
                </a:lnTo>
                <a:lnTo>
                  <a:pt x="0" y="8229600"/>
                </a:lnTo>
                <a:lnTo>
                  <a:pt x="0" y="0"/>
                </a:lnTo>
                <a:close/>
              </a:path>
            </a:pathLst>
          </a:custGeom>
          <a:blipFill>
            <a:blip r:embed="rId2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59494" y="4161436"/>
            <a:ext cx="3171329" cy="2743200"/>
          </a:xfrm>
          <a:custGeom>
            <a:avLst/>
            <a:gdLst/>
            <a:ahLst/>
            <a:cxnLst/>
            <a:rect l="l" t="t" r="r" b="b"/>
            <a:pathLst>
              <a:path w="4756994" h="4114800">
                <a:moveTo>
                  <a:pt x="0" y="0"/>
                </a:moveTo>
                <a:lnTo>
                  <a:pt x="4756994" y="0"/>
                </a:lnTo>
                <a:lnTo>
                  <a:pt x="4756994"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40451159-F635-6B68-7FD0-9292C1078A11}"/>
              </a:ext>
            </a:extLst>
          </p:cNvPr>
          <p:cNvPicPr>
            <a:picLocks noChangeAspect="1"/>
          </p:cNvPicPr>
          <p:nvPr/>
        </p:nvPicPr>
        <p:blipFill>
          <a:blip r:embed="rId29"/>
          <a:stretch>
            <a:fillRect/>
          </a:stretch>
        </p:blipFill>
        <p:spPr>
          <a:xfrm>
            <a:off x="0" y="1681597"/>
            <a:ext cx="12192000" cy="3915081"/>
          </a:xfrm>
          <a:prstGeom prst="rect">
            <a:avLst/>
          </a:prstGeom>
        </p:spPr>
      </p:pic>
    </p:spTree>
    <p:extLst>
      <p:ext uri="{BB962C8B-B14F-4D97-AF65-F5344CB8AC3E}">
        <p14:creationId xmlns:p14="http://schemas.microsoft.com/office/powerpoint/2010/main" val="326919298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3269438">
            <a:off x="-1676009" y="-2554612"/>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796691">
            <a:off x="10740637" y="4916326"/>
            <a:ext cx="3935109" cy="3374357"/>
          </a:xfrm>
          <a:custGeom>
            <a:avLst/>
            <a:gdLst/>
            <a:ahLst/>
            <a:cxnLst/>
            <a:rect l="l" t="t" r="r" b="b"/>
            <a:pathLst>
              <a:path w="5902664" h="5061535">
                <a:moveTo>
                  <a:pt x="0" y="0"/>
                </a:moveTo>
                <a:lnTo>
                  <a:pt x="5902664" y="0"/>
                </a:lnTo>
                <a:lnTo>
                  <a:pt x="5902664" y="5061535"/>
                </a:lnTo>
                <a:lnTo>
                  <a:pt x="0" y="50615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731462" y="413342"/>
            <a:ext cx="2521070" cy="2410773"/>
          </a:xfrm>
          <a:custGeom>
            <a:avLst/>
            <a:gdLst/>
            <a:ahLst/>
            <a:cxnLst/>
            <a:rect l="l" t="t" r="r" b="b"/>
            <a:pathLst>
              <a:path w="3781605" h="3616160">
                <a:moveTo>
                  <a:pt x="0" y="0"/>
                </a:moveTo>
                <a:lnTo>
                  <a:pt x="3781605" y="0"/>
                </a:lnTo>
                <a:lnTo>
                  <a:pt x="3781605" y="3616160"/>
                </a:lnTo>
                <a:lnTo>
                  <a:pt x="0" y="36161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826993" y="3369093"/>
            <a:ext cx="1200661" cy="1921058"/>
          </a:xfrm>
          <a:custGeom>
            <a:avLst/>
            <a:gdLst/>
            <a:ahLst/>
            <a:cxnLst/>
            <a:rect l="l" t="t" r="r" b="b"/>
            <a:pathLst>
              <a:path w="1800992" h="2881587">
                <a:moveTo>
                  <a:pt x="0" y="0"/>
                </a:moveTo>
                <a:lnTo>
                  <a:pt x="1800992" y="0"/>
                </a:lnTo>
                <a:lnTo>
                  <a:pt x="1800992" y="2881587"/>
                </a:lnTo>
                <a:lnTo>
                  <a:pt x="0" y="28815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2971003">
            <a:off x="-2538733" y="4864626"/>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7571950">
            <a:off x="9653268" y="-603829"/>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480796" y="697272"/>
            <a:ext cx="842406" cy="720257"/>
          </a:xfrm>
          <a:custGeom>
            <a:avLst/>
            <a:gdLst/>
            <a:ahLst/>
            <a:cxnLst/>
            <a:rect l="l" t="t" r="r" b="b"/>
            <a:pathLst>
              <a:path w="1263609" h="1080386">
                <a:moveTo>
                  <a:pt x="0" y="0"/>
                </a:moveTo>
                <a:lnTo>
                  <a:pt x="1263608" y="0"/>
                </a:lnTo>
                <a:lnTo>
                  <a:pt x="1263608" y="1080386"/>
                </a:lnTo>
                <a:lnTo>
                  <a:pt x="0" y="108038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pic>
        <p:nvPicPr>
          <p:cNvPr id="15" name="Picture 2">
            <a:extLst>
              <a:ext uri="{FF2B5EF4-FFF2-40B4-BE49-F238E27FC236}">
                <a16:creationId xmlns:a16="http://schemas.microsoft.com/office/drawing/2014/main" id="{8A9D2853-708F-89CB-7ACD-DCD0DCA72C1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1219199" y="1092200"/>
            <a:ext cx="5791200" cy="2583149"/>
          </a:xfrm>
          <a:prstGeom prst="rect">
            <a:avLst/>
          </a:prstGeom>
        </p:spPr>
      </p:pic>
      <p:sp>
        <p:nvSpPr>
          <p:cNvPr id="16" name="Rectangle 15">
            <a:extLst>
              <a:ext uri="{FF2B5EF4-FFF2-40B4-BE49-F238E27FC236}">
                <a16:creationId xmlns:a16="http://schemas.microsoft.com/office/drawing/2014/main" id="{CBE7795A-7737-4D3B-B509-6F5FFCB94A31}"/>
              </a:ext>
            </a:extLst>
          </p:cNvPr>
          <p:cNvSpPr/>
          <p:nvPr/>
        </p:nvSpPr>
        <p:spPr>
          <a:xfrm>
            <a:off x="770658" y="1190665"/>
            <a:ext cx="6498877" cy="1446550"/>
          </a:xfrm>
          <a:prstGeom prst="rect">
            <a:avLst/>
          </a:prstGeom>
          <a:noFill/>
        </p:spPr>
        <p:txBody>
          <a:bodyPr wrap="square" lIns="91440" tIns="45720" rIns="91440" bIns="45720">
            <a:spAutoFit/>
          </a:bodyPr>
          <a:lstStyle/>
          <a:p>
            <a:pPr algn="ctr" defTabSz="609630"/>
            <a:r>
              <a:rPr lang="en-US" sz="4400" b="1">
                <a:ln w="0"/>
                <a:solidFill>
                  <a:srgbClr val="002060"/>
                </a:solidFill>
                <a:latin typeface="Arial" panose="020B0604020202020204" pitchFamily="34" charset="0"/>
                <a:cs typeface="Arial" panose="020B0604020202020204" pitchFamily="34" charset="0"/>
              </a:rPr>
              <a:t>Có các kiểu </a:t>
            </a:r>
            <a:endParaRPr lang="vi-VN" sz="4400" b="1">
              <a:ln w="0"/>
              <a:solidFill>
                <a:srgbClr val="002060"/>
              </a:solidFill>
              <a:latin typeface="Arial" panose="020B0604020202020204" pitchFamily="34" charset="0"/>
              <a:cs typeface="Arial" panose="020B0604020202020204" pitchFamily="34" charset="0"/>
            </a:endParaRPr>
          </a:p>
          <a:p>
            <a:pPr algn="ctr" defTabSz="609630"/>
            <a:r>
              <a:rPr lang="en-US" sz="4400" b="1">
                <a:ln w="0"/>
                <a:solidFill>
                  <a:srgbClr val="002060"/>
                </a:solidFill>
                <a:latin typeface="Arial" panose="020B0604020202020204" pitchFamily="34" charset="0"/>
                <a:cs typeface="Arial" panose="020B0604020202020204" pitchFamily="34" charset="0"/>
              </a:rPr>
              <a:t>kết bài nào?</a:t>
            </a:r>
          </a:p>
        </p:txBody>
      </p:sp>
      <p:sp>
        <p:nvSpPr>
          <p:cNvPr id="17" name="Rectangle 16">
            <a:extLst>
              <a:ext uri="{FF2B5EF4-FFF2-40B4-BE49-F238E27FC236}">
                <a16:creationId xmlns:a16="http://schemas.microsoft.com/office/drawing/2014/main" id="{C6F62148-6D73-4FF6-988C-0D592E2A5FC4}"/>
              </a:ext>
            </a:extLst>
          </p:cNvPr>
          <p:cNvSpPr/>
          <p:nvPr/>
        </p:nvSpPr>
        <p:spPr>
          <a:xfrm>
            <a:off x="660596" y="3479800"/>
            <a:ext cx="7338869" cy="2123658"/>
          </a:xfrm>
          <a:prstGeom prst="rect">
            <a:avLst/>
          </a:prstGeom>
          <a:noFill/>
        </p:spPr>
        <p:txBody>
          <a:bodyPr wrap="none" lIns="91440" tIns="45720" rIns="91440" bIns="45720">
            <a:spAutoFit/>
          </a:bodyPr>
          <a:lstStyle/>
          <a:p>
            <a:pPr defTabSz="609630"/>
            <a:r>
              <a:rPr lang="en-US" sz="4400" b="1">
                <a:ln w="0"/>
                <a:solidFill>
                  <a:srgbClr val="660066"/>
                </a:solidFill>
                <a:latin typeface="Arial" panose="020B0604020202020204" pitchFamily="34" charset="0"/>
                <a:cs typeface="Arial" panose="020B0604020202020204" pitchFamily="34" charset="0"/>
              </a:rPr>
              <a:t>Có 2 kiểu kết bài:</a:t>
            </a:r>
          </a:p>
          <a:p>
            <a:pPr marL="304815" lvl="1" defTabSz="609630"/>
            <a:r>
              <a:rPr lang="en-US" sz="4400" b="1">
                <a:ln w="0"/>
                <a:solidFill>
                  <a:srgbClr val="660066"/>
                </a:solidFill>
                <a:latin typeface="Arial" panose="020B0604020202020204" pitchFamily="34" charset="0"/>
                <a:cs typeface="Arial" panose="020B0604020202020204" pitchFamily="34" charset="0"/>
              </a:rPr>
              <a:t>+ Kết bài mở rộng;</a:t>
            </a:r>
          </a:p>
          <a:p>
            <a:pPr marL="304815" lvl="1" defTabSz="609630"/>
            <a:r>
              <a:rPr lang="en-US" sz="4400" b="1">
                <a:ln w="0"/>
                <a:solidFill>
                  <a:srgbClr val="660066"/>
                </a:solidFill>
                <a:latin typeface="Arial" panose="020B0604020202020204" pitchFamily="34" charset="0"/>
                <a:cs typeface="Arial" panose="020B0604020202020204" pitchFamily="34" charset="0"/>
              </a:rPr>
              <a:t>+ Kết bài không mở rộng.</a:t>
            </a:r>
          </a:p>
        </p:txBody>
      </p:sp>
      <p:sp>
        <p:nvSpPr>
          <p:cNvPr id="18" name="Freeform 24">
            <a:extLst>
              <a:ext uri="{FF2B5EF4-FFF2-40B4-BE49-F238E27FC236}">
                <a16:creationId xmlns:a16="http://schemas.microsoft.com/office/drawing/2014/main" id="{D0081883-2BC6-C70A-0240-857C0BBC1896}"/>
              </a:ext>
            </a:extLst>
          </p:cNvPr>
          <p:cNvSpPr/>
          <p:nvPr/>
        </p:nvSpPr>
        <p:spPr>
          <a:xfrm>
            <a:off x="7269535" y="2803413"/>
            <a:ext cx="4980499" cy="3915917"/>
          </a:xfrm>
          <a:custGeom>
            <a:avLst/>
            <a:gdLst/>
            <a:ahLst/>
            <a:cxnLst/>
            <a:rect l="l" t="t" r="r" b="b"/>
            <a:pathLst>
              <a:path w="10466900" h="8229600">
                <a:moveTo>
                  <a:pt x="0" y="0"/>
                </a:moveTo>
                <a:lnTo>
                  <a:pt x="10466900" y="0"/>
                </a:lnTo>
                <a:lnTo>
                  <a:pt x="10466900" y="8229600"/>
                </a:lnTo>
                <a:lnTo>
                  <a:pt x="0" y="8229600"/>
                </a:lnTo>
                <a:lnTo>
                  <a:pt x="0" y="0"/>
                </a:lnTo>
                <a:close/>
              </a:path>
            </a:pathLst>
          </a:custGeom>
          <a:blipFill>
            <a:blip r:embed="rId16"/>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iterate type="wd">
                                    <p:tmPct val="10000"/>
                                  </p:iterate>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23">
            <a:extLst>
              <a:ext uri="{FF2B5EF4-FFF2-40B4-BE49-F238E27FC236}">
                <a16:creationId xmlns:a16="http://schemas.microsoft.com/office/drawing/2014/main" id="{7FA960E4-0450-5B67-1BEA-8CA0DCB95714}"/>
              </a:ext>
            </a:extLst>
          </p:cNvPr>
          <p:cNvSpPr txBox="1"/>
          <p:nvPr/>
        </p:nvSpPr>
        <p:spPr>
          <a:xfrm>
            <a:off x="3405531" y="1371531"/>
            <a:ext cx="5824584" cy="3744615"/>
          </a:xfrm>
          <a:prstGeom prst="rect">
            <a:avLst/>
          </a:prstGeom>
        </p:spPr>
        <p:txBody>
          <a:bodyPr lIns="0" tIns="0" rIns="0" bIns="0" rtlCol="0" anchor="t">
            <a:spAutoFit/>
          </a:bodyPr>
          <a:lstStyle/>
          <a:p>
            <a:pPr algn="ctr">
              <a:lnSpc>
                <a:spcPts val="14558"/>
              </a:lnSpc>
            </a:pPr>
            <a:r>
              <a:rPr lang="vi-VN" sz="15000">
                <a:solidFill>
                  <a:srgbClr val="FF3399"/>
                </a:solidFill>
                <a:effectLst>
                  <a:outerShdw blurRad="38100" dist="38100" dir="2700000" algn="tl">
                    <a:srgbClr val="000000">
                      <a:alpha val="43137"/>
                    </a:srgbClr>
                  </a:outerShdw>
                </a:effectLst>
                <a:latin typeface="iCiel Cadena" panose="02000503000000020004" pitchFamily="50" charset="0"/>
              </a:rPr>
              <a:t>Kh</a:t>
            </a:r>
            <a:r>
              <a:rPr lang="en-US" sz="15000">
                <a:solidFill>
                  <a:srgbClr val="FF3399"/>
                </a:solidFill>
                <a:effectLst>
                  <a:outerShdw blurRad="38100" dist="38100" dir="2700000" algn="tl">
                    <a:srgbClr val="000000">
                      <a:alpha val="43137"/>
                    </a:srgbClr>
                  </a:outerShdw>
                </a:effectLst>
                <a:latin typeface="iCiel Cadena" panose="02000503000000020004" pitchFamily="50" charset="0"/>
              </a:rPr>
              <a:t>ám phá</a:t>
            </a:r>
            <a:endParaRPr lang="en-US" sz="15000" dirty="0">
              <a:solidFill>
                <a:srgbClr val="FF3399"/>
              </a:solidFill>
              <a:effectLst>
                <a:outerShdw blurRad="38100" dist="38100" dir="2700000" algn="tl">
                  <a:srgbClr val="000000">
                    <a:alpha val="43137"/>
                  </a:srgbClr>
                </a:outerShdw>
              </a:effectLst>
              <a:latin typeface="iCiel Cadena" panose="02000503000000020004" pitchFamily="50" charset="0"/>
            </a:endParaRPr>
          </a:p>
        </p:txBody>
      </p:sp>
    </p:spTree>
    <p:extLst>
      <p:ext uri="{BB962C8B-B14F-4D97-AF65-F5344CB8AC3E}">
        <p14:creationId xmlns:p14="http://schemas.microsoft.com/office/powerpoint/2010/main" val="90871674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22677" y="4947256"/>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713727" y="664103"/>
            <a:ext cx="8961463" cy="4643667"/>
          </a:xfrm>
          <a:custGeom>
            <a:avLst/>
            <a:gdLst/>
            <a:ahLst/>
            <a:cxnLst/>
            <a:rect l="l" t="t" r="r" b="b"/>
            <a:pathLst>
              <a:path w="13442194" h="6965501">
                <a:moveTo>
                  <a:pt x="0" y="0"/>
                </a:moveTo>
                <a:lnTo>
                  <a:pt x="13442194" y="0"/>
                </a:lnTo>
                <a:lnTo>
                  <a:pt x="13442194" y="6965501"/>
                </a:lnTo>
                <a:lnTo>
                  <a:pt x="0" y="6965501"/>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929715" y="776024"/>
            <a:ext cx="8529488" cy="441982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27" name="Freeform 27"/>
          <p:cNvSpPr/>
          <p:nvPr/>
        </p:nvSpPr>
        <p:spPr>
          <a:xfrm rot="853537">
            <a:off x="9849161" y="3989151"/>
            <a:ext cx="1089532" cy="1089532"/>
          </a:xfrm>
          <a:custGeom>
            <a:avLst/>
            <a:gdLst/>
            <a:ahLst/>
            <a:cxnLst/>
            <a:rect l="l" t="t" r="r" b="b"/>
            <a:pathLst>
              <a:path w="1634298" h="1634298">
                <a:moveTo>
                  <a:pt x="0" y="0"/>
                </a:moveTo>
                <a:lnTo>
                  <a:pt x="1634299" y="0"/>
                </a:lnTo>
                <a:lnTo>
                  <a:pt x="1634299" y="1634298"/>
                </a:lnTo>
                <a:lnTo>
                  <a:pt x="0" y="163429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8"/>
          <p:cNvSpPr/>
          <p:nvPr/>
        </p:nvSpPr>
        <p:spPr>
          <a:xfrm>
            <a:off x="5678654" y="260220"/>
            <a:ext cx="1031609" cy="1031609"/>
          </a:xfrm>
          <a:custGeom>
            <a:avLst/>
            <a:gdLst/>
            <a:ahLst/>
            <a:cxnLst/>
            <a:rect l="l" t="t" r="r" b="b"/>
            <a:pathLst>
              <a:path w="1547413" h="1547413">
                <a:moveTo>
                  <a:pt x="0" y="0"/>
                </a:moveTo>
                <a:lnTo>
                  <a:pt x="1547413" y="0"/>
                </a:lnTo>
                <a:lnTo>
                  <a:pt x="1547413" y="1547413"/>
                </a:lnTo>
                <a:lnTo>
                  <a:pt x="0" y="15474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8">
            <a:extLst>
              <a:ext uri="{FF2B5EF4-FFF2-40B4-BE49-F238E27FC236}">
                <a16:creationId xmlns:a16="http://schemas.microsoft.com/office/drawing/2014/main" id="{94011437-1254-25FB-6E83-B2A12B3E6611}"/>
              </a:ext>
            </a:extLst>
          </p:cNvPr>
          <p:cNvSpPr/>
          <p:nvPr/>
        </p:nvSpPr>
        <p:spPr>
          <a:xfrm flipH="1">
            <a:off x="-215613" y="1786997"/>
            <a:ext cx="3534103" cy="5283819"/>
          </a:xfrm>
          <a:custGeom>
            <a:avLst/>
            <a:gdLst/>
            <a:ahLst/>
            <a:cxnLst/>
            <a:rect l="l" t="t" r="r" b="b"/>
            <a:pathLst>
              <a:path w="3245584" h="6080720">
                <a:moveTo>
                  <a:pt x="3245585" y="0"/>
                </a:moveTo>
                <a:lnTo>
                  <a:pt x="0" y="0"/>
                </a:lnTo>
                <a:lnTo>
                  <a:pt x="0" y="6080720"/>
                </a:lnTo>
                <a:lnTo>
                  <a:pt x="3245585" y="6080720"/>
                </a:lnTo>
                <a:lnTo>
                  <a:pt x="3245585" y="0"/>
                </a:lnTo>
                <a:close/>
              </a:path>
            </a:pathLst>
          </a:custGeom>
          <a:blipFill>
            <a:blip r:embed="rId18">
              <a:extLst>
                <a:ext uri="{96DAC541-7B7A-43D3-8B79-37D633B846F1}">
                  <asvg:svgBlip xmlns:asvg="http://schemas.microsoft.com/office/drawing/2016/SVG/main" r:embed="rId19"/>
                </a:ext>
              </a:extLst>
            </a:blip>
            <a:stretch>
              <a:fillRect b="-2441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9D143CA3-BCEF-DFD2-21DD-54B5C8DE35D5}"/>
              </a:ext>
            </a:extLst>
          </p:cNvPr>
          <p:cNvSpPr txBox="1"/>
          <p:nvPr/>
        </p:nvSpPr>
        <p:spPr>
          <a:xfrm>
            <a:off x="3337323" y="1748322"/>
            <a:ext cx="6847967" cy="2308324"/>
          </a:xfrm>
          <a:prstGeom prst="rect">
            <a:avLst/>
          </a:prstGeom>
          <a:noFill/>
        </p:spPr>
        <p:txBody>
          <a:bodyPr wrap="square">
            <a:spAutoFit/>
          </a:bodyPr>
          <a:lstStyle/>
          <a:p>
            <a:pPr marL="609630" lvl="0" indent="-609630" algn="ctr" defTabSz="609630">
              <a:buFontTx/>
              <a:buAutoNum type="arabicPeriod"/>
              <a:defRPr/>
            </a:pPr>
            <a:r>
              <a:rPr lang="vi-VN" sz="3600" b="1" kern="0">
                <a:solidFill>
                  <a:srgbClr val="0070C0"/>
                </a:solidFill>
              </a:rPr>
              <a:t>Nhận diện đoạn kết bài mở rộng và đoạn kết bài không mở rộng trong bài văn tả người.</a:t>
            </a:r>
            <a:endParaRPr kumimoji="0" lang="vi-VN" sz="3600" b="1" i="0" u="none" strike="noStrike" kern="0" cap="none" spc="0" normalizeH="0" baseline="0" noProof="0">
              <a:ln>
                <a:noFill/>
              </a:ln>
              <a:solidFill>
                <a:srgbClr val="0070C0"/>
              </a:solidFill>
              <a:effectLst/>
              <a:uLnTx/>
              <a:uFillTx/>
            </a:endParaRPr>
          </a:p>
        </p:txBody>
      </p:sp>
    </p:spTree>
    <p:extLst>
      <p:ext uri="{BB962C8B-B14F-4D97-AF65-F5344CB8AC3E}">
        <p14:creationId xmlns:p14="http://schemas.microsoft.com/office/powerpoint/2010/main" val="8898469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189187"/>
            <a:ext cx="11313320" cy="6290442"/>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7" name="Group 6">
            <a:extLst>
              <a:ext uri="{FF2B5EF4-FFF2-40B4-BE49-F238E27FC236}">
                <a16:creationId xmlns:a16="http://schemas.microsoft.com/office/drawing/2014/main" id="{52A406F7-049E-DF5B-312E-F88E0366B533}"/>
              </a:ext>
            </a:extLst>
          </p:cNvPr>
          <p:cNvGrpSpPr/>
          <p:nvPr/>
        </p:nvGrpSpPr>
        <p:grpSpPr>
          <a:xfrm>
            <a:off x="548946" y="1421029"/>
            <a:ext cx="11006470" cy="1532386"/>
            <a:chOff x="749595" y="1031748"/>
            <a:chExt cx="16509705" cy="2298579"/>
          </a:xfrm>
        </p:grpSpPr>
        <p:sp>
          <p:nvSpPr>
            <p:cNvPr id="8" name="Rectangle 7">
              <a:extLst>
                <a:ext uri="{FF2B5EF4-FFF2-40B4-BE49-F238E27FC236}">
                  <a16:creationId xmlns:a16="http://schemas.microsoft.com/office/drawing/2014/main" id="{45960081-88F3-1D68-63E7-D5ACF6707F1A}"/>
                </a:ext>
              </a:extLst>
            </p:cNvPr>
            <p:cNvSpPr>
              <a:spLocks noChangeAspect="1"/>
            </p:cNvSpPr>
            <p:nvPr/>
          </p:nvSpPr>
          <p:spPr>
            <a:xfrm>
              <a:off x="1028700" y="1714500"/>
              <a:ext cx="16230600" cy="1615827"/>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Chúng em luôn yêu quý và biết ơn ông.</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Nam Nguyên</a:t>
              </a:r>
              <a:endParaRPr lang="en-US" sz="4000" b="1">
                <a:ln w="0"/>
                <a:solidFill>
                  <a:srgbClr val="C00000"/>
                </a:solidFill>
                <a:latin typeface="Arial" panose="020B0604020202020204" pitchFamily="34" charset="0"/>
                <a:cs typeface="Arial" panose="020B0604020202020204" pitchFamily="34" charset="0"/>
              </a:endParaRPr>
            </a:p>
          </p:txBody>
        </p:sp>
        <p:pic>
          <p:nvPicPr>
            <p:cNvPr id="9" name="Picture 21">
              <a:extLst>
                <a:ext uri="{FF2B5EF4-FFF2-40B4-BE49-F238E27FC236}">
                  <a16:creationId xmlns:a16="http://schemas.microsoft.com/office/drawing/2014/main" id="{629AC011-15CA-8FF7-16AF-07B529E08E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1031748"/>
              <a:ext cx="2133600" cy="1365504"/>
            </a:xfrm>
            <a:prstGeom prst="rect">
              <a:avLst/>
            </a:prstGeom>
          </p:spPr>
        </p:pic>
      </p:grpSp>
      <p:grpSp>
        <p:nvGrpSpPr>
          <p:cNvPr id="10" name="Group 9">
            <a:extLst>
              <a:ext uri="{FF2B5EF4-FFF2-40B4-BE49-F238E27FC236}">
                <a16:creationId xmlns:a16="http://schemas.microsoft.com/office/drawing/2014/main" id="{D441629D-B98B-F1FC-6D23-5E9F063CCF4D}"/>
              </a:ext>
            </a:extLst>
          </p:cNvPr>
          <p:cNvGrpSpPr/>
          <p:nvPr/>
        </p:nvGrpSpPr>
        <p:grpSpPr>
          <a:xfrm>
            <a:off x="499730" y="2973832"/>
            <a:ext cx="11031870" cy="3009713"/>
            <a:chOff x="749595" y="4460748"/>
            <a:chExt cx="16547805" cy="4514570"/>
          </a:xfrm>
        </p:grpSpPr>
        <p:sp>
          <p:nvSpPr>
            <p:cNvPr id="11" name="Rectangle 10">
              <a:extLst>
                <a:ext uri="{FF2B5EF4-FFF2-40B4-BE49-F238E27FC236}">
                  <a16:creationId xmlns:a16="http://schemas.microsoft.com/office/drawing/2014/main" id="{16473645-B41B-7F8F-481B-2C146FACA358}"/>
                </a:ext>
              </a:extLst>
            </p:cNvPr>
            <p:cNvSpPr>
              <a:spLocks noChangeAspect="1"/>
            </p:cNvSpPr>
            <p:nvPr/>
          </p:nvSpPr>
          <p:spPr>
            <a:xfrm>
              <a:off x="1028700" y="5143500"/>
              <a:ext cx="16268700" cy="3831818"/>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Tuổi thơ của chúng tôi thật ngọt ngào và nhiều màu sắc vì luôn có bà</a:t>
              </a:r>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ở bên. Có lẽ, những món ăn và câu chuyện của bà sẽ theo chị em tôi mãi</a:t>
              </a:r>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đến sau này.</a:t>
              </a:r>
            </a:p>
            <a:p>
              <a:pPr algn="just" defTabSz="609630"/>
              <a:r>
                <a:rPr lang="en-US" sz="3200" b="1">
                  <a:ln w="0"/>
                  <a:solidFill>
                    <a:srgbClr val="134630"/>
                  </a:solidFill>
                  <a:latin typeface="UTM Avo" panose="02040603050506020204" pitchFamily="18" charset="0"/>
                </a:rPr>
                <a:t>								</a:t>
              </a:r>
              <a:r>
                <a:rPr lang="vi-VN" sz="3200" b="1">
                  <a:ln w="0"/>
                  <a:solidFill>
                    <a:srgbClr val="134630"/>
                  </a:solidFill>
                  <a:latin typeface="UTM Avo" panose="02040603050506020204" pitchFamily="18" charset="0"/>
                </a:rPr>
                <a:t>Hoài Vũ</a:t>
              </a:r>
              <a:endParaRPr lang="vi-VN" sz="4000" b="1">
                <a:ln w="0"/>
                <a:solidFill>
                  <a:srgbClr val="C00000"/>
                </a:solidFill>
                <a:latin typeface="Arial" panose="020B0604020202020204" pitchFamily="34" charset="0"/>
                <a:cs typeface="Arial" panose="020B0604020202020204" pitchFamily="34" charset="0"/>
              </a:endParaRPr>
            </a:p>
          </p:txBody>
        </p:sp>
        <p:pic>
          <p:nvPicPr>
            <p:cNvPr id="14" name="Picture 21">
              <a:extLst>
                <a:ext uri="{FF2B5EF4-FFF2-40B4-BE49-F238E27FC236}">
                  <a16:creationId xmlns:a16="http://schemas.microsoft.com/office/drawing/2014/main" id="{BD0B61D3-DE19-E076-0D14-26D29DBA7E1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4460748"/>
              <a:ext cx="2133600" cy="1365504"/>
            </a:xfrm>
            <a:prstGeom prst="rect">
              <a:avLst/>
            </a:prstGeom>
          </p:spPr>
        </p:pic>
      </p:grpSp>
      <p:sp>
        <p:nvSpPr>
          <p:cNvPr id="15" name="Rectangle 14">
            <a:extLst>
              <a:ext uri="{FF2B5EF4-FFF2-40B4-BE49-F238E27FC236}">
                <a16:creationId xmlns:a16="http://schemas.microsoft.com/office/drawing/2014/main" id="{F56E93B8-77D0-6D71-6AF4-CF2CE7F9FA31}"/>
              </a:ext>
            </a:extLst>
          </p:cNvPr>
          <p:cNvSpPr/>
          <p:nvPr/>
        </p:nvSpPr>
        <p:spPr>
          <a:xfrm>
            <a:off x="1070350" y="1599151"/>
            <a:ext cx="379591" cy="615553"/>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Arial" panose="020B0604020202020204" pitchFamily="34" charset="0"/>
              </a:rPr>
              <a:t>1</a:t>
            </a:r>
            <a:endParaRPr lang="en-US"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endParaRPr>
          </a:p>
        </p:txBody>
      </p:sp>
      <p:sp>
        <p:nvSpPr>
          <p:cNvPr id="16" name="Rectangle 15">
            <a:extLst>
              <a:ext uri="{FF2B5EF4-FFF2-40B4-BE49-F238E27FC236}">
                <a16:creationId xmlns:a16="http://schemas.microsoft.com/office/drawing/2014/main" id="{6DAD787E-65D4-8FA6-5415-2616A7FC29E8}"/>
              </a:ext>
            </a:extLst>
          </p:cNvPr>
          <p:cNvSpPr/>
          <p:nvPr/>
        </p:nvSpPr>
        <p:spPr>
          <a:xfrm>
            <a:off x="1045180" y="3121224"/>
            <a:ext cx="331502" cy="615553"/>
          </a:xfrm>
          <a:prstGeom prst="rect">
            <a:avLst/>
          </a:prstGeom>
          <a:noFill/>
        </p:spPr>
        <p:txBody>
          <a:bodyPr wrap="none" lIns="60960" tIns="30480" rIns="60960" bIns="30480">
            <a:spAutoFit/>
          </a:bodyPr>
          <a:lstStyle/>
          <a:p>
            <a:pPr algn="ctr" defTabSz="609630"/>
            <a:r>
              <a:rPr lang="vi-VN"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rPr>
              <a:t>2</a:t>
            </a:r>
            <a:endParaRPr lang="en-US" sz="3600">
              <a:ln w="0"/>
              <a:solidFill>
                <a:prstClr val="black"/>
              </a:solidFill>
              <a:effectLst>
                <a:outerShdw blurRad="38100" dist="19050" dir="2700000" algn="tl" rotWithShape="0">
                  <a:prstClr val="black">
                    <a:alpha val="40000"/>
                  </a:prstClr>
                </a:outerShdw>
              </a:effectLst>
              <a:latin typeface="#9Slide03 FS Neusa Bold" panose="00000800000000000000" pitchFamily="2" charset="0"/>
            </a:endParaRPr>
          </a:p>
        </p:txBody>
      </p:sp>
      <p:sp>
        <p:nvSpPr>
          <p:cNvPr id="17" name="TextBox 16">
            <a:extLst>
              <a:ext uri="{FF2B5EF4-FFF2-40B4-BE49-F238E27FC236}">
                <a16:creationId xmlns:a16="http://schemas.microsoft.com/office/drawing/2014/main" id="{372A2589-B594-BA65-8C18-9793E71E11A7}"/>
              </a:ext>
            </a:extLst>
          </p:cNvPr>
          <p:cNvSpPr txBox="1"/>
          <p:nvPr/>
        </p:nvSpPr>
        <p:spPr>
          <a:xfrm>
            <a:off x="1922130" y="366308"/>
            <a:ext cx="10073023" cy="1015663"/>
          </a:xfrm>
          <a:prstGeom prst="rect">
            <a:avLst/>
          </a:prstGeom>
          <a:noFill/>
        </p:spPr>
        <p:txBody>
          <a:bodyPr wrap="square" rtlCol="0">
            <a:spAutoFit/>
          </a:bodyPr>
          <a:lstStyle/>
          <a:p>
            <a:pPr algn="l"/>
            <a:r>
              <a:rPr lang="en-US" sz="3200" b="1" i="0" u="none" strike="noStrike" baseline="0">
                <a:solidFill>
                  <a:srgbClr val="FF00FF"/>
                </a:solidFill>
                <a:latin typeface="Arial-Rounded-Bold"/>
              </a:rPr>
              <a:t>1. </a:t>
            </a:r>
            <a:r>
              <a:rPr lang="en-US" sz="2800" b="1" i="0" u="none" strike="noStrike" baseline="0">
                <a:solidFill>
                  <a:srgbClr val="000000"/>
                </a:solidFill>
                <a:latin typeface="Arial-BoldMT"/>
              </a:rPr>
              <a:t>Đọc </a:t>
            </a:r>
            <a:r>
              <a:rPr lang="en-US" sz="3200" b="1" i="0" u="none" strike="noStrike" baseline="0">
                <a:solidFill>
                  <a:srgbClr val="000000"/>
                </a:solidFill>
                <a:latin typeface="Arial-Rounded-Bold"/>
              </a:rPr>
              <a:t>các đoạn kết bài của mỗi đề bài sau:</a:t>
            </a:r>
          </a:p>
          <a:p>
            <a:pPr algn="l"/>
            <a:r>
              <a:rPr lang="vi-VN" sz="2800" b="0" i="0" u="none" strike="noStrike" baseline="0">
                <a:solidFill>
                  <a:srgbClr val="000000"/>
                </a:solidFill>
                <a:latin typeface="ArialMT"/>
              </a:rPr>
              <a:t>a. </a:t>
            </a:r>
            <a:r>
              <a:rPr lang="vi-VN" sz="2800" b="1" i="1" u="none" strike="noStrike" baseline="0">
                <a:solidFill>
                  <a:srgbClr val="000000"/>
                </a:solidFill>
                <a:latin typeface="Arial-BoldItalicMT"/>
              </a:rPr>
              <a:t>Đề bài: </a:t>
            </a:r>
            <a:r>
              <a:rPr lang="vi-VN" sz="2800" b="0" i="0" u="none" strike="noStrike" baseline="0">
                <a:solidFill>
                  <a:srgbClr val="000000"/>
                </a:solidFill>
                <a:latin typeface="ArialMT"/>
              </a:rPr>
              <a:t>Viết bài văn tả một người thân trong gia đình em.</a:t>
            </a:r>
            <a:endParaRPr lang="en-US" sz="2800"/>
          </a:p>
        </p:txBody>
      </p:sp>
    </p:spTree>
    <p:extLst>
      <p:ext uri="{BB962C8B-B14F-4D97-AF65-F5344CB8AC3E}">
        <p14:creationId xmlns:p14="http://schemas.microsoft.com/office/powerpoint/2010/main" val="191240639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362607" y="157655"/>
            <a:ext cx="11493062" cy="6321973"/>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6" name="Group 5">
            <a:extLst>
              <a:ext uri="{FF2B5EF4-FFF2-40B4-BE49-F238E27FC236}">
                <a16:creationId xmlns:a16="http://schemas.microsoft.com/office/drawing/2014/main" id="{52A406F7-049E-DF5B-312E-F88E0366B533}"/>
              </a:ext>
            </a:extLst>
          </p:cNvPr>
          <p:cNvGrpSpPr/>
          <p:nvPr/>
        </p:nvGrpSpPr>
        <p:grpSpPr>
          <a:xfrm>
            <a:off x="531750" y="920648"/>
            <a:ext cx="11006470" cy="3502156"/>
            <a:chOff x="749595" y="1031748"/>
            <a:chExt cx="16509705" cy="5253234"/>
          </a:xfrm>
        </p:grpSpPr>
        <p:sp>
          <p:nvSpPr>
            <p:cNvPr id="7" name="Rectangle 6">
              <a:extLst>
                <a:ext uri="{FF2B5EF4-FFF2-40B4-BE49-F238E27FC236}">
                  <a16:creationId xmlns:a16="http://schemas.microsoft.com/office/drawing/2014/main" id="{45960081-88F3-1D68-63E7-D5ACF6707F1A}"/>
                </a:ext>
              </a:extLst>
            </p:cNvPr>
            <p:cNvSpPr>
              <a:spLocks noChangeAspect="1"/>
            </p:cNvSpPr>
            <p:nvPr/>
          </p:nvSpPr>
          <p:spPr>
            <a:xfrm>
              <a:off x="1028700" y="1714500"/>
              <a:ext cx="16230600" cy="4570482"/>
            </a:xfrm>
            <a:prstGeom prst="rect">
              <a:avLst/>
            </a:prstGeom>
            <a:ln w="38100">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Năm học trôi qua thật nhanh. Thế là chúng em đã sắp phải chia tay thầy,</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chia tay mái trường và tập thể lớp 5A thân thương. Hành trang cho chặng</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đường mới của chúng em có cả những bài học, những nụ cười và niềm tin</a:t>
              </a: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của thầy kính yêu.</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Phan Thu Trang</a:t>
              </a:r>
              <a:endParaRPr kumimoji="0" lang="en-US"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8" name="Picture 21">
              <a:extLst>
                <a:ext uri="{FF2B5EF4-FFF2-40B4-BE49-F238E27FC236}">
                  <a16:creationId xmlns:a16="http://schemas.microsoft.com/office/drawing/2014/main" id="{629AC011-15CA-8FF7-16AF-07B529E08EF6}"/>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1031748"/>
              <a:ext cx="2133600" cy="1365504"/>
            </a:xfrm>
            <a:prstGeom prst="rect">
              <a:avLst/>
            </a:prstGeom>
          </p:spPr>
        </p:pic>
      </p:grpSp>
      <p:grpSp>
        <p:nvGrpSpPr>
          <p:cNvPr id="9" name="Group 8">
            <a:extLst>
              <a:ext uri="{FF2B5EF4-FFF2-40B4-BE49-F238E27FC236}">
                <a16:creationId xmlns:a16="http://schemas.microsoft.com/office/drawing/2014/main" id="{D441629D-B98B-F1FC-6D23-5E9F063CCF4D}"/>
              </a:ext>
            </a:extLst>
          </p:cNvPr>
          <p:cNvGrpSpPr/>
          <p:nvPr/>
        </p:nvGrpSpPr>
        <p:grpSpPr>
          <a:xfrm>
            <a:off x="525130" y="4583135"/>
            <a:ext cx="11031870" cy="2024828"/>
            <a:chOff x="749595" y="4460748"/>
            <a:chExt cx="16547805" cy="3037242"/>
          </a:xfrm>
        </p:grpSpPr>
        <p:sp>
          <p:nvSpPr>
            <p:cNvPr id="10" name="Rectangle 9">
              <a:extLst>
                <a:ext uri="{FF2B5EF4-FFF2-40B4-BE49-F238E27FC236}">
                  <a16:creationId xmlns:a16="http://schemas.microsoft.com/office/drawing/2014/main" id="{16473645-B41B-7F8F-481B-2C146FACA358}"/>
                </a:ext>
              </a:extLst>
            </p:cNvPr>
            <p:cNvSpPr>
              <a:spLocks noChangeAspect="1"/>
            </p:cNvSpPr>
            <p:nvPr/>
          </p:nvSpPr>
          <p:spPr>
            <a:xfrm>
              <a:off x="1028700" y="5143500"/>
              <a:ext cx="16268700" cy="2354490"/>
            </a:xfrm>
            <a:prstGeom prst="rect">
              <a:avLst/>
            </a:prstGeom>
            <a:ln w="28575">
              <a:solidFill>
                <a:srgbClr val="FF0000"/>
              </a:solidFill>
              <a:prstDash val="dash"/>
            </a:ln>
          </p:spPr>
          <p:style>
            <a:lnRef idx="2">
              <a:schemeClr val="accent2"/>
            </a:lnRef>
            <a:fillRef idx="1">
              <a:schemeClr val="lt1"/>
            </a:fillRef>
            <a:effectRef idx="0">
              <a:schemeClr val="accent2"/>
            </a:effectRef>
            <a:fontRef idx="minor">
              <a:schemeClr val="dk1"/>
            </a:fontRef>
          </p:style>
          <p:txBody>
            <a:bodyPr wrap="square" lIns="91440" tIns="45720" rIns="91440" bIns="4572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Em luôn yêu quý và biết ơn cô Thư – người mẹ thứ hai của em.</a:t>
              </a:r>
            </a:p>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w="0"/>
                  <a:solidFill>
                    <a:srgbClr val="134630"/>
                  </a:solidFill>
                  <a:effectLst/>
                  <a:uLnTx/>
                  <a:uFillTx/>
                  <a:latin typeface="UTM Avo" panose="02040603050506020204" pitchFamily="18" charset="0"/>
                  <a:ea typeface="+mn-ea"/>
                  <a:cs typeface="+mn-cs"/>
                </a:rPr>
                <a:t>				</a:t>
              </a:r>
              <a:r>
                <a:rPr kumimoji="0" lang="vi-VN" sz="3200" b="1" i="0" u="none" strike="noStrike" kern="1200" cap="none" spc="0" normalizeH="0" baseline="0" noProof="0">
                  <a:ln w="0"/>
                  <a:solidFill>
                    <a:srgbClr val="134630"/>
                  </a:solidFill>
                  <a:effectLst/>
                  <a:uLnTx/>
                  <a:uFillTx/>
                  <a:latin typeface="UTM Avo" panose="02040603050506020204" pitchFamily="18" charset="0"/>
                  <a:ea typeface="+mn-ea"/>
                  <a:cs typeface="+mn-cs"/>
                </a:rPr>
                <a:t>Theo Ngân Thương</a:t>
              </a:r>
              <a:endParaRPr kumimoji="0" lang="vi-VN" sz="4000" b="1" i="0" u="none" strike="noStrike" kern="1200" cap="none" spc="0" normalizeH="0" baseline="0" noProof="0">
                <a:ln w="0"/>
                <a:solidFill>
                  <a:srgbClr val="C00000"/>
                </a:solidFill>
                <a:effectLst/>
                <a:uLnTx/>
                <a:uFillTx/>
                <a:latin typeface="Arial" panose="020B0604020202020204" pitchFamily="34" charset="0"/>
                <a:ea typeface="+mn-ea"/>
                <a:cs typeface="Arial" panose="020B0604020202020204" pitchFamily="34" charset="0"/>
              </a:endParaRPr>
            </a:p>
          </p:txBody>
        </p:sp>
        <p:pic>
          <p:nvPicPr>
            <p:cNvPr id="11" name="Picture 21">
              <a:extLst>
                <a:ext uri="{FF2B5EF4-FFF2-40B4-BE49-F238E27FC236}">
                  <a16:creationId xmlns:a16="http://schemas.microsoft.com/office/drawing/2014/main" id="{BD0B61D3-DE19-E076-0D14-26D29DBA7E19}"/>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9595" y="4460748"/>
              <a:ext cx="2133600" cy="1365504"/>
            </a:xfrm>
            <a:prstGeom prst="rect">
              <a:avLst/>
            </a:prstGeom>
          </p:spPr>
        </p:pic>
      </p:grpSp>
      <p:sp>
        <p:nvSpPr>
          <p:cNvPr id="12" name="Rectangle 11">
            <a:extLst>
              <a:ext uri="{FF2B5EF4-FFF2-40B4-BE49-F238E27FC236}">
                <a16:creationId xmlns:a16="http://schemas.microsoft.com/office/drawing/2014/main" id="{F56E93B8-77D0-6D71-6AF4-CF2CE7F9FA31}"/>
              </a:ext>
            </a:extLst>
          </p:cNvPr>
          <p:cNvSpPr/>
          <p:nvPr/>
        </p:nvSpPr>
        <p:spPr>
          <a:xfrm>
            <a:off x="1053154" y="1096263"/>
            <a:ext cx="379591"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mn-cs"/>
              </a:rPr>
              <a:t>1</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
        <p:nvSpPr>
          <p:cNvPr id="14" name="Rectangle 13">
            <a:extLst>
              <a:ext uri="{FF2B5EF4-FFF2-40B4-BE49-F238E27FC236}">
                <a16:creationId xmlns:a16="http://schemas.microsoft.com/office/drawing/2014/main" id="{6DAD787E-65D4-8FA6-5415-2616A7FC29E8}"/>
              </a:ext>
            </a:extLst>
          </p:cNvPr>
          <p:cNvSpPr/>
          <p:nvPr/>
        </p:nvSpPr>
        <p:spPr>
          <a:xfrm>
            <a:off x="1045180" y="4730526"/>
            <a:ext cx="331502" cy="615553"/>
          </a:xfrm>
          <a:prstGeom prst="rect">
            <a:avLst/>
          </a:prstGeom>
          <a:noFill/>
        </p:spPr>
        <p:txBody>
          <a:bodyPr wrap="non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rPr>
              <a:t>2</a:t>
            </a:r>
            <a:endParaRPr kumimoji="0" lang="en-US" sz="36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9Slide03 FS Neusa Bold" panose="00000800000000000000" pitchFamily="2" charset="0"/>
              <a:ea typeface="+mn-ea"/>
              <a:cs typeface="+mn-cs"/>
            </a:endParaRPr>
          </a:p>
        </p:txBody>
      </p:sp>
      <p:sp>
        <p:nvSpPr>
          <p:cNvPr id="15" name="TextBox 14">
            <a:extLst>
              <a:ext uri="{FF2B5EF4-FFF2-40B4-BE49-F238E27FC236}">
                <a16:creationId xmlns:a16="http://schemas.microsoft.com/office/drawing/2014/main" id="{372A2589-B594-BA65-8C18-9793E71E11A7}"/>
              </a:ext>
            </a:extLst>
          </p:cNvPr>
          <p:cNvSpPr txBox="1"/>
          <p:nvPr/>
        </p:nvSpPr>
        <p:spPr>
          <a:xfrm>
            <a:off x="292427" y="250037"/>
            <a:ext cx="116325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i="0" u="none" strike="noStrike" baseline="0">
                <a:latin typeface="ArialMT"/>
              </a:rPr>
              <a:t>b. </a:t>
            </a:r>
            <a:r>
              <a:rPr lang="en-US" sz="2800" b="1" i="1" u="none" strike="noStrike" baseline="0">
                <a:latin typeface="Arial-BoldItalicMT"/>
              </a:rPr>
              <a:t>Đề bài: </a:t>
            </a:r>
            <a:r>
              <a:rPr lang="en-US" sz="2800" b="0" i="0" u="none" strike="noStrike" baseline="0">
                <a:latin typeface="ArialMT"/>
              </a:rPr>
              <a:t>Viết bài văn tả một thầy giáo hoặc cô giáo mà em quý mến.</a:t>
            </a:r>
            <a:endParaRPr kumimoji="0" lang="en-US" sz="24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993113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sp>
        <p:nvSpPr>
          <p:cNvPr id="6" name="TextBox 5">
            <a:extLst>
              <a:ext uri="{FF2B5EF4-FFF2-40B4-BE49-F238E27FC236}">
                <a16:creationId xmlns:a16="http://schemas.microsoft.com/office/drawing/2014/main" id="{DCF87901-B401-4E0E-4717-B82C05E13CB0}"/>
              </a:ext>
            </a:extLst>
          </p:cNvPr>
          <p:cNvSpPr txBox="1"/>
          <p:nvPr/>
        </p:nvSpPr>
        <p:spPr>
          <a:xfrm>
            <a:off x="1661491" y="1169223"/>
            <a:ext cx="10125081" cy="584775"/>
          </a:xfrm>
          <a:prstGeom prst="rect">
            <a:avLst/>
          </a:prstGeom>
          <a:noFill/>
        </p:spPr>
        <p:txBody>
          <a:bodyPr wrap="square" rtlCol="0">
            <a:spAutoFit/>
          </a:bodyPr>
          <a:lstStyle/>
          <a:p>
            <a:r>
              <a:rPr lang="en-US" sz="3200" b="1" i="0" u="none" strike="noStrike" baseline="0">
                <a:solidFill>
                  <a:srgbClr val="FF00FF"/>
                </a:solidFill>
                <a:latin typeface="Arial-Rounded-Bold"/>
              </a:rPr>
              <a:t>2. </a:t>
            </a:r>
            <a:r>
              <a:rPr lang="en-US" sz="2800" b="1" i="0" u="none" strike="noStrike" baseline="0">
                <a:solidFill>
                  <a:srgbClr val="000000"/>
                </a:solidFill>
                <a:latin typeface="Arial-BoldMT"/>
              </a:rPr>
              <a:t>Xếp các đoạn kết bài ở bài tập 1 vào hai nhóm:</a:t>
            </a:r>
            <a:endParaRPr lang="en-US" sz="2800"/>
          </a:p>
        </p:txBody>
      </p:sp>
      <p:pic>
        <p:nvPicPr>
          <p:cNvPr id="8" name="Picture 7">
            <a:extLst>
              <a:ext uri="{FF2B5EF4-FFF2-40B4-BE49-F238E27FC236}">
                <a16:creationId xmlns:a16="http://schemas.microsoft.com/office/drawing/2014/main" id="{0001EFC6-8389-5018-F029-7772BA218E97}"/>
              </a:ext>
            </a:extLst>
          </p:cNvPr>
          <p:cNvPicPr>
            <a:picLocks noChangeAspect="1"/>
          </p:cNvPicPr>
          <p:nvPr/>
        </p:nvPicPr>
        <p:blipFill rotWithShape="1">
          <a:blip r:embed="rId12">
            <a:extLst>
              <a:ext uri="{28A0092B-C50C-407E-A947-70E740481C1C}">
                <a14:useLocalDpi xmlns:a14="http://schemas.microsoft.com/office/drawing/2010/main" val="0"/>
              </a:ext>
            </a:extLst>
          </a:blip>
          <a:srcRect t="5562"/>
          <a:stretch/>
        </p:blipFill>
        <p:spPr>
          <a:xfrm>
            <a:off x="569718" y="2250107"/>
            <a:ext cx="11216854" cy="3007863"/>
          </a:xfrm>
          <a:prstGeom prst="rect">
            <a:avLst/>
          </a:prstGeom>
        </p:spPr>
      </p:pic>
    </p:spTree>
    <p:extLst>
      <p:ext uri="{BB962C8B-B14F-4D97-AF65-F5344CB8AC3E}">
        <p14:creationId xmlns:p14="http://schemas.microsoft.com/office/powerpoint/2010/main" val="346930922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8F5EC"/>
        </a:solidFill>
        <a:effectLst/>
      </p:bgPr>
    </p:bg>
    <p:spTree>
      <p:nvGrpSpPr>
        <p:cNvPr id="1" name=""/>
        <p:cNvGrpSpPr/>
        <p:nvPr/>
      </p:nvGrpSpPr>
      <p:grpSpPr>
        <a:xfrm>
          <a:off x="0" y="0"/>
          <a:ext cx="0" cy="0"/>
          <a:chOff x="0" y="0"/>
          <a:chExt cx="0" cy="0"/>
        </a:xfrm>
      </p:grpSpPr>
      <p:sp>
        <p:nvSpPr>
          <p:cNvPr id="2" name="Freeform 2"/>
          <p:cNvSpPr/>
          <p:nvPr/>
        </p:nvSpPr>
        <p:spPr>
          <a:xfrm rot="-589846">
            <a:off x="-2306905" y="-1059213"/>
            <a:ext cx="5077465" cy="2602201"/>
          </a:xfrm>
          <a:custGeom>
            <a:avLst/>
            <a:gdLst/>
            <a:ahLst/>
            <a:cxnLst/>
            <a:rect l="l" t="t" r="r" b="b"/>
            <a:pathLst>
              <a:path w="7616198" h="3903301">
                <a:moveTo>
                  <a:pt x="0" y="0"/>
                </a:moveTo>
                <a:lnTo>
                  <a:pt x="7616198" y="0"/>
                </a:lnTo>
                <a:lnTo>
                  <a:pt x="7616198" y="3903301"/>
                </a:lnTo>
                <a:lnTo>
                  <a:pt x="0" y="39033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871310" y="-2264838"/>
            <a:ext cx="3986673" cy="3769067"/>
          </a:xfrm>
          <a:custGeom>
            <a:avLst/>
            <a:gdLst/>
            <a:ahLst/>
            <a:cxnLst/>
            <a:rect l="l" t="t" r="r" b="b"/>
            <a:pathLst>
              <a:path w="5980010" h="5653601">
                <a:moveTo>
                  <a:pt x="0" y="0"/>
                </a:moveTo>
                <a:lnTo>
                  <a:pt x="5980010" y="0"/>
                </a:lnTo>
                <a:lnTo>
                  <a:pt x="5980010" y="5653601"/>
                </a:lnTo>
                <a:lnTo>
                  <a:pt x="0" y="5653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96691">
            <a:off x="-1671885" y="5354058"/>
            <a:ext cx="3935109" cy="3374357"/>
          </a:xfrm>
          <a:custGeom>
            <a:avLst/>
            <a:gdLst/>
            <a:ahLst/>
            <a:cxnLst/>
            <a:rect l="l" t="t" r="r" b="b"/>
            <a:pathLst>
              <a:path w="5902664" h="5061535">
                <a:moveTo>
                  <a:pt x="0" y="0"/>
                </a:moveTo>
                <a:lnTo>
                  <a:pt x="5902665" y="0"/>
                </a:lnTo>
                <a:lnTo>
                  <a:pt x="5902665" y="5061535"/>
                </a:lnTo>
                <a:lnTo>
                  <a:pt x="0" y="50615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871310" y="4973993"/>
            <a:ext cx="3987317" cy="3768015"/>
          </a:xfrm>
          <a:custGeom>
            <a:avLst/>
            <a:gdLst/>
            <a:ahLst/>
            <a:cxnLst/>
            <a:rect l="l" t="t" r="r" b="b"/>
            <a:pathLst>
              <a:path w="5980976" h="5652023">
                <a:moveTo>
                  <a:pt x="0" y="0"/>
                </a:moveTo>
                <a:lnTo>
                  <a:pt x="5980976" y="0"/>
                </a:lnTo>
                <a:lnTo>
                  <a:pt x="5980976" y="5652022"/>
                </a:lnTo>
                <a:lnTo>
                  <a:pt x="0" y="56520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42349" y="480833"/>
            <a:ext cx="11313320" cy="5998795"/>
          </a:xfrm>
          <a:custGeom>
            <a:avLst/>
            <a:gdLst/>
            <a:ahLst/>
            <a:cxnLst/>
            <a:rect l="l" t="t" r="r" b="b"/>
            <a:pathLst>
              <a:path w="12794232" h="6629738">
                <a:moveTo>
                  <a:pt x="0" y="0"/>
                </a:moveTo>
                <a:lnTo>
                  <a:pt x="12794232" y="0"/>
                </a:lnTo>
                <a:lnTo>
                  <a:pt x="12794232" y="6629739"/>
                </a:lnTo>
                <a:lnTo>
                  <a:pt x="0" y="6629739"/>
                </a:lnTo>
                <a:lnTo>
                  <a:pt x="0" y="0"/>
                </a:lnTo>
                <a:close/>
              </a:path>
            </a:pathLst>
          </a:custGeom>
          <a:blipFill>
            <a:blip r:embed="rId10">
              <a:extLst>
                <a:ext uri="{96DAC541-7B7A-43D3-8B79-37D633B846F1}">
                  <asvg:svgBlip xmlns:asvg="http://schemas.microsoft.com/office/drawing/2016/SVG/main" r:embed="rId11"/>
                </a:ext>
              </a:extLst>
            </a:blip>
            <a:stretch>
              <a:fillRect/>
            </a:stretch>
          </a:blip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9"/>
          <p:cNvSpPr txBox="1"/>
          <p:nvPr/>
        </p:nvSpPr>
        <p:spPr>
          <a:xfrm>
            <a:off x="801859" y="5711085"/>
            <a:ext cx="2921591"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+123-456-7890</a:t>
            </a:r>
          </a:p>
        </p:txBody>
      </p:sp>
      <p:sp>
        <p:nvSpPr>
          <p:cNvPr id="20" name="TextBox 20"/>
          <p:cNvSpPr txBox="1"/>
          <p:nvPr/>
        </p:nvSpPr>
        <p:spPr>
          <a:xfrm>
            <a:off x="4531035" y="5711085"/>
            <a:ext cx="2921591" cy="516039"/>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HELLO@REALLYGREATSITE.COM</a:t>
            </a:r>
          </a:p>
        </p:txBody>
      </p:sp>
      <p:sp>
        <p:nvSpPr>
          <p:cNvPr id="21" name="TextBox 21"/>
          <p:cNvSpPr txBox="1"/>
          <p:nvPr/>
        </p:nvSpPr>
        <p:spPr>
          <a:xfrm>
            <a:off x="8146088" y="5711085"/>
            <a:ext cx="3151288" cy="246734"/>
          </a:xfrm>
          <a:prstGeom prst="rect">
            <a:avLst/>
          </a:prstGeom>
        </p:spPr>
        <p:txBody>
          <a:bodyPr lIns="0" tIns="0" rIns="0" bIns="0" rtlCol="0" anchor="t">
            <a:spAutoFit/>
          </a:bodyPr>
          <a:lstStyle/>
          <a:p>
            <a:pPr marL="0" marR="0" lvl="0" indent="0" algn="ctr" defTabSz="609630" rtl="0" eaLnBrk="1" fontAlgn="auto" latinLnBrk="0" hangingPunct="1">
              <a:lnSpc>
                <a:spcPts val="2147"/>
              </a:lnSpc>
              <a:spcBef>
                <a:spcPts val="0"/>
              </a:spcBef>
              <a:spcAft>
                <a:spcPts val="0"/>
              </a:spcAft>
              <a:buClrTx/>
              <a:buSzTx/>
              <a:buFontTx/>
              <a:buNone/>
              <a:tabLst/>
              <a:defRPr/>
            </a:pPr>
            <a:r>
              <a:rPr kumimoji="0" lang="en-US" sz="1533" b="0" i="0" u="none" strike="noStrike" kern="1200" cap="none" spc="0" normalizeH="0" baseline="0" noProof="0">
                <a:ln>
                  <a:noFill/>
                </a:ln>
                <a:solidFill>
                  <a:srgbClr val="F8F5EC"/>
                </a:solidFill>
                <a:effectLst/>
                <a:uLnTx/>
                <a:uFillTx/>
                <a:latin typeface="Handyman"/>
                <a:ea typeface="Handyman"/>
                <a:cs typeface="Handyman"/>
                <a:sym typeface="Handyman"/>
              </a:rPr>
              <a:t>WWW.REALLYGREATSITE.COM</a:t>
            </a:r>
          </a:p>
        </p:txBody>
      </p:sp>
      <p:grpSp>
        <p:nvGrpSpPr>
          <p:cNvPr id="6" name="Group 5">
            <a:extLst>
              <a:ext uri="{FF2B5EF4-FFF2-40B4-BE49-F238E27FC236}">
                <a16:creationId xmlns:a16="http://schemas.microsoft.com/office/drawing/2014/main" id="{D37762F2-89D4-D3E2-463A-72D0ED53BD0E}"/>
              </a:ext>
            </a:extLst>
          </p:cNvPr>
          <p:cNvGrpSpPr/>
          <p:nvPr/>
        </p:nvGrpSpPr>
        <p:grpSpPr>
          <a:xfrm>
            <a:off x="1353705" y="432376"/>
            <a:ext cx="9484591" cy="2308325"/>
            <a:chOff x="2247900" y="774699"/>
            <a:chExt cx="8356600" cy="2308325"/>
          </a:xfrm>
        </p:grpSpPr>
        <p:sp>
          <p:nvSpPr>
            <p:cNvPr id="7" name="TextBox 6">
              <a:extLst>
                <a:ext uri="{FF2B5EF4-FFF2-40B4-BE49-F238E27FC236}">
                  <a16:creationId xmlns:a16="http://schemas.microsoft.com/office/drawing/2014/main" id="{A9C60886-D8CB-463E-0FDC-E603A6ED91F0}"/>
                </a:ext>
              </a:extLst>
            </p:cNvPr>
            <p:cNvSpPr txBox="1"/>
            <p:nvPr/>
          </p:nvSpPr>
          <p:spPr>
            <a:xfrm>
              <a:off x="2247900" y="774700"/>
              <a:ext cx="8356600" cy="2308324"/>
            </a:xfrm>
            <a:prstGeom prst="rect">
              <a:avLst/>
            </a:prstGeom>
            <a:noFill/>
          </p:spPr>
          <p:txBody>
            <a:bodyPr wrap="square" rtlCol="0">
              <a:spAutoFit/>
            </a:bodyPr>
            <a:lstStyle/>
            <a:p>
              <a:pPr algn="ctr"/>
              <a:r>
                <a:rPr lang="en-US" sz="7200" b="1">
                  <a:ln w="127000">
                    <a:solidFill>
                      <a:prstClr val="white"/>
                    </a:solidFill>
                  </a:ln>
                  <a:solidFill>
                    <a:prstClr val="white"/>
                  </a:solidFill>
                  <a:effectLst>
                    <a:outerShdw blurRad="38100" dist="38100" dir="2700000" algn="tl">
                      <a:srgbClr val="000000">
                        <a:alpha val="43137"/>
                      </a:srgbClr>
                    </a:outerShdw>
                  </a:effectLst>
                  <a:latin typeface="iCiel Pony" panose="02000000000000000000" pitchFamily="2" charset="0"/>
                </a:rPr>
                <a:t>Thảo luận nhóm đôi</a:t>
              </a:r>
            </a:p>
          </p:txBody>
        </p:sp>
        <p:sp>
          <p:nvSpPr>
            <p:cNvPr id="8" name="TextBox 7">
              <a:extLst>
                <a:ext uri="{FF2B5EF4-FFF2-40B4-BE49-F238E27FC236}">
                  <a16:creationId xmlns:a16="http://schemas.microsoft.com/office/drawing/2014/main" id="{59537017-A451-FE90-CEE6-AE23E86009E7}"/>
                </a:ext>
              </a:extLst>
            </p:cNvPr>
            <p:cNvSpPr txBox="1"/>
            <p:nvPr/>
          </p:nvSpPr>
          <p:spPr>
            <a:xfrm>
              <a:off x="2247900" y="774699"/>
              <a:ext cx="8356600" cy="2308324"/>
            </a:xfrm>
            <a:prstGeom prst="rect">
              <a:avLst/>
            </a:prstGeom>
            <a:noFill/>
          </p:spPr>
          <p:txBody>
            <a:bodyPr wrap="square" rtlCol="0">
              <a:spAutoFit/>
            </a:bodyPr>
            <a:lstStyle/>
            <a:p>
              <a:pPr algn="ctr"/>
              <a:r>
                <a:rPr lang="en-US" sz="7200" b="1">
                  <a:ln>
                    <a:solidFill>
                      <a:sysClr val="windowText" lastClr="000000"/>
                    </a:solidFill>
                  </a:ln>
                  <a:solidFill>
                    <a:srgbClr val="FBDA02"/>
                  </a:solidFill>
                  <a:latin typeface="iCiel Pony" panose="02000000000000000000" pitchFamily="2" charset="0"/>
                </a:rPr>
                <a:t>Thảo luận nhóm đôi</a:t>
              </a:r>
            </a:p>
          </p:txBody>
        </p:sp>
      </p:grpSp>
      <p:pic>
        <p:nvPicPr>
          <p:cNvPr id="9" name="Picture 8">
            <a:extLst>
              <a:ext uri="{FF2B5EF4-FFF2-40B4-BE49-F238E27FC236}">
                <a16:creationId xmlns:a16="http://schemas.microsoft.com/office/drawing/2014/main" id="{961E0984-3050-0F5D-5696-511E8AE1FBF1}"/>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132" b="97939" l="826" r="95738"/>
                    </a14:imgEffect>
                  </a14:imgLayer>
                </a14:imgProps>
              </a:ext>
              <a:ext uri="{28A0092B-C50C-407E-A947-70E740481C1C}">
                <a14:useLocalDpi xmlns:a14="http://schemas.microsoft.com/office/drawing/2010/main" val="0"/>
              </a:ext>
            </a:extLst>
          </a:blip>
          <a:stretch>
            <a:fillRect/>
          </a:stretch>
        </p:blipFill>
        <p:spPr>
          <a:xfrm>
            <a:off x="2390124" y="1972748"/>
            <a:ext cx="7411751" cy="4885252"/>
          </a:xfrm>
          <a:prstGeom prst="rect">
            <a:avLst/>
          </a:prstGeom>
          <a:effectLst>
            <a:innerShdw blurRad="114300">
              <a:prstClr val="black"/>
            </a:innerShdw>
          </a:effectLst>
        </p:spPr>
      </p:pic>
    </p:spTree>
    <p:extLst>
      <p:ext uri="{BB962C8B-B14F-4D97-AF65-F5344CB8AC3E}">
        <p14:creationId xmlns:p14="http://schemas.microsoft.com/office/powerpoint/2010/main" val="6216876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decel="100000"/>
                                        <p:tgtEl>
                                          <p:spTgt spid="6"/>
                                        </p:tgtEl>
                                      </p:cBhvr>
                                    </p:animEffect>
                                    <p:anim calcmode="lin" valueType="num">
                                      <p:cBhvr>
                                        <p:cTn id="8" dur="400" decel="100000" fill="hold"/>
                                        <p:tgtEl>
                                          <p:spTgt spid="6"/>
                                        </p:tgtEl>
                                        <p:attrNameLst>
                                          <p:attrName>style.rotation</p:attrName>
                                        </p:attrNameLst>
                                      </p:cBhvr>
                                      <p:tavLst>
                                        <p:tav tm="0">
                                          <p:val>
                                            <p:fltVal val="-90"/>
                                          </p:val>
                                        </p:tav>
                                        <p:tav tm="100000">
                                          <p:val>
                                            <p:fltVal val="0"/>
                                          </p:val>
                                        </p:tav>
                                      </p:tavLst>
                                    </p:anim>
                                    <p:anim calcmode="lin" valueType="num">
                                      <p:cBhvr>
                                        <p:cTn id="9" dur="400" decel="100000" fill="hold"/>
                                        <p:tgtEl>
                                          <p:spTgt spid="6"/>
                                        </p:tgtEl>
                                        <p:attrNameLst>
                                          <p:attrName>ppt_x</p:attrName>
                                        </p:attrNameLst>
                                      </p:cBhvr>
                                      <p:tavLst>
                                        <p:tav tm="0">
                                          <p:val>
                                            <p:strVal val="#ppt_x+0.4"/>
                                          </p:val>
                                        </p:tav>
                                        <p:tav tm="100000">
                                          <p:val>
                                            <p:strVal val="#ppt_x-0.05"/>
                                          </p:val>
                                        </p:tav>
                                      </p:tavLst>
                                    </p:anim>
                                    <p:anim calcmode="lin" valueType="num">
                                      <p:cBhvr>
                                        <p:cTn id="10" dur="400" decel="100000" fill="hold"/>
                                        <p:tgtEl>
                                          <p:spTgt spid="6"/>
                                        </p:tgtEl>
                                        <p:attrNameLst>
                                          <p:attrName>ppt_y</p:attrName>
                                        </p:attrNameLst>
                                      </p:cBhvr>
                                      <p:tavLst>
                                        <p:tav tm="0">
                                          <p:val>
                                            <p:strVal val="#ppt_y-0.4"/>
                                          </p:val>
                                        </p:tav>
                                        <p:tav tm="100000">
                                          <p:val>
                                            <p:strVal val="#ppt_y+0.1"/>
                                          </p:val>
                                        </p:tav>
                                      </p:tavLst>
                                    </p:anim>
                                    <p:anim calcmode="lin" valueType="num">
                                      <p:cBhvr>
                                        <p:cTn id="11" dur="100" accel="100000" fill="hold">
                                          <p:stCondLst>
                                            <p:cond delay="400"/>
                                          </p:stCondLst>
                                        </p:cTn>
                                        <p:tgtEl>
                                          <p:spTgt spid="6"/>
                                        </p:tgtEl>
                                        <p:attrNameLst>
                                          <p:attrName>ppt_x</p:attrName>
                                        </p:attrNameLst>
                                      </p:cBhvr>
                                      <p:tavLst>
                                        <p:tav tm="0">
                                          <p:val>
                                            <p:strVal val="#ppt_x-0.05"/>
                                          </p:val>
                                        </p:tav>
                                        <p:tav tm="100000">
                                          <p:val>
                                            <p:strVal val="#ppt_x"/>
                                          </p:val>
                                        </p:tav>
                                      </p:tavLst>
                                    </p:anim>
                                    <p:anim calcmode="lin" valueType="num">
                                      <p:cBhvr>
                                        <p:cTn id="12" dur="100" accel="100000" fill="hold">
                                          <p:stCondLst>
                                            <p:cond delay="400"/>
                                          </p:stCondLst>
                                        </p:cTn>
                                        <p:tgtEl>
                                          <p:spTgt spid="6"/>
                                        </p:tgtEl>
                                        <p:attrNameLst>
                                          <p:attrName>ppt_y</p:attrName>
                                        </p:attrNameLst>
                                      </p:cBhvr>
                                      <p:tavLst>
                                        <p:tav tm="0">
                                          <p:val>
                                            <p:strVal val="#ppt_y+0.1"/>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300</TotalTime>
  <Words>927</Words>
  <Application>Microsoft Office PowerPoint</Application>
  <PresentationFormat>Widescreen</PresentationFormat>
  <Paragraphs>105</Paragraphs>
  <Slides>26</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26</vt:i4>
      </vt:variant>
    </vt:vector>
  </HeadingPairs>
  <TitlesOfParts>
    <vt:vector size="44" baseType="lpstr">
      <vt:lpstr>#9Slide03 FS Neusa Bold</vt:lpstr>
      <vt:lpstr>Aptos</vt:lpstr>
      <vt:lpstr>Aptos Display</vt:lpstr>
      <vt:lpstr>Arial</vt:lpstr>
      <vt:lpstr>Arial-BoldItalicMT</vt:lpstr>
      <vt:lpstr>Arial-BoldMT</vt:lpstr>
      <vt:lpstr>ArialMT</vt:lpstr>
      <vt:lpstr>Arial-Rounded-Bold</vt:lpstr>
      <vt:lpstr>Calibri</vt:lpstr>
      <vt:lpstr>Handyman</vt:lpstr>
      <vt:lpstr>iCiel Cadena</vt:lpstr>
      <vt:lpstr>iCiel Pony</vt:lpstr>
      <vt:lpstr>Times New Roman</vt:lpstr>
      <vt:lpstr>UTM Avo</vt:lpstr>
      <vt:lpstr>UTM Futura Extra</vt:lpstr>
      <vt:lpstr>Custom Design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31</cp:revision>
  <dcterms:created xsi:type="dcterms:W3CDTF">2023-09-08T12:48:23Z</dcterms:created>
  <dcterms:modified xsi:type="dcterms:W3CDTF">2025-02-05T09:26:45Z</dcterms:modified>
  <cp:category>9Slide.vn</cp:category>
</cp:coreProperties>
</file>