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8" r:id="rId2"/>
    <p:sldId id="317" r:id="rId3"/>
    <p:sldId id="286" r:id="rId4"/>
    <p:sldId id="301" r:id="rId5"/>
    <p:sldId id="302" r:id="rId6"/>
    <p:sldId id="303" r:id="rId7"/>
    <p:sldId id="299" r:id="rId8"/>
    <p:sldId id="258" r:id="rId9"/>
    <p:sldId id="262" r:id="rId10"/>
    <p:sldId id="319" r:id="rId11"/>
    <p:sldId id="307" r:id="rId12"/>
    <p:sldId id="263" r:id="rId13"/>
    <p:sldId id="310" r:id="rId14"/>
    <p:sldId id="312" r:id="rId15"/>
    <p:sldId id="265" r:id="rId16"/>
    <p:sldId id="314" r:id="rId17"/>
    <p:sldId id="293" r:id="rId18"/>
    <p:sldId id="268" r:id="rId19"/>
    <p:sldId id="275" r:id="rId20"/>
    <p:sldId id="285" r:id="rId21"/>
    <p:sldId id="306" r:id="rId22"/>
    <p:sldId id="282" r:id="rId23"/>
    <p:sldId id="315"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66FFCC"/>
    <a:srgbClr val="66FFFF"/>
    <a:srgbClr val="00FFFF"/>
    <a:srgbClr val="FF3399"/>
    <a:srgbClr val="66FF66"/>
    <a:srgbClr val="FFFF66"/>
    <a:srgbClr val="FFFF99"/>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7939" autoAdjust="0"/>
  </p:normalViewPr>
  <p:slideViewPr>
    <p:cSldViewPr snapToGrid="0">
      <p:cViewPr varScale="1">
        <p:scale>
          <a:sx n="63" d="100"/>
          <a:sy n="63" d="100"/>
        </p:scale>
        <p:origin x="8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819A-F751-6A84-F80E-552175E4E8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EC6F6C-2A8B-095D-DED6-F398393B08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560DE2-0264-D6F7-8E84-1C02C9A0288E}"/>
              </a:ext>
            </a:extLst>
          </p:cNvPr>
          <p:cNvSpPr>
            <a:spLocks noGrp="1"/>
          </p:cNvSpPr>
          <p:nvPr>
            <p:ph type="dt" sz="half" idx="10"/>
          </p:nvPr>
        </p:nvSpPr>
        <p:spPr/>
        <p:txBody>
          <a:bodyPr/>
          <a:lstStyle/>
          <a:p>
            <a:fld id="{08FBDE97-B62C-460A-B868-C81063E03B58}" type="datetimeFigureOut">
              <a:rPr lang="en-US" smtClean="0"/>
              <a:t>2/9/2025</a:t>
            </a:fld>
            <a:endParaRPr lang="en-US"/>
          </a:p>
        </p:txBody>
      </p:sp>
      <p:sp>
        <p:nvSpPr>
          <p:cNvPr id="5" name="Footer Placeholder 4">
            <a:extLst>
              <a:ext uri="{FF2B5EF4-FFF2-40B4-BE49-F238E27FC236}">
                <a16:creationId xmlns:a16="http://schemas.microsoft.com/office/drawing/2014/main" id="{5DE511B0-9DE4-15C0-BB75-8E30A9415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EDAC6-88E4-06D5-9AB8-CB6886C7BD1B}"/>
              </a:ext>
            </a:extLst>
          </p:cNvPr>
          <p:cNvSpPr>
            <a:spLocks noGrp="1"/>
          </p:cNvSpPr>
          <p:nvPr>
            <p:ph type="sldNum" sz="quarter" idx="12"/>
          </p:nvPr>
        </p:nvSpPr>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85290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B6BE-CD90-DCB4-BA35-EA80D3AD56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373307-F8D3-8304-73B9-88D66277EC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8A86F-EF11-BDD5-0AA0-F01E44F23957}"/>
              </a:ext>
            </a:extLst>
          </p:cNvPr>
          <p:cNvSpPr>
            <a:spLocks noGrp="1"/>
          </p:cNvSpPr>
          <p:nvPr>
            <p:ph type="dt" sz="half" idx="10"/>
          </p:nvPr>
        </p:nvSpPr>
        <p:spPr/>
        <p:txBody>
          <a:bodyPr/>
          <a:lstStyle/>
          <a:p>
            <a:fld id="{08FBDE97-B62C-460A-B868-C81063E03B58}" type="datetimeFigureOut">
              <a:rPr lang="en-US" smtClean="0"/>
              <a:t>2/9/2025</a:t>
            </a:fld>
            <a:endParaRPr lang="en-US"/>
          </a:p>
        </p:txBody>
      </p:sp>
      <p:sp>
        <p:nvSpPr>
          <p:cNvPr id="5" name="Footer Placeholder 4">
            <a:extLst>
              <a:ext uri="{FF2B5EF4-FFF2-40B4-BE49-F238E27FC236}">
                <a16:creationId xmlns:a16="http://schemas.microsoft.com/office/drawing/2014/main" id="{859572BC-0FAF-2512-EB51-B36326607F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4E6B1-E48C-C599-1022-48F59D7DAD9D}"/>
              </a:ext>
            </a:extLst>
          </p:cNvPr>
          <p:cNvSpPr>
            <a:spLocks noGrp="1"/>
          </p:cNvSpPr>
          <p:nvPr>
            <p:ph type="sldNum" sz="quarter" idx="12"/>
          </p:nvPr>
        </p:nvSpPr>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319928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A67E65-AC54-32C1-2127-C7A2284581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62E48D-0327-F839-B370-3FA578C163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52130-79F8-E6E4-F1E5-C6849FCE8225}"/>
              </a:ext>
            </a:extLst>
          </p:cNvPr>
          <p:cNvSpPr>
            <a:spLocks noGrp="1"/>
          </p:cNvSpPr>
          <p:nvPr>
            <p:ph type="dt" sz="half" idx="10"/>
          </p:nvPr>
        </p:nvSpPr>
        <p:spPr/>
        <p:txBody>
          <a:bodyPr/>
          <a:lstStyle/>
          <a:p>
            <a:fld id="{08FBDE97-B62C-460A-B868-C81063E03B58}" type="datetimeFigureOut">
              <a:rPr lang="en-US" smtClean="0"/>
              <a:t>2/9/2025</a:t>
            </a:fld>
            <a:endParaRPr lang="en-US"/>
          </a:p>
        </p:txBody>
      </p:sp>
      <p:sp>
        <p:nvSpPr>
          <p:cNvPr id="5" name="Footer Placeholder 4">
            <a:extLst>
              <a:ext uri="{FF2B5EF4-FFF2-40B4-BE49-F238E27FC236}">
                <a16:creationId xmlns:a16="http://schemas.microsoft.com/office/drawing/2014/main" id="{B21FBCAF-02D2-6095-E500-7AC310A41F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A3591-CFDE-94A1-A279-68C575081B74}"/>
              </a:ext>
            </a:extLst>
          </p:cNvPr>
          <p:cNvSpPr>
            <a:spLocks noGrp="1"/>
          </p:cNvSpPr>
          <p:nvPr>
            <p:ph type="sldNum" sz="quarter" idx="12"/>
          </p:nvPr>
        </p:nvSpPr>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229472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16450-6FBF-9424-4EC6-1B90AFC581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86C60-91C7-CF4E-FF67-14BE8D69D6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BF62D6-EA96-640D-23D3-789040EB2AB0}"/>
              </a:ext>
            </a:extLst>
          </p:cNvPr>
          <p:cNvSpPr>
            <a:spLocks noGrp="1"/>
          </p:cNvSpPr>
          <p:nvPr>
            <p:ph type="dt" sz="half" idx="10"/>
          </p:nvPr>
        </p:nvSpPr>
        <p:spPr/>
        <p:txBody>
          <a:bodyPr/>
          <a:lstStyle/>
          <a:p>
            <a:fld id="{08FBDE97-B62C-460A-B868-C81063E03B58}" type="datetimeFigureOut">
              <a:rPr lang="en-US" smtClean="0"/>
              <a:t>2/9/2025</a:t>
            </a:fld>
            <a:endParaRPr lang="en-US"/>
          </a:p>
        </p:txBody>
      </p:sp>
      <p:sp>
        <p:nvSpPr>
          <p:cNvPr id="5" name="Footer Placeholder 4">
            <a:extLst>
              <a:ext uri="{FF2B5EF4-FFF2-40B4-BE49-F238E27FC236}">
                <a16:creationId xmlns:a16="http://schemas.microsoft.com/office/drawing/2014/main" id="{7D51453C-943A-38B1-CEF9-7510432DB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9B253-51CE-A31B-C9AF-6C73A1388BC6}"/>
              </a:ext>
            </a:extLst>
          </p:cNvPr>
          <p:cNvSpPr>
            <a:spLocks noGrp="1"/>
          </p:cNvSpPr>
          <p:nvPr>
            <p:ph type="sldNum" sz="quarter" idx="12"/>
          </p:nvPr>
        </p:nvSpPr>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2529524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F19CB-55A0-3D81-14A8-8B401FF835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4DCF83-95D9-C0AA-5CC8-54EA24697B4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13D78-1412-1E0C-0D14-8EA5750227D0}"/>
              </a:ext>
            </a:extLst>
          </p:cNvPr>
          <p:cNvSpPr>
            <a:spLocks noGrp="1"/>
          </p:cNvSpPr>
          <p:nvPr>
            <p:ph type="dt" sz="half" idx="10"/>
          </p:nvPr>
        </p:nvSpPr>
        <p:spPr/>
        <p:txBody>
          <a:bodyPr/>
          <a:lstStyle/>
          <a:p>
            <a:fld id="{08FBDE97-B62C-460A-B868-C81063E03B58}" type="datetimeFigureOut">
              <a:rPr lang="en-US" smtClean="0"/>
              <a:t>2/9/2025</a:t>
            </a:fld>
            <a:endParaRPr lang="en-US"/>
          </a:p>
        </p:txBody>
      </p:sp>
      <p:sp>
        <p:nvSpPr>
          <p:cNvPr id="5" name="Footer Placeholder 4">
            <a:extLst>
              <a:ext uri="{FF2B5EF4-FFF2-40B4-BE49-F238E27FC236}">
                <a16:creationId xmlns:a16="http://schemas.microsoft.com/office/drawing/2014/main" id="{22A939A1-98CF-C735-D0FD-F26D1920B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FD1E9-8C8A-27BA-3668-4A1E752412B6}"/>
              </a:ext>
            </a:extLst>
          </p:cNvPr>
          <p:cNvSpPr>
            <a:spLocks noGrp="1"/>
          </p:cNvSpPr>
          <p:nvPr>
            <p:ph type="sldNum" sz="quarter" idx="12"/>
          </p:nvPr>
        </p:nvSpPr>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55100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24F9-9EE8-A985-F641-5AB2F9714A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892B4F-041D-5C4D-ADB2-ABACCDB4C2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426D6-0142-709B-9C5B-C82DD5CDEF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869F23-709F-F94C-07CD-CD56483798DC}"/>
              </a:ext>
            </a:extLst>
          </p:cNvPr>
          <p:cNvSpPr>
            <a:spLocks noGrp="1"/>
          </p:cNvSpPr>
          <p:nvPr>
            <p:ph type="dt" sz="half" idx="10"/>
          </p:nvPr>
        </p:nvSpPr>
        <p:spPr/>
        <p:txBody>
          <a:bodyPr/>
          <a:lstStyle/>
          <a:p>
            <a:fld id="{08FBDE97-B62C-460A-B868-C81063E03B58}" type="datetimeFigureOut">
              <a:rPr lang="en-US" smtClean="0"/>
              <a:t>2/9/2025</a:t>
            </a:fld>
            <a:endParaRPr lang="en-US"/>
          </a:p>
        </p:txBody>
      </p:sp>
      <p:sp>
        <p:nvSpPr>
          <p:cNvPr id="6" name="Footer Placeholder 5">
            <a:extLst>
              <a:ext uri="{FF2B5EF4-FFF2-40B4-BE49-F238E27FC236}">
                <a16:creationId xmlns:a16="http://schemas.microsoft.com/office/drawing/2014/main" id="{85121B0B-4B36-AD4B-89E5-66BDBE0EC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E474F-F3A2-D2CB-1CB6-0E1C9070980F}"/>
              </a:ext>
            </a:extLst>
          </p:cNvPr>
          <p:cNvSpPr>
            <a:spLocks noGrp="1"/>
          </p:cNvSpPr>
          <p:nvPr>
            <p:ph type="sldNum" sz="quarter" idx="12"/>
          </p:nvPr>
        </p:nvSpPr>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1732347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76472-C4E3-41FE-7BA6-2BE0D43497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1A42EC-828E-1B0F-BBC1-4D760C60E3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F871D5-15BC-095D-A706-6C5BC21038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4DDF4C-3539-F132-47CE-307A7C48F2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BDD779-5416-C6EA-F392-300CE31843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D4F4D5-AC7E-7FEA-231E-CBDFBA08E3C8}"/>
              </a:ext>
            </a:extLst>
          </p:cNvPr>
          <p:cNvSpPr>
            <a:spLocks noGrp="1"/>
          </p:cNvSpPr>
          <p:nvPr>
            <p:ph type="dt" sz="half" idx="10"/>
          </p:nvPr>
        </p:nvSpPr>
        <p:spPr/>
        <p:txBody>
          <a:bodyPr/>
          <a:lstStyle/>
          <a:p>
            <a:fld id="{08FBDE97-B62C-460A-B868-C81063E03B58}" type="datetimeFigureOut">
              <a:rPr lang="en-US" smtClean="0"/>
              <a:t>2/9/2025</a:t>
            </a:fld>
            <a:endParaRPr lang="en-US"/>
          </a:p>
        </p:txBody>
      </p:sp>
      <p:sp>
        <p:nvSpPr>
          <p:cNvPr id="8" name="Footer Placeholder 7">
            <a:extLst>
              <a:ext uri="{FF2B5EF4-FFF2-40B4-BE49-F238E27FC236}">
                <a16:creationId xmlns:a16="http://schemas.microsoft.com/office/drawing/2014/main" id="{E2F89613-8810-FF04-56E7-CA44809CD9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F83D80-96AB-1373-A7C5-38E5CEA71647}"/>
              </a:ext>
            </a:extLst>
          </p:cNvPr>
          <p:cNvSpPr>
            <a:spLocks noGrp="1"/>
          </p:cNvSpPr>
          <p:nvPr>
            <p:ph type="sldNum" sz="quarter" idx="12"/>
          </p:nvPr>
        </p:nvSpPr>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3035028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28BE8-7B75-7022-7174-E62F3CFA9B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32EB32-FA70-2817-6CD9-69C4286F691B}"/>
              </a:ext>
            </a:extLst>
          </p:cNvPr>
          <p:cNvSpPr>
            <a:spLocks noGrp="1"/>
          </p:cNvSpPr>
          <p:nvPr>
            <p:ph type="dt" sz="half" idx="10"/>
          </p:nvPr>
        </p:nvSpPr>
        <p:spPr/>
        <p:txBody>
          <a:bodyPr/>
          <a:lstStyle/>
          <a:p>
            <a:fld id="{08FBDE97-B62C-460A-B868-C81063E03B58}" type="datetimeFigureOut">
              <a:rPr lang="en-US" smtClean="0"/>
              <a:t>2/9/2025</a:t>
            </a:fld>
            <a:endParaRPr lang="en-US"/>
          </a:p>
        </p:txBody>
      </p:sp>
      <p:sp>
        <p:nvSpPr>
          <p:cNvPr id="4" name="Footer Placeholder 3">
            <a:extLst>
              <a:ext uri="{FF2B5EF4-FFF2-40B4-BE49-F238E27FC236}">
                <a16:creationId xmlns:a16="http://schemas.microsoft.com/office/drawing/2014/main" id="{46C50A4B-DF6B-F2B4-B471-E2E6D802D5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AE6B6D-45E4-9A51-F422-5184D5F86A25}"/>
              </a:ext>
            </a:extLst>
          </p:cNvPr>
          <p:cNvSpPr>
            <a:spLocks noGrp="1"/>
          </p:cNvSpPr>
          <p:nvPr>
            <p:ph type="sldNum" sz="quarter" idx="12"/>
          </p:nvPr>
        </p:nvSpPr>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2457503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AFC04-5312-D9AB-0D02-0C958ADC6300}"/>
              </a:ext>
            </a:extLst>
          </p:cNvPr>
          <p:cNvSpPr>
            <a:spLocks noGrp="1"/>
          </p:cNvSpPr>
          <p:nvPr>
            <p:ph type="dt" sz="half" idx="10"/>
          </p:nvPr>
        </p:nvSpPr>
        <p:spPr/>
        <p:txBody>
          <a:bodyPr/>
          <a:lstStyle/>
          <a:p>
            <a:fld id="{08FBDE97-B62C-460A-B868-C81063E03B58}" type="datetimeFigureOut">
              <a:rPr lang="en-US" smtClean="0"/>
              <a:t>2/9/2025</a:t>
            </a:fld>
            <a:endParaRPr lang="en-US"/>
          </a:p>
        </p:txBody>
      </p:sp>
      <p:sp>
        <p:nvSpPr>
          <p:cNvPr id="3" name="Footer Placeholder 2">
            <a:extLst>
              <a:ext uri="{FF2B5EF4-FFF2-40B4-BE49-F238E27FC236}">
                <a16:creationId xmlns:a16="http://schemas.microsoft.com/office/drawing/2014/main" id="{F55ADA1B-370A-578F-2F88-5F98D9A4F9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1877D8-DC78-B2EC-0315-20970C2A25AD}"/>
              </a:ext>
            </a:extLst>
          </p:cNvPr>
          <p:cNvSpPr>
            <a:spLocks noGrp="1"/>
          </p:cNvSpPr>
          <p:nvPr>
            <p:ph type="sldNum" sz="quarter" idx="12"/>
          </p:nvPr>
        </p:nvSpPr>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3630977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FBB3D-95CE-61A3-368E-6325CA4596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911AFC-B183-3AEB-EE46-54D924097D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A36A70-9422-3FCC-2AE0-3A22608476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AECA86-4467-A543-14F0-7AB7749AD4C7}"/>
              </a:ext>
            </a:extLst>
          </p:cNvPr>
          <p:cNvSpPr>
            <a:spLocks noGrp="1"/>
          </p:cNvSpPr>
          <p:nvPr>
            <p:ph type="dt" sz="half" idx="10"/>
          </p:nvPr>
        </p:nvSpPr>
        <p:spPr/>
        <p:txBody>
          <a:bodyPr/>
          <a:lstStyle/>
          <a:p>
            <a:fld id="{08FBDE97-B62C-460A-B868-C81063E03B58}" type="datetimeFigureOut">
              <a:rPr lang="en-US" smtClean="0"/>
              <a:t>2/9/2025</a:t>
            </a:fld>
            <a:endParaRPr lang="en-US"/>
          </a:p>
        </p:txBody>
      </p:sp>
      <p:sp>
        <p:nvSpPr>
          <p:cNvPr id="6" name="Footer Placeholder 5">
            <a:extLst>
              <a:ext uri="{FF2B5EF4-FFF2-40B4-BE49-F238E27FC236}">
                <a16:creationId xmlns:a16="http://schemas.microsoft.com/office/drawing/2014/main" id="{8EF00E2F-F76B-72A5-DEA3-4542B68DD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022071-5BFD-0C54-1B4E-BCA1FE21EB01}"/>
              </a:ext>
            </a:extLst>
          </p:cNvPr>
          <p:cNvSpPr>
            <a:spLocks noGrp="1"/>
          </p:cNvSpPr>
          <p:nvPr>
            <p:ph type="sldNum" sz="quarter" idx="12"/>
          </p:nvPr>
        </p:nvSpPr>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196855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F879E-7F60-5241-8295-9AC5730779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7D6FA0-12C7-4102-A9BB-483D02DBD6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EFDD3C-F3E9-EBB6-5D05-7AEB4D6C41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24F877-2DF3-F381-1284-83C32F99AA94}"/>
              </a:ext>
            </a:extLst>
          </p:cNvPr>
          <p:cNvSpPr>
            <a:spLocks noGrp="1"/>
          </p:cNvSpPr>
          <p:nvPr>
            <p:ph type="dt" sz="half" idx="10"/>
          </p:nvPr>
        </p:nvSpPr>
        <p:spPr/>
        <p:txBody>
          <a:bodyPr/>
          <a:lstStyle/>
          <a:p>
            <a:fld id="{08FBDE97-B62C-460A-B868-C81063E03B58}" type="datetimeFigureOut">
              <a:rPr lang="en-US" smtClean="0"/>
              <a:t>2/9/2025</a:t>
            </a:fld>
            <a:endParaRPr lang="en-US"/>
          </a:p>
        </p:txBody>
      </p:sp>
      <p:sp>
        <p:nvSpPr>
          <p:cNvPr id="6" name="Footer Placeholder 5">
            <a:extLst>
              <a:ext uri="{FF2B5EF4-FFF2-40B4-BE49-F238E27FC236}">
                <a16:creationId xmlns:a16="http://schemas.microsoft.com/office/drawing/2014/main" id="{576EF828-DA9F-96E9-B0DD-F09E13B09A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8FCC96-2FB3-6F52-A46F-6B5784DC6A59}"/>
              </a:ext>
            </a:extLst>
          </p:cNvPr>
          <p:cNvSpPr>
            <a:spLocks noGrp="1"/>
          </p:cNvSpPr>
          <p:nvPr>
            <p:ph type="sldNum" sz="quarter" idx="12"/>
          </p:nvPr>
        </p:nvSpPr>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230366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3D4DFBA-775F-B575-5F7B-19BCAD0065A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C0356CC3-B202-7C2A-5EE5-6BF1E2E6A3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DCBF99-039D-53FD-3180-0F717F6FA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A98ADA-0C9C-840C-1BA3-CB73AEFA9C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FBDE97-B62C-460A-B868-C81063E03B58}" type="datetimeFigureOut">
              <a:rPr lang="en-US" smtClean="0"/>
              <a:t>2/9/2025</a:t>
            </a:fld>
            <a:endParaRPr lang="en-US"/>
          </a:p>
        </p:txBody>
      </p:sp>
      <p:sp>
        <p:nvSpPr>
          <p:cNvPr id="5" name="Footer Placeholder 4">
            <a:extLst>
              <a:ext uri="{FF2B5EF4-FFF2-40B4-BE49-F238E27FC236}">
                <a16:creationId xmlns:a16="http://schemas.microsoft.com/office/drawing/2014/main" id="{DB71791E-F85F-DFC0-0D99-0225AD755F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D40A07B-B8BE-6DAD-5CAB-47A08D6D1C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5F87BF-85E2-45EC-9DC1-A9AB3502871E}" type="slidenum">
              <a:rPr lang="en-US" smtClean="0"/>
              <a:t>‹#›</a:t>
            </a:fld>
            <a:endParaRPr lang="en-US"/>
          </a:p>
        </p:txBody>
      </p:sp>
    </p:spTree>
    <p:extLst>
      <p:ext uri="{BB962C8B-B14F-4D97-AF65-F5344CB8AC3E}">
        <p14:creationId xmlns:p14="http://schemas.microsoft.com/office/powerpoint/2010/main" val="4010362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141EC0-0746-4FA3-836B-6E7B0CBFDB84}"/>
              </a:ext>
            </a:extLst>
          </p:cNvPr>
          <p:cNvSpPr txBox="1"/>
          <p:nvPr/>
        </p:nvSpPr>
        <p:spPr>
          <a:xfrm>
            <a:off x="0" y="1112363"/>
            <a:ext cx="12192000" cy="286232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6000" b="1" dirty="0" err="1">
                <a:latin typeface="Times New Roman" panose="02020603050405020304" pitchFamily="18" charset="0"/>
                <a:cs typeface="Times New Roman" panose="02020603050405020304" pitchFamily="18" charset="0"/>
              </a:rPr>
              <a:t>Chào</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mừng</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các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thầy</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cô</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về</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dự</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giờ</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thăm</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lớp</a:t>
            </a:r>
            <a:r>
              <a:rPr lang="en-US" sz="6000" b="1" dirty="0">
                <a:latin typeface="Times New Roman" panose="02020603050405020304" pitchFamily="18" charset="0"/>
                <a:cs typeface="Times New Roman" panose="02020603050405020304" pitchFamily="18" charset="0"/>
              </a:rPr>
              <a:t>.</a:t>
            </a:r>
          </a:p>
          <a:p>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Giáo</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viên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dạy</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Trương</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Thị</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Mỹ</a:t>
            </a:r>
            <a:r>
              <a:rPr lang="en-US" sz="6000" b="1" dirty="0">
                <a:latin typeface="Times New Roman" panose="02020603050405020304" pitchFamily="18" charset="0"/>
                <a:cs typeface="Times New Roman" panose="02020603050405020304" pitchFamily="18" charset="0"/>
              </a:rPr>
              <a:t> Linh</a:t>
            </a:r>
          </a:p>
        </p:txBody>
      </p:sp>
    </p:spTree>
    <p:extLst>
      <p:ext uri="{BB962C8B-B14F-4D97-AF65-F5344CB8AC3E}">
        <p14:creationId xmlns:p14="http://schemas.microsoft.com/office/powerpoint/2010/main" val="3856056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6892A4-A110-43B5-BF8C-DB12766419FE}"/>
              </a:ext>
            </a:extLst>
          </p:cNvPr>
          <p:cNvSpPr txBox="1"/>
          <p:nvPr/>
        </p:nvSpPr>
        <p:spPr>
          <a:xfrm>
            <a:off x="457376" y="524404"/>
            <a:ext cx="11505237" cy="5632311"/>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vi-VN" sz="4000" b="0" i="0" u="none" strike="noStrike" kern="1200" cap="none" spc="0" normalizeH="0" baseline="0" noProof="0">
                <a:ln>
                  <a:noFill/>
                </a:ln>
                <a:solidFill>
                  <a:prstClr val="black"/>
                </a:solidFill>
                <a:effectLst/>
                <a:uLnTx/>
                <a:uFillTx/>
                <a:latin typeface="+mj-lt"/>
                <a:ea typeface="+mn-ea"/>
                <a:cs typeface="+mn-cs"/>
              </a:rPr>
              <a:t>– Tác giả quan sát được những đặc điểm ngoại hình nào của bà khi</a:t>
            </a:r>
            <a:r>
              <a:rPr kumimoji="0" lang="en-US" sz="4000" b="0" i="0" u="none" strike="noStrike" kern="1200" cap="none" spc="0" normalizeH="0" baseline="0" noProof="0">
                <a:ln>
                  <a:noFill/>
                </a:ln>
                <a:solidFill>
                  <a:prstClr val="black"/>
                </a:solidFill>
                <a:effectLst/>
                <a:uLnTx/>
                <a:uFillTx/>
                <a:latin typeface="+mj-lt"/>
                <a:ea typeface="+mn-ea"/>
                <a:cs typeface="+mn-cs"/>
              </a:rPr>
              <a:t> </a:t>
            </a:r>
            <a:r>
              <a:rPr kumimoji="0" lang="vi-VN" sz="4000" b="0" i="0" u="none" strike="noStrike" kern="1200" cap="none" spc="0" normalizeH="0" baseline="0" noProof="0">
                <a:ln>
                  <a:noFill/>
                </a:ln>
                <a:solidFill>
                  <a:prstClr val="black"/>
                </a:solidFill>
                <a:effectLst/>
                <a:uLnTx/>
                <a:uFillTx/>
                <a:latin typeface="+mj-lt"/>
                <a:ea typeface="+mn-ea"/>
                <a:cs typeface="+mn-cs"/>
              </a:rPr>
              <a:t>bà chải tóc và khi bà cười? Mỗi đặc điểm ấy được tả bằng những</a:t>
            </a:r>
            <a:r>
              <a:rPr kumimoji="0" lang="en-US" sz="4000" b="0" i="0" u="none" strike="noStrike" kern="1200" cap="none" spc="0" normalizeH="0" baseline="0" noProof="0">
                <a:ln>
                  <a:noFill/>
                </a:ln>
                <a:solidFill>
                  <a:prstClr val="black"/>
                </a:solidFill>
                <a:effectLst/>
                <a:uLnTx/>
                <a:uFillTx/>
                <a:latin typeface="+mj-lt"/>
                <a:ea typeface="+mn-ea"/>
                <a:cs typeface="+mn-cs"/>
              </a:rPr>
              <a:t> </a:t>
            </a:r>
            <a:r>
              <a:rPr kumimoji="0" lang="vi-VN" sz="4000" b="0" i="0" u="none" strike="noStrike" kern="1200" cap="none" spc="0" normalizeH="0" baseline="0" noProof="0">
                <a:ln>
                  <a:noFill/>
                </a:ln>
                <a:solidFill>
                  <a:prstClr val="black"/>
                </a:solidFill>
                <a:effectLst/>
                <a:uLnTx/>
                <a:uFillTx/>
                <a:latin typeface="+mj-lt"/>
                <a:ea typeface="+mn-ea"/>
                <a:cs typeface="+mn-cs"/>
              </a:rPr>
              <a:t>từ ngữ, hình ảnh nào?</a:t>
            </a:r>
          </a:p>
          <a:p>
            <a:pPr marR="0" lvl="0" algn="just" defTabSz="914400" rtl="0" eaLnBrk="1" fontAlgn="auto" latinLnBrk="0" hangingPunct="1">
              <a:lnSpc>
                <a:spcPct val="100000"/>
              </a:lnSpc>
              <a:spcBef>
                <a:spcPts val="0"/>
              </a:spcBef>
              <a:spcAft>
                <a:spcPts val="0"/>
              </a:spcAft>
              <a:buClrTx/>
              <a:buSzTx/>
              <a:tabLst/>
              <a:defRPr/>
            </a:pPr>
            <a:r>
              <a:rPr kumimoji="0" lang="vi-VN" sz="4000" b="0" i="0" u="none" strike="noStrike" kern="1200" cap="none" spc="0" normalizeH="0" baseline="0" noProof="0">
                <a:ln>
                  <a:noFill/>
                </a:ln>
                <a:solidFill>
                  <a:prstClr val="black"/>
                </a:solidFill>
                <a:effectLst/>
                <a:uLnTx/>
                <a:uFillTx/>
                <a:latin typeface="+mj-lt"/>
                <a:ea typeface="+mn-ea"/>
                <a:cs typeface="+mn-cs"/>
              </a:rPr>
              <a:t>– Giọng nói của bà được miêu tả bằng những từ ngữ nào?</a:t>
            </a:r>
          </a:p>
          <a:p>
            <a:pPr marR="0" lvl="0" algn="just" defTabSz="914400" rtl="0" eaLnBrk="1" fontAlgn="auto" latinLnBrk="0" hangingPunct="1">
              <a:lnSpc>
                <a:spcPct val="100000"/>
              </a:lnSpc>
              <a:spcBef>
                <a:spcPts val="0"/>
              </a:spcBef>
              <a:spcAft>
                <a:spcPts val="0"/>
              </a:spcAft>
              <a:buClrTx/>
              <a:buSzTx/>
              <a:tabLst/>
              <a:defRPr/>
            </a:pPr>
            <a:r>
              <a:rPr kumimoji="0" lang="vi-VN" sz="4000" b="0" i="0" u="none" strike="noStrike" kern="1200" cap="none" spc="0" normalizeH="0" baseline="0" noProof="0">
                <a:ln>
                  <a:noFill/>
                </a:ln>
                <a:solidFill>
                  <a:prstClr val="black"/>
                </a:solidFill>
                <a:effectLst/>
                <a:uLnTx/>
                <a:uFillTx/>
                <a:latin typeface="+mj-lt"/>
                <a:ea typeface="+mn-ea"/>
                <a:cs typeface="+mn-cs"/>
              </a:rPr>
              <a:t>– Tình cảm, cảm xúc của tác giả dành cho bà của mình thể hiện qua</a:t>
            </a:r>
            <a:r>
              <a:rPr kumimoji="0" lang="en-US" sz="4000" b="0" i="0" u="none" strike="noStrike" kern="1200" cap="none" spc="0" normalizeH="0" baseline="0" noProof="0">
                <a:ln>
                  <a:noFill/>
                </a:ln>
                <a:solidFill>
                  <a:prstClr val="black"/>
                </a:solidFill>
                <a:effectLst/>
                <a:uLnTx/>
                <a:uFillTx/>
                <a:latin typeface="+mj-lt"/>
                <a:ea typeface="+mn-ea"/>
                <a:cs typeface="+mn-cs"/>
              </a:rPr>
              <a:t> </a:t>
            </a:r>
            <a:r>
              <a:rPr kumimoji="0" lang="vi-VN" sz="4000" b="0" i="0" u="none" strike="noStrike" kern="1200" cap="none" spc="0" normalizeH="0" baseline="0" noProof="0">
                <a:ln>
                  <a:noFill/>
                </a:ln>
                <a:solidFill>
                  <a:prstClr val="black"/>
                </a:solidFill>
                <a:effectLst/>
                <a:uLnTx/>
                <a:uFillTx/>
                <a:latin typeface="+mj-lt"/>
                <a:ea typeface="+mn-ea"/>
                <a:cs typeface="+mn-cs"/>
              </a:rPr>
              <a:t>lời tả như thế nào?</a:t>
            </a:r>
            <a:endParaRPr kumimoji="0" lang="en-US" sz="4000" b="0" i="0" u="none" strike="noStrike" kern="1200" cap="none" spc="0" normalizeH="0" baseline="0" noProof="0">
              <a:ln>
                <a:noFill/>
              </a:ln>
              <a:solidFill>
                <a:prstClr val="black"/>
              </a:solidFill>
              <a:effectLst/>
              <a:uLnTx/>
              <a:uFillTx/>
              <a:latin typeface="+mj-lt"/>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kumimoji="0" lang="vi-VN" sz="4000" b="0" i="0" u="none" strike="noStrike" kern="1200" cap="none" spc="0" normalizeH="0" baseline="0" noProof="0">
                <a:ln>
                  <a:noFill/>
                </a:ln>
                <a:solidFill>
                  <a:prstClr val="black"/>
                </a:solidFill>
                <a:effectLst/>
                <a:uLnTx/>
                <a:uFillTx/>
                <a:latin typeface="+mj-lt"/>
                <a:ea typeface="+mn-ea"/>
                <a:cs typeface="+mn-cs"/>
              </a:rPr>
              <a:t>– Qua đoạn văn, em học được những gì về cách viết bài văn tả người?</a:t>
            </a:r>
            <a:endParaRPr kumimoji="0" lang="en-US" sz="4000" b="0" i="0" u="none" strike="noStrike" kern="1200" cap="none" spc="0" normalizeH="0" baseline="0" noProof="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100714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77189" b="59446"/>
          <a:stretch/>
        </p:blipFill>
        <p:spPr>
          <a:xfrm>
            <a:off x="2394408" y="643467"/>
            <a:ext cx="8948960" cy="5876887"/>
          </a:xfrm>
          <a:prstGeom prst="rect">
            <a:avLst/>
          </a:prstGeom>
        </p:spPr>
      </p:pic>
      <p:sp>
        <p:nvSpPr>
          <p:cNvPr id="6" name="TextBox 5"/>
          <p:cNvSpPr txBox="1"/>
          <p:nvPr/>
        </p:nvSpPr>
        <p:spPr>
          <a:xfrm>
            <a:off x="5137232" y="1393250"/>
            <a:ext cx="556274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12700">
                  <a:solidFill>
                    <a:prstClr val="black"/>
                  </a:solidFill>
                </a:ln>
                <a:solidFill>
                  <a:srgbClr val="FF3399"/>
                </a:solidFill>
                <a:effectLst>
                  <a:glow rad="228600">
                    <a:srgbClr val="FFC000">
                      <a:satMod val="175000"/>
                      <a:alpha val="40000"/>
                    </a:srgbClr>
                  </a:glow>
                </a:effectLst>
                <a:uLnTx/>
                <a:uFillTx/>
                <a:latin typeface="UTM Showcard" panose="02040603050506020204" pitchFamily="18" charset="0"/>
                <a:ea typeface="+mn-ea"/>
                <a:cs typeface="+mn-cs"/>
              </a:rPr>
              <a:t>THẢO LUẬN NHÓM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24831"/>
          <a:stretch/>
        </p:blipFill>
        <p:spPr>
          <a:xfrm>
            <a:off x="5514234" y="2751667"/>
            <a:ext cx="4565642" cy="3241267"/>
          </a:xfrm>
          <a:prstGeom prst="rect">
            <a:avLst/>
          </a:prstGeom>
        </p:spPr>
      </p:pic>
    </p:spTree>
    <p:extLst>
      <p:ext uri="{BB962C8B-B14F-4D97-AF65-F5344CB8AC3E}">
        <p14:creationId xmlns:p14="http://schemas.microsoft.com/office/powerpoint/2010/main" val="38753628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46442" y="522890"/>
            <a:ext cx="11699116" cy="6247864"/>
          </a:xfrm>
          <a:prstGeom prst="rect">
            <a:avLst/>
          </a:prstGeom>
          <a:noFill/>
        </p:spPr>
        <p:txBody>
          <a:bodyPr wrap="square" rtlCol="0">
            <a:spAutoFit/>
          </a:bodyPr>
          <a:lstStyle/>
          <a:p>
            <a:pPr algn="just"/>
            <a:r>
              <a:rPr lang="vi-VN" sz="4000">
                <a:latin typeface="Times New Roman" panose="02020603050405020304" pitchFamily="18" charset="0"/>
                <a:cs typeface="Times New Roman" panose="02020603050405020304" pitchFamily="18" charset="0"/>
              </a:rPr>
              <a:t>+ Tác giả </a:t>
            </a:r>
            <a:r>
              <a:rPr lang="vi-VN" sz="4000" b="1">
                <a:solidFill>
                  <a:srgbClr val="0070C0"/>
                </a:solidFill>
                <a:latin typeface="Times New Roman" panose="02020603050405020304" pitchFamily="18" charset="0"/>
                <a:cs typeface="Times New Roman" panose="02020603050405020304" pitchFamily="18" charset="0"/>
              </a:rPr>
              <a:t>tả</a:t>
            </a:r>
            <a:r>
              <a:rPr lang="vi-VN" sz="4000">
                <a:latin typeface="Times New Roman" panose="02020603050405020304" pitchFamily="18" charset="0"/>
                <a:cs typeface="Times New Roman" panose="02020603050405020304" pitchFamily="18" charset="0"/>
              </a:rPr>
              <a:t> một số </a:t>
            </a:r>
            <a:r>
              <a:rPr lang="vi-VN" sz="4000" b="1">
                <a:solidFill>
                  <a:srgbClr val="FF0000"/>
                </a:solidFill>
                <a:latin typeface="Times New Roman" panose="02020603050405020304" pitchFamily="18" charset="0"/>
                <a:cs typeface="Times New Roman" panose="02020603050405020304" pitchFamily="18" charset="0"/>
              </a:rPr>
              <a:t>đặc điểm nổi bật</a:t>
            </a:r>
            <a:r>
              <a:rPr lang="vi-VN" sz="4000">
                <a:solidFill>
                  <a:srgbClr val="FF0000"/>
                </a:solidFill>
                <a:latin typeface="Times New Roman" panose="02020603050405020304" pitchFamily="18" charset="0"/>
                <a:cs typeface="Times New Roman" panose="02020603050405020304" pitchFamily="18" charset="0"/>
              </a:rPr>
              <a:t> </a:t>
            </a:r>
            <a:r>
              <a:rPr lang="vi-VN" sz="4000">
                <a:latin typeface="Times New Roman" panose="02020603050405020304" pitchFamily="18" charset="0"/>
                <a:cs typeface="Times New Roman" panose="02020603050405020304" pitchFamily="18" charset="0"/>
              </a:rPr>
              <a:t>của bé Bông:</a:t>
            </a:r>
            <a:endParaRPr lang="en-US" sz="4000">
              <a:latin typeface="Times New Roman" panose="02020603050405020304" pitchFamily="18" charset="0"/>
              <a:cs typeface="Times New Roman" panose="02020603050405020304" pitchFamily="18" charset="0"/>
            </a:endParaRPr>
          </a:p>
          <a:p>
            <a:pPr algn="just"/>
            <a:r>
              <a:rPr lang="en-US" sz="4000">
                <a:latin typeface="Times New Roman" panose="02020603050405020304" pitchFamily="18" charset="0"/>
                <a:cs typeface="Times New Roman" panose="02020603050405020304" pitchFamily="18" charset="0"/>
              </a:rPr>
              <a:t> </a:t>
            </a:r>
            <a:r>
              <a:rPr lang="vi-VN" sz="4000" i="1">
                <a:latin typeface="Times New Roman" panose="02020603050405020304" pitchFamily="18" charset="0"/>
                <a:cs typeface="Times New Roman" panose="02020603050405020304" pitchFamily="18" charset="0"/>
              </a:rPr>
              <a:t>•</a:t>
            </a:r>
            <a:r>
              <a:rPr lang="en-US" sz="4000" i="1">
                <a:latin typeface="Times New Roman" panose="02020603050405020304" pitchFamily="18" charset="0"/>
                <a:cs typeface="Times New Roman" panose="02020603050405020304" pitchFamily="18" charset="0"/>
              </a:rPr>
              <a:t> </a:t>
            </a:r>
            <a:r>
              <a:rPr lang="vi-VN" sz="4000" i="1">
                <a:latin typeface="Times New Roman" panose="02020603050405020304" pitchFamily="18" charset="0"/>
                <a:cs typeface="Times New Roman" panose="02020603050405020304" pitchFamily="18" charset="0"/>
              </a:rPr>
              <a:t>Khuôn mặt: </a:t>
            </a:r>
            <a:r>
              <a:rPr lang="vi-VN" sz="4000">
                <a:latin typeface="Times New Roman" panose="02020603050405020304" pitchFamily="18" charset="0"/>
                <a:cs typeface="Times New Roman" panose="02020603050405020304" pitchFamily="18" charset="0"/>
              </a:rPr>
              <a:t>bầu bĩnh;</a:t>
            </a:r>
          </a:p>
          <a:p>
            <a:pPr algn="just"/>
            <a:r>
              <a:rPr lang="vi-VN" sz="4000" i="1">
                <a:latin typeface="Times New Roman" panose="02020603050405020304" pitchFamily="18" charset="0"/>
                <a:cs typeface="Times New Roman" panose="02020603050405020304" pitchFamily="18" charset="0"/>
              </a:rPr>
              <a:t>•</a:t>
            </a:r>
            <a:r>
              <a:rPr lang="en-US" sz="4000" i="1">
                <a:latin typeface="Times New Roman" panose="02020603050405020304" pitchFamily="18" charset="0"/>
                <a:cs typeface="Times New Roman" panose="02020603050405020304" pitchFamily="18" charset="0"/>
              </a:rPr>
              <a:t> </a:t>
            </a:r>
            <a:r>
              <a:rPr lang="vi-VN" sz="4000" i="1">
                <a:latin typeface="Times New Roman" panose="02020603050405020304" pitchFamily="18" charset="0"/>
                <a:cs typeface="Times New Roman" panose="02020603050405020304" pitchFamily="18" charset="0"/>
              </a:rPr>
              <a:t>Má: </a:t>
            </a:r>
            <a:r>
              <a:rPr lang="vi-VN" sz="4000">
                <a:latin typeface="Times New Roman" panose="02020603050405020304" pitchFamily="18" charset="0"/>
                <a:cs typeface="Times New Roman" panose="02020603050405020304" pitchFamily="18" charset="0"/>
              </a:rPr>
              <a:t>phúng phính, căng mịn;</a:t>
            </a:r>
          </a:p>
          <a:p>
            <a:pPr algn="just"/>
            <a:r>
              <a:rPr lang="vi-VN" sz="4000" i="1">
                <a:latin typeface="Times New Roman" panose="02020603050405020304" pitchFamily="18" charset="0"/>
                <a:cs typeface="Times New Roman" panose="02020603050405020304" pitchFamily="18" charset="0"/>
              </a:rPr>
              <a:t>•</a:t>
            </a:r>
            <a:r>
              <a:rPr lang="en-US" sz="4000" i="1">
                <a:latin typeface="Times New Roman" panose="02020603050405020304" pitchFamily="18" charset="0"/>
                <a:cs typeface="Times New Roman" panose="02020603050405020304" pitchFamily="18" charset="0"/>
              </a:rPr>
              <a:t> </a:t>
            </a:r>
            <a:r>
              <a:rPr lang="vi-VN" sz="4000" i="1">
                <a:latin typeface="Times New Roman" panose="02020603050405020304" pitchFamily="18" charset="0"/>
                <a:cs typeface="Times New Roman" panose="02020603050405020304" pitchFamily="18" charset="0"/>
              </a:rPr>
              <a:t>Đôi mắt:</a:t>
            </a:r>
            <a:r>
              <a:rPr lang="vi-VN" sz="4000">
                <a:latin typeface="Times New Roman" panose="02020603050405020304" pitchFamily="18" charset="0"/>
                <a:cs typeface="Times New Roman" panose="02020603050405020304" pitchFamily="18" charset="0"/>
              </a:rPr>
              <a:t> tròn xoe, long lanh;</a:t>
            </a:r>
          </a:p>
          <a:p>
            <a:pPr algn="just"/>
            <a:r>
              <a:rPr lang="vi-VN" sz="4000" i="1">
                <a:latin typeface="Times New Roman" panose="02020603050405020304" pitchFamily="18" charset="0"/>
                <a:cs typeface="Times New Roman" panose="02020603050405020304" pitchFamily="18" charset="0"/>
              </a:rPr>
              <a:t>•</a:t>
            </a:r>
            <a:r>
              <a:rPr lang="en-US" sz="4000" i="1">
                <a:latin typeface="Times New Roman" panose="02020603050405020304" pitchFamily="18" charset="0"/>
                <a:cs typeface="Times New Roman" panose="02020603050405020304" pitchFamily="18" charset="0"/>
              </a:rPr>
              <a:t> </a:t>
            </a:r>
            <a:r>
              <a:rPr lang="vi-VN" sz="4000" i="1">
                <a:latin typeface="Times New Roman" panose="02020603050405020304" pitchFamily="18" charset="0"/>
                <a:cs typeface="Times New Roman" panose="02020603050405020304" pitchFamily="18" charset="0"/>
              </a:rPr>
              <a:t>Miệng:</a:t>
            </a:r>
            <a:r>
              <a:rPr lang="vi-VN" sz="4000">
                <a:latin typeface="Times New Roman" panose="02020603050405020304" pitchFamily="18" charset="0"/>
                <a:cs typeface="Times New Roman" panose="02020603050405020304" pitchFamily="18" charset="0"/>
              </a:rPr>
              <a:t> đỏ hồng, chúm chím (như nụ hoa đào);</a:t>
            </a:r>
          </a:p>
          <a:p>
            <a:pPr algn="just"/>
            <a:r>
              <a:rPr lang="vi-VN" sz="4000" i="1">
                <a:latin typeface="Times New Roman" panose="02020603050405020304" pitchFamily="18" charset="0"/>
                <a:cs typeface="Times New Roman" panose="02020603050405020304" pitchFamily="18" charset="0"/>
              </a:rPr>
              <a:t>•</a:t>
            </a:r>
            <a:r>
              <a:rPr lang="en-US" sz="4000" i="1">
                <a:latin typeface="Times New Roman" panose="02020603050405020304" pitchFamily="18" charset="0"/>
                <a:cs typeface="Times New Roman" panose="02020603050405020304" pitchFamily="18" charset="0"/>
              </a:rPr>
              <a:t> </a:t>
            </a:r>
            <a:r>
              <a:rPr lang="vi-VN" sz="4000" i="1">
                <a:latin typeface="Times New Roman" panose="02020603050405020304" pitchFamily="18" charset="0"/>
                <a:cs typeface="Times New Roman" panose="02020603050405020304" pitchFamily="18" charset="0"/>
              </a:rPr>
              <a:t>Mái tóc:</a:t>
            </a:r>
            <a:r>
              <a:rPr lang="vi-VN" sz="4000">
                <a:latin typeface="Times New Roman" panose="02020603050405020304" pitchFamily="18" charset="0"/>
                <a:cs typeface="Times New Roman" panose="02020603050405020304" pitchFamily="18" charset="0"/>
              </a:rPr>
              <a:t> mềm, đen nhánh, tết thành hai bím nhỏ, lắc lư theo nhịp bước.</a:t>
            </a:r>
          </a:p>
          <a:p>
            <a:pPr algn="just"/>
            <a:r>
              <a:rPr lang="vi-VN" sz="4000" i="1">
                <a:latin typeface="Times New Roman" panose="02020603050405020304" pitchFamily="18" charset="0"/>
                <a:cs typeface="Times New Roman" panose="02020603050405020304" pitchFamily="18" charset="0"/>
              </a:rPr>
              <a:t>•</a:t>
            </a:r>
            <a:r>
              <a:rPr lang="en-US" sz="4000" i="1">
                <a:latin typeface="Times New Roman" panose="02020603050405020304" pitchFamily="18" charset="0"/>
                <a:cs typeface="Times New Roman" panose="02020603050405020304" pitchFamily="18" charset="0"/>
              </a:rPr>
              <a:t> </a:t>
            </a:r>
            <a:r>
              <a:rPr lang="vi-VN" sz="4000" i="1">
                <a:latin typeface="Times New Roman" panose="02020603050405020304" pitchFamily="18" charset="0"/>
                <a:cs typeface="Times New Roman" panose="02020603050405020304" pitchFamily="18" charset="0"/>
              </a:rPr>
              <a:t>Làn da:</a:t>
            </a:r>
            <a:r>
              <a:rPr lang="vi-VN" sz="4000">
                <a:latin typeface="Times New Roman" panose="02020603050405020304" pitchFamily="18" charset="0"/>
                <a:cs typeface="Times New Roman" panose="02020603050405020304" pitchFamily="18" charset="0"/>
              </a:rPr>
              <a:t> trắng hồng.</a:t>
            </a:r>
          </a:p>
          <a:p>
            <a:pPr algn="just"/>
            <a:r>
              <a:rPr lang="vi-VN" sz="4000">
                <a:latin typeface="Times New Roman" panose="02020603050405020304" pitchFamily="18" charset="0"/>
                <a:cs typeface="Times New Roman" panose="02020603050405020304" pitchFamily="18" charset="0"/>
              </a:rPr>
              <a:t>+ Câu mở đầu và câu cuối của đoạn văn </a:t>
            </a:r>
            <a:r>
              <a:rPr lang="vi-VN" sz="4000" b="1">
                <a:solidFill>
                  <a:srgbClr val="00B0F0"/>
                </a:solidFill>
                <a:latin typeface="Times New Roman" panose="02020603050405020304" pitchFamily="18" charset="0"/>
                <a:cs typeface="Times New Roman" panose="02020603050405020304" pitchFamily="18" charset="0"/>
              </a:rPr>
              <a:t>nêu nhận định và ấn tượng chung của tác giả về bé Bông</a:t>
            </a:r>
            <a:r>
              <a:rPr lang="vi-VN" sz="4000">
                <a:latin typeface="Times New Roman" panose="02020603050405020304" pitchFamily="18" charset="0"/>
                <a:cs typeface="Times New Roman" panose="02020603050405020304" pitchFamily="18" charset="0"/>
              </a:rPr>
              <a:t>.</a:t>
            </a:r>
            <a:endParaRPr lang="vi-VN" sz="4000" dirty="0" err="1">
              <a:latin typeface="Times New Roman" panose="02020603050405020304" pitchFamily="18" charset="0"/>
              <a:cs typeface="Times New Roman" panose="02020603050405020304" pitchFamily="18" charset="0"/>
            </a:endParaRPr>
          </a:p>
        </p:txBody>
      </p:sp>
      <p:grpSp>
        <p:nvGrpSpPr>
          <p:cNvPr id="18" name="Group 17"/>
          <p:cNvGrpSpPr/>
          <p:nvPr/>
        </p:nvGrpSpPr>
        <p:grpSpPr>
          <a:xfrm>
            <a:off x="246442" y="42325"/>
            <a:ext cx="832577" cy="927373"/>
            <a:chOff x="540779" y="1331277"/>
            <a:chExt cx="1161021" cy="1007382"/>
          </a:xfrm>
        </p:grpSpPr>
        <p:sp>
          <p:nvSpPr>
            <p:cNvPr id="17" name="Oval 16"/>
            <p:cNvSpPr/>
            <p:nvPr/>
          </p:nvSpPr>
          <p:spPr>
            <a:xfrm>
              <a:off x="540779" y="1331277"/>
              <a:ext cx="1161021" cy="100738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r="78788" b="59895"/>
            <a:stretch/>
          </p:blipFill>
          <p:spPr>
            <a:xfrm>
              <a:off x="746457" y="1448689"/>
              <a:ext cx="760915" cy="809227"/>
            </a:xfrm>
            <a:prstGeom prst="rect">
              <a:avLst/>
            </a:prstGeom>
          </p:spPr>
        </p:pic>
      </p:grpSp>
    </p:spTree>
    <p:extLst>
      <p:ext uri="{BB962C8B-B14F-4D97-AF65-F5344CB8AC3E}">
        <p14:creationId xmlns:p14="http://schemas.microsoft.com/office/powerpoint/2010/main" val="8771205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38200" y="365125"/>
            <a:ext cx="11124414"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70C0"/>
                </a:solidFill>
                <a:effectLst/>
                <a:uLnTx/>
                <a:uFillTx/>
                <a:latin typeface="+mj-lt"/>
                <a:ea typeface="+mn-ea"/>
                <a:cs typeface="+mn-cs"/>
              </a:rPr>
              <a:t>+ Khi bà chải tóc và khi bà cười, tác giả quan sát được một số đặc điểm ngoại hình nổi bật: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70C0"/>
                </a:solidFill>
                <a:effectLst/>
                <a:uLnTx/>
                <a:uFillTx/>
                <a:latin typeface="+mj-lt"/>
                <a:ea typeface="+mn-ea"/>
                <a:cs typeface="+mn-cs"/>
              </a:rPr>
              <a:t>•</a:t>
            </a:r>
            <a:r>
              <a:rPr kumimoji="0" lang="en-US" sz="3200" b="0" i="0" u="none" strike="noStrike" kern="1200" cap="none" spc="0" normalizeH="0" baseline="0" noProof="0">
                <a:ln>
                  <a:noFill/>
                </a:ln>
                <a:solidFill>
                  <a:srgbClr val="0070C0"/>
                </a:solidFill>
                <a:effectLst/>
                <a:uLnTx/>
                <a:uFillTx/>
                <a:latin typeface="+mj-lt"/>
                <a:ea typeface="+mn-ea"/>
                <a:cs typeface="+mn-cs"/>
              </a:rPr>
              <a:t> </a:t>
            </a:r>
            <a:r>
              <a:rPr kumimoji="0" lang="vi-VN" sz="3200" b="0" i="0" u="none" strike="noStrike" kern="1200" cap="none" spc="0" normalizeH="0" baseline="0" noProof="0">
                <a:ln>
                  <a:noFill/>
                </a:ln>
                <a:solidFill>
                  <a:srgbClr val="0070C0"/>
                </a:solidFill>
                <a:effectLst/>
                <a:uLnTx/>
                <a:uFillTx/>
                <a:latin typeface="+mj-lt"/>
                <a:ea typeface="+mn-ea"/>
                <a:cs typeface="+mn-cs"/>
              </a:rPr>
              <a:t>Tóc: đen, dày kì lạ, phủ kín cả hai vai, xoã xuống ngực, xuống đầu gối;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70C0"/>
                </a:solidFill>
                <a:effectLst/>
                <a:uLnTx/>
                <a:uFillTx/>
                <a:latin typeface="+mj-lt"/>
                <a:ea typeface="+mn-ea"/>
                <a:cs typeface="+mn-cs"/>
              </a:rPr>
              <a:t>•</a:t>
            </a:r>
            <a:r>
              <a:rPr kumimoji="0" lang="en-US" sz="3200" b="0" i="0" u="none" strike="noStrike" kern="1200" cap="none" spc="0" normalizeH="0" baseline="0" noProof="0">
                <a:ln>
                  <a:noFill/>
                </a:ln>
                <a:solidFill>
                  <a:srgbClr val="0070C0"/>
                </a:solidFill>
                <a:effectLst/>
                <a:uLnTx/>
                <a:uFillTx/>
                <a:latin typeface="+mj-lt"/>
                <a:ea typeface="+mn-ea"/>
                <a:cs typeface="+mn-cs"/>
              </a:rPr>
              <a:t> </a:t>
            </a:r>
            <a:r>
              <a:rPr kumimoji="0" lang="vi-VN" sz="3200" b="0" i="0" u="none" strike="noStrike" kern="1200" cap="none" spc="0" normalizeH="0" baseline="0" noProof="0">
                <a:ln>
                  <a:noFill/>
                </a:ln>
                <a:solidFill>
                  <a:srgbClr val="0070C0"/>
                </a:solidFill>
                <a:effectLst/>
                <a:uLnTx/>
                <a:uFillTx/>
                <a:latin typeface="+mj-lt"/>
                <a:ea typeface="+mn-ea"/>
                <a:cs typeface="+mn-cs"/>
              </a:rPr>
              <a:t>Hai con ngươi: đen sẫm, nở ra, long lanh, dịu hiền;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70C0"/>
                </a:solidFill>
                <a:effectLst/>
                <a:uLnTx/>
                <a:uFillTx/>
                <a:latin typeface="+mj-lt"/>
                <a:ea typeface="+mn-ea"/>
                <a:cs typeface="+mn-cs"/>
              </a:rPr>
              <a:t>•</a:t>
            </a:r>
            <a:r>
              <a:rPr kumimoji="0" lang="en-US" sz="3200" b="0" i="0" u="none" strike="noStrike" kern="1200" cap="none" spc="0" normalizeH="0" baseline="0" noProof="0">
                <a:ln>
                  <a:noFill/>
                </a:ln>
                <a:solidFill>
                  <a:srgbClr val="0070C0"/>
                </a:solidFill>
                <a:effectLst/>
                <a:uLnTx/>
                <a:uFillTx/>
                <a:latin typeface="+mj-lt"/>
                <a:ea typeface="+mn-ea"/>
                <a:cs typeface="+mn-cs"/>
              </a:rPr>
              <a:t> </a:t>
            </a:r>
            <a:r>
              <a:rPr kumimoji="0" lang="vi-VN" sz="3200" b="0" i="0" u="none" strike="noStrike" kern="1200" cap="none" spc="0" normalizeH="0" baseline="0" noProof="0">
                <a:ln>
                  <a:noFill/>
                </a:ln>
                <a:solidFill>
                  <a:srgbClr val="0070C0"/>
                </a:solidFill>
                <a:effectLst/>
                <a:uLnTx/>
                <a:uFillTx/>
                <a:latin typeface="+mj-lt"/>
                <a:ea typeface="+mn-ea"/>
                <a:cs typeface="+mn-cs"/>
              </a:rPr>
              <a:t>Đôi mắt: ánh lên những tia sáng ấm áp, tươi vui;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70C0"/>
                </a:solidFill>
                <a:effectLst/>
                <a:uLnTx/>
                <a:uFillTx/>
                <a:latin typeface="+mj-lt"/>
                <a:ea typeface="+mn-ea"/>
                <a:cs typeface="+mn-cs"/>
              </a:rPr>
              <a:t>•</a:t>
            </a:r>
            <a:r>
              <a:rPr kumimoji="0" lang="en-US" sz="3200" b="0" i="0" u="none" strike="noStrike" kern="1200" cap="none" spc="0" normalizeH="0" baseline="0" noProof="0">
                <a:ln>
                  <a:noFill/>
                </a:ln>
                <a:solidFill>
                  <a:srgbClr val="0070C0"/>
                </a:solidFill>
                <a:effectLst/>
                <a:uLnTx/>
                <a:uFillTx/>
                <a:latin typeface="+mj-lt"/>
                <a:ea typeface="+mn-ea"/>
                <a:cs typeface="+mn-cs"/>
              </a:rPr>
              <a:t> </a:t>
            </a:r>
            <a:r>
              <a:rPr kumimoji="0" lang="vi-VN" sz="3200" b="0" i="0" u="none" strike="noStrike" kern="1200" cap="none" spc="0" normalizeH="0" baseline="0" noProof="0">
                <a:ln>
                  <a:noFill/>
                </a:ln>
                <a:solidFill>
                  <a:srgbClr val="0070C0"/>
                </a:solidFill>
                <a:effectLst/>
                <a:uLnTx/>
                <a:uFillTx/>
                <a:latin typeface="+mj-lt"/>
                <a:ea typeface="+mn-ea"/>
                <a:cs typeface="+mn-cs"/>
              </a:rPr>
              <a:t>Đôi má: ngăm ngăm, nhiều nếp nhăn;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70C0"/>
                </a:solidFill>
                <a:effectLst/>
                <a:uLnTx/>
                <a:uFillTx/>
                <a:latin typeface="+mj-lt"/>
                <a:ea typeface="+mn-ea"/>
                <a:cs typeface="+mn-cs"/>
              </a:rPr>
              <a:t>•</a:t>
            </a:r>
            <a:r>
              <a:rPr kumimoji="0" lang="en-US" sz="3200" b="0" i="0" u="none" strike="noStrike" kern="1200" cap="none" spc="0" normalizeH="0" baseline="0" noProof="0">
                <a:ln>
                  <a:noFill/>
                </a:ln>
                <a:solidFill>
                  <a:srgbClr val="0070C0"/>
                </a:solidFill>
                <a:effectLst/>
                <a:uLnTx/>
                <a:uFillTx/>
                <a:latin typeface="+mj-lt"/>
                <a:ea typeface="+mn-ea"/>
                <a:cs typeface="+mn-cs"/>
              </a:rPr>
              <a:t> </a:t>
            </a:r>
            <a:r>
              <a:rPr kumimoji="0" lang="vi-VN" sz="3200" b="0" i="0" u="none" strike="noStrike" kern="1200" cap="none" spc="0" normalizeH="0" baseline="0" noProof="0">
                <a:ln>
                  <a:noFill/>
                </a:ln>
                <a:solidFill>
                  <a:srgbClr val="0070C0"/>
                </a:solidFill>
                <a:effectLst/>
                <a:uLnTx/>
                <a:uFillTx/>
                <a:latin typeface="+mj-lt"/>
                <a:ea typeface="+mn-ea"/>
                <a:cs typeface="+mn-cs"/>
              </a:rPr>
              <a:t>Khuôn mặt: tươi trẻ.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C00000"/>
                </a:solidFill>
                <a:effectLst/>
                <a:uLnTx/>
                <a:uFillTx/>
                <a:latin typeface="+mj-lt"/>
                <a:ea typeface="+mn-ea"/>
                <a:cs typeface="+mn-cs"/>
              </a:rPr>
              <a:t>+ Giọng nói: trầm bổng, ngân nga như tiếng chuông.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7030A0"/>
                </a:solidFill>
                <a:effectLst/>
                <a:uLnTx/>
                <a:uFillTx/>
                <a:latin typeface="+mj-lt"/>
                <a:ea typeface="+mn-ea"/>
                <a:cs typeface="+mn-cs"/>
              </a:rPr>
              <a:t>+ Tình cảm, cảm xúc của tác giả dành cho bà của mình thể hiện qua lời tả dịu dàng, tha thiết, dùng nhiều từ ngữ thể hiện cảm xúc như: khắc sâu vào trí nhớ tôi dễ dàng, long lanh, dịu hiền khó tả,...</a:t>
            </a:r>
          </a:p>
        </p:txBody>
      </p:sp>
      <p:pic>
        <p:nvPicPr>
          <p:cNvPr id="3" name="Picture 2">
            <a:extLst>
              <a:ext uri="{FF2B5EF4-FFF2-40B4-BE49-F238E27FC236}">
                <a16:creationId xmlns:a16="http://schemas.microsoft.com/office/drawing/2014/main" id="{1CBED796-4F84-39F5-7494-EBF342E6A380}"/>
              </a:ext>
            </a:extLst>
          </p:cNvPr>
          <p:cNvPicPr>
            <a:picLocks noChangeAspect="1"/>
          </p:cNvPicPr>
          <p:nvPr/>
        </p:nvPicPr>
        <p:blipFill>
          <a:blip r:embed="rId2"/>
          <a:stretch>
            <a:fillRect/>
          </a:stretch>
        </p:blipFill>
        <p:spPr>
          <a:xfrm>
            <a:off x="37268" y="194684"/>
            <a:ext cx="800932" cy="697719"/>
          </a:xfrm>
          <a:prstGeom prst="rect">
            <a:avLst/>
          </a:prstGeom>
        </p:spPr>
      </p:pic>
    </p:spTree>
    <p:extLst>
      <p:ext uri="{BB962C8B-B14F-4D97-AF65-F5344CB8AC3E}">
        <p14:creationId xmlns:p14="http://schemas.microsoft.com/office/powerpoint/2010/main" val="24795457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52066" y="363917"/>
            <a:ext cx="11533534" cy="64940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TextBox 22"/>
          <p:cNvSpPr txBox="1"/>
          <p:nvPr/>
        </p:nvSpPr>
        <p:spPr>
          <a:xfrm>
            <a:off x="527194" y="1780179"/>
            <a:ext cx="5985933"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rPr>
              <a:t>+ Học được cách chọn tả những đặc điểm về ngoại hình, hoạt động của một người và cách lựa chọn, sử dụng từ ngữ để miêu tả, thể hiện tình cảm, cảm xúc của em với người được chọn tả</a:t>
            </a:r>
            <a:r>
              <a:rPr kumimoji="0" lang="vi-VN" sz="3600" b="0" i="0" u="none" strike="noStrike" kern="1200" cap="none" spc="0" normalizeH="0" baseline="0" noProof="0">
                <a:ln>
                  <a:noFill/>
                </a:ln>
                <a:solidFill>
                  <a:srgbClr val="0070C0"/>
                </a:solidFill>
                <a:effectLst/>
                <a:uLnTx/>
                <a:uFillTx/>
                <a:latin typeface="Arial" panose="020B0604020202020204" pitchFamily="34" charset="0"/>
                <a:ea typeface="+mn-ea"/>
                <a:cs typeface="+mn-cs"/>
              </a:rPr>
              <a:t>.</a:t>
            </a:r>
            <a:endParaRPr kumimoji="0" lang="vi-VN" sz="3600" b="0" i="0" u="none" strike="noStrike" kern="1200" cap="none" spc="0" normalizeH="0" baseline="0" noProof="0">
              <a:ln>
                <a:noFill/>
              </a:ln>
              <a:solidFill>
                <a:srgbClr val="7030A0"/>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BB795F6F-B75B-9B9F-BDDC-FD73CB91A871}"/>
              </a:ext>
            </a:extLst>
          </p:cNvPr>
          <p:cNvPicPr>
            <a:picLocks noChangeAspect="1"/>
          </p:cNvPicPr>
          <p:nvPr/>
        </p:nvPicPr>
        <p:blipFill>
          <a:blip r:embed="rId2"/>
          <a:stretch>
            <a:fillRect/>
          </a:stretch>
        </p:blipFill>
        <p:spPr>
          <a:xfrm>
            <a:off x="6824133" y="1780179"/>
            <a:ext cx="4616593" cy="3661559"/>
          </a:xfrm>
          <a:prstGeom prst="rect">
            <a:avLst/>
          </a:prstGeom>
        </p:spPr>
      </p:pic>
    </p:spTree>
    <p:extLst>
      <p:ext uri="{BB962C8B-B14F-4D97-AF65-F5344CB8AC3E}">
        <p14:creationId xmlns:p14="http://schemas.microsoft.com/office/powerpoint/2010/main" val="325008150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45097" y="281328"/>
            <a:ext cx="11571271" cy="1938992"/>
            <a:chOff x="2790806" y="345791"/>
            <a:chExt cx="8333451" cy="1109089"/>
          </a:xfrm>
        </p:grpSpPr>
        <p:grpSp>
          <p:nvGrpSpPr>
            <p:cNvPr id="30" name="Group 29"/>
            <p:cNvGrpSpPr/>
            <p:nvPr/>
          </p:nvGrpSpPr>
          <p:grpSpPr>
            <a:xfrm>
              <a:off x="2790806" y="353485"/>
              <a:ext cx="937701" cy="822951"/>
              <a:chOff x="2790806" y="353485"/>
              <a:chExt cx="937701" cy="822951"/>
            </a:xfrm>
          </p:grpSpPr>
          <p:sp>
            <p:nvSpPr>
              <p:cNvPr id="32" name="Oval 31"/>
              <p:cNvSpPr/>
              <p:nvPr/>
            </p:nvSpPr>
            <p:spPr>
              <a:xfrm>
                <a:off x="2790806" y="353485"/>
                <a:ext cx="937701" cy="822951"/>
              </a:xfrm>
              <a:prstGeom prst="ellipse">
                <a:avLst/>
              </a:prstGeom>
              <a:solidFill>
                <a:schemeClr val="accent4">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r="81650" b="59895"/>
              <a:stretch/>
            </p:blipFill>
            <p:spPr>
              <a:xfrm>
                <a:off x="2956247" y="437042"/>
                <a:ext cx="606819" cy="655837"/>
              </a:xfrm>
              <a:prstGeom prst="rect">
                <a:avLst/>
              </a:prstGeom>
            </p:spPr>
          </p:pic>
        </p:grpSp>
        <p:sp>
          <p:nvSpPr>
            <p:cNvPr id="31" name="TextBox 30"/>
            <p:cNvSpPr txBox="1"/>
            <p:nvPr/>
          </p:nvSpPr>
          <p:spPr>
            <a:xfrm>
              <a:off x="3728506" y="345791"/>
              <a:ext cx="7395751" cy="1109089"/>
            </a:xfrm>
            <a:prstGeom prst="rect">
              <a:avLst/>
            </a:prstGeom>
            <a:noFill/>
          </p:spPr>
          <p:txBody>
            <a:bodyPr wrap="square" rtlCol="0">
              <a:spAutoFit/>
            </a:bodyPr>
            <a:lstStyle/>
            <a:p>
              <a:r>
                <a:rPr lang="vi-VN" sz="4000" b="1">
                  <a:solidFill>
                    <a:srgbClr val="0000FF"/>
                  </a:solidFill>
                  <a:latin typeface="+mj-lt"/>
                  <a:cs typeface="Calibri" panose="020F0502020204030204" pitchFamily="34" charset="0"/>
                </a:rPr>
                <a:t>2. Viết đoạn văn tả đặc điểm ngoại hình hoặc tính tình, hoạt động của</a:t>
              </a:r>
              <a:r>
                <a:rPr lang="en-US" sz="4000" b="1">
                  <a:solidFill>
                    <a:srgbClr val="0000FF"/>
                  </a:solidFill>
                  <a:latin typeface="+mj-lt"/>
                  <a:cs typeface="Calibri" panose="020F0502020204030204" pitchFamily="34" charset="0"/>
                </a:rPr>
                <a:t> </a:t>
              </a:r>
              <a:r>
                <a:rPr lang="vi-VN" sz="4000" b="1">
                  <a:solidFill>
                    <a:srgbClr val="0000FF"/>
                  </a:solidFill>
                  <a:latin typeface="+mj-lt"/>
                  <a:cs typeface="Calibri" panose="020F0502020204030204" pitchFamily="34" charset="0"/>
                </a:rPr>
                <a:t>một người thân trong gia đình em.</a:t>
              </a:r>
              <a:endParaRPr lang="en-US" sz="4000" b="1" dirty="0">
                <a:solidFill>
                  <a:srgbClr val="0000FF"/>
                </a:solidFill>
                <a:latin typeface="+mj-lt"/>
                <a:cs typeface="Calibri" panose="020F0502020204030204" pitchFamily="34" charset="0"/>
              </a:endParaRPr>
            </a:p>
          </p:txBody>
        </p:sp>
      </p:grpSp>
      <p:sp>
        <p:nvSpPr>
          <p:cNvPr id="5" name="TextBox 4">
            <a:extLst>
              <a:ext uri="{FF2B5EF4-FFF2-40B4-BE49-F238E27FC236}">
                <a16:creationId xmlns:a16="http://schemas.microsoft.com/office/drawing/2014/main" id="{B66C3F27-0865-3513-0884-E20A698BC2F4}"/>
              </a:ext>
            </a:extLst>
          </p:cNvPr>
          <p:cNvSpPr txBox="1"/>
          <p:nvPr/>
        </p:nvSpPr>
        <p:spPr>
          <a:xfrm>
            <a:off x="474817" y="2233771"/>
            <a:ext cx="11341551" cy="4524315"/>
          </a:xfrm>
          <a:prstGeom prst="rect">
            <a:avLst/>
          </a:prstGeom>
          <a:noFill/>
        </p:spPr>
        <p:txBody>
          <a:bodyPr wrap="square" rtlCol="0">
            <a:spAutoFit/>
          </a:bodyPr>
          <a:lstStyle/>
          <a:p>
            <a:r>
              <a:rPr lang="vi-VN" sz="3600" b="1" i="1">
                <a:latin typeface="Times New Roman" panose="02020603050405020304" pitchFamily="18" charset="0"/>
                <a:cs typeface="Times New Roman" panose="02020603050405020304" pitchFamily="18" charset="0"/>
              </a:rPr>
              <a:t>Lưu ý:</a:t>
            </a:r>
          </a:p>
          <a:p>
            <a:r>
              <a:rPr lang="vi-VN" sz="3600">
                <a:latin typeface="Times New Roman" panose="02020603050405020304" pitchFamily="18" charset="0"/>
                <a:cs typeface="Times New Roman" panose="02020603050405020304" pitchFamily="18" charset="0"/>
              </a:rPr>
              <a:t>– Nếu viết đoạn văn tả ngoại hình, em cần chọn tả những đặc điểm nổi</a:t>
            </a:r>
            <a:r>
              <a:rPr lang="en-US" sz="3600">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bật làm nên nét riêng của người thân.</a:t>
            </a:r>
          </a:p>
          <a:p>
            <a:r>
              <a:rPr lang="vi-VN" sz="3600">
                <a:latin typeface="Times New Roman" panose="02020603050405020304" pitchFamily="18" charset="0"/>
                <a:cs typeface="Times New Roman" panose="02020603050405020304" pitchFamily="18" charset="0"/>
              </a:rPr>
              <a:t>– Nếu viết đoạn văn tả tính tình, hoạt động, em cần chọn tả đặc điểm</a:t>
            </a:r>
            <a:r>
              <a:rPr lang="en-US" sz="3600">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thể hiện tình cảm, sự quan tâm, gắn bó của người thân đối với em.</a:t>
            </a:r>
          </a:p>
          <a:p>
            <a:r>
              <a:rPr lang="vi-VN" sz="3600">
                <a:latin typeface="Times New Roman" panose="02020603050405020304" pitchFamily="18" charset="0"/>
                <a:cs typeface="Times New Roman" panose="02020603050405020304" pitchFamily="18" charset="0"/>
              </a:rPr>
              <a:t>– Sử dụng từ ngữ thể hiện tình cảm, cảm xúc giữa em và người thân.</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82000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ounded Rectangle 11"/>
          <p:cNvSpPr/>
          <p:nvPr/>
        </p:nvSpPr>
        <p:spPr>
          <a:xfrm>
            <a:off x="252066" y="363917"/>
            <a:ext cx="11533534" cy="64940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TextBox 22"/>
          <p:cNvSpPr txBox="1"/>
          <p:nvPr/>
        </p:nvSpPr>
        <p:spPr>
          <a:xfrm>
            <a:off x="643630" y="679387"/>
            <a:ext cx="10750406" cy="58631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effectLst/>
                <a:uLnTx/>
                <a:uFillTx/>
                <a:latin typeface="Arial" panose="020B0604020202020204" pitchFamily="34" charset="0"/>
                <a:ea typeface="+mn-ea"/>
                <a:cs typeface="+mn-cs"/>
              </a:rPr>
              <a:t>	</a:t>
            </a:r>
            <a:r>
              <a:rPr kumimoji="0" lang="en-US" sz="2500" b="1" i="0" u="none" strike="noStrike" kern="1200" cap="none" spc="0" normalizeH="0" baseline="0" noProof="0">
                <a:ln>
                  <a:noFill/>
                </a:ln>
                <a:solidFill>
                  <a:srgbClr val="FF0000"/>
                </a:solidFill>
                <a:effectLst/>
                <a:uLnTx/>
                <a:uFillTx/>
                <a:latin typeface="Arial" panose="020B0604020202020204" pitchFamily="34" charset="0"/>
                <a:ea typeface="+mn-ea"/>
                <a:cs typeface="+mn-cs"/>
              </a:rPr>
              <a:t>MẪU: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effectLst/>
                <a:uLnTx/>
                <a:uFillTx/>
                <a:latin typeface="Arial" panose="020B0604020202020204" pitchFamily="34" charset="0"/>
                <a:ea typeface="+mn-ea"/>
                <a:cs typeface="+mn-cs"/>
              </a:rPr>
              <a:t>	</a:t>
            </a:r>
            <a:r>
              <a:rPr kumimoji="0" lang="vi-VN" sz="2500" b="1" i="0" u="none" strike="noStrike" kern="1200" cap="none" spc="0" normalizeH="0" baseline="0" noProof="0">
                <a:ln>
                  <a:noFill/>
                </a:ln>
                <a:effectLst/>
                <a:uLnTx/>
                <a:uFillTx/>
                <a:latin typeface="Arial" panose="020B0604020202020204" pitchFamily="34" charset="0"/>
                <a:ea typeface="+mn-ea"/>
                <a:cs typeface="+mn-cs"/>
              </a:rPr>
              <a:t>Mẹ em là người phụ nữ tuyệt vời nhất trong cuộc đời em. Mẹ năm nay đã ngoài 40 tuổi, nhưng trông mẹ vẫn còn rất trẻ. Dáng người mẹ thon thả, cao cao. Mái tóc mẹ dài mượt, đen óng ả, luôn được mẹ búi gọn gàng sau gáy. Khuôn mặt mẹ hiền hậu với đôi mắt ấm áp, trìu mến. Làn da mẹ trắng mịn, hồng hào. Mỗi khi mẹ cười, nụ cười rạng rỡ của mẹ như xua tan đi mọi muộn phiền, lo 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effectLst/>
                <a:uLnTx/>
                <a:uFillTx/>
                <a:latin typeface="Arial" panose="020B0604020202020204" pitchFamily="34" charset="0"/>
                <a:ea typeface="+mn-ea"/>
                <a:cs typeface="+mn-cs"/>
              </a:rPr>
              <a:t>	</a:t>
            </a:r>
            <a:r>
              <a:rPr kumimoji="0" lang="vi-VN" sz="2500" b="1" i="0" u="none" strike="noStrike" kern="1200" cap="none" spc="0" normalizeH="0" baseline="0" noProof="0">
                <a:ln>
                  <a:noFill/>
                </a:ln>
                <a:effectLst/>
                <a:uLnTx/>
                <a:uFillTx/>
                <a:latin typeface="Arial" panose="020B0604020202020204" pitchFamily="34" charset="0"/>
                <a:ea typeface="+mn-ea"/>
                <a:cs typeface="+mn-cs"/>
              </a:rPr>
              <a:t>Mẹ là người phụ nữ đảm đang, tháo vát. Mẹ quán xuyến mọi việc trong gia đình từ việc nấu ăn, dọn dẹp nhà cửa đến việc chăm sóc em và bố. Mẹ nấu ăn rất ngon, em thích nhất món canh chua cá lóc do mẹ nấu. Mẹ cũng rất hay quan tâm, chăm sóc em. Mỗi khi em ốm, mẹ luôn thức suốt đêm để trông nom, lo lắng cho em. Mẹ là chỗ dựa vững chắc cho em trong cuộc sống. Em yêu mẹ em rất nhiều. Em mong mẹ luôn khỏe mạnh và hạnh phúc. Em sẽ cố gắng học tập thật tốt để không phụ lòng mong mỏi của mẹ.</a:t>
            </a:r>
          </a:p>
        </p:txBody>
      </p:sp>
    </p:spTree>
    <p:extLst>
      <p:ext uri="{BB962C8B-B14F-4D97-AF65-F5344CB8AC3E}">
        <p14:creationId xmlns:p14="http://schemas.microsoft.com/office/powerpoint/2010/main" val="315666264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28367"/>
          <a:stretch/>
        </p:blipFill>
        <p:spPr>
          <a:xfrm>
            <a:off x="2214756" y="2912533"/>
            <a:ext cx="7090111" cy="3945467"/>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37795"/>
          <a:stretch/>
        </p:blipFill>
        <p:spPr>
          <a:xfrm>
            <a:off x="2125133" y="0"/>
            <a:ext cx="7808022" cy="3005667"/>
          </a:xfrm>
          <a:prstGeom prst="rect">
            <a:avLst/>
          </a:prstGeom>
        </p:spPr>
      </p:pic>
      <p:sp>
        <p:nvSpPr>
          <p:cNvPr id="6" name="TextBox 5"/>
          <p:cNvSpPr txBox="1"/>
          <p:nvPr/>
        </p:nvSpPr>
        <p:spPr>
          <a:xfrm>
            <a:off x="3094216" y="1883616"/>
            <a:ext cx="6003567" cy="646331"/>
          </a:xfrm>
          <a:prstGeom prst="rect">
            <a:avLst/>
          </a:prstGeom>
          <a:noFill/>
        </p:spPr>
        <p:txBody>
          <a:bodyPr wrap="none" rtlCol="0">
            <a:spAutoFit/>
          </a:bodyPr>
          <a:lstStyle/>
          <a:p>
            <a:r>
              <a:rPr lang="en-US" sz="3600" dirty="0">
                <a:ln>
                  <a:solidFill>
                    <a:schemeClr val="tx1"/>
                  </a:solidFill>
                </a:ln>
                <a:solidFill>
                  <a:srgbClr val="FFFF00"/>
                </a:solidFill>
                <a:latin typeface="SVN-Gretoon" panose="02040603050506020204" pitchFamily="18" charset="0"/>
              </a:rPr>
              <a:t>CHIA SẺ TRƯỚC LỚP</a:t>
            </a:r>
          </a:p>
        </p:txBody>
      </p:sp>
    </p:spTree>
    <p:extLst>
      <p:ext uri="{BB962C8B-B14F-4D97-AF65-F5344CB8AC3E}">
        <p14:creationId xmlns:p14="http://schemas.microsoft.com/office/powerpoint/2010/main" val="3451965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649691" y="431800"/>
            <a:ext cx="9780309" cy="6030383"/>
            <a:chOff x="4732867" y="431800"/>
            <a:chExt cx="6697133" cy="6030383"/>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43519"/>
            <a:stretch/>
          </p:blipFill>
          <p:spPr>
            <a:xfrm>
              <a:off x="4732867" y="431800"/>
              <a:ext cx="6697133" cy="6030383"/>
            </a:xfrm>
            <a:prstGeom prst="rect">
              <a:avLst/>
            </a:prstGeom>
          </p:spPr>
        </p:pic>
        <p:grpSp>
          <p:nvGrpSpPr>
            <p:cNvPr id="5" name="Group 4"/>
            <p:cNvGrpSpPr/>
            <p:nvPr/>
          </p:nvGrpSpPr>
          <p:grpSpPr>
            <a:xfrm>
              <a:off x="5234684" y="1651583"/>
              <a:ext cx="3937000" cy="2445540"/>
              <a:chOff x="5234684" y="1651583"/>
              <a:chExt cx="3937000" cy="2445540"/>
            </a:xfrm>
          </p:grpSpPr>
          <p:grpSp>
            <p:nvGrpSpPr>
              <p:cNvPr id="9" name="Group 8"/>
              <p:cNvGrpSpPr/>
              <p:nvPr/>
            </p:nvGrpSpPr>
            <p:grpSpPr>
              <a:xfrm>
                <a:off x="5616627" y="1651583"/>
                <a:ext cx="958745" cy="870291"/>
                <a:chOff x="4953000" y="1515533"/>
                <a:chExt cx="1227667" cy="1145646"/>
              </a:xfrm>
              <a:solidFill>
                <a:schemeClr val="accent6">
                  <a:lumMod val="40000"/>
                  <a:lumOff val="60000"/>
                </a:schemeClr>
              </a:solidFill>
            </p:grpSpPr>
            <p:sp>
              <p:nvSpPr>
                <p:cNvPr id="8" name="Oval 7"/>
                <p:cNvSpPr/>
                <p:nvPr/>
              </p:nvSpPr>
              <p:spPr>
                <a:xfrm>
                  <a:off x="4953000" y="1515533"/>
                  <a:ext cx="1227667" cy="1145646"/>
                </a:xfrm>
                <a:prstGeom prst="ellipse">
                  <a:avLst/>
                </a:prstGeom>
                <a:grp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82576" b="59446"/>
                <a:stretch/>
              </p:blipFill>
              <p:spPr>
                <a:xfrm>
                  <a:off x="5225732" y="1687816"/>
                  <a:ext cx="682203" cy="893126"/>
                </a:xfrm>
                <a:prstGeom prst="rect">
                  <a:avLst/>
                </a:prstGeom>
                <a:grpFill/>
                <a:ln>
                  <a:noFill/>
                </a:ln>
              </p:spPr>
            </p:pic>
          </p:grpSp>
          <p:sp>
            <p:nvSpPr>
              <p:cNvPr id="6" name="TextBox 5"/>
              <p:cNvSpPr txBox="1"/>
              <p:nvPr/>
            </p:nvSpPr>
            <p:spPr>
              <a:xfrm>
                <a:off x="5234684" y="2527463"/>
                <a:ext cx="3937000" cy="1569660"/>
              </a:xfrm>
              <a:prstGeom prst="rect">
                <a:avLst/>
              </a:prstGeom>
              <a:noFill/>
            </p:spPr>
            <p:txBody>
              <a:bodyPr wrap="square" rtlCol="0">
                <a:spAutoFit/>
              </a:bodyPr>
              <a:lstStyle/>
              <a:p>
                <a:pPr algn="ctr"/>
                <a:r>
                  <a:rPr lang="en-US" sz="4800">
                    <a:solidFill>
                      <a:srgbClr val="FFFF00"/>
                    </a:solidFill>
                    <a:latin typeface="SVN-Apple" panose="02040603050506020204" pitchFamily="18" charset="0"/>
                  </a:rPr>
                  <a:t>Đọc lại và chỉnh sửa đoạn văn của em</a:t>
                </a:r>
              </a:p>
            </p:txBody>
          </p:sp>
        </p:grpSp>
      </p:gr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5425"/>
          <a:stretch/>
        </p:blipFill>
        <p:spPr>
          <a:xfrm>
            <a:off x="3973475" y="4206103"/>
            <a:ext cx="4366191" cy="2322755"/>
          </a:xfrm>
          <a:prstGeom prst="rect">
            <a:avLst/>
          </a:prstGeom>
        </p:spPr>
      </p:pic>
    </p:spTree>
    <p:extLst>
      <p:ext uri="{BB962C8B-B14F-4D97-AF65-F5344CB8AC3E}">
        <p14:creationId xmlns:p14="http://schemas.microsoft.com/office/powerpoint/2010/main" val="12502492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AE1001-FB09-88F4-43C7-BE2F1EF1EF09}"/>
              </a:ext>
            </a:extLst>
          </p:cNvPr>
          <p:cNvPicPr>
            <a:picLocks noChangeAspect="1"/>
          </p:cNvPicPr>
          <p:nvPr/>
        </p:nvPicPr>
        <p:blipFill>
          <a:blip r:embed="rId2"/>
          <a:stretch>
            <a:fillRect/>
          </a:stretch>
        </p:blipFill>
        <p:spPr>
          <a:xfrm>
            <a:off x="2163739" y="1474767"/>
            <a:ext cx="7864522" cy="2926334"/>
          </a:xfrm>
          <a:prstGeom prst="rect">
            <a:avLst/>
          </a:prstGeom>
        </p:spPr>
      </p:pic>
    </p:spTree>
    <p:extLst>
      <p:ext uri="{BB962C8B-B14F-4D97-AF65-F5344CB8AC3E}">
        <p14:creationId xmlns:p14="http://schemas.microsoft.com/office/powerpoint/2010/main" val="114410525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7B8F65-09EE-4E9C-B32D-8B6082D96A52}"/>
              </a:ext>
            </a:extLst>
          </p:cNvPr>
          <p:cNvSpPr txBox="1"/>
          <p:nvPr/>
        </p:nvSpPr>
        <p:spPr>
          <a:xfrm>
            <a:off x="453656" y="784448"/>
            <a:ext cx="11227981" cy="2349233"/>
          </a:xfrm>
          <a:prstGeom prst="rect">
            <a:avLst/>
          </a:prstGeom>
          <a:noFill/>
        </p:spPr>
        <p:txBody>
          <a:bodyPr wrap="square" rtlCol="0">
            <a:spAutoFit/>
          </a:bodyPr>
          <a:lstStyle/>
          <a:p>
            <a:pPr algn="ctr"/>
            <a:r>
              <a:rPr lang="en-US" sz="4800" b="1">
                <a:solidFill>
                  <a:srgbClr val="0000CC"/>
                </a:solidFill>
                <a:latin typeface="Times New Roman" panose="02020603050405020304" pitchFamily="18" charset="0"/>
                <a:cs typeface="Times New Roman" panose="02020603050405020304" pitchFamily="18" charset="0"/>
              </a:rPr>
              <a:t>Thứ ba, ngày 11 tháng 2 năm 2025</a:t>
            </a:r>
          </a:p>
          <a:p>
            <a:pPr algn="ctr"/>
            <a:r>
              <a:rPr lang="en-US" sz="4800" b="1" u="sng">
                <a:solidFill>
                  <a:srgbClr val="0000CC"/>
                </a:solidFill>
                <a:latin typeface="Times New Roman" panose="02020603050405020304" pitchFamily="18" charset="0"/>
                <a:cs typeface="Times New Roman" panose="02020603050405020304" pitchFamily="18" charset="0"/>
              </a:rPr>
              <a:t>Tiếng Việt</a:t>
            </a:r>
          </a:p>
          <a:p>
            <a:pPr algn="ctr"/>
            <a:r>
              <a:rPr lang="en-US" sz="4800" b="1">
                <a:solidFill>
                  <a:srgbClr val="FF0000"/>
                </a:solidFill>
                <a:latin typeface="Times New Roman" panose="02020603050405020304" pitchFamily="18" charset="0"/>
                <a:cs typeface="Times New Roman" panose="02020603050405020304" pitchFamily="18" charset="0"/>
              </a:rPr>
              <a:t>Viết:  Viết đoạn văn cho bài văn tả người</a:t>
            </a:r>
          </a:p>
        </p:txBody>
      </p:sp>
    </p:spTree>
    <p:extLst>
      <p:ext uri="{BB962C8B-B14F-4D97-AF65-F5344CB8AC3E}">
        <p14:creationId xmlns:p14="http://schemas.microsoft.com/office/powerpoint/2010/main" val="634332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Rounded Rectangle 5"/>
          <p:cNvSpPr/>
          <p:nvPr/>
        </p:nvSpPr>
        <p:spPr>
          <a:xfrm>
            <a:off x="253999" y="177801"/>
            <a:ext cx="11692467" cy="6561666"/>
          </a:xfrm>
          <a:prstGeom prst="round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CA8D5B37-6635-6B0C-E3FE-00A90A4D6AFA}"/>
              </a:ext>
            </a:extLst>
          </p:cNvPr>
          <p:cNvGrpSpPr/>
          <p:nvPr/>
        </p:nvGrpSpPr>
        <p:grpSpPr>
          <a:xfrm>
            <a:off x="770466" y="175431"/>
            <a:ext cx="10651068" cy="2347636"/>
            <a:chOff x="592666" y="174380"/>
            <a:chExt cx="10651068" cy="2347636"/>
          </a:xfrm>
        </p:grpSpPr>
        <p:pic>
          <p:nvPicPr>
            <p:cNvPr id="7" name="Picture 6">
              <a:extLst>
                <a:ext uri="{FF2B5EF4-FFF2-40B4-BE49-F238E27FC236}">
                  <a16:creationId xmlns:a16="http://schemas.microsoft.com/office/drawing/2014/main" id="{2FDA611F-01A0-91FB-A2A5-8023848C56D6}"/>
                </a:ext>
              </a:extLst>
            </p:cNvPr>
            <p:cNvPicPr>
              <a:picLocks noChangeAspect="1"/>
            </p:cNvPicPr>
            <p:nvPr/>
          </p:nvPicPr>
          <p:blipFill rotWithShape="1">
            <a:blip r:embed="rId2">
              <a:extLst>
                <a:ext uri="{28A0092B-C50C-407E-A947-70E740481C1C}">
                  <a14:useLocalDpi xmlns:a14="http://schemas.microsoft.com/office/drawing/2010/main" val="0"/>
                </a:ext>
              </a:extLst>
            </a:blip>
            <a:srcRect r="11195" b="45679"/>
            <a:stretch/>
          </p:blipFill>
          <p:spPr>
            <a:xfrm>
              <a:off x="592666" y="174380"/>
              <a:ext cx="10651068" cy="2347636"/>
            </a:xfrm>
            <a:prstGeom prst="rect">
              <a:avLst/>
            </a:prstGeom>
          </p:spPr>
        </p:pic>
        <p:sp>
          <p:nvSpPr>
            <p:cNvPr id="8" name="TextBox 7">
              <a:extLst>
                <a:ext uri="{FF2B5EF4-FFF2-40B4-BE49-F238E27FC236}">
                  <a16:creationId xmlns:a16="http://schemas.microsoft.com/office/drawing/2014/main" id="{5D0B049D-73E3-3DEA-4A7F-AAA8E696E9FB}"/>
                </a:ext>
              </a:extLst>
            </p:cNvPr>
            <p:cNvSpPr txBox="1"/>
            <p:nvPr/>
          </p:nvSpPr>
          <p:spPr>
            <a:xfrm>
              <a:off x="1181514" y="459913"/>
              <a:ext cx="9715085" cy="1569660"/>
            </a:xfrm>
            <a:prstGeom prst="rect">
              <a:avLst/>
            </a:prstGeom>
            <a:noFill/>
          </p:spPr>
          <p:txBody>
            <a:bodyPr wrap="square" rtlCol="0">
              <a:spAutoFit/>
            </a:bodyPr>
            <a:lstStyle/>
            <a:p>
              <a:r>
                <a:rPr lang="vi-VN" sz="3200" b="1"/>
                <a:t>1. Tìm một thành ngữ phù hợp với nội dung bài đọc “Bầy chim mùa</a:t>
              </a:r>
              <a:r>
                <a:rPr lang="en-US" sz="3200" b="1"/>
                <a:t> </a:t>
              </a:r>
              <a:r>
                <a:rPr lang="vi-VN" sz="3200" b="1"/>
                <a:t>xuân”.</a:t>
              </a:r>
            </a:p>
            <a:p>
              <a:r>
                <a:rPr lang="vi-VN" sz="3200" b="1"/>
                <a:t>2. Nêu cách hiểu của em về thành ngữ tìm</a:t>
              </a:r>
              <a:r>
                <a:rPr lang="en-US" sz="3200" b="1"/>
                <a:t> </a:t>
              </a:r>
              <a:r>
                <a:rPr lang="vi-VN" sz="3200" b="1"/>
                <a:t>được.</a:t>
              </a:r>
              <a:endParaRPr lang="en-US" sz="3200" b="1" dirty="0"/>
            </a:p>
          </p:txBody>
        </p:sp>
      </p:grpSp>
      <p:pic>
        <p:nvPicPr>
          <p:cNvPr id="2050" name="Picture 2" descr="Tưởng tượng, viết 3 – 4 câu kể về hoạt động của bầy chim “Mùa Xuân” khi trở  về khu vườn.">
            <a:extLst>
              <a:ext uri="{FF2B5EF4-FFF2-40B4-BE49-F238E27FC236}">
                <a16:creationId xmlns:a16="http://schemas.microsoft.com/office/drawing/2014/main" id="{1B050F70-75EA-BC29-CEE9-55F098C2C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133" y="2618906"/>
            <a:ext cx="5875867" cy="3966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8375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artoon of boys running in a grass field&#10;&#10;Description automatically generated">
            <a:extLst>
              <a:ext uri="{FF2B5EF4-FFF2-40B4-BE49-F238E27FC236}">
                <a16:creationId xmlns:a16="http://schemas.microsoft.com/office/drawing/2014/main" id="{CEF3B4DE-9CB4-B6D3-EBEB-884BEB84BE3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0"/>
            <a:ext cx="12192000" cy="6858000"/>
          </a:xfrm>
          <a:prstGeom prst="rect">
            <a:avLst/>
          </a:prstGeom>
        </p:spPr>
      </p:pic>
      <p:sp>
        <p:nvSpPr>
          <p:cNvPr id="8" name="TextBox 7">
            <a:extLst>
              <a:ext uri="{FF2B5EF4-FFF2-40B4-BE49-F238E27FC236}">
                <a16:creationId xmlns:a16="http://schemas.microsoft.com/office/drawing/2014/main" id="{E2935319-EDD3-4363-7387-B4680D54D928}"/>
              </a:ext>
            </a:extLst>
          </p:cNvPr>
          <p:cNvSpPr txBox="1"/>
          <p:nvPr/>
        </p:nvSpPr>
        <p:spPr>
          <a:xfrm>
            <a:off x="1088064" y="504185"/>
            <a:ext cx="544032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solidFill>
                    <a:sysClr val="windowText" lastClr="000000"/>
                  </a:solidFill>
                </a:ln>
                <a:solidFill>
                  <a:srgbClr val="FF0000"/>
                </a:solidFill>
                <a:effectLst/>
                <a:uLnTx/>
                <a:uFillTx/>
                <a:latin typeface="UTM Mother" panose="02040603050506020204" pitchFamily="18" charset="0"/>
                <a:ea typeface="+mn-ea"/>
                <a:cs typeface="+mn-cs"/>
              </a:rPr>
              <a:t>T</a:t>
            </a:r>
            <a:r>
              <a:rPr kumimoji="0" lang="en-US" sz="7200" b="0" i="0" u="none" strike="noStrike" kern="1200" cap="none" spc="0" normalizeH="0" baseline="0" noProof="0" dirty="0" err="1">
                <a:ln>
                  <a:solidFill>
                    <a:sysClr val="windowText" lastClr="000000"/>
                  </a:solidFill>
                </a:ln>
                <a:solidFill>
                  <a:srgbClr val="FF3399"/>
                </a:solidFill>
                <a:effectLst/>
                <a:uLnTx/>
                <a:uFillTx/>
                <a:latin typeface="UTM Mother" panose="02040603050506020204" pitchFamily="18" charset="0"/>
                <a:ea typeface="+mn-ea"/>
                <a:cs typeface="+mn-cs"/>
              </a:rPr>
              <a:t>r</a:t>
            </a:r>
            <a:r>
              <a:rPr kumimoji="0" lang="en-US" sz="7200" b="0" i="0" u="none" strike="noStrike" kern="1200" cap="none" spc="0" normalizeH="0" baseline="0" noProof="0" dirty="0" err="1">
                <a:ln>
                  <a:solidFill>
                    <a:sysClr val="windowText" lastClr="000000"/>
                  </a:solidFill>
                </a:ln>
                <a:solidFill>
                  <a:srgbClr val="00FFFF"/>
                </a:solidFill>
                <a:effectLst/>
                <a:uLnTx/>
                <a:uFillTx/>
                <a:latin typeface="UTM Mother" panose="02040603050506020204" pitchFamily="18" charset="0"/>
                <a:ea typeface="+mn-ea"/>
                <a:cs typeface="+mn-cs"/>
              </a:rPr>
              <a:t>ò</a:t>
            </a:r>
            <a:r>
              <a:rPr kumimoji="0" lang="en-US" sz="7200" b="0" i="0" u="none" strike="noStrike" kern="1200" cap="none" spc="0" normalizeH="0" baseline="0" noProof="0" dirty="0">
                <a:ln>
                  <a:solidFill>
                    <a:sysClr val="windowText" lastClr="000000"/>
                  </a:solidFill>
                </a:ln>
                <a:solidFill>
                  <a:srgbClr val="F31559"/>
                </a:solidFill>
                <a:effectLst/>
                <a:uLnTx/>
                <a:uFillTx/>
                <a:latin typeface="UTM Mother" panose="02040603050506020204" pitchFamily="18" charset="0"/>
                <a:ea typeface="+mn-ea"/>
                <a:cs typeface="+mn-cs"/>
              </a:rPr>
              <a:t> </a:t>
            </a:r>
            <a:r>
              <a:rPr kumimoji="0" lang="en-US" sz="7200" b="0" i="0" u="none" strike="noStrike" kern="1200" cap="none" spc="0" normalizeH="0" baseline="0" noProof="0" dirty="0" err="1">
                <a:ln>
                  <a:solidFill>
                    <a:sysClr val="windowText" lastClr="000000"/>
                  </a:solidFill>
                </a:ln>
                <a:solidFill>
                  <a:srgbClr val="FFFF00"/>
                </a:solidFill>
                <a:effectLst/>
                <a:uLnTx/>
                <a:uFillTx/>
                <a:latin typeface="UTM Mother" panose="02040603050506020204" pitchFamily="18" charset="0"/>
                <a:ea typeface="+mn-ea"/>
                <a:cs typeface="+mn-cs"/>
              </a:rPr>
              <a:t>c</a:t>
            </a:r>
            <a:r>
              <a:rPr kumimoji="0" lang="en-US" sz="7200" b="0" i="0" u="none" strike="noStrike" kern="1200" cap="none" spc="0" normalizeH="0" baseline="0" noProof="0" dirty="0" err="1">
                <a:ln>
                  <a:solidFill>
                    <a:sysClr val="windowText" lastClr="000000"/>
                  </a:solidFill>
                </a:ln>
                <a:solidFill>
                  <a:srgbClr val="00FFFF"/>
                </a:solidFill>
                <a:effectLst/>
                <a:uLnTx/>
                <a:uFillTx/>
                <a:latin typeface="UTM Mother" panose="02040603050506020204" pitchFamily="18" charset="0"/>
                <a:ea typeface="+mn-ea"/>
                <a:cs typeface="+mn-cs"/>
              </a:rPr>
              <a:t>h</a:t>
            </a:r>
            <a:r>
              <a:rPr kumimoji="0" lang="en-US" sz="7200" b="0" i="0" u="none" strike="noStrike" kern="1200" cap="none" spc="0" normalizeH="0" baseline="0" noProof="0" dirty="0" err="1">
                <a:ln>
                  <a:solidFill>
                    <a:sysClr val="windowText" lastClr="000000"/>
                  </a:solidFill>
                </a:ln>
                <a:solidFill>
                  <a:srgbClr val="FF3399"/>
                </a:solidFill>
                <a:effectLst/>
                <a:uLnTx/>
                <a:uFillTx/>
                <a:latin typeface="UTM Mother" panose="02040603050506020204" pitchFamily="18" charset="0"/>
                <a:ea typeface="+mn-ea"/>
                <a:cs typeface="+mn-cs"/>
              </a:rPr>
              <a:t>ơ</a:t>
            </a:r>
            <a:r>
              <a:rPr kumimoji="0" lang="en-US" sz="7200" b="0" i="0" u="none" strike="noStrike" kern="1200" cap="none" spc="0" normalizeH="0" baseline="0" noProof="0" dirty="0" err="1">
                <a:ln>
                  <a:solidFill>
                    <a:sysClr val="windowText" lastClr="000000"/>
                  </a:solidFill>
                </a:ln>
                <a:solidFill>
                  <a:srgbClr val="FFFF00"/>
                </a:solidFill>
                <a:effectLst/>
                <a:uLnTx/>
                <a:uFillTx/>
                <a:latin typeface="UTM Mother" panose="02040603050506020204" pitchFamily="18" charset="0"/>
                <a:ea typeface="+mn-ea"/>
                <a:cs typeface="+mn-cs"/>
              </a:rPr>
              <a:t>i</a:t>
            </a:r>
            <a:r>
              <a:rPr kumimoji="0" lang="en-US" sz="7200" b="0" i="0" u="none" strike="noStrike" kern="1200" cap="none" spc="0" normalizeH="0" baseline="0" noProof="0" dirty="0">
                <a:ln>
                  <a:solidFill>
                    <a:sysClr val="windowText" lastClr="000000"/>
                  </a:solidFill>
                </a:ln>
                <a:solidFill>
                  <a:srgbClr val="F31559"/>
                </a:solidFill>
                <a:effectLst/>
                <a:uLnTx/>
                <a:uFillTx/>
                <a:latin typeface="UTM Mother" panose="02040603050506020204" pitchFamily="18" charset="0"/>
                <a:ea typeface="+mn-ea"/>
                <a:cs typeface="+mn-cs"/>
              </a:rPr>
              <a:t> </a:t>
            </a:r>
            <a:r>
              <a:rPr kumimoji="0" lang="en-US" sz="7200" b="0" i="0" u="none" strike="noStrike" kern="1200" cap="none" spc="0" normalizeH="0" baseline="0" noProof="0" dirty="0" err="1">
                <a:ln>
                  <a:solidFill>
                    <a:sysClr val="windowText" lastClr="000000"/>
                  </a:solidFill>
                </a:ln>
                <a:solidFill>
                  <a:srgbClr val="47CEF8"/>
                </a:solidFill>
                <a:effectLst/>
                <a:uLnTx/>
                <a:uFillTx/>
                <a:latin typeface="UTM Mother" panose="02040603050506020204" pitchFamily="18" charset="0"/>
                <a:ea typeface="+mn-ea"/>
                <a:cs typeface="+mn-cs"/>
              </a:rPr>
              <a:t>T</a:t>
            </a:r>
            <a:r>
              <a:rPr kumimoji="0" lang="en-US" sz="7200" b="0" i="0" u="none" strike="noStrike" kern="1200" cap="none" spc="0" normalizeH="0" baseline="0" noProof="0" dirty="0" err="1">
                <a:ln>
                  <a:solidFill>
                    <a:sysClr val="windowText" lastClr="000000"/>
                  </a:solidFill>
                </a:ln>
                <a:solidFill>
                  <a:srgbClr val="FF3399"/>
                </a:solidFill>
                <a:effectLst/>
                <a:uLnTx/>
                <a:uFillTx/>
                <a:latin typeface="UTM Mother" panose="02040603050506020204" pitchFamily="18" charset="0"/>
                <a:ea typeface="+mn-ea"/>
                <a:cs typeface="+mn-cs"/>
              </a:rPr>
              <a:t>i</a:t>
            </a:r>
            <a:r>
              <a:rPr kumimoji="0" lang="en-US" sz="7200" b="0" i="0" u="none" strike="noStrike" kern="1200" cap="none" spc="0" normalizeH="0" baseline="0" noProof="0" dirty="0" err="1">
                <a:ln>
                  <a:solidFill>
                    <a:sysClr val="windowText" lastClr="000000"/>
                  </a:solidFill>
                </a:ln>
                <a:solidFill>
                  <a:srgbClr val="3298FF"/>
                </a:solidFill>
                <a:effectLst/>
                <a:uLnTx/>
                <a:uFillTx/>
                <a:latin typeface="UTM Mother" panose="02040603050506020204" pitchFamily="18" charset="0"/>
                <a:ea typeface="+mn-ea"/>
                <a:cs typeface="+mn-cs"/>
              </a:rPr>
              <a:t>ế</a:t>
            </a:r>
            <a:r>
              <a:rPr kumimoji="0" lang="en-US" sz="7200" b="0" i="0" u="none" strike="noStrike" kern="1200" cap="none" spc="0" normalizeH="0" baseline="0" noProof="0" dirty="0" err="1">
                <a:ln>
                  <a:solidFill>
                    <a:sysClr val="windowText" lastClr="000000"/>
                  </a:solidFill>
                </a:ln>
                <a:solidFill>
                  <a:srgbClr val="FFFF00"/>
                </a:solidFill>
                <a:effectLst/>
                <a:uLnTx/>
                <a:uFillTx/>
                <a:latin typeface="UTM Mother" panose="02040603050506020204" pitchFamily="18" charset="0"/>
                <a:ea typeface="+mn-ea"/>
                <a:cs typeface="+mn-cs"/>
              </a:rPr>
              <a:t>p</a:t>
            </a:r>
            <a:r>
              <a:rPr kumimoji="0" lang="en-US" sz="7200" b="0" i="0" u="none" strike="noStrike" kern="1200" cap="none" spc="0" normalizeH="0" baseline="0" noProof="0" dirty="0">
                <a:ln>
                  <a:solidFill>
                    <a:sysClr val="windowText" lastClr="000000"/>
                  </a:solidFill>
                </a:ln>
                <a:solidFill>
                  <a:srgbClr val="F31559"/>
                </a:solidFill>
                <a:effectLst/>
                <a:uLnTx/>
                <a:uFillTx/>
                <a:latin typeface="UTM Mother" panose="02040603050506020204" pitchFamily="18" charset="0"/>
                <a:ea typeface="+mn-ea"/>
                <a:cs typeface="+mn-cs"/>
              </a:rPr>
              <a:t> </a:t>
            </a:r>
            <a:r>
              <a:rPr kumimoji="0" lang="en-US" sz="7200" b="0" i="0" u="none" strike="noStrike" kern="1200" cap="none" spc="0" normalizeH="0" baseline="0" noProof="0" dirty="0" err="1">
                <a:ln>
                  <a:solidFill>
                    <a:sysClr val="windowText" lastClr="000000"/>
                  </a:solidFill>
                </a:ln>
                <a:solidFill>
                  <a:srgbClr val="00FFFF"/>
                </a:solidFill>
                <a:effectLst/>
                <a:uLnTx/>
                <a:uFillTx/>
                <a:latin typeface="UTM Mother" panose="02040603050506020204" pitchFamily="18" charset="0"/>
                <a:ea typeface="+mn-ea"/>
                <a:cs typeface="+mn-cs"/>
              </a:rPr>
              <a:t>s</a:t>
            </a:r>
            <a:r>
              <a:rPr kumimoji="0" lang="en-US" sz="7200" b="0" i="0" u="none" strike="noStrike" kern="1200" cap="none" spc="0" normalizeH="0" baseline="0" noProof="0" dirty="0" err="1">
                <a:ln>
                  <a:solidFill>
                    <a:sysClr val="windowText" lastClr="000000"/>
                  </a:solidFill>
                </a:ln>
                <a:solidFill>
                  <a:srgbClr val="FF86AF"/>
                </a:solidFill>
                <a:effectLst/>
                <a:uLnTx/>
                <a:uFillTx/>
                <a:latin typeface="UTM Mother" panose="02040603050506020204" pitchFamily="18" charset="0"/>
                <a:ea typeface="+mn-ea"/>
                <a:cs typeface="+mn-cs"/>
              </a:rPr>
              <a:t>ứ</a:t>
            </a:r>
            <a:r>
              <a:rPr kumimoji="0" lang="en-US" sz="7200" b="0" i="0" u="none" strike="noStrike" kern="1200" cap="none" spc="0" normalizeH="0" baseline="0" noProof="0" dirty="0" err="1">
                <a:ln>
                  <a:solidFill>
                    <a:sysClr val="windowText" lastClr="000000"/>
                  </a:solidFill>
                </a:ln>
                <a:solidFill>
                  <a:srgbClr val="FF0000"/>
                </a:solidFill>
                <a:effectLst/>
                <a:uLnTx/>
                <a:uFillTx/>
                <a:latin typeface="UTM Mother" panose="02040603050506020204" pitchFamily="18" charset="0"/>
                <a:ea typeface="+mn-ea"/>
                <a:cs typeface="+mn-cs"/>
              </a:rPr>
              <a:t>c</a:t>
            </a:r>
            <a:r>
              <a:rPr kumimoji="0" lang="en-US" sz="7200" b="0" i="0" u="none" strike="noStrike" kern="1200" cap="none" spc="0" normalizeH="0" baseline="0" noProof="0" dirty="0">
                <a:ln>
                  <a:solidFill>
                    <a:sysClr val="windowText" lastClr="000000"/>
                  </a:solidFill>
                </a:ln>
                <a:solidFill>
                  <a:srgbClr val="F31559"/>
                </a:solidFill>
                <a:effectLst/>
                <a:uLnTx/>
                <a:uFillTx/>
                <a:latin typeface="UTM Mother" panose="02040603050506020204" pitchFamily="18" charset="0"/>
                <a:ea typeface="+mn-ea"/>
                <a:cs typeface="+mn-cs"/>
              </a:rPr>
              <a:t> </a:t>
            </a:r>
          </a:p>
        </p:txBody>
      </p:sp>
      <p:pic>
        <p:nvPicPr>
          <p:cNvPr id="16" name="Picture 15" descr="A couple of kids holding a white sign&#10;&#10;Description automatically generated">
            <a:extLst>
              <a:ext uri="{FF2B5EF4-FFF2-40B4-BE49-F238E27FC236}">
                <a16:creationId xmlns:a16="http://schemas.microsoft.com/office/drawing/2014/main" id="{8723B848-A5AD-325A-7C77-95D1907BD0F5}"/>
              </a:ext>
            </a:extLst>
          </p:cNvPr>
          <p:cNvPicPr>
            <a:picLocks noChangeAspect="1"/>
          </p:cNvPicPr>
          <p:nvPr/>
        </p:nvPicPr>
        <p:blipFill rotWithShape="1">
          <a:blip r:embed="rId3">
            <a:extLst>
              <a:ext uri="{28A0092B-C50C-407E-A947-70E740481C1C}">
                <a14:useLocalDpi xmlns:a14="http://schemas.microsoft.com/office/drawing/2010/main" val="0"/>
              </a:ext>
            </a:extLst>
          </a:blip>
          <a:srcRect l="25116" t="12493" r="25175" b="22856"/>
          <a:stretch/>
        </p:blipFill>
        <p:spPr>
          <a:xfrm>
            <a:off x="5794744" y="1489069"/>
            <a:ext cx="6060559" cy="4433777"/>
          </a:xfrm>
          <a:prstGeom prst="rect">
            <a:avLst/>
          </a:prstGeom>
        </p:spPr>
      </p:pic>
      <p:sp>
        <p:nvSpPr>
          <p:cNvPr id="17" name="TextBox 16">
            <a:extLst>
              <a:ext uri="{FF2B5EF4-FFF2-40B4-BE49-F238E27FC236}">
                <a16:creationId xmlns:a16="http://schemas.microsoft.com/office/drawing/2014/main" id="{6E5F4B3D-1A57-7B2C-610A-A1DB2FFCFFB6}"/>
              </a:ext>
            </a:extLst>
          </p:cNvPr>
          <p:cNvSpPr txBox="1"/>
          <p:nvPr/>
        </p:nvSpPr>
        <p:spPr>
          <a:xfrm>
            <a:off x="5962332" y="4173535"/>
            <a:ext cx="606055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Đội</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nào</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hoàn</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thành</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nhanh</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hơn</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đội</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đó</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sẽ</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chiến</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thắng</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5950529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Rounded Rectangle 5"/>
          <p:cNvSpPr/>
          <p:nvPr/>
        </p:nvSpPr>
        <p:spPr>
          <a:xfrm>
            <a:off x="253999" y="177801"/>
            <a:ext cx="11692467" cy="6561666"/>
          </a:xfrm>
          <a:prstGeom prst="roundRect">
            <a:avLst/>
          </a:prstGeom>
          <a:solidFill>
            <a:schemeClr val="accent6">
              <a:lumMod val="20000"/>
              <a:lumOff val="8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770466" y="285197"/>
            <a:ext cx="10651068" cy="1811867"/>
            <a:chOff x="592666" y="174380"/>
            <a:chExt cx="10651068" cy="1811867"/>
          </a:xfrm>
        </p:grpSpPr>
        <p:pic>
          <p:nvPicPr>
            <p:cNvPr id="61" name="Picture 60"/>
            <p:cNvPicPr>
              <a:picLocks noChangeAspect="1"/>
            </p:cNvPicPr>
            <p:nvPr/>
          </p:nvPicPr>
          <p:blipFill rotWithShape="1">
            <a:blip r:embed="rId2">
              <a:extLst>
                <a:ext uri="{28A0092B-C50C-407E-A947-70E740481C1C}">
                  <a14:useLocalDpi xmlns:a14="http://schemas.microsoft.com/office/drawing/2010/main" val="0"/>
                </a:ext>
              </a:extLst>
            </a:blip>
            <a:srcRect r="11195" b="45679"/>
            <a:stretch/>
          </p:blipFill>
          <p:spPr>
            <a:xfrm>
              <a:off x="592666" y="174380"/>
              <a:ext cx="10651068" cy="1811867"/>
            </a:xfrm>
            <a:prstGeom prst="rect">
              <a:avLst/>
            </a:prstGeom>
          </p:spPr>
        </p:pic>
        <p:sp>
          <p:nvSpPr>
            <p:cNvPr id="62" name="TextBox 61"/>
            <p:cNvSpPr txBox="1"/>
            <p:nvPr/>
          </p:nvSpPr>
          <p:spPr>
            <a:xfrm>
              <a:off x="2929465" y="594742"/>
              <a:ext cx="8246535" cy="769441"/>
            </a:xfrm>
            <a:prstGeom prst="rect">
              <a:avLst/>
            </a:prstGeom>
            <a:noFill/>
          </p:spPr>
          <p:txBody>
            <a:bodyPr wrap="square" rtlCol="0">
              <a:spAutoFit/>
            </a:bodyPr>
            <a:lstStyle/>
            <a:p>
              <a:r>
                <a:rPr lang="en-US" sz="4400" b="1"/>
                <a:t>“Đất lành chim đậu” </a:t>
              </a:r>
              <a:endParaRPr lang="en-US" sz="4400" b="1" dirty="0"/>
            </a:p>
          </p:txBody>
        </p:sp>
      </p:grpSp>
      <p:pic>
        <p:nvPicPr>
          <p:cNvPr id="3076" name="Picture 4" descr="Ca dao tục ngữ chế: Chim khôn chọn cành mà đậu - Lạ vui - Việt Giải Trí">
            <a:extLst>
              <a:ext uri="{FF2B5EF4-FFF2-40B4-BE49-F238E27FC236}">
                <a16:creationId xmlns:a16="http://schemas.microsoft.com/office/drawing/2014/main" id="{66D366A4-3162-520C-E45F-DBBB9AA63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1" y="2217966"/>
            <a:ext cx="4762500" cy="4029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Bình yên Thung Nham, đất lành chim đậu - VOV Du lịch - Trang tin tức của  Truyền hình VOVTV">
            <a:extLst>
              <a:ext uri="{FF2B5EF4-FFF2-40B4-BE49-F238E27FC236}">
                <a16:creationId xmlns:a16="http://schemas.microsoft.com/office/drawing/2014/main" id="{55E8CD44-D355-6791-F669-7106CA5F4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5803" y="2348844"/>
            <a:ext cx="6091767" cy="38073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EFE7329-8C48-9D4A-1EB5-54AD05BAD071}"/>
              </a:ext>
            </a:extLst>
          </p:cNvPr>
          <p:cNvGrpSpPr/>
          <p:nvPr/>
        </p:nvGrpSpPr>
        <p:grpSpPr>
          <a:xfrm>
            <a:off x="440269" y="226511"/>
            <a:ext cx="10651068" cy="1811867"/>
            <a:chOff x="592666" y="174380"/>
            <a:chExt cx="10651068" cy="1811867"/>
          </a:xfrm>
        </p:grpSpPr>
        <p:pic>
          <p:nvPicPr>
            <p:cNvPr id="8" name="Picture 7">
              <a:extLst>
                <a:ext uri="{FF2B5EF4-FFF2-40B4-BE49-F238E27FC236}">
                  <a16:creationId xmlns:a16="http://schemas.microsoft.com/office/drawing/2014/main" id="{7CFF4E0A-18B9-1F6F-4ECA-1B4ECB04BD8C}"/>
                </a:ext>
              </a:extLst>
            </p:cNvPr>
            <p:cNvPicPr>
              <a:picLocks noChangeAspect="1"/>
            </p:cNvPicPr>
            <p:nvPr/>
          </p:nvPicPr>
          <p:blipFill rotWithShape="1">
            <a:blip r:embed="rId2">
              <a:extLst>
                <a:ext uri="{28A0092B-C50C-407E-A947-70E740481C1C}">
                  <a14:useLocalDpi xmlns:a14="http://schemas.microsoft.com/office/drawing/2010/main" val="0"/>
                </a:ext>
              </a:extLst>
            </a:blip>
            <a:srcRect r="11195" b="45679"/>
            <a:stretch/>
          </p:blipFill>
          <p:spPr>
            <a:xfrm>
              <a:off x="592666" y="174380"/>
              <a:ext cx="10651068" cy="1811867"/>
            </a:xfrm>
            <a:prstGeom prst="rect">
              <a:avLst/>
            </a:prstGeom>
          </p:spPr>
        </p:pic>
        <p:sp>
          <p:nvSpPr>
            <p:cNvPr id="9" name="TextBox 8">
              <a:extLst>
                <a:ext uri="{FF2B5EF4-FFF2-40B4-BE49-F238E27FC236}">
                  <a16:creationId xmlns:a16="http://schemas.microsoft.com/office/drawing/2014/main" id="{F96EC66B-777C-BE78-B5AB-320F62A2AF95}"/>
                </a:ext>
              </a:extLst>
            </p:cNvPr>
            <p:cNvSpPr txBox="1"/>
            <p:nvPr/>
          </p:nvSpPr>
          <p:spPr>
            <a:xfrm>
              <a:off x="1380061" y="426804"/>
              <a:ext cx="9745137" cy="1077218"/>
            </a:xfrm>
            <a:prstGeom prst="rect">
              <a:avLst/>
            </a:prstGeom>
            <a:noFill/>
          </p:spPr>
          <p:txBody>
            <a:bodyPr wrap="square" rtlCol="0">
              <a:spAutoFit/>
            </a:bodyPr>
            <a:lstStyle/>
            <a:p>
              <a:r>
                <a:rPr lang="vi-VN" sz="3200" b="1"/>
                <a:t>“Đất lành chim đậu” nghĩa là tìm nơi bình yên, có điều kiện tốt và phù hợp để sunh sống phát triển.</a:t>
              </a:r>
              <a:endParaRPr lang="en-US" sz="3200" b="1" dirty="0"/>
            </a:p>
          </p:txBody>
        </p:sp>
      </p:grpSp>
    </p:spTree>
    <p:extLst>
      <p:ext uri="{BB962C8B-B14F-4D97-AF65-F5344CB8AC3E}">
        <p14:creationId xmlns:p14="http://schemas.microsoft.com/office/powerpoint/2010/main" val="2868435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53999" y="177801"/>
            <a:ext cx="11692467" cy="6561666"/>
          </a:xfrm>
          <a:prstGeom prst="roundRect">
            <a:avLst/>
          </a:prstGeom>
          <a:solidFill>
            <a:schemeClr val="accent6">
              <a:lumMod val="20000"/>
              <a:lumOff val="8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59" name="Group 58"/>
          <p:cNvGrpSpPr/>
          <p:nvPr/>
        </p:nvGrpSpPr>
        <p:grpSpPr>
          <a:xfrm>
            <a:off x="702732" y="636110"/>
            <a:ext cx="10651068" cy="1811867"/>
            <a:chOff x="592666" y="174380"/>
            <a:chExt cx="10651068" cy="1811867"/>
          </a:xfrm>
        </p:grpSpPr>
        <p:pic>
          <p:nvPicPr>
            <p:cNvPr id="61" name="Picture 60"/>
            <p:cNvPicPr>
              <a:picLocks noChangeAspect="1"/>
            </p:cNvPicPr>
            <p:nvPr/>
          </p:nvPicPr>
          <p:blipFill rotWithShape="1">
            <a:blip r:embed="rId2">
              <a:extLst>
                <a:ext uri="{28A0092B-C50C-407E-A947-70E740481C1C}">
                  <a14:useLocalDpi xmlns:a14="http://schemas.microsoft.com/office/drawing/2010/main" val="0"/>
                </a:ext>
              </a:extLst>
            </a:blip>
            <a:srcRect r="11195" b="45679"/>
            <a:stretch/>
          </p:blipFill>
          <p:spPr>
            <a:xfrm>
              <a:off x="592666" y="174380"/>
              <a:ext cx="10651068" cy="1811867"/>
            </a:xfrm>
            <a:prstGeom prst="rect">
              <a:avLst/>
            </a:prstGeom>
          </p:spPr>
        </p:pic>
        <p:sp>
          <p:nvSpPr>
            <p:cNvPr id="62" name="TextBox 61"/>
            <p:cNvSpPr txBox="1"/>
            <p:nvPr/>
          </p:nvSpPr>
          <p:spPr>
            <a:xfrm>
              <a:off x="1079493" y="594742"/>
              <a:ext cx="1009650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Aptos" panose="02110004020202020204"/>
                  <a:ea typeface="+mn-ea"/>
                  <a:cs typeface="+mn-cs"/>
                </a:rPr>
                <a:t>“Chim đến mùa xuân hoa đến mùa nở” </a:t>
              </a:r>
              <a:endParaRPr kumimoji="0" lang="en-US" sz="44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FEFE7329-8C48-9D4A-1EB5-54AD05BAD071}"/>
              </a:ext>
            </a:extLst>
          </p:cNvPr>
          <p:cNvGrpSpPr/>
          <p:nvPr/>
        </p:nvGrpSpPr>
        <p:grpSpPr>
          <a:xfrm>
            <a:off x="702732" y="3001429"/>
            <a:ext cx="10651068" cy="2778402"/>
            <a:chOff x="592666" y="174380"/>
            <a:chExt cx="10651068" cy="2778402"/>
          </a:xfrm>
        </p:grpSpPr>
        <p:pic>
          <p:nvPicPr>
            <p:cNvPr id="8" name="Picture 7">
              <a:extLst>
                <a:ext uri="{FF2B5EF4-FFF2-40B4-BE49-F238E27FC236}">
                  <a16:creationId xmlns:a16="http://schemas.microsoft.com/office/drawing/2014/main" id="{7CFF4E0A-18B9-1F6F-4ECA-1B4ECB04BD8C}"/>
                </a:ext>
              </a:extLst>
            </p:cNvPr>
            <p:cNvPicPr>
              <a:picLocks noChangeAspect="1"/>
            </p:cNvPicPr>
            <p:nvPr/>
          </p:nvPicPr>
          <p:blipFill rotWithShape="1">
            <a:blip r:embed="rId2">
              <a:extLst>
                <a:ext uri="{28A0092B-C50C-407E-A947-70E740481C1C}">
                  <a14:useLocalDpi xmlns:a14="http://schemas.microsoft.com/office/drawing/2010/main" val="0"/>
                </a:ext>
              </a:extLst>
            </a:blip>
            <a:srcRect r="11195" b="45679"/>
            <a:stretch/>
          </p:blipFill>
          <p:spPr>
            <a:xfrm>
              <a:off x="592666" y="174380"/>
              <a:ext cx="10651068" cy="2778402"/>
            </a:xfrm>
            <a:prstGeom prst="rect">
              <a:avLst/>
            </a:prstGeom>
          </p:spPr>
        </p:pic>
        <p:sp>
          <p:nvSpPr>
            <p:cNvPr id="9" name="TextBox 8">
              <a:extLst>
                <a:ext uri="{FF2B5EF4-FFF2-40B4-BE49-F238E27FC236}">
                  <a16:creationId xmlns:a16="http://schemas.microsoft.com/office/drawing/2014/main" id="{F96EC66B-777C-BE78-B5AB-320F62A2AF95}"/>
                </a:ext>
              </a:extLst>
            </p:cNvPr>
            <p:cNvSpPr txBox="1"/>
            <p:nvPr/>
          </p:nvSpPr>
          <p:spPr>
            <a:xfrm>
              <a:off x="1380061" y="426804"/>
              <a:ext cx="9745137"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FF0000"/>
                  </a:solidFill>
                  <a:effectLst/>
                  <a:uLnTx/>
                  <a:uFillTx/>
                  <a:latin typeface="Arial" panose="020B0604020202020204" pitchFamily="34" charset="0"/>
                  <a:ea typeface="+mn-ea"/>
                  <a:cs typeface="+mn-cs"/>
                </a:rPr>
                <a:t>“Chim đến mùa xuân hoa đến mùa nở” nghĩa là sự xuất hiện của bầy chim báo hiệu mùa xuân đến. Mọi thứ trong thiên nhiên bắt đầu sinh sôi, nảy nở, tràn đầy sức sống.</a:t>
              </a:r>
              <a:endParaRPr kumimoji="0" lang="en-US" sz="3200" b="1" i="0" u="none" strike="noStrike" kern="1200" cap="none" spc="0" normalizeH="0" baseline="0" noProof="0" dirty="0">
                <a:ln>
                  <a:noFill/>
                </a:ln>
                <a:solidFill>
                  <a:srgbClr val="FF0000"/>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4188030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6327"/>
          <a:stretch/>
        </p:blipFill>
        <p:spPr>
          <a:xfrm>
            <a:off x="0" y="3821228"/>
            <a:ext cx="12192000" cy="3036771"/>
          </a:xfrm>
          <a:prstGeom prst="rect">
            <a:avLst/>
          </a:prstGeom>
        </p:spPr>
      </p:pic>
      <p:pic>
        <p:nvPicPr>
          <p:cNvPr id="3" name="Picture 2">
            <a:extLst>
              <a:ext uri="{FF2B5EF4-FFF2-40B4-BE49-F238E27FC236}">
                <a16:creationId xmlns:a16="http://schemas.microsoft.com/office/drawing/2014/main" id="{9AEF0B27-9456-2B41-87CB-FCF1324A9CE5}"/>
              </a:ext>
            </a:extLst>
          </p:cNvPr>
          <p:cNvPicPr>
            <a:picLocks noChangeAspect="1"/>
          </p:cNvPicPr>
          <p:nvPr/>
        </p:nvPicPr>
        <p:blipFill>
          <a:blip r:embed="rId4"/>
          <a:stretch>
            <a:fillRect/>
          </a:stretch>
        </p:blipFill>
        <p:spPr>
          <a:xfrm>
            <a:off x="1965280" y="543874"/>
            <a:ext cx="7888908" cy="3023878"/>
          </a:xfrm>
          <a:prstGeom prst="rect">
            <a:avLst/>
          </a:prstGeom>
        </p:spPr>
      </p:pic>
    </p:spTree>
    <p:extLst>
      <p:ext uri="{BB962C8B-B14F-4D97-AF65-F5344CB8AC3E}">
        <p14:creationId xmlns:p14="http://schemas.microsoft.com/office/powerpoint/2010/main" val="1486347287"/>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5E6599-F532-35CB-580B-8232AD66B571}"/>
              </a:ext>
            </a:extLst>
          </p:cNvPr>
          <p:cNvPicPr>
            <a:picLocks noChangeAspect="1"/>
          </p:cNvPicPr>
          <p:nvPr/>
        </p:nvPicPr>
        <p:blipFill>
          <a:blip r:embed="rId2"/>
          <a:stretch>
            <a:fillRect/>
          </a:stretch>
        </p:blipFill>
        <p:spPr>
          <a:xfrm>
            <a:off x="1125275" y="502838"/>
            <a:ext cx="10449450" cy="1889924"/>
          </a:xfrm>
          <a:prstGeom prst="rect">
            <a:avLst/>
          </a:prstGeom>
        </p:spPr>
      </p:pic>
    </p:spTree>
    <p:extLst>
      <p:ext uri="{BB962C8B-B14F-4D97-AF65-F5344CB8AC3E}">
        <p14:creationId xmlns:p14="http://schemas.microsoft.com/office/powerpoint/2010/main" val="3950025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white rectangular frame with a rainbow and clouds&#10;&#10;Description automatically generated">
            <a:extLst>
              <a:ext uri="{FF2B5EF4-FFF2-40B4-BE49-F238E27FC236}">
                <a16:creationId xmlns:a16="http://schemas.microsoft.com/office/drawing/2014/main" id="{60CCFA55-50CE-AA46-ADE2-3AFE5DA5BEB8}"/>
              </a:ext>
            </a:extLst>
          </p:cNvPr>
          <p:cNvPicPr>
            <a:picLocks noChangeAspect="1"/>
          </p:cNvPicPr>
          <p:nvPr/>
        </p:nvPicPr>
        <p:blipFill rotWithShape="1">
          <a:blip r:embed="rId2">
            <a:extLst>
              <a:ext uri="{28A0092B-C50C-407E-A947-70E740481C1C}">
                <a14:useLocalDpi xmlns:a14="http://schemas.microsoft.com/office/drawing/2010/main" val="0"/>
              </a:ext>
            </a:extLst>
          </a:blip>
          <a:srcRect l="18763" t="11628" r="18273" b="17054"/>
          <a:stretch/>
        </p:blipFill>
        <p:spPr>
          <a:xfrm>
            <a:off x="1998921" y="95694"/>
            <a:ext cx="8038213" cy="3540642"/>
          </a:xfrm>
          <a:prstGeom prst="rect">
            <a:avLst/>
          </a:prstGeom>
        </p:spPr>
      </p:pic>
      <p:sp>
        <p:nvSpPr>
          <p:cNvPr id="7" name="TextBox 6">
            <a:extLst>
              <a:ext uri="{FF2B5EF4-FFF2-40B4-BE49-F238E27FC236}">
                <a16:creationId xmlns:a16="http://schemas.microsoft.com/office/drawing/2014/main" id="{C26DC77D-055D-496B-E023-52E2B242D315}"/>
              </a:ext>
            </a:extLst>
          </p:cNvPr>
          <p:cNvSpPr txBox="1"/>
          <p:nvPr/>
        </p:nvSpPr>
        <p:spPr>
          <a:xfrm>
            <a:off x="2264735" y="1286255"/>
            <a:ext cx="7772399" cy="1446550"/>
          </a:xfrm>
          <a:prstGeom prst="rect">
            <a:avLst/>
          </a:prstGeom>
          <a:noFill/>
        </p:spPr>
        <p:txBody>
          <a:bodyPr wrap="square" rtlCol="0">
            <a:spAutoFit/>
          </a:bodyPr>
          <a:lstStyle/>
          <a:p>
            <a:r>
              <a:rPr lang="en-US" sz="4400" b="1" dirty="0" err="1">
                <a:solidFill>
                  <a:srgbClr val="0070C0"/>
                </a:solidFill>
                <a:latin typeface="Times New Roman" panose="02020603050405020304" pitchFamily="18" charset="0"/>
                <a:cs typeface="Times New Roman" panose="02020603050405020304" pitchFamily="18" charset="0"/>
              </a:rPr>
              <a:t>Mở</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err="1">
                <a:solidFill>
                  <a:srgbClr val="0070C0"/>
                </a:solidFill>
                <a:latin typeface="Times New Roman" panose="02020603050405020304" pitchFamily="18" charset="0"/>
                <a:cs typeface="Times New Roman" panose="02020603050405020304" pitchFamily="18" charset="0"/>
              </a:rPr>
              <a:t>bài</a:t>
            </a:r>
            <a:r>
              <a:rPr lang="en-US" sz="4400" b="1">
                <a:solidFill>
                  <a:srgbClr val="0070C0"/>
                </a:solidFill>
                <a:latin typeface="Times New Roman" panose="02020603050405020304" pitchFamily="18" charset="0"/>
                <a:cs typeface="Times New Roman" panose="02020603050405020304" pitchFamily="18" charset="0"/>
              </a:rPr>
              <a:t> gián tiếp cho </a:t>
            </a:r>
            <a:r>
              <a:rPr lang="en-US" sz="4400" b="1" dirty="0" err="1">
                <a:solidFill>
                  <a:srgbClr val="0070C0"/>
                </a:solidFill>
                <a:latin typeface="Times New Roman" panose="02020603050405020304" pitchFamily="18" charset="0"/>
                <a:cs typeface="Times New Roman" panose="02020603050405020304" pitchFamily="18" charset="0"/>
              </a:rPr>
              <a:t>bài</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err="1">
                <a:solidFill>
                  <a:srgbClr val="0070C0"/>
                </a:solidFill>
                <a:latin typeface="Times New Roman" panose="02020603050405020304" pitchFamily="18" charset="0"/>
                <a:cs typeface="Times New Roman" panose="02020603050405020304" pitchFamily="18" charset="0"/>
              </a:rPr>
              <a:t>văn</a:t>
            </a:r>
            <a:r>
              <a:rPr lang="en-US" sz="4400" b="1">
                <a:solidFill>
                  <a:srgbClr val="0070C0"/>
                </a:solidFill>
                <a:latin typeface="Times New Roman" panose="02020603050405020304" pitchFamily="18" charset="0"/>
                <a:cs typeface="Times New Roman" panose="02020603050405020304" pitchFamily="18" charset="0"/>
              </a:rPr>
              <a:t> tả người </a:t>
            </a:r>
            <a:r>
              <a:rPr lang="en-US" sz="4400" b="1" dirty="0" err="1">
                <a:solidFill>
                  <a:srgbClr val="0070C0"/>
                </a:solidFill>
                <a:latin typeface="Times New Roman" panose="02020603050405020304" pitchFamily="18" charset="0"/>
                <a:cs typeface="Times New Roman" panose="02020603050405020304" pitchFamily="18" charset="0"/>
              </a:rPr>
              <a:t>là</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như</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thế</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nào</a:t>
            </a:r>
            <a:r>
              <a:rPr lang="en-US" sz="4400" b="1" dirty="0">
                <a:solidFill>
                  <a:srgbClr val="0070C0"/>
                </a:solidFill>
                <a:latin typeface="Times New Roman" panose="02020603050405020304" pitchFamily="18" charset="0"/>
                <a:cs typeface="Times New Roman" panose="02020603050405020304" pitchFamily="18" charset="0"/>
              </a:rPr>
              <a:t>? </a:t>
            </a:r>
          </a:p>
        </p:txBody>
      </p:sp>
      <p:sp>
        <p:nvSpPr>
          <p:cNvPr id="8" name="Oval 7">
            <a:extLst>
              <a:ext uri="{FF2B5EF4-FFF2-40B4-BE49-F238E27FC236}">
                <a16:creationId xmlns:a16="http://schemas.microsoft.com/office/drawing/2014/main" id="{02CF71F6-0914-7CCA-0359-951414F16336}"/>
              </a:ext>
            </a:extLst>
          </p:cNvPr>
          <p:cNvSpPr/>
          <p:nvPr/>
        </p:nvSpPr>
        <p:spPr>
          <a:xfrm>
            <a:off x="320511" y="3429000"/>
            <a:ext cx="11340445" cy="3429000"/>
          </a:xfrm>
          <a:custGeom>
            <a:avLst/>
            <a:gdLst>
              <a:gd name="connsiteX0" fmla="*/ 0 w 9135807"/>
              <a:gd name="connsiteY0" fmla="*/ 1249338 h 2498675"/>
              <a:gd name="connsiteX1" fmla="*/ 4567904 w 9135807"/>
              <a:gd name="connsiteY1" fmla="*/ 0 h 2498675"/>
              <a:gd name="connsiteX2" fmla="*/ 9135808 w 9135807"/>
              <a:gd name="connsiteY2" fmla="*/ 1249338 h 2498675"/>
              <a:gd name="connsiteX3" fmla="*/ 4567904 w 9135807"/>
              <a:gd name="connsiteY3" fmla="*/ 2498676 h 2498675"/>
              <a:gd name="connsiteX4" fmla="*/ 0 w 9135807"/>
              <a:gd name="connsiteY4" fmla="*/ 1249338 h 249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5807" h="2498675" fill="none" extrusionOk="0">
                <a:moveTo>
                  <a:pt x="0" y="1249338"/>
                </a:moveTo>
                <a:cubicBezTo>
                  <a:pt x="377477" y="352477"/>
                  <a:pt x="2326751" y="-23737"/>
                  <a:pt x="4567904" y="0"/>
                </a:cubicBezTo>
                <a:cubicBezTo>
                  <a:pt x="6982194" y="68736"/>
                  <a:pt x="9220249" y="571934"/>
                  <a:pt x="9135808" y="1249338"/>
                </a:cubicBezTo>
                <a:cubicBezTo>
                  <a:pt x="9220079" y="1847416"/>
                  <a:pt x="6804865" y="2405591"/>
                  <a:pt x="4567904" y="2498676"/>
                </a:cubicBezTo>
                <a:cubicBezTo>
                  <a:pt x="1926000" y="2574496"/>
                  <a:pt x="64833" y="2064215"/>
                  <a:pt x="0" y="1249338"/>
                </a:cubicBezTo>
                <a:close/>
              </a:path>
              <a:path w="9135807" h="2498675" stroke="0" extrusionOk="0">
                <a:moveTo>
                  <a:pt x="0" y="1249338"/>
                </a:moveTo>
                <a:cubicBezTo>
                  <a:pt x="304980" y="281774"/>
                  <a:pt x="2100283" y="139966"/>
                  <a:pt x="4567904" y="0"/>
                </a:cubicBezTo>
                <a:cubicBezTo>
                  <a:pt x="7066940" y="-13134"/>
                  <a:pt x="9026068" y="596082"/>
                  <a:pt x="9135808" y="1249338"/>
                </a:cubicBezTo>
                <a:cubicBezTo>
                  <a:pt x="9470627" y="2063098"/>
                  <a:pt x="7004795" y="2607500"/>
                  <a:pt x="4567904" y="2498676"/>
                </a:cubicBezTo>
                <a:cubicBezTo>
                  <a:pt x="2104251" y="2545239"/>
                  <a:pt x="-125751" y="2012060"/>
                  <a:pt x="0" y="1249338"/>
                </a:cubicBezTo>
                <a:close/>
              </a:path>
            </a:pathLst>
          </a:custGeom>
          <a:solidFill>
            <a:schemeClr val="accent4">
              <a:lumMod val="20000"/>
              <a:lumOff val="80000"/>
              <a:alpha val="78000"/>
            </a:schemeClr>
          </a:solidFill>
          <a:ln>
            <a:solidFill>
              <a:schemeClr val="accent4"/>
            </a:solidFill>
            <a:extLst>
              <a:ext uri="{C807C97D-BFC1-408E-A445-0C87EB9F89A2}">
                <ask:lineSketchStyleProps xmlns:ask="http://schemas.microsoft.com/office/drawing/2018/sketchyshapes" sd="1808761005">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err="1">
                <a:solidFill>
                  <a:srgbClr val="FF0000"/>
                </a:solidFill>
                <a:latin typeface="Times New Roman" panose="02020603050405020304" pitchFamily="18" charset="0"/>
                <a:cs typeface="Times New Roman" panose="02020603050405020304" pitchFamily="18" charset="0"/>
              </a:rPr>
              <a:t>Nêu</a:t>
            </a:r>
            <a:r>
              <a:rPr lang="en-US" sz="4400" b="1">
                <a:solidFill>
                  <a:srgbClr val="FF0000"/>
                </a:solidFill>
                <a:latin typeface="Times New Roman" panose="02020603050405020304" pitchFamily="18" charset="0"/>
                <a:cs typeface="Times New Roman" panose="02020603050405020304" pitchFamily="18" charset="0"/>
              </a:rPr>
              <a:t> người, sự </a:t>
            </a:r>
            <a:r>
              <a:rPr lang="en-US" sz="4400" b="1" dirty="0" err="1">
                <a:solidFill>
                  <a:srgbClr val="FF0000"/>
                </a:solidFill>
                <a:latin typeface="Times New Roman" panose="02020603050405020304" pitchFamily="18" charset="0"/>
                <a:cs typeface="Times New Roman" panose="02020603050405020304" pitchFamily="18" charset="0"/>
              </a:rPr>
              <a:t>vật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hiện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tượng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err="1">
                <a:solidFill>
                  <a:srgbClr val="FF0000"/>
                </a:solidFill>
                <a:latin typeface="Times New Roman" panose="02020603050405020304" pitchFamily="18" charset="0"/>
                <a:cs typeface="Times New Roman" panose="02020603050405020304" pitchFamily="18" charset="0"/>
              </a:rPr>
              <a:t>có</a:t>
            </a:r>
            <a:r>
              <a:rPr lang="en-US" sz="4400" b="1">
                <a:solidFill>
                  <a:srgbClr val="FF0000"/>
                </a:solidFill>
                <a:latin typeface="Times New Roman" panose="02020603050405020304" pitchFamily="18" charset="0"/>
                <a:cs typeface="Times New Roman" panose="02020603050405020304" pitchFamily="18" charset="0"/>
              </a:rPr>
              <a:t> </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a:solidFill>
                  <a:srgbClr val="FF0000"/>
                </a:solidFill>
                <a:latin typeface="Times New Roman" panose="02020603050405020304" pitchFamily="18" charset="0"/>
                <a:cs typeface="Times New Roman" panose="02020603050405020304" pitchFamily="18" charset="0"/>
              </a:rPr>
              <a:t>liên </a:t>
            </a:r>
            <a:r>
              <a:rPr lang="en-US" sz="4400" b="1" dirty="0" err="1">
                <a:solidFill>
                  <a:srgbClr val="FF0000"/>
                </a:solidFill>
                <a:latin typeface="Times New Roman" panose="02020603050405020304" pitchFamily="18" charset="0"/>
                <a:cs typeface="Times New Roman" panose="02020603050405020304" pitchFamily="18" charset="0"/>
              </a:rPr>
              <a:t>quan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để</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dẫn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vào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giới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err="1">
                <a:solidFill>
                  <a:srgbClr val="FF0000"/>
                </a:solidFill>
                <a:latin typeface="Times New Roman" panose="02020603050405020304" pitchFamily="18" charset="0"/>
                <a:cs typeface="Times New Roman" panose="02020603050405020304" pitchFamily="18" charset="0"/>
              </a:rPr>
              <a:t>thiệu</a:t>
            </a:r>
            <a:r>
              <a:rPr lang="en-US" sz="4400" b="1">
                <a:solidFill>
                  <a:srgbClr val="FF0000"/>
                </a:solidFill>
                <a:latin typeface="Times New Roman" panose="02020603050405020304" pitchFamily="18" charset="0"/>
                <a:cs typeface="Times New Roman" panose="02020603050405020304" pitchFamily="18" charset="0"/>
              </a:rPr>
              <a:t> người định tả.</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927484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white rectangular frame with a rainbow and clouds&#10;&#10;Description automatically generated">
            <a:extLst>
              <a:ext uri="{FF2B5EF4-FFF2-40B4-BE49-F238E27FC236}">
                <a16:creationId xmlns:a16="http://schemas.microsoft.com/office/drawing/2014/main" id="{60CCFA55-50CE-AA46-ADE2-3AFE5DA5BEB8}"/>
              </a:ext>
            </a:extLst>
          </p:cNvPr>
          <p:cNvPicPr>
            <a:picLocks noChangeAspect="1"/>
          </p:cNvPicPr>
          <p:nvPr/>
        </p:nvPicPr>
        <p:blipFill rotWithShape="1">
          <a:blip r:embed="rId2">
            <a:extLst>
              <a:ext uri="{28A0092B-C50C-407E-A947-70E740481C1C}">
                <a14:useLocalDpi xmlns:a14="http://schemas.microsoft.com/office/drawing/2010/main" val="0"/>
              </a:ext>
            </a:extLst>
          </a:blip>
          <a:srcRect l="18763" t="11628" r="18273" b="17054"/>
          <a:stretch/>
        </p:blipFill>
        <p:spPr>
          <a:xfrm>
            <a:off x="2211572" y="239209"/>
            <a:ext cx="8038213" cy="3540642"/>
          </a:xfrm>
          <a:prstGeom prst="rect">
            <a:avLst/>
          </a:prstGeom>
        </p:spPr>
      </p:pic>
      <p:sp>
        <p:nvSpPr>
          <p:cNvPr id="7" name="TextBox 6">
            <a:extLst>
              <a:ext uri="{FF2B5EF4-FFF2-40B4-BE49-F238E27FC236}">
                <a16:creationId xmlns:a16="http://schemas.microsoft.com/office/drawing/2014/main" id="{C26DC77D-055D-496B-E023-52E2B242D315}"/>
              </a:ext>
            </a:extLst>
          </p:cNvPr>
          <p:cNvSpPr txBox="1"/>
          <p:nvPr/>
        </p:nvSpPr>
        <p:spPr>
          <a:xfrm>
            <a:off x="2633331" y="1429770"/>
            <a:ext cx="777239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Mở</a:t>
            </a:r>
            <a:r>
              <a:rPr kumimoji="0" lang="en-US" sz="4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trực</a:t>
            </a:r>
            <a:r>
              <a:rPr kumimoji="0" lang="en-US" sz="4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tiếp</a:t>
            </a:r>
            <a:r>
              <a:rPr kumimoji="0" lang="en-US" sz="4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cho</a:t>
            </a:r>
            <a:r>
              <a:rPr kumimoji="0" lang="en-US" sz="4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err="1">
                <a:ln>
                  <a:noFill/>
                </a:ln>
                <a:solidFill>
                  <a:srgbClr val="0070C0"/>
                </a:solidFill>
                <a:effectLst/>
                <a:uLnTx/>
                <a:uFillTx/>
                <a:latin typeface="Times New Roman" panose="02020603050405020304" pitchFamily="18" charset="0"/>
                <a:cs typeface="Times New Roman" panose="02020603050405020304" pitchFamily="18" charset="0"/>
              </a:rPr>
              <a:t>văn</a:t>
            </a:r>
            <a:r>
              <a:rPr kumimoji="0" lang="en-US" sz="4400" b="1" i="0" u="none" strike="noStrike" kern="120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rPr>
              <a:t> tả</a:t>
            </a:r>
            <a:r>
              <a:rPr kumimoji="0" lang="en-US" sz="4400" b="1" i="0" u="none" strike="noStrike" kern="1200" cap="none" spc="0" normalizeH="0" noProof="0">
                <a:ln>
                  <a:noFill/>
                </a:ln>
                <a:solidFill>
                  <a:srgbClr val="0070C0"/>
                </a:solidFill>
                <a:effectLst/>
                <a:uLnTx/>
                <a:uFillTx/>
                <a:latin typeface="Times New Roman" panose="02020603050405020304" pitchFamily="18" charset="0"/>
                <a:cs typeface="Times New Roman" panose="02020603050405020304" pitchFamily="18" charset="0"/>
              </a:rPr>
              <a:t> người</a:t>
            </a:r>
            <a:r>
              <a:rPr kumimoji="0" lang="en-US" sz="4400" b="1" i="0" u="none" strike="noStrike" kern="120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là</a:t>
            </a:r>
            <a:r>
              <a:rPr kumimoji="0" lang="en-US" sz="4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như</a:t>
            </a:r>
            <a:r>
              <a:rPr kumimoji="0" lang="en-US" sz="4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thế</a:t>
            </a:r>
            <a:r>
              <a:rPr kumimoji="0" lang="en-US" sz="4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nào</a:t>
            </a:r>
            <a:r>
              <a:rPr kumimoji="0" lang="en-US" sz="4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p>
        </p:txBody>
      </p:sp>
      <p:grpSp>
        <p:nvGrpSpPr>
          <p:cNvPr id="18" name="Group 17">
            <a:extLst>
              <a:ext uri="{FF2B5EF4-FFF2-40B4-BE49-F238E27FC236}">
                <a16:creationId xmlns:a16="http://schemas.microsoft.com/office/drawing/2014/main" id="{C8CC2381-8B35-E3F9-7C29-D4EE3E27C380}"/>
              </a:ext>
            </a:extLst>
          </p:cNvPr>
          <p:cNvGrpSpPr/>
          <p:nvPr/>
        </p:nvGrpSpPr>
        <p:grpSpPr>
          <a:xfrm>
            <a:off x="1528095" y="4019060"/>
            <a:ext cx="9802924" cy="2392539"/>
            <a:chOff x="1528094" y="4019060"/>
            <a:chExt cx="9802924" cy="2498675"/>
          </a:xfrm>
        </p:grpSpPr>
        <p:sp>
          <p:nvSpPr>
            <p:cNvPr id="8" name="Oval 7">
              <a:extLst>
                <a:ext uri="{FF2B5EF4-FFF2-40B4-BE49-F238E27FC236}">
                  <a16:creationId xmlns:a16="http://schemas.microsoft.com/office/drawing/2014/main" id="{02CF71F6-0914-7CCA-0359-951414F16336}"/>
                </a:ext>
              </a:extLst>
            </p:cNvPr>
            <p:cNvSpPr/>
            <p:nvPr/>
          </p:nvSpPr>
          <p:spPr>
            <a:xfrm>
              <a:off x="1528094" y="4019060"/>
              <a:ext cx="9802924" cy="2498675"/>
            </a:xfrm>
            <a:custGeom>
              <a:avLst/>
              <a:gdLst>
                <a:gd name="connsiteX0" fmla="*/ 0 w 9135807"/>
                <a:gd name="connsiteY0" fmla="*/ 1249338 h 2498675"/>
                <a:gd name="connsiteX1" fmla="*/ 4567904 w 9135807"/>
                <a:gd name="connsiteY1" fmla="*/ 0 h 2498675"/>
                <a:gd name="connsiteX2" fmla="*/ 9135808 w 9135807"/>
                <a:gd name="connsiteY2" fmla="*/ 1249338 h 2498675"/>
                <a:gd name="connsiteX3" fmla="*/ 4567904 w 9135807"/>
                <a:gd name="connsiteY3" fmla="*/ 2498676 h 2498675"/>
                <a:gd name="connsiteX4" fmla="*/ 0 w 9135807"/>
                <a:gd name="connsiteY4" fmla="*/ 1249338 h 249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5807" h="2498675" fill="none" extrusionOk="0">
                  <a:moveTo>
                    <a:pt x="0" y="1249338"/>
                  </a:moveTo>
                  <a:cubicBezTo>
                    <a:pt x="377477" y="352477"/>
                    <a:pt x="2326751" y="-23737"/>
                    <a:pt x="4567904" y="0"/>
                  </a:cubicBezTo>
                  <a:cubicBezTo>
                    <a:pt x="6982194" y="68736"/>
                    <a:pt x="9220249" y="571934"/>
                    <a:pt x="9135808" y="1249338"/>
                  </a:cubicBezTo>
                  <a:cubicBezTo>
                    <a:pt x="9220079" y="1847416"/>
                    <a:pt x="6804865" y="2405591"/>
                    <a:pt x="4567904" y="2498676"/>
                  </a:cubicBezTo>
                  <a:cubicBezTo>
                    <a:pt x="1926000" y="2574496"/>
                    <a:pt x="64833" y="2064215"/>
                    <a:pt x="0" y="1249338"/>
                  </a:cubicBezTo>
                  <a:close/>
                </a:path>
                <a:path w="9135807" h="2498675" stroke="0" extrusionOk="0">
                  <a:moveTo>
                    <a:pt x="0" y="1249338"/>
                  </a:moveTo>
                  <a:cubicBezTo>
                    <a:pt x="304980" y="281774"/>
                    <a:pt x="2100283" y="139966"/>
                    <a:pt x="4567904" y="0"/>
                  </a:cubicBezTo>
                  <a:cubicBezTo>
                    <a:pt x="7066940" y="-13134"/>
                    <a:pt x="9026068" y="596082"/>
                    <a:pt x="9135808" y="1249338"/>
                  </a:cubicBezTo>
                  <a:cubicBezTo>
                    <a:pt x="9470627" y="2063098"/>
                    <a:pt x="7004795" y="2607500"/>
                    <a:pt x="4567904" y="2498676"/>
                  </a:cubicBezTo>
                  <a:cubicBezTo>
                    <a:pt x="2104251" y="2545239"/>
                    <a:pt x="-125751" y="2012060"/>
                    <a:pt x="0" y="1249338"/>
                  </a:cubicBezTo>
                  <a:close/>
                </a:path>
              </a:pathLst>
            </a:custGeom>
            <a:solidFill>
              <a:schemeClr val="accent4">
                <a:lumMod val="20000"/>
                <a:lumOff val="80000"/>
                <a:alpha val="78000"/>
              </a:schemeClr>
            </a:solidFill>
            <a:ln>
              <a:solidFill>
                <a:schemeClr val="accent4"/>
              </a:solidFill>
              <a:extLst>
                <a:ext uri="{C807C97D-BFC1-408E-A445-0C87EB9F89A2}">
                  <ask:lineSketchStyleProps xmlns:ask="http://schemas.microsoft.com/office/drawing/2018/sketchyshapes" sd="1808761005">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FF0000"/>
                  </a:solidFill>
                </a:rPr>
                <a:t>  </a:t>
              </a:r>
              <a:r>
                <a:rPr lang="en-US" sz="4800" b="1" dirty="0" err="1">
                  <a:solidFill>
                    <a:srgbClr val="FF0000"/>
                  </a:solidFill>
                  <a:latin typeface="Times New Roman" panose="02020603050405020304" pitchFamily="18" charset="0"/>
                  <a:cs typeface="Times New Roman" panose="02020603050405020304" pitchFamily="18" charset="0"/>
                </a:rPr>
                <a:t>Giới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thiệu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chung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err="1">
                  <a:solidFill>
                    <a:srgbClr val="FF0000"/>
                  </a:solidFill>
                  <a:latin typeface="Times New Roman" panose="02020603050405020304" pitchFamily="18" charset="0"/>
                  <a:cs typeface="Times New Roman" panose="02020603050405020304" pitchFamily="18" charset="0"/>
                </a:rPr>
                <a:t>về</a:t>
              </a:r>
              <a:r>
                <a:rPr lang="en-US" sz="4800" b="1">
                  <a:solidFill>
                    <a:srgbClr val="FF0000"/>
                  </a:solidFill>
                  <a:latin typeface="Times New Roman" panose="02020603050405020304" pitchFamily="18" charset="0"/>
                  <a:cs typeface="Times New Roman" panose="02020603050405020304" pitchFamily="18" charset="0"/>
                </a:rPr>
                <a:t> người định tả.</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13" name="Picture 12" descr="A light bulb with wings&#10;&#10;Description automatically generated">
              <a:extLst>
                <a:ext uri="{FF2B5EF4-FFF2-40B4-BE49-F238E27FC236}">
                  <a16:creationId xmlns:a16="http://schemas.microsoft.com/office/drawing/2014/main" id="{D051F7CB-4797-D00D-E19A-A1D100E86F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494" t="20155" r="50000" b="39070"/>
            <a:stretch/>
          </p:blipFill>
          <p:spPr>
            <a:xfrm rot="1252102">
              <a:off x="1863979" y="4923470"/>
              <a:ext cx="909596" cy="707065"/>
            </a:xfrm>
            <a:prstGeom prst="rect">
              <a:avLst/>
            </a:prstGeom>
          </p:spPr>
        </p:pic>
      </p:grpSp>
    </p:spTree>
    <p:extLst>
      <p:ext uri="{BB962C8B-B14F-4D97-AF65-F5344CB8AC3E}">
        <p14:creationId xmlns:p14="http://schemas.microsoft.com/office/powerpoint/2010/main" val="2149531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white rectangular frame with a rainbow and clouds&#10;&#10;Description automatically generated">
            <a:extLst>
              <a:ext uri="{FF2B5EF4-FFF2-40B4-BE49-F238E27FC236}">
                <a16:creationId xmlns:a16="http://schemas.microsoft.com/office/drawing/2014/main" id="{60CCFA55-50CE-AA46-ADE2-3AFE5DA5BEB8}"/>
              </a:ext>
            </a:extLst>
          </p:cNvPr>
          <p:cNvPicPr>
            <a:picLocks noChangeAspect="1"/>
          </p:cNvPicPr>
          <p:nvPr/>
        </p:nvPicPr>
        <p:blipFill rotWithShape="1">
          <a:blip r:embed="rId2">
            <a:extLst>
              <a:ext uri="{28A0092B-C50C-407E-A947-70E740481C1C}">
                <a14:useLocalDpi xmlns:a14="http://schemas.microsoft.com/office/drawing/2010/main" val="0"/>
              </a:ext>
            </a:extLst>
          </a:blip>
          <a:srcRect l="18763" t="11628" r="18273" b="17054"/>
          <a:stretch/>
        </p:blipFill>
        <p:spPr>
          <a:xfrm>
            <a:off x="716437" y="95694"/>
            <a:ext cx="9320697" cy="3540642"/>
          </a:xfrm>
          <a:prstGeom prst="rect">
            <a:avLst/>
          </a:prstGeom>
        </p:spPr>
      </p:pic>
      <p:sp>
        <p:nvSpPr>
          <p:cNvPr id="7" name="TextBox 6">
            <a:extLst>
              <a:ext uri="{FF2B5EF4-FFF2-40B4-BE49-F238E27FC236}">
                <a16:creationId xmlns:a16="http://schemas.microsoft.com/office/drawing/2014/main" id="{C26DC77D-055D-496B-E023-52E2B242D315}"/>
              </a:ext>
            </a:extLst>
          </p:cNvPr>
          <p:cNvSpPr txBox="1"/>
          <p:nvPr/>
        </p:nvSpPr>
        <p:spPr>
          <a:xfrm>
            <a:off x="1404594" y="1019629"/>
            <a:ext cx="8211557" cy="16927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5200" b="1" dirty="0">
                <a:solidFill>
                  <a:srgbClr val="0070C0"/>
                </a:solidFill>
                <a:latin typeface="Times New Roman" panose="02020603050405020304" pitchFamily="18" charset="0"/>
                <a:cs typeface="Times New Roman" panose="02020603050405020304" pitchFamily="18" charset="0"/>
              </a:rPr>
              <a:t>B</a:t>
            </a:r>
            <a:r>
              <a:rPr kumimoji="0" lang="en-US" sz="52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ài</a:t>
            </a:r>
            <a:r>
              <a:rPr kumimoji="0" lang="en-US" sz="52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5200" b="1" i="0" u="none" strike="noStrike" kern="1200" cap="none" spc="0" normalizeH="0" baseline="0" noProof="0" err="1">
                <a:ln>
                  <a:noFill/>
                </a:ln>
                <a:solidFill>
                  <a:srgbClr val="0070C0"/>
                </a:solidFill>
                <a:effectLst/>
                <a:uLnTx/>
                <a:uFillTx/>
                <a:latin typeface="Times New Roman" panose="02020603050405020304" pitchFamily="18" charset="0"/>
                <a:cs typeface="Times New Roman" panose="02020603050405020304" pitchFamily="18" charset="0"/>
              </a:rPr>
              <a:t>văn</a:t>
            </a:r>
            <a:r>
              <a:rPr kumimoji="0" lang="en-US" sz="5200" b="1" i="0" u="none" strike="noStrike" kern="120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rPr>
              <a:t> tả </a:t>
            </a:r>
            <a:r>
              <a:rPr lang="en-US" sz="5200" b="1">
                <a:solidFill>
                  <a:srgbClr val="0070C0"/>
                </a:solidFill>
                <a:latin typeface="Times New Roman" panose="02020603050405020304" pitchFamily="18" charset="0"/>
                <a:cs typeface="Times New Roman" panose="02020603050405020304" pitchFamily="18" charset="0"/>
              </a:rPr>
              <a:t>người</a:t>
            </a:r>
            <a:r>
              <a:rPr kumimoji="0" lang="en-US" sz="5200" b="1" i="0" u="none" strike="noStrike" kern="120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52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thường</a:t>
            </a:r>
            <a:r>
              <a:rPr kumimoji="0" lang="en-US" sz="52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52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gồm</a:t>
            </a:r>
            <a:r>
              <a:rPr kumimoji="0" lang="en-US" sz="52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52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mấy</a:t>
            </a:r>
            <a:r>
              <a:rPr kumimoji="0" lang="en-US" sz="52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52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phần</a:t>
            </a:r>
            <a:r>
              <a:rPr lang="en-US" sz="5200" b="1" dirty="0">
                <a:solidFill>
                  <a:srgbClr val="0070C0"/>
                </a:solidFill>
                <a:latin typeface="Times New Roman" panose="02020603050405020304" pitchFamily="18" charset="0"/>
                <a:cs typeface="Times New Roman" panose="02020603050405020304" pitchFamily="18" charset="0"/>
              </a:rPr>
              <a:t>? </a:t>
            </a:r>
            <a:r>
              <a:rPr lang="en-US" sz="5200" b="1" dirty="0" err="1">
                <a:solidFill>
                  <a:srgbClr val="0070C0"/>
                </a:solidFill>
                <a:latin typeface="Times New Roman" panose="02020603050405020304" pitchFamily="18" charset="0"/>
                <a:cs typeface="Times New Roman" panose="02020603050405020304" pitchFamily="18" charset="0"/>
              </a:rPr>
              <a:t>Đó</a:t>
            </a:r>
            <a:r>
              <a:rPr lang="en-US" sz="5200" b="1" dirty="0">
                <a:solidFill>
                  <a:srgbClr val="0070C0"/>
                </a:solidFill>
                <a:latin typeface="Times New Roman" panose="02020603050405020304" pitchFamily="18" charset="0"/>
                <a:cs typeface="Times New Roman" panose="02020603050405020304" pitchFamily="18" charset="0"/>
              </a:rPr>
              <a:t> </a:t>
            </a:r>
            <a:r>
              <a:rPr kumimoji="0" lang="en-US" sz="52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là</a:t>
            </a:r>
            <a:r>
              <a:rPr kumimoji="0" lang="en-US" sz="52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52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gì</a:t>
            </a:r>
            <a:r>
              <a:rPr kumimoji="0" lang="en-US" sz="52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p>
        </p:txBody>
      </p:sp>
      <p:grpSp>
        <p:nvGrpSpPr>
          <p:cNvPr id="18" name="Group 17">
            <a:extLst>
              <a:ext uri="{FF2B5EF4-FFF2-40B4-BE49-F238E27FC236}">
                <a16:creationId xmlns:a16="http://schemas.microsoft.com/office/drawing/2014/main" id="{C8CC2381-8B35-E3F9-7C29-D4EE3E27C380}"/>
              </a:ext>
            </a:extLst>
          </p:cNvPr>
          <p:cNvGrpSpPr/>
          <p:nvPr/>
        </p:nvGrpSpPr>
        <p:grpSpPr>
          <a:xfrm>
            <a:off x="1021502" y="4019060"/>
            <a:ext cx="9670679" cy="2498675"/>
            <a:chOff x="993222" y="4019060"/>
            <a:chExt cx="9670679" cy="2498675"/>
          </a:xfrm>
        </p:grpSpPr>
        <p:sp>
          <p:nvSpPr>
            <p:cNvPr id="8" name="Oval 7">
              <a:extLst>
                <a:ext uri="{FF2B5EF4-FFF2-40B4-BE49-F238E27FC236}">
                  <a16:creationId xmlns:a16="http://schemas.microsoft.com/office/drawing/2014/main" id="{02CF71F6-0914-7CCA-0359-951414F16336}"/>
                </a:ext>
              </a:extLst>
            </p:cNvPr>
            <p:cNvSpPr/>
            <p:nvPr/>
          </p:nvSpPr>
          <p:spPr>
            <a:xfrm>
              <a:off x="1528094" y="4019060"/>
              <a:ext cx="9135807" cy="2498675"/>
            </a:xfrm>
            <a:custGeom>
              <a:avLst/>
              <a:gdLst>
                <a:gd name="connsiteX0" fmla="*/ 0 w 9135807"/>
                <a:gd name="connsiteY0" fmla="*/ 1249338 h 2498675"/>
                <a:gd name="connsiteX1" fmla="*/ 4567904 w 9135807"/>
                <a:gd name="connsiteY1" fmla="*/ 0 h 2498675"/>
                <a:gd name="connsiteX2" fmla="*/ 9135808 w 9135807"/>
                <a:gd name="connsiteY2" fmla="*/ 1249338 h 2498675"/>
                <a:gd name="connsiteX3" fmla="*/ 4567904 w 9135807"/>
                <a:gd name="connsiteY3" fmla="*/ 2498676 h 2498675"/>
                <a:gd name="connsiteX4" fmla="*/ 0 w 9135807"/>
                <a:gd name="connsiteY4" fmla="*/ 1249338 h 249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5807" h="2498675" fill="none" extrusionOk="0">
                  <a:moveTo>
                    <a:pt x="0" y="1249338"/>
                  </a:moveTo>
                  <a:cubicBezTo>
                    <a:pt x="377477" y="352477"/>
                    <a:pt x="2326751" y="-23737"/>
                    <a:pt x="4567904" y="0"/>
                  </a:cubicBezTo>
                  <a:cubicBezTo>
                    <a:pt x="6982194" y="68736"/>
                    <a:pt x="9220249" y="571934"/>
                    <a:pt x="9135808" y="1249338"/>
                  </a:cubicBezTo>
                  <a:cubicBezTo>
                    <a:pt x="9220079" y="1847416"/>
                    <a:pt x="6804865" y="2405591"/>
                    <a:pt x="4567904" y="2498676"/>
                  </a:cubicBezTo>
                  <a:cubicBezTo>
                    <a:pt x="1926000" y="2574496"/>
                    <a:pt x="64833" y="2064215"/>
                    <a:pt x="0" y="1249338"/>
                  </a:cubicBezTo>
                  <a:close/>
                </a:path>
                <a:path w="9135807" h="2498675" stroke="0" extrusionOk="0">
                  <a:moveTo>
                    <a:pt x="0" y="1249338"/>
                  </a:moveTo>
                  <a:cubicBezTo>
                    <a:pt x="304980" y="281774"/>
                    <a:pt x="2100283" y="139966"/>
                    <a:pt x="4567904" y="0"/>
                  </a:cubicBezTo>
                  <a:cubicBezTo>
                    <a:pt x="7066940" y="-13134"/>
                    <a:pt x="9026068" y="596082"/>
                    <a:pt x="9135808" y="1249338"/>
                  </a:cubicBezTo>
                  <a:cubicBezTo>
                    <a:pt x="9470627" y="2063098"/>
                    <a:pt x="7004795" y="2607500"/>
                    <a:pt x="4567904" y="2498676"/>
                  </a:cubicBezTo>
                  <a:cubicBezTo>
                    <a:pt x="2104251" y="2545239"/>
                    <a:pt x="-125751" y="2012060"/>
                    <a:pt x="0" y="1249338"/>
                  </a:cubicBezTo>
                  <a:close/>
                </a:path>
              </a:pathLst>
            </a:custGeom>
            <a:solidFill>
              <a:schemeClr val="accent4">
                <a:lumMod val="20000"/>
                <a:lumOff val="80000"/>
                <a:alpha val="78000"/>
              </a:schemeClr>
            </a:solidFill>
            <a:ln>
              <a:solidFill>
                <a:schemeClr val="accent4"/>
              </a:solidFill>
              <a:extLst>
                <a:ext uri="{C807C97D-BFC1-408E-A445-0C87EB9F89A2}">
                  <ask:lineSketchStyleProps xmlns:ask="http://schemas.microsoft.com/office/drawing/2018/sketchyshapes" sd="1808761005">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err="1">
                  <a:ln>
                    <a:noFill/>
                  </a:ln>
                  <a:solidFill>
                    <a:srgbClr val="FF0000"/>
                  </a:solidFill>
                  <a:effectLst/>
                  <a:uLnTx/>
                  <a:uFillTx/>
                  <a:latin typeface="Times New Roman" panose="02020603050405020304" pitchFamily="18" charset="0"/>
                  <a:cs typeface="Times New Roman" panose="02020603050405020304" pitchFamily="18" charset="0"/>
                </a:rPr>
                <a:t>văn</a:t>
              </a:r>
              <a:r>
                <a:rPr kumimoji="0" lang="en-US" sz="44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tả người thường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gồm</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3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Đó</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là</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mở</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thân</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kết</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p:txBody>
        </p:sp>
        <p:pic>
          <p:nvPicPr>
            <p:cNvPr id="13" name="Picture 12" descr="A light bulb with wings&#10;&#10;Description automatically generated">
              <a:extLst>
                <a:ext uri="{FF2B5EF4-FFF2-40B4-BE49-F238E27FC236}">
                  <a16:creationId xmlns:a16="http://schemas.microsoft.com/office/drawing/2014/main" id="{D051F7CB-4797-D00D-E19A-A1D100E86F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494" t="20155" r="50000" b="39070"/>
            <a:stretch/>
          </p:blipFill>
          <p:spPr>
            <a:xfrm rot="1252102">
              <a:off x="993222" y="5192805"/>
              <a:ext cx="909596" cy="707065"/>
            </a:xfrm>
            <a:prstGeom prst="rect">
              <a:avLst/>
            </a:prstGeom>
          </p:spPr>
        </p:pic>
      </p:grpSp>
    </p:spTree>
    <p:extLst>
      <p:ext uri="{BB962C8B-B14F-4D97-AF65-F5344CB8AC3E}">
        <p14:creationId xmlns:p14="http://schemas.microsoft.com/office/powerpoint/2010/main" val="3122663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0E96E3-1CBB-84AE-BB82-AF10B810BF9F}"/>
              </a:ext>
            </a:extLst>
          </p:cNvPr>
          <p:cNvPicPr>
            <a:picLocks noChangeAspect="1"/>
          </p:cNvPicPr>
          <p:nvPr/>
        </p:nvPicPr>
        <p:blipFill>
          <a:blip r:embed="rId2"/>
          <a:stretch>
            <a:fillRect/>
          </a:stretch>
        </p:blipFill>
        <p:spPr>
          <a:xfrm>
            <a:off x="1889757" y="484548"/>
            <a:ext cx="7870618" cy="1926503"/>
          </a:xfrm>
          <a:prstGeom prst="rect">
            <a:avLst/>
          </a:prstGeom>
        </p:spPr>
      </p:pic>
    </p:spTree>
    <p:extLst>
      <p:ext uri="{BB962C8B-B14F-4D97-AF65-F5344CB8AC3E}">
        <p14:creationId xmlns:p14="http://schemas.microsoft.com/office/powerpoint/2010/main" val="2345926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2" name="Rounded Rectangle 11"/>
          <p:cNvSpPr/>
          <p:nvPr/>
        </p:nvSpPr>
        <p:spPr>
          <a:xfrm>
            <a:off x="0" y="0"/>
            <a:ext cx="12192000" cy="685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270000" y="1632039"/>
            <a:ext cx="10541544" cy="3539430"/>
          </a:xfrm>
          <a:prstGeom prst="rect">
            <a:avLst/>
          </a:prstGeom>
          <a:noFill/>
        </p:spPr>
        <p:txBody>
          <a:bodyPr wrap="square" rtlCol="0">
            <a:spAutoFit/>
          </a:bodyPr>
          <a:lstStyle/>
          <a:p>
            <a:pPr algn="just"/>
            <a:r>
              <a:rPr lang="en-US" sz="2800"/>
              <a:t>	</a:t>
            </a:r>
            <a:r>
              <a:rPr lang="vi-VN" sz="3200">
                <a:latin typeface="Times New Roman" panose="02020603050405020304" pitchFamily="18" charset="0"/>
                <a:cs typeface="Times New Roman" panose="02020603050405020304" pitchFamily="18" charset="0"/>
              </a:rPr>
              <a:t>Bé Bông thật dễ thương. Khuôn mặt em bầu bĩnh, hai</a:t>
            </a:r>
          </a:p>
          <a:p>
            <a:pPr algn="just"/>
            <a:r>
              <a:rPr lang="vi-VN" sz="3200">
                <a:latin typeface="Times New Roman" panose="02020603050405020304" pitchFamily="18" charset="0"/>
                <a:cs typeface="Times New Roman" panose="02020603050405020304" pitchFamily="18" charset="0"/>
              </a:rPr>
              <a:t>má phúng phính, căng mịn khiến ai nhìn cũng muốn nựng.</a:t>
            </a:r>
          </a:p>
          <a:p>
            <a:pPr algn="just"/>
            <a:r>
              <a:rPr lang="vi-VN" sz="3200">
                <a:latin typeface="Times New Roman" panose="02020603050405020304" pitchFamily="18" charset="0"/>
                <a:cs typeface="Times New Roman" panose="02020603050405020304" pitchFamily="18" charset="0"/>
              </a:rPr>
              <a:t>Đôi mắt tròn xoe, lúc nào cũng long lanh. Môi em đỏ hồng,</a:t>
            </a:r>
          </a:p>
          <a:p>
            <a:pPr algn="just"/>
            <a:r>
              <a:rPr lang="vi-VN" sz="3200">
                <a:latin typeface="Times New Roman" panose="02020603050405020304" pitchFamily="18" charset="0"/>
                <a:cs typeface="Times New Roman" panose="02020603050405020304" pitchFamily="18" charset="0"/>
              </a:rPr>
              <a:t>chúm chím như nụ hoa đào. Mái tóc mềm, đen nhánh được</a:t>
            </a:r>
          </a:p>
          <a:p>
            <a:pPr algn="just"/>
            <a:r>
              <a:rPr lang="vi-VN" sz="3200">
                <a:latin typeface="Times New Roman" panose="02020603050405020304" pitchFamily="18" charset="0"/>
                <a:cs typeface="Times New Roman" panose="02020603050405020304" pitchFamily="18" charset="0"/>
              </a:rPr>
              <a:t>tết thành hai bím nhỏ, lắc lư theo nhịp bước. Nhờ làn da</a:t>
            </a:r>
          </a:p>
          <a:p>
            <a:pPr algn="just"/>
            <a:r>
              <a:rPr lang="vi-VN" sz="3200">
                <a:latin typeface="Times New Roman" panose="02020603050405020304" pitchFamily="18" charset="0"/>
                <a:cs typeface="Times New Roman" panose="02020603050405020304" pitchFamily="18" charset="0"/>
              </a:rPr>
              <a:t>trắng hồng, Bông chẳng khác gì một em búp bê.</a:t>
            </a:r>
          </a:p>
          <a:p>
            <a:pPr algn="just"/>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Lâm Anh</a:t>
            </a:r>
            <a:endParaRPr lang="en-US" sz="3200">
              <a:latin typeface="Times New Roman" panose="02020603050405020304" pitchFamily="18" charset="0"/>
              <a:cs typeface="Times New Roman" panose="02020603050405020304" pitchFamily="18" charset="0"/>
            </a:endParaRPr>
          </a:p>
        </p:txBody>
      </p:sp>
      <p:grpSp>
        <p:nvGrpSpPr>
          <p:cNvPr id="18" name="Group 17"/>
          <p:cNvGrpSpPr/>
          <p:nvPr/>
        </p:nvGrpSpPr>
        <p:grpSpPr>
          <a:xfrm>
            <a:off x="380456" y="1331277"/>
            <a:ext cx="1161021" cy="1007382"/>
            <a:chOff x="540779" y="1331277"/>
            <a:chExt cx="1161021" cy="1007382"/>
          </a:xfrm>
        </p:grpSpPr>
        <p:sp>
          <p:nvSpPr>
            <p:cNvPr id="17" name="Oval 16"/>
            <p:cNvSpPr/>
            <p:nvPr/>
          </p:nvSpPr>
          <p:spPr>
            <a:xfrm>
              <a:off x="540779" y="1331277"/>
              <a:ext cx="1161021" cy="100738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r="78788" b="59895"/>
            <a:stretch/>
          </p:blipFill>
          <p:spPr>
            <a:xfrm>
              <a:off x="746457" y="1448689"/>
              <a:ext cx="760915" cy="809227"/>
            </a:xfrm>
            <a:prstGeom prst="rect">
              <a:avLst/>
            </a:prstGeom>
          </p:spPr>
        </p:pic>
      </p:grpSp>
      <p:grpSp>
        <p:nvGrpSpPr>
          <p:cNvPr id="6" name="Group 5"/>
          <p:cNvGrpSpPr/>
          <p:nvPr/>
        </p:nvGrpSpPr>
        <p:grpSpPr>
          <a:xfrm>
            <a:off x="2241771" y="1"/>
            <a:ext cx="9829881" cy="1244600"/>
            <a:chOff x="2241771" y="1"/>
            <a:chExt cx="9829881" cy="124460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47811" b="73812"/>
            <a:stretch/>
          </p:blipFill>
          <p:spPr>
            <a:xfrm>
              <a:off x="2252132" y="1"/>
              <a:ext cx="9819519" cy="1244600"/>
            </a:xfrm>
            <a:prstGeom prst="rect">
              <a:avLst/>
            </a:prstGeom>
          </p:spPr>
        </p:pic>
        <p:sp>
          <p:nvSpPr>
            <p:cNvPr id="10" name="TextBox 9"/>
            <p:cNvSpPr txBox="1"/>
            <p:nvPr/>
          </p:nvSpPr>
          <p:spPr>
            <a:xfrm>
              <a:off x="3179474" y="476721"/>
              <a:ext cx="8892178" cy="707886"/>
            </a:xfrm>
            <a:prstGeom prst="rect">
              <a:avLst/>
            </a:prstGeom>
            <a:noFill/>
          </p:spPr>
          <p:txBody>
            <a:bodyPr wrap="none" rtlCol="0">
              <a:spAutoFit/>
            </a:bodyPr>
            <a:lstStyle/>
            <a:p>
              <a:r>
                <a:rPr lang="en-US" sz="4000" b="1" dirty="0" err="1">
                  <a:solidFill>
                    <a:srgbClr val="FFFF00"/>
                  </a:solidFill>
                  <a:latin typeface="Times New Roman" panose="02020603050405020304" pitchFamily="18" charset="0"/>
                  <a:cs typeface="Times New Roman" panose="02020603050405020304" pitchFamily="18" charset="0"/>
                </a:rPr>
                <a:t>Đọc</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các</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đoạn</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văn</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sau</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và</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trả</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lời</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câu</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hỏi</a:t>
              </a:r>
              <a:r>
                <a:rPr lang="en-US" sz="4000" b="1" dirty="0">
                  <a:solidFill>
                    <a:srgbClr val="FFFF00"/>
                  </a:solidFill>
                  <a:latin typeface="Times New Roman" panose="02020603050405020304" pitchFamily="18" charset="0"/>
                  <a:cs typeface="Times New Roman" panose="02020603050405020304" pitchFamily="18" charset="0"/>
                </a:rPr>
                <a:t>:</a:t>
              </a:r>
            </a:p>
          </p:txBody>
        </p:sp>
        <p:grpSp>
          <p:nvGrpSpPr>
            <p:cNvPr id="3" name="Group 2"/>
            <p:cNvGrpSpPr/>
            <p:nvPr/>
          </p:nvGrpSpPr>
          <p:grpSpPr>
            <a:xfrm>
              <a:off x="2241771" y="356276"/>
              <a:ext cx="937703" cy="831848"/>
              <a:chOff x="2847464" y="353485"/>
              <a:chExt cx="937703" cy="831848"/>
            </a:xfrm>
          </p:grpSpPr>
          <p:sp>
            <p:nvSpPr>
              <p:cNvPr id="21" name="Oval 20"/>
              <p:cNvSpPr/>
              <p:nvPr/>
            </p:nvSpPr>
            <p:spPr>
              <a:xfrm>
                <a:off x="2847464" y="353485"/>
                <a:ext cx="937703" cy="831848"/>
              </a:xfrm>
              <a:prstGeom prst="ellipse">
                <a:avLst/>
              </a:prstGeom>
              <a:solidFill>
                <a:schemeClr val="accent1">
                  <a:lumMod val="40000"/>
                  <a:lumOff val="60000"/>
                </a:schemeClr>
              </a:solidFill>
              <a:ln w="2857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r="63636"/>
              <a:stretch/>
            </p:blipFill>
            <p:spPr>
              <a:xfrm>
                <a:off x="3065218" y="409655"/>
                <a:ext cx="449016" cy="694572"/>
              </a:xfrm>
              <a:prstGeom prst="rect">
                <a:avLst/>
              </a:prstGeom>
            </p:spPr>
          </p:pic>
        </p:grpSp>
      </p:grpSp>
      <p:grpSp>
        <p:nvGrpSpPr>
          <p:cNvPr id="7" name="Group 6"/>
          <p:cNvGrpSpPr/>
          <p:nvPr/>
        </p:nvGrpSpPr>
        <p:grpSpPr>
          <a:xfrm>
            <a:off x="380456" y="5041343"/>
            <a:ext cx="11532144" cy="1987047"/>
            <a:chOff x="380456" y="5041343"/>
            <a:chExt cx="11532144" cy="1987047"/>
          </a:xfrm>
        </p:grpSpPr>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r="38183"/>
            <a:stretch/>
          </p:blipFill>
          <p:spPr>
            <a:xfrm>
              <a:off x="380456" y="5041343"/>
              <a:ext cx="11532144" cy="1987047"/>
            </a:xfrm>
            <a:prstGeom prst="rect">
              <a:avLst/>
            </a:prstGeom>
          </p:spPr>
        </p:pic>
        <p:sp>
          <p:nvSpPr>
            <p:cNvPr id="23" name="TextBox 22"/>
            <p:cNvSpPr txBox="1"/>
            <p:nvPr/>
          </p:nvSpPr>
          <p:spPr>
            <a:xfrm>
              <a:off x="1117600" y="5216988"/>
              <a:ext cx="10192475" cy="1384995"/>
            </a:xfrm>
            <a:prstGeom prst="rect">
              <a:avLst/>
            </a:prstGeom>
            <a:noFill/>
          </p:spPr>
          <p:txBody>
            <a:bodyPr wrap="square" rtlCol="0">
              <a:spAutoFit/>
            </a:bodyPr>
            <a:lstStyle/>
            <a:p>
              <a:pPr algn="just"/>
              <a:r>
                <a:rPr lang="vi-VN" sz="2800"/>
                <a:t>– Tác giả tả những đặc điểm nào của bé Bông?</a:t>
              </a:r>
              <a:endParaRPr lang="en-US" sz="2800"/>
            </a:p>
            <a:p>
              <a:pPr algn="just"/>
              <a:r>
                <a:rPr lang="vi-VN" sz="2800"/>
                <a:t>– Mỗi đặc điểm ấy được tả bằng những từ ngữ, hình ảnh nào?</a:t>
              </a:r>
              <a:endParaRPr lang="en-US" sz="2800"/>
            </a:p>
            <a:p>
              <a:pPr algn="just"/>
              <a:r>
                <a:rPr lang="vi-VN" sz="2800"/>
                <a:t>– Câu mở đầu và câu cuối của đoạn văn nói về điều gì?</a:t>
              </a:r>
              <a:endParaRPr lang="en-US" sz="2800"/>
            </a:p>
          </p:txBody>
        </p:sp>
      </p:grpSp>
    </p:spTree>
    <p:extLst>
      <p:ext uri="{BB962C8B-B14F-4D97-AF65-F5344CB8AC3E}">
        <p14:creationId xmlns:p14="http://schemas.microsoft.com/office/powerpoint/2010/main" val="38826025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heel(1)">
                                      <p:cBhvr>
                                        <p:cTn id="11" dur="2000"/>
                                        <p:tgtEl>
                                          <p:spTgt spid="18"/>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childTnLst>
                          </p:cTn>
                        </p:par>
                        <p:par>
                          <p:cTn id="16" fill="hold">
                            <p:stCondLst>
                              <p:cond delay="4500"/>
                            </p:stCondLst>
                            <p:childTnLst>
                              <p:par>
                                <p:cTn id="17" presetID="14" presetClass="entr" presetSubtype="1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50757" y="583847"/>
            <a:ext cx="8636681" cy="6001643"/>
          </a:xfrm>
          <a:prstGeom prst="rect">
            <a:avLst/>
          </a:prstGeom>
          <a:noFill/>
        </p:spPr>
        <p:txBody>
          <a:bodyPr wrap="square" rtlCol="0">
            <a:spAutoFit/>
          </a:bodyPr>
          <a:lstStyle/>
          <a:p>
            <a:pPr algn="just"/>
            <a:r>
              <a:rPr lang="en-US" sz="2800"/>
              <a:t>	</a:t>
            </a:r>
            <a:r>
              <a:rPr lang="vi-VN" sz="3200">
                <a:latin typeface="Times New Roman" panose="02020603050405020304" pitchFamily="18" charset="0"/>
                <a:cs typeface="Times New Roman" panose="02020603050405020304" pitchFamily="18" charset="0"/>
              </a:rPr>
              <a:t>Bà tôi ngồi cạnh tôi, chải đầu. Tóc bà đen và dày kì lạ, phủ kín cả hai</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vai, xoã xuống ngực, xuống đầu gối. Một tay khẽ nâng mớ tóc lên và ướm</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trên tay, bà đưa một cách khó khăn</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chiếc lược thưa bằng gỗ vào mớ tóc</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dày. Giọng bà trầm bổng, ngân nga</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như tiếng chuông. Nó khắc sâu vào</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trí nhớ tôi dễ dàng, và như những đoá</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hoa, cũng dịu dàng, rực rỡ, đầy nhựa</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sống. Khi bà mỉm cười, hai con ngươi</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đen</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sẫm nở ra, long lanh, dịu hiền khó</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tả, đôi mắt ánh lên những tia sáng ấm</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áp, tươi vui. Mặc dù trên đôi má ngăm</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ngăm đã có nhiều nếp nhăn, khuôn</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mặt của bà tôi hình như vẫn tươi trẻ.</a:t>
            </a:r>
            <a:endParaRPr lang="en-US" sz="3200" dirty="0">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290502" y="156325"/>
            <a:ext cx="1161021" cy="1007382"/>
            <a:chOff x="380456" y="1331277"/>
            <a:chExt cx="1161021" cy="1007382"/>
          </a:xfrm>
        </p:grpSpPr>
        <p:sp>
          <p:nvSpPr>
            <p:cNvPr id="17" name="Oval 16"/>
            <p:cNvSpPr/>
            <p:nvPr/>
          </p:nvSpPr>
          <p:spPr>
            <a:xfrm>
              <a:off x="380456" y="1331277"/>
              <a:ext cx="1161021" cy="100738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81566" b="59895"/>
            <a:stretch/>
          </p:blipFill>
          <p:spPr>
            <a:xfrm>
              <a:off x="714527" y="1447462"/>
              <a:ext cx="633312" cy="775012"/>
            </a:xfrm>
            <a:prstGeom prst="rect">
              <a:avLst/>
            </a:prstGeom>
          </p:spPr>
        </p:pic>
      </p:grpSp>
      <p:pic>
        <p:nvPicPr>
          <p:cNvPr id="5" name="Picture 4">
            <a:extLst>
              <a:ext uri="{FF2B5EF4-FFF2-40B4-BE49-F238E27FC236}">
                <a16:creationId xmlns:a16="http://schemas.microsoft.com/office/drawing/2014/main" id="{5BAC4752-8C84-C250-D2A7-6AFB9FA01E90}"/>
              </a:ext>
            </a:extLst>
          </p:cNvPr>
          <p:cNvPicPr>
            <a:picLocks noChangeAspect="1"/>
          </p:cNvPicPr>
          <p:nvPr/>
        </p:nvPicPr>
        <p:blipFill>
          <a:blip r:embed="rId3"/>
          <a:stretch>
            <a:fillRect/>
          </a:stretch>
        </p:blipFill>
        <p:spPr>
          <a:xfrm>
            <a:off x="9257121" y="2192721"/>
            <a:ext cx="2723231" cy="2599412"/>
          </a:xfrm>
          <a:prstGeom prst="rect">
            <a:avLst/>
          </a:prstGeom>
        </p:spPr>
      </p:pic>
    </p:spTree>
    <p:extLst>
      <p:ext uri="{BB962C8B-B14F-4D97-AF65-F5344CB8AC3E}">
        <p14:creationId xmlns:p14="http://schemas.microsoft.com/office/powerpoint/2010/main" val="27605480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1405</TotalTime>
  <Words>1336</Words>
  <Application>Microsoft Office PowerPoint</Application>
  <PresentationFormat>Widescreen</PresentationFormat>
  <Paragraphs>63</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Aptos</vt:lpstr>
      <vt:lpstr>Aptos Display</vt:lpstr>
      <vt:lpstr>Arial</vt:lpstr>
      <vt:lpstr>Calibri</vt:lpstr>
      <vt:lpstr>SVN-Apple</vt:lpstr>
      <vt:lpstr>SVN-Gretoon</vt:lpstr>
      <vt:lpstr>Times New Roman</vt:lpstr>
      <vt:lpstr>UTM Mother</vt:lpstr>
      <vt:lpstr>UTM Showcard</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PC</cp:lastModifiedBy>
  <cp:revision>217</cp:revision>
  <dcterms:created xsi:type="dcterms:W3CDTF">2023-09-05T06:38:25Z</dcterms:created>
  <dcterms:modified xsi:type="dcterms:W3CDTF">2025-02-09T08:15:12Z</dcterms:modified>
  <cp:category>9Slide.vn</cp:category>
</cp:coreProperties>
</file>