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5" r:id="rId1"/>
  </p:sldMasterIdLst>
  <p:notesMasterIdLst>
    <p:notesMasterId r:id="rId30"/>
  </p:notesMasterIdLst>
  <p:sldIdLst>
    <p:sldId id="262" r:id="rId2"/>
    <p:sldId id="484" r:id="rId3"/>
    <p:sldId id="256" r:id="rId4"/>
    <p:sldId id="257" r:id="rId5"/>
    <p:sldId id="487" r:id="rId6"/>
    <p:sldId id="488" r:id="rId7"/>
    <p:sldId id="489" r:id="rId8"/>
    <p:sldId id="258" r:id="rId9"/>
    <p:sldId id="263" r:id="rId10"/>
    <p:sldId id="490" r:id="rId11"/>
    <p:sldId id="282" r:id="rId12"/>
    <p:sldId id="491" r:id="rId13"/>
    <p:sldId id="492" r:id="rId14"/>
    <p:sldId id="493" r:id="rId15"/>
    <p:sldId id="283" r:id="rId16"/>
    <p:sldId id="278" r:id="rId17"/>
    <p:sldId id="494" r:id="rId18"/>
    <p:sldId id="495" r:id="rId19"/>
    <p:sldId id="496" r:id="rId20"/>
    <p:sldId id="286" r:id="rId21"/>
    <p:sldId id="287" r:id="rId22"/>
    <p:sldId id="497" r:id="rId23"/>
    <p:sldId id="499" r:id="rId24"/>
    <p:sldId id="500" r:id="rId25"/>
    <p:sldId id="264" r:id="rId26"/>
    <p:sldId id="314" r:id="rId27"/>
    <p:sldId id="316" r:id="rId28"/>
    <p:sldId id="315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2849"/>
    <a:srgbClr val="FFFF99"/>
    <a:srgbClr val="FF0066"/>
    <a:srgbClr val="FFB83B"/>
    <a:srgbClr val="FF0045"/>
    <a:srgbClr val="FFFFFF"/>
    <a:srgbClr val="FFE669"/>
    <a:srgbClr val="FF6600"/>
    <a:srgbClr val="FDF3ED"/>
    <a:srgbClr val="FB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15" autoAdjust="0"/>
    <p:restoredTop sz="86381" autoAdjust="0"/>
  </p:normalViewPr>
  <p:slideViewPr>
    <p:cSldViewPr snapToGrid="0">
      <p:cViewPr>
        <p:scale>
          <a:sx n="50" d="100"/>
          <a:sy n="50" d="100"/>
        </p:scale>
        <p:origin x="1056" y="55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94C35-F40F-4DFD-8A4F-7A2416143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2D71E1-85B3-4BF0-B6DA-EEF62131C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B92B3-D32F-4868-8945-EACD109E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8D113-DBF3-4A18-8C72-1218774A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31EFB-BD1A-455B-A0AA-03B3722B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17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FACE-D9E4-4C38-8B0B-5DD31BDA6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A1151-42F7-430A-9A65-F52998FAF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1A232-D67A-4335-96D8-16549A32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E41DF-0547-442E-A538-2E8A71B4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ECA23-2B79-447D-AB6F-11B13ECD6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65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ABBACE-8023-4CE9-9549-245E539C9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BC32A-8383-4A7E-BDFD-D9A7297D5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3D04C-FF0D-471D-A039-1C90FAA15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AEC6C-E6E1-447A-931B-90D81BF60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0805C-CEBE-4B80-B333-565D92D9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08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28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751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6422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64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1312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2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952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836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BDAD2-0CBC-471D-B8F6-0AB79C24B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F1FDF-8122-4DE7-A084-1196FB6B4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238AF-5159-4FC6-B22D-A753BE77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1C097-A3F2-4CF5-88F5-64758BA2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581D5-8536-44A1-B5B4-D244543D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79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61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5212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8CC45-67A8-487C-9769-2F36F6E5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5378-1F0D-4783-BF16-0469D137E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8C6E9-D868-4871-9A2C-B0F07D527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D0795-4BE2-452B-AD95-8B099A9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87A7C-09E7-4BBB-BBF5-1AC251F9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0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6A352-092E-4FC6-996C-0BBD57B4C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422C5-2801-4F17-B09A-5AAA100248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04C7F-2E7F-4C4C-8449-F6A12C7AA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EE49C-706E-4FFA-A822-CAC291F65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41438-516D-405C-B71A-05832E77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BA43F-7E9A-4F14-A26D-54A3D64B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8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00F83-FC76-4636-A010-0F9AEA13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422BC-664D-4DFD-94DD-8F3069C72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CCB79-38D3-46DE-8CA4-5F7259631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CB1716-CE17-46E1-B0F9-A52A3CBA2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B4BBA6-DA55-4EE8-B346-721064112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485251-7F15-43EF-952A-D044B4770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563F5-7CE8-41AF-9ED9-947178C7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5D07ED-B572-4A4E-92FE-2C4D12E01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99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E3CF-3D45-4A54-8936-79B5D95A3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B2044-079F-44AC-B21E-4C526580D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65F5E-B76A-47C7-BE6E-DBF14EFF7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3C2AD-8413-48AE-BA48-EB8F02CA6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71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7AA408-1CB7-4C5F-B0AC-A9BFACC6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B29E3-301A-41E1-9DD8-24470A102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F6C7E-E4EA-468A-9CBF-6D1FC298D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68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911A3-8586-4045-8597-55FA783BC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A2508-1221-4DCC-9C91-826233F65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4329B-D774-4B57-84A4-F25D6ED67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F2725-C973-41B4-B977-0B180F43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6A84E-D2BF-4B65-8F3F-67E9F18EE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19B31-3214-4035-9241-ADE0B00E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65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64F6-0983-4598-9BDC-666FA9C32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2D8F9F-4EDB-4C68-98EF-60D6C26FD5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D20B0-7973-4379-BB33-CA3D66FDB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E4538-0C83-4867-A15B-A73823E99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A38A-A3AB-45FB-BE8A-EC12481EC1D4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A7678-9F9E-42E8-931E-D27B1884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A3C13-1D62-4148-9E2E-26D124BD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67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1A8E2B55-364E-43F5-9EA2-572CEF3C6FA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CB43BF-AA30-47AE-A61B-52A4FF5A6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30D18-0797-4429-8ACA-3BD2DC7DE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CE39B-E493-4007-8A8E-3E533135D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8A38A-A3AB-45FB-BE8A-EC12481EC1D4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A01EF-E13E-45E1-BFD8-53D2162CA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F8A60-8DCF-4351-B5BC-070EF82F4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32F21-52BA-4453-9FC7-BE269B62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3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891" r:id="rId12"/>
    <p:sldLayoutId id="2147483901" r:id="rId13"/>
    <p:sldLayoutId id="2147483902" r:id="rId14"/>
    <p:sldLayoutId id="2147483906" r:id="rId15"/>
    <p:sldLayoutId id="2147483911" r:id="rId16"/>
    <p:sldLayoutId id="2147483865" r:id="rId17"/>
    <p:sldLayoutId id="2147483875" r:id="rId18"/>
    <p:sldLayoutId id="2147483876" r:id="rId19"/>
    <p:sldLayoutId id="2147483880" r:id="rId20"/>
    <p:sldLayoutId id="214748388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4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jpe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hdphoto2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8.wdp"/><Relationship Id="rId18" Type="http://schemas.openxmlformats.org/officeDocument/2006/relationships/image" Target="../media/image19.png"/><Relationship Id="rId26" Type="http://schemas.microsoft.com/office/2007/relationships/hdphoto" Target="../media/hdphoto14.wdp"/><Relationship Id="rId39" Type="http://schemas.openxmlformats.org/officeDocument/2006/relationships/slide" Target="slide5.xml"/><Relationship Id="rId3" Type="http://schemas.microsoft.com/office/2007/relationships/hdphoto" Target="../media/hdphoto3.wdp"/><Relationship Id="rId21" Type="http://schemas.microsoft.com/office/2007/relationships/hdphoto" Target="../media/hdphoto12.wdp"/><Relationship Id="rId34" Type="http://schemas.openxmlformats.org/officeDocument/2006/relationships/image" Target="../media/image28.png"/><Relationship Id="rId42" Type="http://schemas.openxmlformats.org/officeDocument/2006/relationships/slide" Target="slide6.xml"/><Relationship Id="rId47" Type="http://schemas.microsoft.com/office/2007/relationships/hdphoto" Target="../media/hdphoto22.wdp"/><Relationship Id="rId7" Type="http://schemas.microsoft.com/office/2007/relationships/hdphoto" Target="../media/hdphoto5.wdp"/><Relationship Id="rId12" Type="http://schemas.openxmlformats.org/officeDocument/2006/relationships/image" Target="../media/image16.png"/><Relationship Id="rId17" Type="http://schemas.microsoft.com/office/2007/relationships/hdphoto" Target="../media/hdphoto10.wdp"/><Relationship Id="rId25" Type="http://schemas.openxmlformats.org/officeDocument/2006/relationships/image" Target="../media/image23.png"/><Relationship Id="rId33" Type="http://schemas.openxmlformats.org/officeDocument/2006/relationships/image" Target="../media/image27.png"/><Relationship Id="rId38" Type="http://schemas.microsoft.com/office/2007/relationships/hdphoto" Target="../media/hdphoto19.wdp"/><Relationship Id="rId46" Type="http://schemas.openxmlformats.org/officeDocument/2006/relationships/image" Target="../media/image32.png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openxmlformats.org/officeDocument/2006/relationships/image" Target="../media/image25.png"/><Relationship Id="rId41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7.wdp"/><Relationship Id="rId24" Type="http://schemas.openxmlformats.org/officeDocument/2006/relationships/image" Target="../media/image22.png"/><Relationship Id="rId32" Type="http://schemas.microsoft.com/office/2007/relationships/hdphoto" Target="../media/hdphoto17.wdp"/><Relationship Id="rId37" Type="http://schemas.openxmlformats.org/officeDocument/2006/relationships/image" Target="../media/image29.png"/><Relationship Id="rId40" Type="http://schemas.openxmlformats.org/officeDocument/2006/relationships/image" Target="../media/image30.png"/><Relationship Id="rId45" Type="http://schemas.openxmlformats.org/officeDocument/2006/relationships/slide" Target="slide7.xml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slide" Target="slide4.xml"/><Relationship Id="rId10" Type="http://schemas.openxmlformats.org/officeDocument/2006/relationships/image" Target="../media/image15.png"/><Relationship Id="rId19" Type="http://schemas.microsoft.com/office/2007/relationships/hdphoto" Target="../media/hdphoto11.wdp"/><Relationship Id="rId31" Type="http://schemas.openxmlformats.org/officeDocument/2006/relationships/image" Target="../media/image26.png"/><Relationship Id="rId44" Type="http://schemas.microsoft.com/office/2007/relationships/hdphoto" Target="../media/hdphoto21.wdp"/><Relationship Id="rId4" Type="http://schemas.openxmlformats.org/officeDocument/2006/relationships/image" Target="../media/image12.png"/><Relationship Id="rId9" Type="http://schemas.microsoft.com/office/2007/relationships/hdphoto" Target="../media/hdphoto6.wdp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image" Target="../media/image24.png"/><Relationship Id="rId30" Type="http://schemas.microsoft.com/office/2007/relationships/hdphoto" Target="../media/hdphoto16.wdp"/><Relationship Id="rId35" Type="http://schemas.microsoft.com/office/2007/relationships/hdphoto" Target="../media/hdphoto18.wdp"/><Relationship Id="rId43" Type="http://schemas.openxmlformats.org/officeDocument/2006/relationships/image" Target="../media/image31.png"/><Relationship Id="rId48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46893D-86C8-434F-BCB9-8A05BD7AA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632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700" y="342900"/>
            <a:ext cx="11620500" cy="609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BB4FE-FDAD-42A8-8717-F1D29C5D6FBE}"/>
              </a:ext>
            </a:extLst>
          </p:cNvPr>
          <p:cNvSpPr txBox="1"/>
          <p:nvPr/>
        </p:nvSpPr>
        <p:spPr>
          <a:xfrm>
            <a:off x="6849533" y="2537798"/>
            <a:ext cx="1324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AD375B-E954-4A1C-A896-9CEC85F19A4C}"/>
              </a:ext>
            </a:extLst>
          </p:cNvPr>
          <p:cNvSpPr txBox="1"/>
          <p:nvPr/>
        </p:nvSpPr>
        <p:spPr>
          <a:xfrm>
            <a:off x="8834645" y="1710870"/>
            <a:ext cx="1967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FE8000-1187-4E15-BDFE-EBB77C1DF543}"/>
              </a:ext>
            </a:extLst>
          </p:cNvPr>
          <p:cNvSpPr/>
          <p:nvPr/>
        </p:nvSpPr>
        <p:spPr>
          <a:xfrm>
            <a:off x="1485483" y="3968295"/>
            <a:ext cx="9470862" cy="5638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HP001 4 hàng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724D5-F6F9-4C55-9330-433FEB57AA29}"/>
              </a:ext>
            </a:extLst>
          </p:cNvPr>
          <p:cNvSpPr/>
          <p:nvPr/>
        </p:nvSpPr>
        <p:spPr>
          <a:xfrm>
            <a:off x="3908431" y="4397286"/>
            <a:ext cx="2537874" cy="5638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2</a:t>
            </a:r>
            <a:endParaRPr lang="en-US" sz="2800" dirty="0">
              <a:solidFill>
                <a:srgbClr val="00B0F0"/>
              </a:solidFill>
              <a:latin typeface="HP001 4 hàng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ight Arrow 8">
            <a:extLst>
              <a:ext uri="{FF2B5EF4-FFF2-40B4-BE49-F238E27FC236}">
                <a16:creationId xmlns:a16="http://schemas.microsoft.com/office/drawing/2014/main" id="{E00FA1C3-FAE7-47C8-A058-38B58A0C988F}"/>
              </a:ext>
            </a:extLst>
          </p:cNvPr>
          <p:cNvSpPr/>
          <p:nvPr/>
        </p:nvSpPr>
        <p:spPr bwMode="auto">
          <a:xfrm>
            <a:off x="3183985" y="4535257"/>
            <a:ext cx="756460" cy="287865"/>
          </a:xfrm>
          <a:prstGeom prst="righ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6C921A-F4EE-4868-B322-52931FC14A93}"/>
              </a:ext>
            </a:extLst>
          </p:cNvPr>
          <p:cNvSpPr/>
          <p:nvPr/>
        </p:nvSpPr>
        <p:spPr>
          <a:xfrm>
            <a:off x="1485483" y="4848490"/>
            <a:ext cx="9470862" cy="5638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HP001 4 hàng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C21D01-7BA7-4915-AF2E-923CA594109A}"/>
              </a:ext>
            </a:extLst>
          </p:cNvPr>
          <p:cNvSpPr/>
          <p:nvPr/>
        </p:nvSpPr>
        <p:spPr>
          <a:xfrm>
            <a:off x="3896408" y="5439808"/>
            <a:ext cx="2561920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2</a:t>
            </a:r>
            <a:endParaRPr lang="en-US" sz="2800" dirty="0">
              <a:solidFill>
                <a:srgbClr val="00B0F0"/>
              </a:solidFill>
              <a:latin typeface="HP001 4 hàng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1">
            <a:extLst>
              <a:ext uri="{FF2B5EF4-FFF2-40B4-BE49-F238E27FC236}">
                <a16:creationId xmlns:a16="http://schemas.microsoft.com/office/drawing/2014/main" id="{3C647ECA-5402-4C53-AD48-32F9D9503469}"/>
              </a:ext>
            </a:extLst>
          </p:cNvPr>
          <p:cNvSpPr/>
          <p:nvPr/>
        </p:nvSpPr>
        <p:spPr bwMode="auto">
          <a:xfrm>
            <a:off x="3183985" y="5577779"/>
            <a:ext cx="756460" cy="287865"/>
          </a:xfrm>
          <a:prstGeom prst="righ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1E0631-70F8-4754-8949-65AAEF8A48F2}"/>
              </a:ext>
            </a:extLst>
          </p:cNvPr>
          <p:cNvSpPr/>
          <p:nvPr/>
        </p:nvSpPr>
        <p:spPr bwMode="auto">
          <a:xfrm>
            <a:off x="592667" y="843987"/>
            <a:ext cx="749427" cy="7078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A268F-EB05-4158-9D06-78065DBD5B96}"/>
              </a:ext>
            </a:extLst>
          </p:cNvPr>
          <p:cNvSpPr txBox="1"/>
          <p:nvPr/>
        </p:nvSpPr>
        <p:spPr>
          <a:xfrm>
            <a:off x="1485483" y="869216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1B0E254-C747-4420-B897-99A458F25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871740"/>
              </p:ext>
            </p:extLst>
          </p:nvPr>
        </p:nvGraphicFramePr>
        <p:xfrm>
          <a:off x="1485483" y="1656657"/>
          <a:ext cx="8937946" cy="1655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32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8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8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777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77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ED9BB79F-C96D-4D13-9238-845F8A7FBBB6}"/>
              </a:ext>
            </a:extLst>
          </p:cNvPr>
          <p:cNvSpPr/>
          <p:nvPr/>
        </p:nvSpPr>
        <p:spPr>
          <a:xfrm>
            <a:off x="6849533" y="2568576"/>
            <a:ext cx="1149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E36D08-EA90-439C-AAB3-8485B3528DFA}"/>
              </a:ext>
            </a:extLst>
          </p:cNvPr>
          <p:cNvSpPr/>
          <p:nvPr/>
        </p:nvSpPr>
        <p:spPr>
          <a:xfrm>
            <a:off x="8915400" y="1710870"/>
            <a:ext cx="1149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</a:t>
            </a:r>
          </a:p>
        </p:txBody>
      </p:sp>
    </p:spTree>
    <p:extLst>
      <p:ext uri="{BB962C8B-B14F-4D97-AF65-F5344CB8AC3E}">
        <p14:creationId xmlns:p14="http://schemas.microsoft.com/office/powerpoint/2010/main" val="785782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/>
      <p:bldP spid="10" grpId="0"/>
      <p:bldP spid="11" grpId="0" animBg="1"/>
      <p:bldP spid="15" grpId="0"/>
      <p:bldP spid="15" grpId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6A11476B-CF0B-8695-EC96-6ECB1EEDC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641DC3-3CD2-5AB9-4CE8-F86AC0165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75360" y="3055443"/>
            <a:ext cx="2836234" cy="2942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47A4C-9B12-D29C-42EF-AC745AF0D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594" y="4526628"/>
            <a:ext cx="2100662" cy="2179273"/>
          </a:xfrm>
          <a:prstGeom prst="rect">
            <a:avLst/>
          </a:prstGeom>
        </p:spPr>
      </p:pic>
      <p:pic>
        <p:nvPicPr>
          <p:cNvPr id="7168" name="Picture 7167">
            <a:extLst>
              <a:ext uri="{FF2B5EF4-FFF2-40B4-BE49-F238E27FC236}">
                <a16:creationId xmlns:a16="http://schemas.microsoft.com/office/drawing/2014/main" id="{305FE109-4533-1136-A421-C49496D52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3458"/>
            <a:ext cx="5021615" cy="4154355"/>
          </a:xfrm>
          <a:prstGeom prst="rect">
            <a:avLst/>
          </a:prstGeom>
        </p:spPr>
      </p:pic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CD8CB085-7FD3-D1B2-9679-81263134909D}"/>
              </a:ext>
            </a:extLst>
          </p:cNvPr>
          <p:cNvSpPr/>
          <p:nvPr/>
        </p:nvSpPr>
        <p:spPr>
          <a:xfrm>
            <a:off x="1216241" y="479394"/>
            <a:ext cx="5868139" cy="2064539"/>
          </a:xfrm>
          <a:prstGeom prst="wedgeRoundRectCallout">
            <a:avLst>
              <a:gd name="adj1" fmla="val 56466"/>
              <a:gd name="adj2" fmla="val 26677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giúp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mình vắt sữa bò bằng cách giải BT2 nhé!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76809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9" dur="10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0" dur="10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700" y="342900"/>
            <a:ext cx="11620500" cy="609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1E0631-70F8-4754-8949-65AAEF8A48F2}"/>
              </a:ext>
            </a:extLst>
          </p:cNvPr>
          <p:cNvSpPr/>
          <p:nvPr/>
        </p:nvSpPr>
        <p:spPr bwMode="auto">
          <a:xfrm>
            <a:off x="592667" y="843987"/>
            <a:ext cx="749427" cy="7078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A268F-EB05-4158-9D06-78065DBD5B96}"/>
              </a:ext>
            </a:extLst>
          </p:cNvPr>
          <p:cNvSpPr txBox="1"/>
          <p:nvPr/>
        </p:nvSpPr>
        <p:spPr>
          <a:xfrm>
            <a:off x="1485482" y="621566"/>
            <a:ext cx="101138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 trang trại nuôi bò và gà, trong đó có 1 020 con bò. Số con gà trang trại nuôi gấp 8 lần số con bò. Hỏi trang trại đó nuôi tất cả bao nhiêu con bò và gà?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6BDF0E9-5C25-4027-ABAA-A1C4038F92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2" t="59352" r="12583" b="32819"/>
          <a:stretch/>
        </p:blipFill>
        <p:spPr>
          <a:xfrm>
            <a:off x="4972049" y="2659201"/>
            <a:ext cx="5268488" cy="337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8897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700" y="342900"/>
            <a:ext cx="11620500" cy="609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1E0631-70F8-4754-8949-65AAEF8A48F2}"/>
              </a:ext>
            </a:extLst>
          </p:cNvPr>
          <p:cNvSpPr/>
          <p:nvPr/>
        </p:nvSpPr>
        <p:spPr bwMode="auto">
          <a:xfrm>
            <a:off x="107824" y="103257"/>
            <a:ext cx="749427" cy="7078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A268F-EB05-4158-9D06-78065DBD5B96}"/>
              </a:ext>
            </a:extLst>
          </p:cNvPr>
          <p:cNvSpPr txBox="1"/>
          <p:nvPr/>
        </p:nvSpPr>
        <p:spPr>
          <a:xfrm>
            <a:off x="615887" y="457200"/>
            <a:ext cx="109855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 trang trại nuôi bò và gà, trong đó có 1 020 con bò. Số con gà trang trại nuôi gấp 8 lần số con bò. Hỏi trang trại đó nuôi tất cả bao nhiêu con bò và gà?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03CB4C-E7B0-4ACC-95D7-D3CC69935717}"/>
              </a:ext>
            </a:extLst>
          </p:cNvPr>
          <p:cNvSpPr txBox="1"/>
          <p:nvPr/>
        </p:nvSpPr>
        <p:spPr>
          <a:xfrm>
            <a:off x="4400551" y="2589668"/>
            <a:ext cx="2305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 TẮT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92F56-2B6E-43EE-BA67-B28570332DC0}"/>
              </a:ext>
            </a:extLst>
          </p:cNvPr>
          <p:cNvSpPr txBox="1"/>
          <p:nvPr/>
        </p:nvSpPr>
        <p:spPr>
          <a:xfrm>
            <a:off x="1517271" y="3582153"/>
            <a:ext cx="1708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bò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B8DBF1-CE8A-4AE4-B620-E2AE4F7AE1E3}"/>
              </a:ext>
            </a:extLst>
          </p:cNvPr>
          <p:cNvGrpSpPr/>
          <p:nvPr/>
        </p:nvGrpSpPr>
        <p:grpSpPr>
          <a:xfrm>
            <a:off x="3364922" y="3844849"/>
            <a:ext cx="671436" cy="344305"/>
            <a:chOff x="2724150" y="3667439"/>
            <a:chExt cx="1276549" cy="38804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FC973A9-B427-4893-989C-04E9FA7793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4150" y="3846255"/>
              <a:ext cx="1276549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0434940-5E94-455F-BCFD-203648A269C5}"/>
                </a:ext>
              </a:extLst>
            </p:cNvPr>
            <p:cNvCxnSpPr>
              <a:cxnSpLocks/>
            </p:cNvCxnSpPr>
            <p:nvPr/>
          </p:nvCxnSpPr>
          <p:spPr>
            <a:xfrm>
              <a:off x="2724150" y="3701536"/>
              <a:ext cx="0" cy="3539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FF842C9-2CF5-4011-8368-AE1042CDCD8F}"/>
                </a:ext>
              </a:extLst>
            </p:cNvPr>
            <p:cNvCxnSpPr>
              <a:cxnSpLocks/>
            </p:cNvCxnSpPr>
            <p:nvPr/>
          </p:nvCxnSpPr>
          <p:spPr>
            <a:xfrm>
              <a:off x="4000500" y="3667439"/>
              <a:ext cx="0" cy="3539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DC72AC-F597-4654-AD3C-73A75B69D2F2}"/>
              </a:ext>
            </a:extLst>
          </p:cNvPr>
          <p:cNvSpPr txBox="1"/>
          <p:nvPr/>
        </p:nvSpPr>
        <p:spPr>
          <a:xfrm>
            <a:off x="3269766" y="3323036"/>
            <a:ext cx="1790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1 020 con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6D2195-3299-4B57-9A05-06327FF9D3A7}"/>
              </a:ext>
            </a:extLst>
          </p:cNvPr>
          <p:cNvSpPr txBox="1"/>
          <p:nvPr/>
        </p:nvSpPr>
        <p:spPr>
          <a:xfrm>
            <a:off x="1561648" y="4632939"/>
            <a:ext cx="1708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gà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70F48C7-4FFD-439B-89F1-0DE0122E08E9}"/>
              </a:ext>
            </a:extLst>
          </p:cNvPr>
          <p:cNvGrpSpPr/>
          <p:nvPr/>
        </p:nvGrpSpPr>
        <p:grpSpPr>
          <a:xfrm>
            <a:off x="3379476" y="4895824"/>
            <a:ext cx="5152681" cy="351394"/>
            <a:chOff x="2724150" y="3659450"/>
            <a:chExt cx="9796391" cy="396029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B22DA66-C738-443B-BC29-4454F56D3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4150" y="3835503"/>
              <a:ext cx="9796391" cy="107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AFBB933-852F-4298-91A8-ED9E36193434}"/>
                </a:ext>
              </a:extLst>
            </p:cNvPr>
            <p:cNvCxnSpPr>
              <a:cxnSpLocks/>
            </p:cNvCxnSpPr>
            <p:nvPr/>
          </p:nvCxnSpPr>
          <p:spPr>
            <a:xfrm>
              <a:off x="2724150" y="3701536"/>
              <a:ext cx="0" cy="3539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4E7E938-D43F-42A2-A40D-DD65A2D7FE3D}"/>
                </a:ext>
              </a:extLst>
            </p:cNvPr>
            <p:cNvCxnSpPr>
              <a:cxnSpLocks/>
            </p:cNvCxnSpPr>
            <p:nvPr/>
          </p:nvCxnSpPr>
          <p:spPr>
            <a:xfrm>
              <a:off x="4000500" y="3667439"/>
              <a:ext cx="0" cy="3539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90BA667-DE05-4AFF-B8CA-39D176031B0C}"/>
                </a:ext>
              </a:extLst>
            </p:cNvPr>
            <p:cNvCxnSpPr>
              <a:cxnSpLocks/>
            </p:cNvCxnSpPr>
            <p:nvPr/>
          </p:nvCxnSpPr>
          <p:spPr>
            <a:xfrm>
              <a:off x="5268139" y="3669284"/>
              <a:ext cx="0" cy="3539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6C022BB-0DAB-4A2A-B5B1-7F2E21D57F86}"/>
                </a:ext>
              </a:extLst>
            </p:cNvPr>
            <p:cNvCxnSpPr>
              <a:cxnSpLocks/>
            </p:cNvCxnSpPr>
            <p:nvPr/>
          </p:nvCxnSpPr>
          <p:spPr>
            <a:xfrm>
              <a:off x="6354688" y="3667439"/>
              <a:ext cx="0" cy="3539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E1E9632-83C4-4BC3-93A7-79B27DC202F1}"/>
                </a:ext>
              </a:extLst>
            </p:cNvPr>
            <p:cNvCxnSpPr>
              <a:cxnSpLocks/>
            </p:cNvCxnSpPr>
            <p:nvPr/>
          </p:nvCxnSpPr>
          <p:spPr>
            <a:xfrm>
              <a:off x="7586109" y="3667439"/>
              <a:ext cx="0" cy="3539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FF93AE9-B58B-4D05-915F-725630B38AEE}"/>
                </a:ext>
              </a:extLst>
            </p:cNvPr>
            <p:cNvCxnSpPr>
              <a:cxnSpLocks/>
            </p:cNvCxnSpPr>
            <p:nvPr/>
          </p:nvCxnSpPr>
          <p:spPr>
            <a:xfrm>
              <a:off x="8781313" y="3667439"/>
              <a:ext cx="0" cy="3539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205419E-2AFD-443E-B852-11C611B6A846}"/>
                </a:ext>
              </a:extLst>
            </p:cNvPr>
            <p:cNvCxnSpPr>
              <a:cxnSpLocks/>
            </p:cNvCxnSpPr>
            <p:nvPr/>
          </p:nvCxnSpPr>
          <p:spPr>
            <a:xfrm>
              <a:off x="10085171" y="3667439"/>
              <a:ext cx="0" cy="3539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594D352-F210-41FF-9468-705C4EDE235D}"/>
                </a:ext>
              </a:extLst>
            </p:cNvPr>
            <p:cNvCxnSpPr>
              <a:cxnSpLocks/>
            </p:cNvCxnSpPr>
            <p:nvPr/>
          </p:nvCxnSpPr>
          <p:spPr>
            <a:xfrm>
              <a:off x="11289120" y="3659450"/>
              <a:ext cx="0" cy="3539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B783E0-C284-490F-AE65-F946C6B5B25E}"/>
                </a:ext>
              </a:extLst>
            </p:cNvPr>
            <p:cNvCxnSpPr>
              <a:cxnSpLocks/>
            </p:cNvCxnSpPr>
            <p:nvPr/>
          </p:nvCxnSpPr>
          <p:spPr>
            <a:xfrm>
              <a:off x="12520541" y="3667438"/>
              <a:ext cx="0" cy="3539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ight Brace 66">
            <a:extLst>
              <a:ext uri="{FF2B5EF4-FFF2-40B4-BE49-F238E27FC236}">
                <a16:creationId xmlns:a16="http://schemas.microsoft.com/office/drawing/2014/main" id="{CA3DAD6A-A1BC-4B3D-80ED-10B1323FF3A1}"/>
              </a:ext>
            </a:extLst>
          </p:cNvPr>
          <p:cNvSpPr/>
          <p:nvPr/>
        </p:nvSpPr>
        <p:spPr>
          <a:xfrm>
            <a:off x="8627314" y="3512190"/>
            <a:ext cx="810864" cy="1758672"/>
          </a:xfrm>
          <a:prstGeom prst="rightBrace">
            <a:avLst>
              <a:gd name="adj1" fmla="val 41224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A347A3E-BA3E-4B94-9355-75D6253A50B4}"/>
              </a:ext>
            </a:extLst>
          </p:cNvPr>
          <p:cNvSpPr txBox="1"/>
          <p:nvPr/>
        </p:nvSpPr>
        <p:spPr>
          <a:xfrm>
            <a:off x="9533334" y="3920010"/>
            <a:ext cx="1708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con</a:t>
            </a:r>
          </a:p>
        </p:txBody>
      </p:sp>
    </p:spTree>
    <p:extLst>
      <p:ext uri="{BB962C8B-B14F-4D97-AF65-F5344CB8AC3E}">
        <p14:creationId xmlns:p14="http://schemas.microsoft.com/office/powerpoint/2010/main" val="2492992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9" grpId="0"/>
      <p:bldP spid="67" grpId="0" animBg="1"/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700" y="342900"/>
            <a:ext cx="11620500" cy="609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1E0631-70F8-4754-8949-65AAEF8A48F2}"/>
              </a:ext>
            </a:extLst>
          </p:cNvPr>
          <p:cNvSpPr/>
          <p:nvPr/>
        </p:nvSpPr>
        <p:spPr bwMode="auto">
          <a:xfrm>
            <a:off x="107824" y="103257"/>
            <a:ext cx="749427" cy="7078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A268F-EB05-4158-9D06-78065DBD5B96}"/>
              </a:ext>
            </a:extLst>
          </p:cNvPr>
          <p:cNvSpPr txBox="1"/>
          <p:nvPr/>
        </p:nvSpPr>
        <p:spPr>
          <a:xfrm>
            <a:off x="615887" y="457200"/>
            <a:ext cx="109855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 trang trại nuôi bò và gà, trong đó có 1 020 con bò. Số con gà trang trại nuôi gấp 8 lần số con bò. Hỏi trang trại đó nuôi tất cả bao nhiêu con bò và gà?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03CB4C-E7B0-4ACC-95D7-D3CC69935717}"/>
              </a:ext>
            </a:extLst>
          </p:cNvPr>
          <p:cNvSpPr txBox="1"/>
          <p:nvPr/>
        </p:nvSpPr>
        <p:spPr>
          <a:xfrm>
            <a:off x="4803291" y="2366204"/>
            <a:ext cx="2305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>
                <a:solidFill>
                  <a:srgbClr val="FF0000"/>
                </a:solidFill>
              </a:rPr>
              <a:t>Bài giải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BD0754-1334-4214-A692-0A34C6CAA237}"/>
              </a:ext>
            </a:extLst>
          </p:cNvPr>
          <p:cNvSpPr txBox="1"/>
          <p:nvPr/>
        </p:nvSpPr>
        <p:spPr>
          <a:xfrm>
            <a:off x="463033" y="3027923"/>
            <a:ext cx="109855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 trại nuôi số con gà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1020 x 8 = 8 160 (con gà)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 trại nuôi tất cả số con bò và gà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1 020 + 8 160 = 9 180 (con)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Đáp số: 9 180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034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82A68488-D9A8-9D02-A9EE-4499CB0EB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47A4C-9B12-D29C-42EF-AC745AF0D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472" y="3375873"/>
            <a:ext cx="1653395" cy="1715268"/>
          </a:xfrm>
          <a:prstGeom prst="rect">
            <a:avLst/>
          </a:prstGeom>
          <a:effectLst/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1C79B0A6-AF93-2A4E-0F06-CA3A3A80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0" y="3718329"/>
            <a:ext cx="1730606" cy="17306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EF880FC-9651-41E8-8866-73D3DC252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18895" r="15771" b="59855"/>
          <a:stretch/>
        </p:blipFill>
        <p:spPr bwMode="auto">
          <a:xfrm>
            <a:off x="848040" y="4061186"/>
            <a:ext cx="1007896" cy="3446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641DC3-3CD2-5AB9-4CE8-F86AC0165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78799" y="2396960"/>
            <a:ext cx="2466024" cy="2558306"/>
          </a:xfrm>
          <a:prstGeom prst="rect">
            <a:avLst/>
          </a:prstGeom>
          <a:effectLst/>
        </p:spPr>
      </p:pic>
      <p:pic>
        <p:nvPicPr>
          <p:cNvPr id="82" name="Picture 4">
            <a:extLst>
              <a:ext uri="{FF2B5EF4-FFF2-40B4-BE49-F238E27FC236}">
                <a16:creationId xmlns:a16="http://schemas.microsoft.com/office/drawing/2014/main" id="{864E87A6-1103-5B6A-71A5-0DB013AD5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15" y="3495279"/>
            <a:ext cx="1730606" cy="17306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>
            <a:extLst>
              <a:ext uri="{FF2B5EF4-FFF2-40B4-BE49-F238E27FC236}">
                <a16:creationId xmlns:a16="http://schemas.microsoft.com/office/drawing/2014/main" id="{F9FDDB79-F0E6-718D-4F56-B8F7BA35A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18895" r="15771" b="59855"/>
          <a:stretch/>
        </p:blipFill>
        <p:spPr bwMode="auto">
          <a:xfrm>
            <a:off x="5066655" y="3838136"/>
            <a:ext cx="1007896" cy="3446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>
            <a:extLst>
              <a:ext uri="{FF2B5EF4-FFF2-40B4-BE49-F238E27FC236}">
                <a16:creationId xmlns:a16="http://schemas.microsoft.com/office/drawing/2014/main" id="{782AF3E0-47F1-548D-729F-7493513C3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87" y="3429000"/>
            <a:ext cx="1730606" cy="17306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>
            <a:extLst>
              <a:ext uri="{FF2B5EF4-FFF2-40B4-BE49-F238E27FC236}">
                <a16:creationId xmlns:a16="http://schemas.microsoft.com/office/drawing/2014/main" id="{4F19D270-D118-B514-3D81-7E8C6A717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18895" r="15771" b="59855"/>
          <a:stretch/>
        </p:blipFill>
        <p:spPr bwMode="auto">
          <a:xfrm>
            <a:off x="2165427" y="3771857"/>
            <a:ext cx="1007896" cy="3446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>
            <a:extLst>
              <a:ext uri="{FF2B5EF4-FFF2-40B4-BE49-F238E27FC236}">
                <a16:creationId xmlns:a16="http://schemas.microsoft.com/office/drawing/2014/main" id="{061E9356-877B-C986-0D13-8029D9C6E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568" y="3673083"/>
            <a:ext cx="1730606" cy="17306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>
            <a:extLst>
              <a:ext uri="{FF2B5EF4-FFF2-40B4-BE49-F238E27FC236}">
                <a16:creationId xmlns:a16="http://schemas.microsoft.com/office/drawing/2014/main" id="{36F4C5E6-55B2-26FE-56EA-F52A55284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18895" r="15771" b="59855"/>
          <a:stretch/>
        </p:blipFill>
        <p:spPr bwMode="auto">
          <a:xfrm>
            <a:off x="3558308" y="4015940"/>
            <a:ext cx="1007896" cy="3446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Speech Bubble: Rectangle with Corners Rounded 99">
            <a:extLst>
              <a:ext uri="{FF2B5EF4-FFF2-40B4-BE49-F238E27FC236}">
                <a16:creationId xmlns:a16="http://schemas.microsoft.com/office/drawing/2014/main" id="{D10A73E7-7D6D-4718-C6B8-7EFDC56F9351}"/>
              </a:ext>
            </a:extLst>
          </p:cNvPr>
          <p:cNvSpPr/>
          <p:nvPr/>
        </p:nvSpPr>
        <p:spPr>
          <a:xfrm>
            <a:off x="2669375" y="810481"/>
            <a:ext cx="5842730" cy="1086744"/>
          </a:xfrm>
          <a:prstGeom prst="wedgeRoundRectCallout">
            <a:avLst>
              <a:gd name="adj1" fmla="val 17082"/>
              <a:gd name="adj2" fmla="val 47124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VẮT SỮA BÒ ĐÃ XONG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2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11A7CB54-8DE1-2176-6A54-637746DFC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05DBE0-C1AA-D0FF-FED6-B4A0EC7E7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257" y="2764927"/>
            <a:ext cx="2942330" cy="390344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2A7E2D4-C804-0133-06AB-30EE16CBC3C8}"/>
              </a:ext>
            </a:extLst>
          </p:cNvPr>
          <p:cNvSpPr/>
          <p:nvPr/>
        </p:nvSpPr>
        <p:spPr>
          <a:xfrm>
            <a:off x="3953587" y="1386896"/>
            <a:ext cx="5950068" cy="1567319"/>
          </a:xfrm>
          <a:prstGeom prst="wedgeRoundRectCallout">
            <a:avLst>
              <a:gd name="adj1" fmla="val -63471"/>
              <a:gd name="adj2" fmla="val 80643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nhau thưởng thức những ly sữa béo ngọt này nhé~!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8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C3749E2-63A1-B022-ADC1-5F950D87E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894" y="-1034570"/>
            <a:ext cx="487363" cy="4873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ABF00E9-0E90-AE67-6D7B-E3FA186662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126" y="8130121"/>
            <a:ext cx="6309907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72158"/>
      </p:ext>
    </p:extLst>
  </p:cSld>
  <p:clrMapOvr>
    <a:masterClrMapping/>
  </p:clrMapOvr>
  <p:transition spd="slow">
    <p:randomBar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808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808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700" y="342900"/>
            <a:ext cx="11620500" cy="609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1E0631-70F8-4754-8949-65AAEF8A48F2}"/>
              </a:ext>
            </a:extLst>
          </p:cNvPr>
          <p:cNvSpPr/>
          <p:nvPr/>
        </p:nvSpPr>
        <p:spPr bwMode="auto">
          <a:xfrm>
            <a:off x="107824" y="103257"/>
            <a:ext cx="749427" cy="7078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A268F-EB05-4158-9D06-78065DBD5B96}"/>
              </a:ext>
            </a:extLst>
          </p:cNvPr>
          <p:cNvSpPr txBox="1"/>
          <p:nvPr/>
        </p:nvSpPr>
        <p:spPr>
          <a:xfrm>
            <a:off x="615887" y="457200"/>
            <a:ext cx="10985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>
                <a:solidFill>
                  <a:prstClr val="black"/>
                </a:solidFill>
              </a:rPr>
              <a:t>An có 1 </a:t>
            </a:r>
            <a:r>
              <a:rPr lang="en-US" sz="4000" b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 </a:t>
            </a:r>
            <a:r>
              <a:rPr lang="en-US" sz="4000">
                <a:solidFill>
                  <a:prstClr val="black"/>
                </a:solidFill>
              </a:rPr>
              <a:t>sữa, An để phần ông bà 500 </a:t>
            </a:r>
            <a:r>
              <a:rPr lang="en-US" sz="4000" b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ml </a:t>
            </a:r>
            <a:r>
              <a:rPr lang="en-US" sz="4000">
                <a:solidFill>
                  <a:prstClr val="black"/>
                </a:solidFill>
              </a:rPr>
              <a:t>sữa, phần còn lại An rót đều vào 2 cốc. Hỏi mỗi cốc đựng bao nhiêu mi-li-lít sữa?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03CB4C-E7B0-4ACC-95D7-D3CC69935717}"/>
              </a:ext>
            </a:extLst>
          </p:cNvPr>
          <p:cNvSpPr txBox="1"/>
          <p:nvPr/>
        </p:nvSpPr>
        <p:spPr>
          <a:xfrm>
            <a:off x="4681905" y="2510492"/>
            <a:ext cx="4040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GIẢI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92F56-2B6E-43EE-BA67-B28570332DC0}"/>
              </a:ext>
            </a:extLst>
          </p:cNvPr>
          <p:cNvSpPr txBox="1"/>
          <p:nvPr/>
        </p:nvSpPr>
        <p:spPr>
          <a:xfrm>
            <a:off x="795476" y="3200876"/>
            <a:ext cx="106263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i="1" u="sng">
                <a:solidFill>
                  <a:srgbClr val="FF0000"/>
                </a:solidFill>
                <a:latin typeface="Calibri" panose="020F0502020204030204"/>
              </a:rPr>
              <a:t>Bước 1: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 Tìm phần sửa còn lại sau khi An để phần ông bà.</a:t>
            </a:r>
          </a:p>
          <a:p>
            <a:pPr lvl="0" algn="just">
              <a:defRPr/>
            </a:pPr>
            <a:r>
              <a:rPr lang="vi-VN" sz="4000" i="1" u="sng">
                <a:solidFill>
                  <a:srgbClr val="FF0000"/>
                </a:solidFill>
                <a:latin typeface="Calibri" panose="020F0502020204030204"/>
              </a:rPr>
              <a:t>Bước 2: 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Muốn tìm mỗi cốc đựng bao nhiêu mi-li-lít sữa ta lấy phần còn lại chia cho 2.</a:t>
            </a:r>
          </a:p>
          <a:p>
            <a:pPr lvl="0" algn="just">
              <a:defRPr/>
            </a:pPr>
            <a:endParaRPr lang="vi-VN" sz="4000">
              <a:solidFill>
                <a:prstClr val="black"/>
              </a:solidFill>
              <a:latin typeface="Calibri" panose="020F0502020204030204"/>
            </a:endParaRPr>
          </a:p>
          <a:p>
            <a:pPr lvl="0" algn="just">
              <a:defRPr/>
            </a:pPr>
            <a:endParaRPr lang="vi-VN" sz="40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BD9AD3C-097D-47AA-B6A4-6458E1F279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5" t="69873" r="12902" b="21759"/>
          <a:stretch/>
        </p:blipFill>
        <p:spPr>
          <a:xfrm>
            <a:off x="8272920" y="1679297"/>
            <a:ext cx="1596472" cy="143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34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700" y="342900"/>
            <a:ext cx="11620500" cy="609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1E0631-70F8-4754-8949-65AAEF8A48F2}"/>
              </a:ext>
            </a:extLst>
          </p:cNvPr>
          <p:cNvSpPr/>
          <p:nvPr/>
        </p:nvSpPr>
        <p:spPr bwMode="auto">
          <a:xfrm>
            <a:off x="107824" y="103257"/>
            <a:ext cx="749427" cy="7078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A268F-EB05-4158-9D06-78065DBD5B96}"/>
              </a:ext>
            </a:extLst>
          </p:cNvPr>
          <p:cNvSpPr txBox="1"/>
          <p:nvPr/>
        </p:nvSpPr>
        <p:spPr>
          <a:xfrm>
            <a:off x="615887" y="457200"/>
            <a:ext cx="10985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>
                <a:solidFill>
                  <a:prstClr val="black"/>
                </a:solidFill>
              </a:rPr>
              <a:t>An có 1 </a:t>
            </a:r>
            <a:r>
              <a:rPr lang="en-US" sz="4000" b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 </a:t>
            </a:r>
            <a:r>
              <a:rPr lang="en-US" sz="4000">
                <a:solidFill>
                  <a:prstClr val="black"/>
                </a:solidFill>
              </a:rPr>
              <a:t>sữa, An để phần ông bà 500 </a:t>
            </a:r>
            <a:r>
              <a:rPr lang="en-US" sz="4000" b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ml </a:t>
            </a:r>
            <a:r>
              <a:rPr lang="en-US" sz="4000">
                <a:solidFill>
                  <a:prstClr val="black"/>
                </a:solidFill>
              </a:rPr>
              <a:t>sữa, phần còn lại An rót đều vào 2 cốc. Hỏi mỗi cốc đựng bao nhiêu mi-li-lít sữa?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03CB4C-E7B0-4ACC-95D7-D3CC69935717}"/>
              </a:ext>
            </a:extLst>
          </p:cNvPr>
          <p:cNvSpPr txBox="1"/>
          <p:nvPr/>
        </p:nvSpPr>
        <p:spPr>
          <a:xfrm>
            <a:off x="5009770" y="2391786"/>
            <a:ext cx="4040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TẮT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9AA0A1-E2B5-4A6A-8D45-536E7DA0F5D5}"/>
              </a:ext>
            </a:extLst>
          </p:cNvPr>
          <p:cNvSpPr txBox="1"/>
          <p:nvPr/>
        </p:nvSpPr>
        <p:spPr>
          <a:xfrm>
            <a:off x="857251" y="3711038"/>
            <a:ext cx="1987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tắt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158DA144-70AD-42D0-A20C-29D00CBD08F8}"/>
              </a:ext>
            </a:extLst>
          </p:cNvPr>
          <p:cNvSpPr/>
          <p:nvPr/>
        </p:nvSpPr>
        <p:spPr bwMode="auto">
          <a:xfrm>
            <a:off x="2845204" y="3711037"/>
            <a:ext cx="1271509" cy="750771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56A5AF-A195-4E98-98DC-50ABDB4AFAA8}"/>
              </a:ext>
            </a:extLst>
          </p:cNvPr>
          <p:cNvCxnSpPr>
            <a:stCxn id="11" idx="3"/>
            <a:endCxn id="15" idx="1"/>
          </p:cNvCxnSpPr>
          <p:nvPr/>
        </p:nvCxnSpPr>
        <p:spPr bwMode="auto">
          <a:xfrm>
            <a:off x="4116713" y="4086423"/>
            <a:ext cx="1786115" cy="1"/>
          </a:xfrm>
          <a:prstGeom prst="straightConnector1">
            <a:avLst/>
          </a:prstGeom>
          <a:gradFill rotWithShape="0">
            <a:gsLst>
              <a:gs pos="0">
                <a:srgbClr val="009900"/>
              </a:gs>
              <a:gs pos="100000">
                <a:srgbClr val="99CC00"/>
              </a:gs>
            </a:gsLst>
            <a:lin ang="5400000" scaled="1"/>
          </a:gradFill>
          <a:ln w="28575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9A287F20-04AE-4B20-8383-7DD4D603B838}"/>
              </a:ext>
            </a:extLst>
          </p:cNvPr>
          <p:cNvSpPr/>
          <p:nvPr/>
        </p:nvSpPr>
        <p:spPr bwMode="auto">
          <a:xfrm>
            <a:off x="5902828" y="3711038"/>
            <a:ext cx="1271509" cy="750771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D0336B-A3DA-4D65-BB53-A73810FD0A84}"/>
              </a:ext>
            </a:extLst>
          </p:cNvPr>
          <p:cNvCxnSpPr/>
          <p:nvPr/>
        </p:nvCxnSpPr>
        <p:spPr bwMode="auto">
          <a:xfrm>
            <a:off x="7174337" y="4035808"/>
            <a:ext cx="1946251" cy="14607"/>
          </a:xfrm>
          <a:prstGeom prst="straightConnector1">
            <a:avLst/>
          </a:prstGeom>
          <a:gradFill rotWithShape="0">
            <a:gsLst>
              <a:gs pos="0">
                <a:srgbClr val="009900"/>
              </a:gs>
              <a:gs pos="100000">
                <a:srgbClr val="99CC00"/>
              </a:gs>
            </a:gsLst>
            <a:lin ang="5400000" scaled="1"/>
          </a:gradFill>
          <a:ln w="28575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7" name="Rounded Rectangle 27">
            <a:extLst>
              <a:ext uri="{FF2B5EF4-FFF2-40B4-BE49-F238E27FC236}">
                <a16:creationId xmlns:a16="http://schemas.microsoft.com/office/drawing/2014/main" id="{12B0C12C-01CD-4A4F-9A38-79EB50523509}"/>
              </a:ext>
            </a:extLst>
          </p:cNvPr>
          <p:cNvSpPr/>
          <p:nvPr/>
        </p:nvSpPr>
        <p:spPr bwMode="auto">
          <a:xfrm>
            <a:off x="9125915" y="3711036"/>
            <a:ext cx="1271509" cy="750771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cốc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07D54B-5757-417A-9C22-4A6902EEC930}"/>
              </a:ext>
            </a:extLst>
          </p:cNvPr>
          <p:cNvSpPr txBox="1"/>
          <p:nvPr/>
        </p:nvSpPr>
        <p:spPr>
          <a:xfrm>
            <a:off x="4216475" y="3750204"/>
            <a:ext cx="1766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Rót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500ml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8CE893-A134-4E3E-9C40-70B96374B250}"/>
              </a:ext>
            </a:extLst>
          </p:cNvPr>
          <p:cNvSpPr txBox="1"/>
          <p:nvPr/>
        </p:nvSpPr>
        <p:spPr>
          <a:xfrm>
            <a:off x="7100545" y="3710928"/>
            <a:ext cx="2020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Rót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cốc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879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  <p:bldP spid="15" grpId="0" animBg="1"/>
      <p:bldP spid="17" grpId="0" animBg="1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700" y="342900"/>
            <a:ext cx="11620500" cy="609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1E0631-70F8-4754-8949-65AAEF8A48F2}"/>
              </a:ext>
            </a:extLst>
          </p:cNvPr>
          <p:cNvSpPr/>
          <p:nvPr/>
        </p:nvSpPr>
        <p:spPr bwMode="auto">
          <a:xfrm>
            <a:off x="107824" y="103257"/>
            <a:ext cx="749427" cy="7078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A268F-EB05-4158-9D06-78065DBD5B96}"/>
              </a:ext>
            </a:extLst>
          </p:cNvPr>
          <p:cNvSpPr txBox="1"/>
          <p:nvPr/>
        </p:nvSpPr>
        <p:spPr>
          <a:xfrm>
            <a:off x="615887" y="457200"/>
            <a:ext cx="10985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có 1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</a:rPr>
              <a:t>l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sữa, An để phần ông bà 500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</a:rPr>
              <a:t>ml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sữa, phần còn lại An rót đều vào 2 cốc. Hỏi mỗi cốc đựng bao nhiêu mi-li-lít sữa?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03CB4C-E7B0-4ACC-95D7-D3CC69935717}"/>
              </a:ext>
            </a:extLst>
          </p:cNvPr>
          <p:cNvSpPr txBox="1"/>
          <p:nvPr/>
        </p:nvSpPr>
        <p:spPr>
          <a:xfrm>
            <a:off x="5005755" y="1974115"/>
            <a:ext cx="4040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 GIẢI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92F56-2B6E-43EE-BA67-B28570332DC0}"/>
              </a:ext>
            </a:extLst>
          </p:cNvPr>
          <p:cNvSpPr txBox="1"/>
          <p:nvPr/>
        </p:nvSpPr>
        <p:spPr>
          <a:xfrm>
            <a:off x="1260817" y="2568982"/>
            <a:ext cx="1062638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Đổi 1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1 000 ml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 sữa An còn lại sau khi để phần ông bà là: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1 000 – 500 = 500 (ml)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 mi-li-lít sữa mỗi cốc đựng là: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 : 2 = 250 (ml)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 số: 250 ml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466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01496" y="5257801"/>
            <a:ext cx="2387192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65738F71-8B65-13E0-A8A1-2E162DE58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47A4C-9B12-D29C-42EF-AC745AF0D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936" y="3657021"/>
            <a:ext cx="1653395" cy="1715268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641DC3-3CD2-5AB9-4CE8-F86AC0165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80746" y="3113078"/>
            <a:ext cx="2466024" cy="2558306"/>
          </a:xfrm>
          <a:prstGeom prst="rect">
            <a:avLst/>
          </a:prstGeom>
          <a:effectLst/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4CF0D133-CA6C-AAC5-219C-625D4EE5E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19" y="5336001"/>
            <a:ext cx="857862" cy="85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55DB1929-2DBE-3C8D-7666-E0726FCD7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58" y="5372289"/>
            <a:ext cx="857862" cy="85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34F720F4-4182-4337-86AF-FA65E052C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256" y="5372289"/>
            <a:ext cx="857862" cy="85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377D9E-31F5-442C-971F-586282AC74F7}"/>
              </a:ext>
            </a:extLst>
          </p:cNvPr>
          <p:cNvGrpSpPr/>
          <p:nvPr/>
        </p:nvGrpSpPr>
        <p:grpSpPr>
          <a:xfrm>
            <a:off x="4779532" y="5372289"/>
            <a:ext cx="4740062" cy="857862"/>
            <a:chOff x="3871251" y="4721574"/>
            <a:chExt cx="4740062" cy="857862"/>
          </a:xfrm>
        </p:grpSpPr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3DC80214-395A-009A-509C-C45E19B54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251" y="4721574"/>
              <a:ext cx="857862" cy="85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9774BD5B-2938-3F0B-6860-4005A9C5F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1727" y="4721574"/>
              <a:ext cx="857862" cy="85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A90BE158-36CC-64D4-345C-F2649B976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3451" y="4721574"/>
              <a:ext cx="857862" cy="85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" name="Picture 2">
            <a:extLst>
              <a:ext uri="{FF2B5EF4-FFF2-40B4-BE49-F238E27FC236}">
                <a16:creationId xmlns:a16="http://schemas.microsoft.com/office/drawing/2014/main" id="{47B44910-98C1-ABF3-CF60-97FE927DB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722" y="5372289"/>
            <a:ext cx="857862" cy="85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4841762B-754F-FFA1-86FC-A2DFB89B6521}"/>
              </a:ext>
            </a:extLst>
          </p:cNvPr>
          <p:cNvSpPr/>
          <p:nvPr/>
        </p:nvSpPr>
        <p:spPr>
          <a:xfrm>
            <a:off x="3290139" y="1168471"/>
            <a:ext cx="5842730" cy="1630687"/>
          </a:xfrm>
          <a:prstGeom prst="wedgeRoundRectCallout">
            <a:avLst>
              <a:gd name="adj1" fmla="val -54312"/>
              <a:gd name="adj2" fmla="val 42137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chăm chỉ uống sữa để cao lớn và đầy đủ dinh dưỡng nhé!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0352409-234F-43A7-8CA7-08887FADC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5" y="2479489"/>
            <a:ext cx="2942330" cy="390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27D982A-A3C2-A7FA-F303-F9323B0FEA38}"/>
              </a:ext>
            </a:extLst>
          </p:cNvPr>
          <p:cNvGrpSpPr/>
          <p:nvPr/>
        </p:nvGrpSpPr>
        <p:grpSpPr>
          <a:xfrm>
            <a:off x="-156869" y="-1481062"/>
            <a:ext cx="12348869" cy="8339062"/>
            <a:chOff x="-156869" y="-1481062"/>
            <a:chExt cx="12348869" cy="83390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B9AEC7-42C5-7E77-7FCD-010A257E5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E6B835-C3A5-B054-7690-9DF08D731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56869" y="1980587"/>
              <a:ext cx="3304318" cy="25239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89ACAB-9325-E6CC-731E-CED9A1A67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7897" y="688924"/>
              <a:ext cx="3468925" cy="354208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767DDE-5638-C82E-E4E8-673F79792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0955" y="-1481062"/>
              <a:ext cx="3206774" cy="6127011"/>
            </a:xfrm>
            <a:prstGeom prst="rect">
              <a:avLst/>
            </a:prstGeom>
          </p:spPr>
        </p:pic>
      </p:grp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612B117-93F5-26D3-0CF1-90A8D7A0F1DD}"/>
              </a:ext>
            </a:extLst>
          </p:cNvPr>
          <p:cNvSpPr/>
          <p:nvPr/>
        </p:nvSpPr>
        <p:spPr>
          <a:xfrm>
            <a:off x="3546666" y="1174783"/>
            <a:ext cx="6363612" cy="1362039"/>
          </a:xfrm>
          <a:prstGeom prst="wedgeRoundRectCallout">
            <a:avLst>
              <a:gd name="adj1" fmla="val -55135"/>
              <a:gd name="adj2" fmla="val 32645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giúp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mình chăm sóc trang trại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1F4C85-883A-4D69-A2AC-14B805950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35" y="2479489"/>
            <a:ext cx="2942330" cy="39034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74412E-0052-40C3-88DC-D07C1304E9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020" y="2911767"/>
            <a:ext cx="4638596" cy="390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1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700" y="342900"/>
            <a:ext cx="11620500" cy="609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0F686F-516A-41BC-8CCF-98144BA21A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0" t="79722" r="9046" b="5000"/>
          <a:stretch/>
        </p:blipFill>
        <p:spPr>
          <a:xfrm>
            <a:off x="4470367" y="2918877"/>
            <a:ext cx="7152412" cy="3333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8A268F-EB05-4158-9D06-78065DBD5B96}"/>
              </a:ext>
            </a:extLst>
          </p:cNvPr>
          <p:cNvSpPr txBox="1"/>
          <p:nvPr/>
        </p:nvSpPr>
        <p:spPr>
          <a:xfrm>
            <a:off x="569221" y="752293"/>
            <a:ext cx="109855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sát hình ảnh bên.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Chó cân nặng ..?.. kg.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Mèo cân nặng ..?.. kg ..?...g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B82872-5DFD-46B2-BA0B-5C0D63915F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89614" r="57343" b="4059"/>
          <a:stretch/>
        </p:blipFill>
        <p:spPr>
          <a:xfrm>
            <a:off x="594557" y="3867150"/>
            <a:ext cx="3590060" cy="13805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DE5EEB-B00D-4C99-9709-85482265C7C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978466" y="412736"/>
            <a:ext cx="7731888" cy="87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76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700" y="342900"/>
            <a:ext cx="11620500" cy="609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0F686F-516A-41BC-8CCF-98144BA21A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0" t="79722" r="9046" b="5000"/>
          <a:stretch/>
        </p:blipFill>
        <p:spPr>
          <a:xfrm>
            <a:off x="2969673" y="3490102"/>
            <a:ext cx="6252654" cy="29143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B82872-5DFD-46B2-BA0B-5C0D63915F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89614" r="57343" b="4059"/>
          <a:stretch/>
        </p:blipFill>
        <p:spPr>
          <a:xfrm>
            <a:off x="746957" y="1538288"/>
            <a:ext cx="3590060" cy="13805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DE5EEB-B00D-4C99-9709-85482265C7C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664016" y="605373"/>
            <a:ext cx="7731888" cy="8785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D5310A-7E2B-478B-909D-331077E9B97F}"/>
              </a:ext>
            </a:extLst>
          </p:cNvPr>
          <p:cNvSpPr txBox="1"/>
          <p:nvPr/>
        </p:nvSpPr>
        <p:spPr>
          <a:xfrm>
            <a:off x="4620651" y="1451908"/>
            <a:ext cx="6824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khối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lượng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410042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623E-D9DB-4E91-9692-101369DA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23A09B-39EA-4CE9-AC24-0E8DF2C9FCEA}"/>
              </a:ext>
            </a:extLst>
          </p:cNvPr>
          <p:cNvSpPr/>
          <p:nvPr/>
        </p:nvSpPr>
        <p:spPr>
          <a:xfrm>
            <a:off x="266700" y="342900"/>
            <a:ext cx="11620500" cy="609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5310A-7E2B-478B-909D-331077E9B97F}"/>
              </a:ext>
            </a:extLst>
          </p:cNvPr>
          <p:cNvSpPr txBox="1"/>
          <p:nvPr/>
        </p:nvSpPr>
        <p:spPr>
          <a:xfrm>
            <a:off x="634414" y="460593"/>
            <a:ext cx="1092317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	</a:t>
            </a:r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Gà cân nặng 2 500 g.</a:t>
            </a:r>
          </a:p>
          <a:p>
            <a:pPr lvl="0">
              <a:defRPr/>
            </a:pPr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Chó nặng gấp đôi bạn gà nên số cân nặng của chó là</a:t>
            </a:r>
            <a:r>
              <a:rPr lang="en-US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:</a:t>
            </a:r>
          </a:p>
          <a:p>
            <a:pPr lvl="0">
              <a:defRPr/>
            </a:pPr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	</a:t>
            </a:r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2 500 x 2 = 5 000 (g)</a:t>
            </a:r>
          </a:p>
          <a:p>
            <a:pPr lvl="0">
              <a:defRPr/>
            </a:pPr>
            <a:r>
              <a:rPr lang="en-US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	</a:t>
            </a:r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Đổi 5 000 g = 5 kg</a:t>
            </a:r>
          </a:p>
          <a:p>
            <a:pPr lvl="0">
              <a:defRPr/>
            </a:pPr>
            <a:r>
              <a:rPr lang="en-US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Gà</a:t>
            </a:r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nặng gấp đôi bạn mèo nên số cân nặng của mèo là</a:t>
            </a:r>
            <a:r>
              <a:rPr lang="en-US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:</a:t>
            </a:r>
          </a:p>
          <a:p>
            <a:pPr lvl="0">
              <a:defRPr/>
            </a:pPr>
            <a:r>
              <a:rPr lang="en-US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   </a:t>
            </a:r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  </a:t>
            </a:r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2 500 : 2 = 1 250 (g)</a:t>
            </a:r>
          </a:p>
          <a:p>
            <a:pPr lvl="0">
              <a:defRPr/>
            </a:pPr>
            <a:r>
              <a:rPr lang="en-US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	</a:t>
            </a:r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Đổi 1 250 g= 1 kg 250 g</a:t>
            </a:r>
          </a:p>
          <a:p>
            <a:pPr lvl="0">
              <a:defRPr/>
            </a:pPr>
            <a:r>
              <a:rPr lang="vi-VN" sz="3600" i="1">
                <a:solidFill>
                  <a:srgbClr val="F2284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Ta điền như sau: </a:t>
            </a:r>
          </a:p>
          <a:p>
            <a:pPr lvl="0">
              <a:defRPr/>
            </a:pPr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Chó cân nặng </a:t>
            </a:r>
            <a:r>
              <a:rPr lang="vi-VN" sz="3600">
                <a:solidFill>
                  <a:srgbClr val="F2284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5</a:t>
            </a:r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kg.</a:t>
            </a:r>
          </a:p>
          <a:p>
            <a:pPr lvl="0">
              <a:defRPr/>
            </a:pPr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Mèo cân nặng </a:t>
            </a:r>
            <a:r>
              <a:rPr lang="vi-VN" sz="3600">
                <a:solidFill>
                  <a:srgbClr val="F22849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1 kg 250</a:t>
            </a:r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g</a:t>
            </a:r>
          </a:p>
          <a:p>
            <a:pPr lvl="0">
              <a:defRPr/>
            </a:pPr>
            <a:endParaRPr lang="vi-VN" sz="3600">
              <a:solidFill>
                <a:sysClr val="windowText" lastClr="0000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vi-VN" sz="3600">
              <a:solidFill>
                <a:sysClr val="windowText" lastClr="0000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0F686F-516A-41BC-8CCF-98144BA21A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0" t="79722" r="9046" b="5000"/>
          <a:stretch/>
        </p:blipFill>
        <p:spPr>
          <a:xfrm>
            <a:off x="6469478" y="3801165"/>
            <a:ext cx="4846222" cy="225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86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6852F-514E-472A-B388-C88884A6C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2015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E2CD2F-A5EA-CB30-19C9-61AB18141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A8D6E7A-B30A-601F-59A5-FFF6E7BAE6D5}"/>
              </a:ext>
            </a:extLst>
          </p:cNvPr>
          <p:cNvGrpSpPr/>
          <p:nvPr/>
        </p:nvGrpSpPr>
        <p:grpSpPr>
          <a:xfrm>
            <a:off x="447744" y="368235"/>
            <a:ext cx="4429056" cy="1245911"/>
            <a:chOff x="176986" y="74750"/>
            <a:chExt cx="4429056" cy="12459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8B893B-8D82-EE30-0B99-E6F3C17DA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3" b="90551" l="2452" r="96657">
                          <a14:foregroundMark x1="4309" y1="14764" x2="5349" y2="58071"/>
                          <a14:foregroundMark x1="5349" y1="58071" x2="7429" y2="68701"/>
                          <a14:foregroundMark x1="3938" y1="15748" x2="4012" y2="60827"/>
                          <a14:foregroundMark x1="4903" y1="89764" x2="21768" y2="89173"/>
                          <a14:foregroundMark x1="21768" y1="89173" x2="35215" y2="90551"/>
                          <a14:foregroundMark x1="35215" y1="90551" x2="47103" y2="89173"/>
                          <a14:foregroundMark x1="47103" y1="89173" x2="51932" y2="89173"/>
                          <a14:foregroundMark x1="51932" y1="89173" x2="59361" y2="88780"/>
                          <a14:foregroundMark x1="59361" y1="88780" x2="66122" y2="89764"/>
                          <a14:foregroundMark x1="66122" y1="89764" x2="70951" y2="89567"/>
                          <a14:foregroundMark x1="70951" y1="89567" x2="82764" y2="90945"/>
                          <a14:foregroundMark x1="82764" y1="90945" x2="88633" y2="89370"/>
                          <a14:foregroundMark x1="88633" y1="89370" x2="94131" y2="90157"/>
                          <a14:foregroundMark x1="94131" y1="90157" x2="96657" y2="50394"/>
                          <a14:foregroundMark x1="96657" y1="50394" x2="96657" y2="23425"/>
                          <a14:foregroundMark x1="96657" y1="23425" x2="88930" y2="15157"/>
                          <a14:foregroundMark x1="88930" y1="15157" x2="6018" y2="13780"/>
                          <a14:foregroundMark x1="91902" y1="90748" x2="94056" y2="90551"/>
                          <a14:foregroundMark x1="23997" y1="11220" x2="28752" y2="10827"/>
                          <a14:foregroundMark x1="28752" y1="10827" x2="33507" y2="10827"/>
                          <a14:foregroundMark x1="2452" y1="21063" x2="2600" y2="336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986" y="74750"/>
              <a:ext cx="4429056" cy="124591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778D2D-3586-2320-AE8B-345750385757}"/>
                </a:ext>
              </a:extLst>
            </p:cNvPr>
            <p:cNvSpPr txBox="1"/>
            <p:nvPr/>
          </p:nvSpPr>
          <p:spPr>
            <a:xfrm>
              <a:off x="441583" y="374539"/>
              <a:ext cx="38998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Trò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chơi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“</a:t>
              </a:r>
              <a:r>
                <a:rPr lang="en-US" sz="3600">
                  <a:ln>
                    <a:solidFill>
                      <a:srgbClr val="C00000"/>
                    </a:solidFill>
                  </a:ln>
                  <a:solidFill>
                    <a:prstClr val="white"/>
                  </a:solidFill>
                  <a:latin typeface="UTM Duepuntozero" panose="02040603050506020204" pitchFamily="18" charset="0"/>
                </a:rPr>
                <a:t>Đố bạn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A0102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”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A010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530F5F-4859-D934-4951-12921F5D577D}"/>
              </a:ext>
            </a:extLst>
          </p:cNvPr>
          <p:cNvGrpSpPr/>
          <p:nvPr/>
        </p:nvGrpSpPr>
        <p:grpSpPr>
          <a:xfrm>
            <a:off x="3071587" y="2561231"/>
            <a:ext cx="6021992" cy="3659088"/>
            <a:chOff x="3085004" y="2467990"/>
            <a:chExt cx="6021992" cy="365908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9BBC603-CE8C-E8E2-1077-C413EE8A7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5004" y="2467990"/>
              <a:ext cx="6021992" cy="365908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5FA3BA4-4882-DC92-6BAC-7CDBDD110AD0}"/>
                </a:ext>
              </a:extLst>
            </p:cNvPr>
            <p:cNvSpPr txBox="1"/>
            <p:nvPr/>
          </p:nvSpPr>
          <p:spPr>
            <a:xfrm>
              <a:off x="3685854" y="3406484"/>
              <a:ext cx="471700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các nhóm đôi, các bạn thi đố nhau các phép tính nhân chia bốn chữ số cho số có 1 chữ số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E625D8-F8B4-04F4-D41F-5871C4367264}"/>
                </a:ext>
              </a:extLst>
            </p:cNvPr>
            <p:cNvSpPr txBox="1"/>
            <p:nvPr/>
          </p:nvSpPr>
          <p:spPr>
            <a:xfrm>
              <a:off x="5058138" y="2821067"/>
              <a:ext cx="22056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 w="19050">
                    <a:solidFill>
                      <a:srgbClr val="C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Luật</a:t>
              </a:r>
              <a:r>
                <a:rPr kumimoji="0" lang="en-US" sz="4000" b="0" i="0" u="none" strike="noStrike" kern="1200" cap="none" spc="0" normalizeH="0" baseline="0" noProof="0" dirty="0">
                  <a:ln w="19050">
                    <a:solidFill>
                      <a:srgbClr val="C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0">
                    <a:solidFill>
                      <a:srgbClr val="C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chơi</a:t>
              </a:r>
              <a:endParaRPr kumimoji="0" lang="vi-VN" sz="4000" b="0" i="0" u="none" strike="noStrike" kern="1200" cap="none" spc="0" normalizeH="0" baseline="0" noProof="0" dirty="0">
                <a:ln w="19050"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56E550F-D786-AB72-4AD6-45378384A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673" y="3288448"/>
            <a:ext cx="3330488" cy="3169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110C3A-17A3-C0F6-C7D1-A53423A97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44" y="3356870"/>
            <a:ext cx="3236549" cy="310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2676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5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7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7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E2CD2F-A5EA-CB30-19C9-61AB18141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C530F5F-4859-D934-4951-12921F5D577D}"/>
              </a:ext>
            </a:extLst>
          </p:cNvPr>
          <p:cNvGrpSpPr/>
          <p:nvPr/>
        </p:nvGrpSpPr>
        <p:grpSpPr>
          <a:xfrm>
            <a:off x="2293599" y="457628"/>
            <a:ext cx="3595543" cy="1238412"/>
            <a:chOff x="3085004" y="2467990"/>
            <a:chExt cx="6021992" cy="365908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9BBC603-CE8C-E8E2-1077-C413EE8A7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5004" y="2467990"/>
              <a:ext cx="6021992" cy="365908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E625D8-F8B4-04F4-D41F-5871C4367264}"/>
                </a:ext>
              </a:extLst>
            </p:cNvPr>
            <p:cNvSpPr txBox="1"/>
            <p:nvPr/>
          </p:nvSpPr>
          <p:spPr>
            <a:xfrm>
              <a:off x="4270094" y="2797065"/>
              <a:ext cx="4599002" cy="300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19050">
                    <a:solidFill>
                      <a:srgbClr val="C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Dặn</a:t>
              </a:r>
              <a:r>
                <a:rPr kumimoji="0" lang="en-US" sz="6000" b="0" i="0" u="none" strike="noStrike" kern="1200" cap="none" spc="0" normalizeH="0" baseline="0" noProof="0" dirty="0">
                  <a:ln w="19050">
                    <a:solidFill>
                      <a:srgbClr val="C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 w="19050">
                    <a:solidFill>
                      <a:srgbClr val="C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dò</a:t>
              </a:r>
              <a:endParaRPr kumimoji="0" lang="vi-VN" sz="6000" b="0" i="0" u="none" strike="noStrike" kern="1200" cap="none" spc="0" normalizeH="0" baseline="0" noProof="0" dirty="0">
                <a:ln w="19050"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8E29DA2-F658-072E-8C47-A3B188616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36855" y="2893649"/>
            <a:ext cx="2750503" cy="343612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B9C85FC-6C06-7282-4E40-4D4600E214BE}"/>
              </a:ext>
            </a:extLst>
          </p:cNvPr>
          <p:cNvSpPr/>
          <p:nvPr/>
        </p:nvSpPr>
        <p:spPr>
          <a:xfrm>
            <a:off x="405213" y="3331952"/>
            <a:ext cx="7372317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467C7C6-51F7-3861-10AE-E9516F19CB94}"/>
              </a:ext>
            </a:extLst>
          </p:cNvPr>
          <p:cNvSpPr/>
          <p:nvPr/>
        </p:nvSpPr>
        <p:spPr>
          <a:xfrm>
            <a:off x="405213" y="2141714"/>
            <a:ext cx="7372317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5032E44-BBA1-D91C-222E-C6505CE337F0}"/>
              </a:ext>
            </a:extLst>
          </p:cNvPr>
          <p:cNvSpPr/>
          <p:nvPr/>
        </p:nvSpPr>
        <p:spPr>
          <a:xfrm>
            <a:off x="405213" y="5664232"/>
            <a:ext cx="7372317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668183-AAD3-E44D-54E3-3020C8B8E093}"/>
              </a:ext>
            </a:extLst>
          </p:cNvPr>
          <p:cNvSpPr/>
          <p:nvPr/>
        </p:nvSpPr>
        <p:spPr>
          <a:xfrm>
            <a:off x="405213" y="4522190"/>
            <a:ext cx="7372317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8147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 animBg="1"/>
          <p:bldP spid="17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6FBD43-F6B9-4C9B-A128-B33BF1E5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0" y="0"/>
            <a:ext cx="12099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4537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48" action="ppaction://hlinksldjump"/>
          </p:cNvPr>
          <p:cNvSpPr/>
          <p:nvPr/>
        </p:nvSpPr>
        <p:spPr>
          <a:xfrm>
            <a:off x="5994400" y="6273800"/>
            <a:ext cx="1511451" cy="58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</a:rPr>
              <a:t>BÀI HỌC</a:t>
            </a:r>
            <a:endParaRPr lang="vi-VN" sz="24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37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92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102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00FF"/>
                </a:solidFill>
              </a:rPr>
              <a:t>5 000 +     ..?..     = 7 000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7850" y="1663700"/>
            <a:ext cx="19367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2 000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8 000 -     ..?..     = 5 000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7850" y="1663700"/>
            <a:ext cx="19367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754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..?.. x   200  = 10 000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1326" y="1663700"/>
            <a:ext cx="96837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1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54251" y="1663700"/>
            <a:ext cx="7103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 x     ..?..   = 6 000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1976" y="1663700"/>
            <a:ext cx="19145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060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7B4E29-AF76-4437-808A-F4483BE8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" y="0"/>
            <a:ext cx="12185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4598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C6BA69-A49A-4B4E-9598-D0CEC236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74226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  <p:tag name="INKNOELEADERBOARD" val="69494814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1495</TotalTime>
  <Words>769</Words>
  <PresentationFormat>Widescreen</PresentationFormat>
  <Paragraphs>95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等线</vt:lpstr>
      <vt:lpstr>Arial</vt:lpstr>
      <vt:lpstr>Calibri</vt:lpstr>
      <vt:lpstr>Calibri Light</vt:lpstr>
      <vt:lpstr>HP001</vt:lpstr>
      <vt:lpstr>HP001 4 hàng</vt:lpstr>
      <vt:lpstr>Times New Roman</vt:lpstr>
      <vt:lpstr>UTM Azuki</vt:lpstr>
      <vt:lpstr>UTM Duepuntozero</vt:lpstr>
      <vt:lpstr>UVN Banh Mi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modified xsi:type="dcterms:W3CDTF">2023-01-14T00:53:23Z</dcterms:modified>
</cp:coreProperties>
</file>