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77" r:id="rId2"/>
  </p:sldMasterIdLst>
  <p:notesMasterIdLst>
    <p:notesMasterId r:id="rId25"/>
  </p:notesMasterIdLst>
  <p:sldIdLst>
    <p:sldId id="1163" r:id="rId3"/>
    <p:sldId id="470" r:id="rId4"/>
    <p:sldId id="332" r:id="rId5"/>
    <p:sldId id="1185" r:id="rId6"/>
    <p:sldId id="1186" r:id="rId7"/>
    <p:sldId id="1188" r:id="rId8"/>
    <p:sldId id="1189" r:id="rId9"/>
    <p:sldId id="1190" r:id="rId10"/>
    <p:sldId id="1191" r:id="rId11"/>
    <p:sldId id="1192" r:id="rId12"/>
    <p:sldId id="1194" r:id="rId13"/>
    <p:sldId id="1196" r:id="rId14"/>
    <p:sldId id="1195" r:id="rId15"/>
    <p:sldId id="1197" r:id="rId16"/>
    <p:sldId id="1165" r:id="rId17"/>
    <p:sldId id="1166" r:id="rId18"/>
    <p:sldId id="1167" r:id="rId19"/>
    <p:sldId id="1168" r:id="rId20"/>
    <p:sldId id="1169" r:id="rId21"/>
    <p:sldId id="1170" r:id="rId22"/>
    <p:sldId id="1171" r:id="rId23"/>
    <p:sldId id="119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B83B"/>
    <a:srgbClr val="FF0045"/>
    <a:srgbClr val="FFFFFF"/>
    <a:srgbClr val="FFE669"/>
    <a:srgbClr val="F22849"/>
    <a:srgbClr val="FFFF99"/>
    <a:srgbClr val="FF6600"/>
    <a:srgbClr val="FDF3ED"/>
    <a:srgbClr val="F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15" autoAdjust="0"/>
    <p:restoredTop sz="90299" autoAdjust="0"/>
  </p:normalViewPr>
  <p:slideViewPr>
    <p:cSldViewPr snapToGrid="0">
      <p:cViewPr varScale="1">
        <p:scale>
          <a:sx n="74" d="100"/>
          <a:sy n="74" d="100"/>
        </p:scale>
        <p:origin x="504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5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3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7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80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1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Cho HS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7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0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77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5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8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1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6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9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0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7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6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4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31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4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0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0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6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7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7740DE73-39FE-4E82-AD67-2FE9FA578A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123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36" r:id="rId14"/>
    <p:sldLayoutId id="2147483737" r:id="rId15"/>
    <p:sldLayoutId id="2147483656" r:id="rId16"/>
    <p:sldLayoutId id="2147483661" r:id="rId17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153483B-0BFF-4E58-9E73-0B0FB8E41B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0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slide" Target="slide6.xml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slide" Target="slide19.xml"/><Relationship Id="rId12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openxmlformats.org/officeDocument/2006/relationships/slide" Target="slide21.xml"/><Relationship Id="rId5" Type="http://schemas.openxmlformats.org/officeDocument/2006/relationships/slide" Target="slide18.xml"/><Relationship Id="rId10" Type="http://schemas.openxmlformats.org/officeDocument/2006/relationships/image" Target="../media/image48.gif"/><Relationship Id="rId4" Type="http://schemas.microsoft.com/office/2007/relationships/hdphoto" Target="../media/hdphoto3.wdp"/><Relationship Id="rId9" Type="http://schemas.openxmlformats.org/officeDocument/2006/relationships/slide" Target="slide17.xml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48.gif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50.gif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1.gif"/><Relationship Id="rId5" Type="http://schemas.openxmlformats.org/officeDocument/2006/relationships/slide" Target="slide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49.gif"/><Relationship Id="rId3" Type="http://schemas.microsoft.com/office/2007/relationships/hdphoto" Target="../media/hdphoto3.wdp"/><Relationship Id="rId7" Type="http://schemas.openxmlformats.org/officeDocument/2006/relationships/image" Target="../media/image58.gif"/><Relationship Id="rId12" Type="http://schemas.openxmlformats.org/officeDocument/2006/relationships/slide" Target="slide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11" Type="http://schemas.openxmlformats.org/officeDocument/2006/relationships/image" Target="../media/image48.gif"/><Relationship Id="rId5" Type="http://schemas.openxmlformats.org/officeDocument/2006/relationships/slide" Target="slide8.xml"/><Relationship Id="rId15" Type="http://schemas.microsoft.com/office/2007/relationships/hdphoto" Target="../media/hdphoto4.wdp"/><Relationship Id="rId10" Type="http://schemas.openxmlformats.org/officeDocument/2006/relationships/image" Target="../media/image60.gif"/><Relationship Id="rId4" Type="http://schemas.openxmlformats.org/officeDocument/2006/relationships/image" Target="../media/image50.gif"/><Relationship Id="rId9" Type="http://schemas.openxmlformats.org/officeDocument/2006/relationships/image" Target="../media/image59.gif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11" Type="http://schemas.openxmlformats.org/officeDocument/2006/relationships/image" Target="../media/image61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FCA96C-C56C-4B90-AB92-2934E4BFBE9B}"/>
              </a:ext>
            </a:extLst>
          </p:cNvPr>
          <p:cNvSpPr txBox="1"/>
          <p:nvPr/>
        </p:nvSpPr>
        <p:spPr>
          <a:xfrm>
            <a:off x="2812177" y="2715841"/>
            <a:ext cx="6555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1961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ACEB62-F224-4289-893C-4A486025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277B377-2EA6-4547-9346-A4478149AE5F}"/>
              </a:ext>
            </a:extLst>
          </p:cNvPr>
          <p:cNvSpPr/>
          <p:nvPr/>
        </p:nvSpPr>
        <p:spPr>
          <a:xfrm>
            <a:off x="225812" y="194017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5F2DDB-20F3-4BDD-94F4-FCAB3065A00A}"/>
              </a:ext>
            </a:extLst>
          </p:cNvPr>
          <p:cNvSpPr txBox="1"/>
          <p:nvPr/>
        </p:nvSpPr>
        <p:spPr>
          <a:xfrm>
            <a:off x="1295400" y="194017"/>
            <a:ext cx="955079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 qua bạn Nam đã uống 1 l nước và 2  chai nước, mỗi chai 500 ml. Hỏi hôm qua bạn Nam đã uống bao nhiêu lít nước?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2E2BD2-6763-4938-BE10-C7221B0A9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09" y="1334025"/>
            <a:ext cx="3340591" cy="2249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059968-97E7-420A-B62B-A6E009A79C73}"/>
              </a:ext>
            </a:extLst>
          </p:cNvPr>
          <p:cNvSpPr txBox="1"/>
          <p:nvPr/>
        </p:nvSpPr>
        <p:spPr>
          <a:xfrm>
            <a:off x="2844801" y="209221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>
                <a:solidFill>
                  <a:srgbClr val="FF0000"/>
                </a:solidFill>
                <a:effectLst/>
              </a:rPr>
              <a:t>CÁCH GIẢI</a:t>
            </a:r>
            <a:endParaRPr lang="vi-VN" sz="4000" b="1" i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99A89E-84D7-4B83-A64E-225E104EE0F2}"/>
              </a:ext>
            </a:extLst>
          </p:cNvPr>
          <p:cNvSpPr txBox="1"/>
          <p:nvPr/>
        </p:nvSpPr>
        <p:spPr>
          <a:xfrm>
            <a:off x="1295400" y="2943973"/>
            <a:ext cx="93154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1" u="sng">
                <a:solidFill>
                  <a:srgbClr val="FF0066"/>
                </a:solidFill>
                <a:effectLst/>
              </a:rPr>
              <a:t>Bước 1: </a:t>
            </a:r>
            <a:endParaRPr lang="en-US" sz="3600" b="0" i="1" u="sng">
              <a:solidFill>
                <a:srgbClr val="FF0066"/>
              </a:solidFill>
              <a:effectLst/>
            </a:endParaRPr>
          </a:p>
          <a:p>
            <a:r>
              <a:rPr lang="vi-VN" sz="3600">
                <a:solidFill>
                  <a:srgbClr val="000000"/>
                </a:solidFill>
              </a:rPr>
              <a:t>Tính lượng nước trong 2 chai nước.</a:t>
            </a:r>
            <a:endParaRPr lang="vi-VN" sz="3600" b="0" i="0">
              <a:solidFill>
                <a:srgbClr val="000000"/>
              </a:solidFill>
              <a:effectLst/>
            </a:endParaRPr>
          </a:p>
          <a:p>
            <a:pPr algn="l"/>
            <a:r>
              <a:rPr lang="vi-VN" sz="3600" b="0" i="1" u="sng">
                <a:solidFill>
                  <a:srgbClr val="FF0066"/>
                </a:solidFill>
                <a:effectLst/>
              </a:rPr>
              <a:t>Bước 2:</a:t>
            </a:r>
            <a:r>
              <a:rPr lang="vi-VN" sz="3600" b="0" i="0">
                <a:solidFill>
                  <a:srgbClr val="000000"/>
                </a:solidFill>
                <a:effectLst/>
              </a:rPr>
              <a:t> </a:t>
            </a:r>
            <a:endParaRPr lang="en-US" sz="3600" b="0" i="0">
              <a:solidFill>
                <a:srgbClr val="000000"/>
              </a:solidFill>
              <a:effectLst/>
            </a:endParaRPr>
          </a:p>
          <a:p>
            <a:r>
              <a:rPr lang="vi-VN" sz="3600">
                <a:solidFill>
                  <a:srgbClr val="000000"/>
                </a:solidFill>
              </a:rPr>
              <a:t>Tính số lít nước bạn Nam đã uống trong ngày hôm qua.</a:t>
            </a:r>
          </a:p>
        </p:txBody>
      </p:sp>
    </p:spTree>
    <p:extLst>
      <p:ext uri="{BB962C8B-B14F-4D97-AF65-F5344CB8AC3E}">
        <p14:creationId xmlns:p14="http://schemas.microsoft.com/office/powerpoint/2010/main" val="1830959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ACEB62-F224-4289-893C-4A486025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277B377-2EA6-4547-9346-A4478149AE5F}"/>
              </a:ext>
            </a:extLst>
          </p:cNvPr>
          <p:cNvSpPr/>
          <p:nvPr/>
        </p:nvSpPr>
        <p:spPr>
          <a:xfrm>
            <a:off x="225812" y="194017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5F2DDB-20F3-4BDD-94F4-FCAB3065A00A}"/>
              </a:ext>
            </a:extLst>
          </p:cNvPr>
          <p:cNvSpPr txBox="1"/>
          <p:nvPr/>
        </p:nvSpPr>
        <p:spPr>
          <a:xfrm>
            <a:off x="1295400" y="194017"/>
            <a:ext cx="955079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 qua bạn Nam đã uống 1 l nước và 2  chai nước, mỗi chai 500 ml. Hỏi hôm qua bạn Nam đã uống bao nhiêu lít nước?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2E2BD2-6763-4938-BE10-C7221B0A9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59" y="1334025"/>
            <a:ext cx="3340591" cy="2249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059968-97E7-420A-B62B-A6E009A79C73}"/>
              </a:ext>
            </a:extLst>
          </p:cNvPr>
          <p:cNvSpPr txBox="1"/>
          <p:nvPr/>
        </p:nvSpPr>
        <p:spPr>
          <a:xfrm>
            <a:off x="2844801" y="209221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GIẢI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99A89E-84D7-4B83-A64E-225E104EE0F2}"/>
              </a:ext>
            </a:extLst>
          </p:cNvPr>
          <p:cNvSpPr txBox="1"/>
          <p:nvPr/>
        </p:nvSpPr>
        <p:spPr>
          <a:xfrm>
            <a:off x="1295400" y="2800101"/>
            <a:ext cx="89344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/>
              <a:t>Lượng nước có trong 2 chai là</a:t>
            </a:r>
          </a:p>
          <a:p>
            <a:pPr lvl="0"/>
            <a:r>
              <a:rPr lang="en-US" sz="3600"/>
              <a:t>		</a:t>
            </a:r>
            <a:r>
              <a:rPr lang="vi-VN" sz="3600"/>
              <a:t>500 x 2 = 1 000 (ml)</a:t>
            </a:r>
          </a:p>
          <a:p>
            <a:pPr lvl="0"/>
            <a:r>
              <a:rPr lang="vi-VN" sz="3600"/>
              <a:t>Đổi 1 000 ml = </a:t>
            </a:r>
            <a:r>
              <a:rPr lang="en-US" sz="3600"/>
              <a:t>1</a:t>
            </a:r>
            <a:r>
              <a:rPr lang="en-US" sz="3600" b="1">
                <a:latin typeface="HP001" panose="020B0603050302020204" pitchFamily="34" charset="0"/>
                <a:ea typeface="HP001" panose="020B0603050302020204" pitchFamily="34" charset="0"/>
              </a:rPr>
              <a:t>l</a:t>
            </a:r>
            <a:endParaRPr lang="vi-VN" sz="3600" b="1"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lvl="0"/>
            <a:r>
              <a:rPr lang="vi-VN" sz="3600"/>
              <a:t>Hôm qua bạn Nam đã uống số lít nước là:</a:t>
            </a:r>
          </a:p>
          <a:p>
            <a:pPr lvl="0"/>
            <a:r>
              <a:rPr lang="en-US" sz="3600"/>
              <a:t>		</a:t>
            </a:r>
            <a:r>
              <a:rPr lang="vi-VN" sz="3600"/>
              <a:t>1 + 1 = 2</a:t>
            </a:r>
            <a:r>
              <a:rPr lang="en-US" sz="3600"/>
              <a:t> ( </a:t>
            </a:r>
            <a:r>
              <a:rPr lang="en-US" sz="3600" b="1"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l </a:t>
            </a:r>
            <a:r>
              <a:rPr lang="en-US" sz="3600"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)</a:t>
            </a:r>
            <a:endParaRPr lang="vi-VN" sz="3600">
              <a:latin typeface="Arial" panose="020B0604020202020204" pitchFamily="34" charset="0"/>
              <a:ea typeface="HP001" panose="020B06030503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/>
              <a:t>					</a:t>
            </a:r>
            <a:r>
              <a:rPr lang="vi-VN" sz="3600"/>
              <a:t>Đáp số: 2 </a:t>
            </a:r>
            <a:r>
              <a:rPr lang="en-US" sz="3600" b="1"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l </a:t>
            </a:r>
            <a:r>
              <a:rPr lang="vi-VN" sz="3600"/>
              <a:t>nước</a:t>
            </a:r>
          </a:p>
        </p:txBody>
      </p:sp>
    </p:spTree>
    <p:extLst>
      <p:ext uri="{BB962C8B-B14F-4D97-AF65-F5344CB8AC3E}">
        <p14:creationId xmlns:p14="http://schemas.microsoft.com/office/powerpoint/2010/main" val="3249980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A2C42-1A45-4BA1-BC08-FF708D123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8" y="726167"/>
            <a:ext cx="5829800" cy="49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48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F9599C-21F1-4ECB-9BFE-40A597B5D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5305"/>
          <a:stretch/>
        </p:blipFill>
        <p:spPr>
          <a:xfrm>
            <a:off x="1245479" y="742950"/>
            <a:ext cx="10033234" cy="61150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599CCA6-7F2D-4400-9BEF-14BE4C30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6D6FD9-97C0-48EA-81EF-D0B9DE70E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80063" r="65950" b="13920"/>
          <a:stretch/>
        </p:blipFill>
        <p:spPr>
          <a:xfrm>
            <a:off x="1961272" y="5292870"/>
            <a:ext cx="2096378" cy="1103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82977C-15E6-4476-ACC5-2BA4726C1AD3}"/>
              </a:ext>
            </a:extLst>
          </p:cNvPr>
          <p:cNvSpPr txBox="1"/>
          <p:nvPr/>
        </p:nvSpPr>
        <p:spPr>
          <a:xfrm>
            <a:off x="1961272" y="46274"/>
            <a:ext cx="8985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Chỉ đường cho bạn Gấu đi theo các phép tính có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kết quả lớn hơn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1 000 để tìm được mật ong.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CEE7138-B44F-4D09-9FF1-58492782FD5C}"/>
              </a:ext>
            </a:extLst>
          </p:cNvPr>
          <p:cNvSpPr/>
          <p:nvPr/>
        </p:nvSpPr>
        <p:spPr>
          <a:xfrm>
            <a:off x="2490958" y="1592997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5 100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D263918-D680-4E70-B2EB-8C7F44E12493}"/>
              </a:ext>
            </a:extLst>
          </p:cNvPr>
          <p:cNvSpPr/>
          <p:nvPr/>
        </p:nvSpPr>
        <p:spPr>
          <a:xfrm>
            <a:off x="2490958" y="2682520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4DC6F85-A2A4-4FB0-901B-6B9AA233A95F}"/>
              </a:ext>
            </a:extLst>
          </p:cNvPr>
          <p:cNvSpPr/>
          <p:nvPr/>
        </p:nvSpPr>
        <p:spPr>
          <a:xfrm>
            <a:off x="4850521" y="161309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11DE938-E2D6-45BA-AE63-788F2D5A3B46}"/>
              </a:ext>
            </a:extLst>
          </p:cNvPr>
          <p:cNvSpPr/>
          <p:nvPr/>
        </p:nvSpPr>
        <p:spPr>
          <a:xfrm>
            <a:off x="4850521" y="267636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1 100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EA0CF66-A52D-4253-91A4-D566C0236A69}"/>
              </a:ext>
            </a:extLst>
          </p:cNvPr>
          <p:cNvSpPr/>
          <p:nvPr/>
        </p:nvSpPr>
        <p:spPr>
          <a:xfrm>
            <a:off x="7060036" y="161309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D90C1CE-CDD0-4BCA-B12E-E1AE7A9DBC62}"/>
              </a:ext>
            </a:extLst>
          </p:cNvPr>
          <p:cNvSpPr/>
          <p:nvPr/>
        </p:nvSpPr>
        <p:spPr>
          <a:xfrm>
            <a:off x="9505745" y="161309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1 040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B0E893D-7749-4318-8CDE-58990644965F}"/>
              </a:ext>
            </a:extLst>
          </p:cNvPr>
          <p:cNvSpPr/>
          <p:nvPr/>
        </p:nvSpPr>
        <p:spPr>
          <a:xfrm>
            <a:off x="7146182" y="267636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1 030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203B643-150E-4096-AF83-6CD8B9ECD292}"/>
              </a:ext>
            </a:extLst>
          </p:cNvPr>
          <p:cNvSpPr/>
          <p:nvPr/>
        </p:nvSpPr>
        <p:spPr>
          <a:xfrm>
            <a:off x="9441843" y="2647624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041B403-7DFD-4BB7-868C-5FE59625C5AA}"/>
              </a:ext>
            </a:extLst>
          </p:cNvPr>
          <p:cNvSpPr/>
          <p:nvPr/>
        </p:nvSpPr>
        <p:spPr>
          <a:xfrm>
            <a:off x="2488036" y="3708593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749BF35-EDAE-4D1D-9D44-B156358F0933}"/>
              </a:ext>
            </a:extLst>
          </p:cNvPr>
          <p:cNvSpPr/>
          <p:nvPr/>
        </p:nvSpPr>
        <p:spPr>
          <a:xfrm>
            <a:off x="4850521" y="373963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1 080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365AF03-8762-4F7F-A453-2591624A137E}"/>
              </a:ext>
            </a:extLst>
          </p:cNvPr>
          <p:cNvSpPr/>
          <p:nvPr/>
        </p:nvSpPr>
        <p:spPr>
          <a:xfrm>
            <a:off x="7146181" y="3713715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72A522A-7538-442A-80F7-9D8807B82FAA}"/>
              </a:ext>
            </a:extLst>
          </p:cNvPr>
          <p:cNvSpPr/>
          <p:nvPr/>
        </p:nvSpPr>
        <p:spPr>
          <a:xfrm>
            <a:off x="9505744" y="3697754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1 080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233D87D-2976-4213-B6D5-4F8EE4168B6B}"/>
              </a:ext>
            </a:extLst>
          </p:cNvPr>
          <p:cNvSpPr/>
          <p:nvPr/>
        </p:nvSpPr>
        <p:spPr>
          <a:xfrm>
            <a:off x="7146180" y="477731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2 700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63F396A-43F5-4FE7-9904-4A53983B01B8}"/>
              </a:ext>
            </a:extLst>
          </p:cNvPr>
          <p:cNvSpPr/>
          <p:nvPr/>
        </p:nvSpPr>
        <p:spPr>
          <a:xfrm>
            <a:off x="9540922" y="4777312"/>
            <a:ext cx="1245479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E990B8-51BE-4175-B701-A8D6E0A44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" y="742950"/>
            <a:ext cx="1245479" cy="1426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E258F0C-BAD9-4509-B7F8-4E6BB7F21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7" y="791383"/>
            <a:ext cx="1245479" cy="14261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FF64393-DC66-48F6-8589-4131B9D52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0" y="806903"/>
            <a:ext cx="1245479" cy="14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7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9 -0.00417 L 0.01419 -0.00417 C 0.19062 -0.03449 0.04635 -0.01227 0.44857 -0.01528 L 0.46419 -0.01806 C 0.46784 -0.01875 0.47135 -0.02037 0.47513 -0.02083 C 0.49127 -0.02222 0.50742 -0.02269 0.52357 -0.02361 L 0.56732 -0.02639 C 0.56836 -0.02708 0.57773 -0.03426 0.57825 -0.02639 C 0.57968 -0.00509 0.57734 0.0162 0.57669 0.0375 C 0.5763 0.04768 0.57552 0.05787 0.57513 0.06805 C 0.57448 0.08565 0.57409 0.10324 0.57357 0.12083 C 0.57409 0.18102 0.57383 0.2412 0.57513 0.30139 C 0.57539 0.31458 0.57825 0.34028 0.57825 0.34028 C 0.57773 0.45972 0.5776 0.57917 0.57669 0.69861 C 0.57656 0.70532 0.57539 0.71157 0.57513 0.71805 C 0.57487 0.72268 0.57513 0.72731 0.57513 0.73217 " pathEditMode="relative" ptsTypes="AAAAAAAAAAAAAAAA">
                                      <p:cBhvr>
                                        <p:cTn id="8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4.44444E-6 L -0.00638 -4.44444E-6 C -0.00183 -0.00092 0.00286 -0.00254 0.00755 -0.00277 L 0.14817 -0.00833 C 0.15442 -0.00925 0.1608 -0.00972 0.16692 -0.01111 C 0.17382 -0.0125 0.18046 -0.01643 0.18723 -0.01666 C 0.25651 -0.02013 0.32578 -0.02037 0.39505 -0.02222 C 0.5013 -0.06944 0.40872 -0.03032 0.69817 -0.025 C 0.70455 -0.025 0.71067 -0.02291 0.71692 -0.02222 C 0.78971 -0.01365 0.70833 -0.02453 0.76536 -0.01666 C 0.77356 0.04862 0.77109 0.02153 0.77161 0.14445 C 0.77252 0.30556 0.77643 0.26575 0.76848 0.33612 C 0.76796 0.34723 0.77278 0.36528 0.76692 0.36945 C 0.7539 0.37848 0.7388 0.36713 0.72473 0.36667 L 0.61223 0.36389 C 0.60807 0.36204 0.60403 0.35926 0.59973 0.35834 C 0.59205 0.35649 0.58411 0.35649 0.5763 0.35556 C 0.57057 0.35463 0.56484 0.35371 0.55911 0.35278 L 0.54973 0.35556 C 0.54661 0.3676 0.55638 0.4088 0.55755 0.41667 C 0.56419 0.46088 0.56393 0.46737 0.56692 0.51112 C 0.5664 0.57778 0.56497 0.64445 0.56536 0.71112 C 0.56549 0.72408 0.56848 0.75 0.56848 0.75 " pathEditMode="relative" ptsTypes="AAAAAAAAAAAAAAAAAAAAAAA">
                                      <p:cBhvr>
                                        <p:cTn id="9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3264 L -0.01315 -0.03264 C 0.01693 -0.03542 0.04727 -0.03658 0.07734 -0.04097 C 0.0849 -0.04213 0.09193 -0.04746 0.09922 -0.04931 C 0.10651 -0.05116 0.1138 -0.05116 0.12109 -0.05209 C 0.15013 -0.0625 0.15117 -0.06621 0.18672 -0.05764 C 0.18893 -0.05718 0.19349 -0.04398 0.19453 -0.04097 C 0.19505 -0.03727 0.19544 -0.03357 0.19609 -0.02986 C 0.19701 -0.02523 0.19922 -0.02107 0.19922 -0.01597 C 0.20078 0.06366 0.20026 0.14328 0.20078 0.22291 L 0.31328 0.22014 C 0.31706 0.21991 0.32057 0.21805 0.32422 0.21736 C 0.32891 0.2162 0.33359 0.21551 0.33828 0.21458 L 0.44609 0.21736 C 0.44987 0.21782 0.4405 0.22708 0.43672 0.22847 L 0.42109 0.23403 C 0.41953 0.23588 0.41745 0.23657 0.41641 0.23958 C 0.41511 0.24352 0.4155 0.24884 0.41484 0.25347 C 0.41393 0.25995 0.41276 0.26643 0.41172 0.27291 C 0.4112 0.28217 0.41081 0.29143 0.41016 0.30069 C 0.40977 0.30717 0.40912 0.31366 0.40859 0.32014 C 0.40807 0.32754 0.40755 0.33495 0.40703 0.34236 C 0.41185 0.62106 0.38672 0.15116 0.58672 0.44514 C 0.58841 0.44745 0.58828 0.65092 0.58828 0.73403 " pathEditMode="relative" ptsTypes="AAAAAAAAAAAAAAAAAAAAAAAA">
                                      <p:cBhvr>
                                        <p:cTn id="10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271320" y="2634383"/>
            <a:ext cx="7462921" cy="21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6" y="0"/>
            <a:ext cx="12192000" cy="6858000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8" y="3555237"/>
            <a:ext cx="2831814" cy="33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8" y="4552947"/>
            <a:ext cx="2107172" cy="16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48278" y="159759"/>
            <a:ext cx="4450789" cy="3395478"/>
            <a:chOff x="3100437" y="1840737"/>
            <a:chExt cx="4450789" cy="2731107"/>
          </a:xfrm>
        </p:grpSpPr>
        <p:sp>
          <p:nvSpPr>
            <p:cNvPr id="14" name="Oval Callout 13"/>
            <p:cNvSpPr/>
            <p:nvPr/>
          </p:nvSpPr>
          <p:spPr>
            <a:xfrm>
              <a:off x="3100437" y="1840737"/>
              <a:ext cx="4450789" cy="2731107"/>
            </a:xfrm>
            <a:prstGeom prst="wedgeEllipseCallout">
              <a:avLst>
                <a:gd name="adj1" fmla="val -30740"/>
                <a:gd name="adj2" fmla="val 61811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glow rad="127000">
                <a:schemeClr val="accent1"/>
              </a:glow>
              <a:outerShdw blurRad="863600" dist="762000" sx="97000" sy="97000" algn="ctr" rotWithShape="0">
                <a:srgbClr val="000000"/>
              </a:outerShdw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16774" y="2254834"/>
              <a:ext cx="4068793" cy="2252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 biển nơi chúng mình đang sống bị ô nhiễm.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96728" y="159759"/>
            <a:ext cx="5046901" cy="3395478"/>
            <a:chOff x="8869783" y="464262"/>
            <a:chExt cx="5458095" cy="3395478"/>
          </a:xfrm>
        </p:grpSpPr>
        <p:sp>
          <p:nvSpPr>
            <p:cNvPr id="17" name="Oval Callout 16"/>
            <p:cNvSpPr/>
            <p:nvPr/>
          </p:nvSpPr>
          <p:spPr>
            <a:xfrm>
              <a:off x="8869783" y="464262"/>
              <a:ext cx="5458095" cy="3395478"/>
            </a:xfrm>
            <a:prstGeom prst="wedgeEllipseCallout">
              <a:avLst>
                <a:gd name="adj1" fmla="val 31106"/>
                <a:gd name="adj2" fmla="val 8672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accent1"/>
              </a:glow>
              <a:outerShdw blurRad="863600" dist="762000" sx="97000" sy="97000" algn="ctr" rotWithShape="0">
                <a:srgbClr val="000000"/>
              </a:outerShdw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299841" y="892394"/>
              <a:ext cx="459797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 cứu chúng mình bằng cách làm đúng yêu cầu nhé.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497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73" y="1219201"/>
            <a:ext cx="169215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97" y="550607"/>
            <a:ext cx="2915981" cy="149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37777"/>
            <a:ext cx="2235339" cy="260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otched Right Arrow 8">
            <a:hlinkClick r:id="rId11" action="ppaction://hlinksldjump"/>
          </p:cNvPr>
          <p:cNvSpPr/>
          <p:nvPr/>
        </p:nvSpPr>
        <p:spPr>
          <a:xfrm>
            <a:off x="9925050" y="5432049"/>
            <a:ext cx="1787897" cy="1425951"/>
          </a:xfrm>
          <a:prstGeom prst="notched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ộng vật có vú biển png | PNGEg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000" b="72167" l="57111" r="100000">
                        <a14:foregroundMark x1="91333" y1="40333" x2="94667" y2="60667"/>
                        <a14:foregroundMark x1="97111" y1="51333" x2="81556" y2="67333"/>
                        <a14:foregroundMark x1="97111" y1="56667" x2="86667" y2="65333"/>
                        <a14:foregroundMark x1="94000" y1="60000" x2="71333" y2="65333"/>
                        <a14:backgroundMark x1="91667" y1="41667" x2="91667" y2="41667"/>
                        <a14:backgroundMark x1="91000" y1="40333" x2="91000" y2="40333"/>
                        <a14:backgroundMark x1="90111" y1="41333" x2="94444" y2="4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18" t="37333" b="28000"/>
          <a:stretch/>
        </p:blipFill>
        <p:spPr bwMode="auto">
          <a:xfrm flipH="1">
            <a:off x="8286749" y="3563320"/>
            <a:ext cx="3262865" cy="17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62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33" y="2859215"/>
            <a:ext cx="3093934" cy="36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19715" y="306516"/>
            <a:ext cx="5230814" cy="1566529"/>
            <a:chOff x="3025776" y="486569"/>
            <a:chExt cx="5230814" cy="2694781"/>
          </a:xfrm>
        </p:grpSpPr>
        <p:sp>
          <p:nvSpPr>
            <p:cNvPr id="7" name="Oval Callout 6"/>
            <p:cNvSpPr/>
            <p:nvPr/>
          </p:nvSpPr>
          <p:spPr>
            <a:xfrm>
              <a:off x="3025776" y="486569"/>
              <a:ext cx="5230814" cy="2694781"/>
            </a:xfrm>
            <a:prstGeom prst="wedgeEllipseCallout">
              <a:avLst>
                <a:gd name="adj1" fmla="val -70497"/>
                <a:gd name="adj2" fmla="val 90682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222054" y="1181715"/>
              <a:ext cx="48382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 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 flipH="1">
            <a:off x="164898" y="207933"/>
            <a:ext cx="2543805" cy="1425951"/>
          </a:xfrm>
          <a:prstGeom prst="notched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4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3721" y="0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30793" y="2576860"/>
            <a:ext cx="5589639" cy="1400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125 x 5 … 145 x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30793" y="2576860"/>
            <a:ext cx="5589639" cy="10799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159067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9" y="2997199"/>
            <a:ext cx="2286284" cy="38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otched Right Arrow 9">
            <a:hlinkClick r:id="rId6" action="ppaction://hlinksldjump"/>
          </p:cNvPr>
          <p:cNvSpPr/>
          <p:nvPr/>
        </p:nvSpPr>
        <p:spPr>
          <a:xfrm flipH="1">
            <a:off x="164898" y="207933"/>
            <a:ext cx="2543805" cy="1425951"/>
          </a:xfrm>
          <a:prstGeom prst="notched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75136" y="0"/>
            <a:ext cx="5230814" cy="2168013"/>
            <a:chOff x="3025776" y="486569"/>
            <a:chExt cx="5230814" cy="2694781"/>
          </a:xfrm>
        </p:grpSpPr>
        <p:sp>
          <p:nvSpPr>
            <p:cNvPr id="13" name="Oval Callout 12"/>
            <p:cNvSpPr/>
            <p:nvPr/>
          </p:nvSpPr>
          <p:spPr>
            <a:xfrm>
              <a:off x="3025776" y="486569"/>
              <a:ext cx="5230814" cy="2694781"/>
            </a:xfrm>
            <a:prstGeom prst="wedgeEllipseCallout">
              <a:avLst>
                <a:gd name="adj1" fmla="val -70497"/>
                <a:gd name="adj2" fmla="val 90682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22054" y="1181715"/>
              <a:ext cx="48382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 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002" y="3101834"/>
            <a:ext cx="6191670" cy="17145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(2000 + 50) x 4 … 2050 x 4</a:t>
            </a:r>
          </a:p>
        </p:txBody>
      </p:sp>
      <p:pic>
        <p:nvPicPr>
          <p:cNvPr id="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4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3721" y="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51523" y="3583856"/>
            <a:ext cx="442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08048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4" y="2572192"/>
            <a:ext cx="3151716" cy="16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otched Right Arrow 9">
            <a:hlinkClick r:id="rId7" action="ppaction://hlinksldjump"/>
          </p:cNvPr>
          <p:cNvSpPr/>
          <p:nvPr/>
        </p:nvSpPr>
        <p:spPr>
          <a:xfrm flipH="1">
            <a:off x="164898" y="207933"/>
            <a:ext cx="2543805" cy="1425951"/>
          </a:xfrm>
          <a:prstGeom prst="notched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75136" y="1"/>
            <a:ext cx="5230814" cy="1943100"/>
            <a:chOff x="3025776" y="486570"/>
            <a:chExt cx="5230814" cy="1943100"/>
          </a:xfrm>
        </p:grpSpPr>
        <p:sp>
          <p:nvSpPr>
            <p:cNvPr id="14" name="Oval Callout 13"/>
            <p:cNvSpPr/>
            <p:nvPr/>
          </p:nvSpPr>
          <p:spPr>
            <a:xfrm>
              <a:off x="3025776" y="486570"/>
              <a:ext cx="5230814" cy="1943100"/>
            </a:xfrm>
            <a:prstGeom prst="wedgeEllipseCallout">
              <a:avLst>
                <a:gd name="adj1" fmla="val -70497"/>
                <a:gd name="adj2" fmla="val 90682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22054" y="1181715"/>
              <a:ext cx="48382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 nhẩm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708703" y="2834643"/>
            <a:ext cx="6169826" cy="17145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 x 3= . . 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40638" y="3107519"/>
            <a:ext cx="27231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12 000</a:t>
            </a:r>
          </a:p>
        </p:txBody>
      </p:sp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40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372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12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" y="-95228"/>
            <a:ext cx="3512309" cy="2865303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xmlns="" id="{95FD35CC-EDAE-4C7E-9FE9-9ADBAA2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490" y="2513491"/>
            <a:ext cx="7886238" cy="9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0" i="0" u="none" strike="noStrike" kern="1200" cap="none" spc="0" normalizeH="0" baseline="0" noProof="0">
                <a:ln w="38100">
                  <a:noFill/>
                </a:ln>
                <a:solidFill>
                  <a:srgbClr val="FFC776">
                    <a:lumMod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ĐẠI HẢI TRÌNH</a:t>
            </a:r>
            <a:endParaRPr kumimoji="0" lang="zh-CN" altLang="en-US" sz="5399" b="0" i="0" u="none" strike="noStrike" kern="1200" cap="none" spc="0" normalizeH="0" baseline="0" noProof="0" dirty="0">
              <a:ln w="38100">
                <a:noFill/>
              </a:ln>
              <a:solidFill>
                <a:srgbClr val="FFC776">
                  <a:lumMod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xmlns="" id="{3568C75A-ECE4-47AB-8298-9813D1C9FF98}"/>
              </a:ext>
            </a:extLst>
          </p:cNvPr>
          <p:cNvSpPr txBox="1"/>
          <p:nvPr/>
        </p:nvSpPr>
        <p:spPr>
          <a:xfrm>
            <a:off x="3701218" y="1682686"/>
            <a:ext cx="4730783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0" i="0" u="none" strike="noStrike" kern="1200" cap="none" spc="0" normalizeH="0" baseline="0" noProof="0">
                <a:ln w="38100">
                  <a:noFill/>
                </a:ln>
                <a:solidFill>
                  <a:srgbClr val="ABF0EB">
                    <a:lumMod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KHÁM PHÁ</a:t>
            </a:r>
            <a:endParaRPr kumimoji="0" lang="zh-CN" altLang="en-US" sz="5399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ABF0EB">
                  <a:lumMod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0D67A82D-98F0-4C53-B598-BAC78C60E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2504013" y="4040542"/>
            <a:ext cx="2435262" cy="278565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947DA0C3-DD02-47AC-A281-05E15E82D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97266" y="-161668"/>
            <a:ext cx="2190661" cy="301215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BB4AFD51-B855-44E0-9068-F21DD1AC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21" r="15735"/>
          <a:stretch/>
        </p:blipFill>
        <p:spPr>
          <a:xfrm>
            <a:off x="112716" y="2421759"/>
            <a:ext cx="2813093" cy="455740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2F9F14-0358-41E7-A3FD-D350B30B31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01935" y="3403199"/>
            <a:ext cx="2190661" cy="3449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846EEB-9A46-4D4E-BAD2-9C2C6DA5A48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 flipH="1">
            <a:off x="9113346" y="4480128"/>
            <a:ext cx="3186962" cy="2437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95833E-6 3.7037E-6 L 3.95833E-6 -0.07223 " pathEditMode="relative" rAng="0" ptsTypes="AA">
                                          <p:cBhvr>
                                            <p:cTn id="3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95833E-6 3.7037E-6 L 3.95833E-6 -0.07223 " pathEditMode="relative" rAng="0" ptsTypes="AA">
                                          <p:cBhvr>
                                            <p:cTn id="3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ộng vật có vú biển png | PNGEg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0" b="72167" l="57111" r="100000">
                        <a14:foregroundMark x1="91333" y1="40333" x2="94667" y2="60667"/>
                        <a14:foregroundMark x1="97111" y1="51333" x2="81556" y2="67333"/>
                        <a14:foregroundMark x1="97111" y1="56667" x2="86667" y2="65333"/>
                        <a14:foregroundMark x1="94000" y1="60000" x2="7133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18" t="37333" b="28000"/>
          <a:stretch/>
        </p:blipFill>
        <p:spPr bwMode="auto">
          <a:xfrm>
            <a:off x="164898" y="3369403"/>
            <a:ext cx="3500845" cy="190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7" action="ppaction://hlinksldjump"/>
          </p:cNvPr>
          <p:cNvSpPr/>
          <p:nvPr/>
        </p:nvSpPr>
        <p:spPr>
          <a:xfrm flipH="1">
            <a:off x="164898" y="207933"/>
            <a:ext cx="2543805" cy="1425951"/>
          </a:xfrm>
          <a:prstGeom prst="notched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8703" y="3470973"/>
            <a:ext cx="6708756" cy="17145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 x 3= . . 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7343" y="3743361"/>
            <a:ext cx="29644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21 000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86645" y="732679"/>
            <a:ext cx="5230814" cy="1943100"/>
            <a:chOff x="3025776" y="486570"/>
            <a:chExt cx="5230814" cy="1943100"/>
          </a:xfrm>
        </p:grpSpPr>
        <p:sp>
          <p:nvSpPr>
            <p:cNvPr id="14" name="Oval Callout 13"/>
            <p:cNvSpPr/>
            <p:nvPr/>
          </p:nvSpPr>
          <p:spPr>
            <a:xfrm>
              <a:off x="3025776" y="486570"/>
              <a:ext cx="5230814" cy="1943100"/>
            </a:xfrm>
            <a:prstGeom prst="wedgeEllipseCallout">
              <a:avLst>
                <a:gd name="adj1" fmla="val -70497"/>
                <a:gd name="adj2" fmla="val 90682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22054" y="1181715"/>
              <a:ext cx="48382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 nhẩm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40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372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0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94" y="4708310"/>
            <a:ext cx="930062" cy="15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023887" y="2715569"/>
            <a:ext cx="1560440" cy="8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9" y="5118334"/>
            <a:ext cx="1401695" cy="20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88" y="1023761"/>
            <a:ext cx="2568592" cy="13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17" y="758054"/>
            <a:ext cx="3021882" cy="203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58" y="6060609"/>
            <a:ext cx="1148243" cy="79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9" y="3574804"/>
            <a:ext cx="199950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57" y="5118334"/>
            <a:ext cx="1542500" cy="117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động vật có vú biển png | PNGEg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000" b="72167" l="57111" r="100000">
                        <a14:foregroundMark x1="91333" y1="40333" x2="94667" y2="60667"/>
                        <a14:foregroundMark x1="97111" y1="51333" x2="81556" y2="67333"/>
                        <a14:foregroundMark x1="97111" y1="56667" x2="86667" y2="65333"/>
                        <a14:foregroundMark x1="94000" y1="60000" x2="7133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18" t="37333" b="28000"/>
          <a:stretch/>
        </p:blipFill>
        <p:spPr bwMode="auto">
          <a:xfrm flipH="1">
            <a:off x="3848830" y="3258744"/>
            <a:ext cx="1398795" cy="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88498" y="771698"/>
            <a:ext cx="4450789" cy="3395478"/>
            <a:chOff x="3025776" y="1165411"/>
            <a:chExt cx="4450789" cy="2731107"/>
          </a:xfrm>
        </p:grpSpPr>
        <p:sp>
          <p:nvSpPr>
            <p:cNvPr id="16" name="Oval Callout 15"/>
            <p:cNvSpPr/>
            <p:nvPr/>
          </p:nvSpPr>
          <p:spPr>
            <a:xfrm>
              <a:off x="3025776" y="1165411"/>
              <a:ext cx="4450789" cy="2731107"/>
            </a:xfrm>
            <a:prstGeom prst="wedgeEllipseCallout">
              <a:avLst>
                <a:gd name="adj1" fmla="val -67598"/>
                <a:gd name="adj2" fmla="val 70451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chemeClr val="bg1"/>
              </a:solidFill>
            </a:ln>
            <a:effectLst>
              <a:glow rad="127000">
                <a:schemeClr val="accent1"/>
              </a:glow>
              <a:outerShdw blurRad="863600" dist="762000" sx="97000" sy="97000" algn="ctr" rotWithShape="0">
                <a:srgbClr val="000000"/>
              </a:outerShdw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99636" y="1656068"/>
              <a:ext cx="3786800" cy="1856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Nöôùc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ñaõ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heát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oâ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nhieãm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roài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!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Caûm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caùc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nhieàu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nheù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!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810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 descr="15">
            <a:extLst>
              <a:ext uri="{FF2B5EF4-FFF2-40B4-BE49-F238E27FC236}">
                <a16:creationId xmlns:a16="http://schemas.microsoft.com/office/drawing/2014/main" xmlns="" id="{E97216EA-D6C2-4CBD-89AE-03E247296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9187" y="0"/>
            <a:ext cx="12153627" cy="5377686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xmlns="" id="{C1E8A15B-1519-4068-8A79-B6567797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1411" y="5175943"/>
            <a:ext cx="12189178" cy="1682058"/>
          </a:xfrm>
          <a:prstGeom prst="rect">
            <a:avLst/>
          </a:prstGeom>
        </p:spPr>
      </p:pic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830" y="1460929"/>
            <a:ext cx="5029294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217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125 x 5 … 145 x 5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8630205" y="2740284"/>
            <a:ext cx="3271941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4513713" y="2794047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615889" y="2888842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45264" y="3048305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311392" y="2832393"/>
            <a:ext cx="1060550" cy="9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69621" y="2850444"/>
            <a:ext cx="833990" cy="8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EA61C3E-9157-4F44-8845-B8F65AF0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04977" y="4000874"/>
            <a:ext cx="2282447" cy="211696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814648C5-C3BD-45FC-ADED-930A47650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92114" y="3802827"/>
            <a:ext cx="2652752" cy="265275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06DB91D5-1A46-4B69-9448-17E3B9D3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83815" y="4171221"/>
            <a:ext cx="2282447" cy="2116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F6D28E-211A-4D7A-BF5D-9DD269920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2702" y="4476597"/>
            <a:ext cx="3186962" cy="2437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 descr="15">
            <a:extLst>
              <a:ext uri="{FF2B5EF4-FFF2-40B4-BE49-F238E27FC236}">
                <a16:creationId xmlns:a16="http://schemas.microsoft.com/office/drawing/2014/main" xmlns="" id="{E97216EA-D6C2-4CBD-89AE-03E247296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9187" y="0"/>
            <a:ext cx="12153627" cy="5377686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xmlns="" id="{C1E8A15B-1519-4068-8A79-B6567797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-97799" y="5150828"/>
            <a:ext cx="12189178" cy="1682058"/>
          </a:xfrm>
          <a:prstGeom prst="rect">
            <a:avLst/>
          </a:prstGeom>
        </p:spPr>
      </p:pic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830" y="1460929"/>
            <a:ext cx="5029294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217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4 000 x 3 = .? . . 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8630205" y="2740284"/>
            <a:ext cx="3271941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2 000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558398" y="2929111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12 000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4552542" y="2830342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10 000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81917" y="2989805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356077" y="2967457"/>
            <a:ext cx="1060550" cy="9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47585" y="2914225"/>
            <a:ext cx="847117" cy="8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EA61C3E-9157-4F44-8845-B8F65AF0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78334" y="4178976"/>
            <a:ext cx="2282447" cy="211696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814648C5-C3BD-45FC-ADED-930A47650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03989" y="4062033"/>
            <a:ext cx="2652752" cy="265275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06DB91D5-1A46-4B69-9448-17E3B9D3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85238" y="4251188"/>
            <a:ext cx="2282447" cy="2116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F6D28E-211A-4D7A-BF5D-9DD269920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2702" y="4476597"/>
            <a:ext cx="3186962" cy="24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 descr="15">
            <a:extLst>
              <a:ext uri="{FF2B5EF4-FFF2-40B4-BE49-F238E27FC236}">
                <a16:creationId xmlns:a16="http://schemas.microsoft.com/office/drawing/2014/main" xmlns="" id="{E97216EA-D6C2-4CBD-89AE-03E247296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9187" y="0"/>
            <a:ext cx="12153627" cy="5377686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xmlns="" id="{C1E8A15B-1519-4068-8A79-B6567797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1411" y="5175943"/>
            <a:ext cx="12189178" cy="1682058"/>
          </a:xfrm>
          <a:prstGeom prst="rect">
            <a:avLst/>
          </a:prstGeom>
        </p:spPr>
      </p:pic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685" y="1365491"/>
            <a:ext cx="6818170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217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(2000 + 50) x 4 … 2050 x 4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4731013" y="2780350"/>
            <a:ext cx="3271941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&lt;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8541580" y="2732145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562971" y="2807823"/>
            <a:ext cx="3271940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999" b="1" i="0" u="none" strike="noStrike" kern="1200" cap="none" spc="0" normalizeH="0" baseline="0" noProof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92346" y="2967286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39259" y="2770491"/>
            <a:ext cx="1060550" cy="9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70429" y="2890510"/>
            <a:ext cx="833990" cy="8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EA61C3E-9157-4F44-8845-B8F65AF0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04977" y="4000874"/>
            <a:ext cx="2282447" cy="211696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814648C5-C3BD-45FC-ADED-930A47650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92114" y="3802827"/>
            <a:ext cx="2652752" cy="265275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06DB91D5-1A46-4B69-9448-17E3B9D3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83815" y="4171221"/>
            <a:ext cx="2282447" cy="21169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F6D28E-211A-4D7A-BF5D-9DD269920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2702" y="4476597"/>
            <a:ext cx="3186962" cy="24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AB5D82-EA9E-495B-9262-770E6409269B}"/>
              </a:ext>
            </a:extLst>
          </p:cNvPr>
          <p:cNvSpPr txBox="1"/>
          <p:nvPr/>
        </p:nvSpPr>
        <p:spPr>
          <a:xfrm>
            <a:off x="2213592" y="55599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1E21C0-B7E5-4027-9F3B-6C64D84A2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050" y="1109605"/>
            <a:ext cx="2475191" cy="1363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8E1154-DE17-47A0-86F8-87F6AA5DEFD8}"/>
              </a:ext>
            </a:extLst>
          </p:cNvPr>
          <p:cNvSpPr txBox="1"/>
          <p:nvPr/>
        </p:nvSpPr>
        <p:spPr>
          <a:xfrm>
            <a:off x="2213592" y="2709442"/>
            <a:ext cx="8092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(Tiết 3)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821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ACEB62-F224-4289-893C-4A486025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277B377-2EA6-4547-9346-A4478149AE5F}"/>
              </a:ext>
            </a:extLst>
          </p:cNvPr>
          <p:cNvSpPr/>
          <p:nvPr/>
        </p:nvSpPr>
        <p:spPr>
          <a:xfrm>
            <a:off x="225812" y="194017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5F2DDB-20F3-4BDD-94F4-FCAB3065A00A}"/>
              </a:ext>
            </a:extLst>
          </p:cNvPr>
          <p:cNvSpPr txBox="1"/>
          <p:nvPr/>
        </p:nvSpPr>
        <p:spPr>
          <a:xfrm>
            <a:off x="1295400" y="194017"/>
            <a:ext cx="955079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kho có 10 000 kg gạo. Người ta dùng  6 xe để chuyển gạo trong kho đến các cửa hàng. Biết mỗi xe chở 1 500 kg gạo. Hỏi trong kho còn lại bao nhiêu ki-lô-gam gạo?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B01F37-5E02-49F2-B49F-5E14EFB8E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0" y="2725321"/>
            <a:ext cx="7659229" cy="41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8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89E7D4-B1E5-4D8F-B0AF-AB14C0A1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66665B-93BD-434D-9181-A14399C048D5}"/>
              </a:ext>
            </a:extLst>
          </p:cNvPr>
          <p:cNvSpPr txBox="1"/>
          <p:nvPr/>
        </p:nvSpPr>
        <p:spPr>
          <a:xfrm>
            <a:off x="1044575" y="1410701"/>
            <a:ext cx="10804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4000" b="0" i="1" u="sng">
                <a:solidFill>
                  <a:srgbClr val="FF0066"/>
                </a:solidFill>
                <a:effectLst/>
              </a:rPr>
              <a:t>Bước 1: </a:t>
            </a:r>
            <a:endParaRPr lang="en-US" sz="4000" b="0" i="1" u="sng">
              <a:solidFill>
                <a:srgbClr val="FF0066"/>
              </a:solidFill>
              <a:effectLst/>
            </a:endParaRPr>
          </a:p>
          <a:p>
            <a:pPr algn="l"/>
            <a:r>
              <a:rPr lang="vi-VN" sz="4000" b="0" i="0">
                <a:solidFill>
                  <a:srgbClr val="000000"/>
                </a:solidFill>
                <a:effectLst/>
              </a:rPr>
              <a:t>Số kg gạo mà 6 xe đã chở = Số kg gạo 1 xe chở x 6</a:t>
            </a:r>
            <a:endParaRPr lang="en-US" sz="4000" b="0" i="0">
              <a:solidFill>
                <a:srgbClr val="000000"/>
              </a:solidFill>
              <a:effectLst/>
            </a:endParaRPr>
          </a:p>
          <a:p>
            <a:pPr algn="l"/>
            <a:endParaRPr lang="vi-VN" sz="4000" b="0" i="0">
              <a:solidFill>
                <a:srgbClr val="000000"/>
              </a:solidFill>
              <a:effectLst/>
            </a:endParaRPr>
          </a:p>
          <a:p>
            <a:pPr algn="l"/>
            <a:r>
              <a:rPr lang="vi-VN" sz="4000" b="0" i="1" u="sng">
                <a:solidFill>
                  <a:srgbClr val="FF0066"/>
                </a:solidFill>
                <a:effectLst/>
              </a:rPr>
              <a:t>Bước 2:</a:t>
            </a:r>
            <a:r>
              <a:rPr lang="vi-VN" sz="4000" b="0" i="0">
                <a:solidFill>
                  <a:srgbClr val="000000"/>
                </a:solidFill>
                <a:effectLst/>
              </a:rPr>
              <a:t> </a:t>
            </a:r>
            <a:endParaRPr lang="en-US" sz="4000" b="0" i="0">
              <a:solidFill>
                <a:srgbClr val="000000"/>
              </a:solidFill>
              <a:effectLst/>
            </a:endParaRPr>
          </a:p>
          <a:p>
            <a:pPr algn="l"/>
            <a:r>
              <a:rPr lang="vi-VN" sz="4000" b="0" i="0">
                <a:solidFill>
                  <a:srgbClr val="000000"/>
                </a:solidFill>
                <a:effectLst/>
              </a:rPr>
              <a:t>Số gạo còn lại trong kho = Số gạo trong kho - Số gạo mà 6 xe đã chở đến các cửa hàng.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5C28C1-010F-4E22-A2A8-8F2CFD110673}"/>
              </a:ext>
            </a:extLst>
          </p:cNvPr>
          <p:cNvSpPr txBox="1"/>
          <p:nvPr/>
        </p:nvSpPr>
        <p:spPr>
          <a:xfrm>
            <a:off x="2889251" y="12683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>
                <a:solidFill>
                  <a:srgbClr val="FF0000"/>
                </a:solidFill>
                <a:effectLst/>
              </a:rPr>
              <a:t>CÁCH GIẢI</a:t>
            </a:r>
            <a:endParaRPr lang="vi-VN" sz="5400" b="1" i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7523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AE54837-21C4-45CE-8BAC-CFCBB093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19C72-DCD0-4819-BEC0-DC9049292E72}"/>
              </a:ext>
            </a:extLst>
          </p:cNvPr>
          <p:cNvSpPr txBox="1"/>
          <p:nvPr/>
        </p:nvSpPr>
        <p:spPr>
          <a:xfrm>
            <a:off x="590550" y="224698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Có: 10 000 kg gạo</a:t>
            </a:r>
          </a:p>
          <a:p>
            <a:pPr algn="l"/>
            <a:r>
              <a:rPr lang="en-US" sz="3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Chở hàng: 6 xe</a:t>
            </a:r>
          </a:p>
          <a:p>
            <a:pPr algn="l"/>
            <a:r>
              <a:rPr lang="en-US" sz="3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 xe: 1 500 kg gạo</a:t>
            </a:r>
          </a:p>
          <a:p>
            <a:pPr algn="l"/>
            <a:r>
              <a:rPr lang="en-US" sz="3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Còn lại: … ? kg gạo</a:t>
            </a:r>
            <a:br>
              <a:rPr lang="en-US" sz="3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CA1D05-CD01-4791-A09E-02B5201C4162}"/>
              </a:ext>
            </a:extLst>
          </p:cNvPr>
          <p:cNvSpPr txBox="1"/>
          <p:nvPr/>
        </p:nvSpPr>
        <p:spPr>
          <a:xfrm>
            <a:off x="5105402" y="1568125"/>
            <a:ext cx="73532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- gam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1 500 x 6 = 9 000 (kg)</a:t>
            </a: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- gam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10 000 – 9 000 = 1 000 (kg)</a:t>
            </a:r>
          </a:p>
          <a:p>
            <a:pPr algn="l"/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1 000 kg </a:t>
            </a:r>
            <a:r>
              <a:rPr lang="en-US" sz="3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03A9B-021D-42C6-9536-58486F74D39D}"/>
              </a:ext>
            </a:extLst>
          </p:cNvPr>
          <p:cNvSpPr txBox="1"/>
          <p:nvPr/>
        </p:nvSpPr>
        <p:spPr>
          <a:xfrm>
            <a:off x="1800223" y="373690"/>
            <a:ext cx="2190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6116F1-C8D8-4420-9DE7-59B4C9AFE0D8}"/>
              </a:ext>
            </a:extLst>
          </p:cNvPr>
          <p:cNvSpPr txBox="1"/>
          <p:nvPr/>
        </p:nvSpPr>
        <p:spPr>
          <a:xfrm>
            <a:off x="7543800" y="373689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C6EFE5C-CB1D-48FE-AE01-D050D2C4D86F}"/>
              </a:ext>
            </a:extLst>
          </p:cNvPr>
          <p:cNvCxnSpPr>
            <a:cxnSpLocks/>
          </p:cNvCxnSpPr>
          <p:nvPr/>
        </p:nvCxnSpPr>
        <p:spPr>
          <a:xfrm>
            <a:off x="4972050" y="1069345"/>
            <a:ext cx="0" cy="47193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844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  <p:tag name="INKNOELEADERBOARD" val="6949481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1212</TotalTime>
  <Words>430</Words>
  <Application>Microsoft Office PowerPoint</Application>
  <PresentationFormat>Widescreen</PresentationFormat>
  <Paragraphs>101</Paragraphs>
  <Slides>22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Coiny</vt:lpstr>
      <vt:lpstr>HP001</vt:lpstr>
      <vt:lpstr>ITC Avant Garde Std Bk</vt:lpstr>
      <vt:lpstr>Times New Roman</vt:lpstr>
      <vt:lpstr>UTM Avo</vt:lpstr>
      <vt:lpstr>UTM Cooper Black</vt:lpstr>
      <vt:lpstr>UVN Bach Tuyet Nang</vt:lpstr>
      <vt:lpstr>VNI-Avo</vt:lpstr>
      <vt:lpstr>字魂27号-布丁体</vt:lpstr>
      <vt:lpstr>等线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</cp:lastModifiedBy>
  <cp:revision>2</cp:revision>
  <dcterms:modified xsi:type="dcterms:W3CDTF">2025-02-24T01:28:10Z</dcterms:modified>
</cp:coreProperties>
</file>