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7" r:id="rId2"/>
  </p:sldMasterIdLst>
  <p:notesMasterIdLst>
    <p:notesMasterId r:id="rId24"/>
  </p:notesMasterIdLst>
  <p:sldIdLst>
    <p:sldId id="313" r:id="rId3"/>
    <p:sldId id="285" r:id="rId4"/>
    <p:sldId id="320" r:id="rId5"/>
    <p:sldId id="287" r:id="rId6"/>
    <p:sldId id="321" r:id="rId7"/>
    <p:sldId id="322" r:id="rId8"/>
    <p:sldId id="323" r:id="rId9"/>
    <p:sldId id="294" r:id="rId10"/>
    <p:sldId id="343" r:id="rId11"/>
    <p:sldId id="324" r:id="rId12"/>
    <p:sldId id="344" r:id="rId13"/>
    <p:sldId id="346" r:id="rId14"/>
    <p:sldId id="269" r:id="rId15"/>
    <p:sldId id="293" r:id="rId16"/>
    <p:sldId id="327" r:id="rId17"/>
    <p:sldId id="345" r:id="rId18"/>
    <p:sldId id="347" r:id="rId19"/>
    <p:sldId id="348" r:id="rId20"/>
    <p:sldId id="336" r:id="rId21"/>
    <p:sldId id="349" r:id="rId22"/>
    <p:sldId id="319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AFBF"/>
    <a:srgbClr val="0198E4"/>
    <a:srgbClr val="07408A"/>
    <a:srgbClr val="00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89739" autoAdjust="0"/>
  </p:normalViewPr>
  <p:slideViewPr>
    <p:cSldViewPr snapToGrid="0">
      <p:cViewPr>
        <p:scale>
          <a:sx n="50" d="100"/>
          <a:sy n="50" d="100"/>
        </p:scale>
        <p:origin x="121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44FEC-EC4B-4EE0-9F86-BD918FC55A16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1CA3D-5804-473D-A2ED-C5D2794B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9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2560" algn="l"/>
              </a:tabLs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40AF1-241F-463A-8508-92C4EB2DF3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9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F199E-2EE8-43CB-8FF0-8CE490DAE2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9484" y="607098"/>
            <a:ext cx="10130973" cy="575368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3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25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06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" y="-44936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12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42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0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55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34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66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3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97AF4-471F-40AD-BBEF-12715845866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74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AF351CCF-4E8A-4FC5-B1E6-2A250E798AE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0695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A2489E40-628A-470C-AD01-716EE1FC9A30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3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26" Type="http://schemas.microsoft.com/office/2007/relationships/hdphoto" Target="../media/hdphoto4.wdp"/><Relationship Id="rId39" Type="http://schemas.openxmlformats.org/officeDocument/2006/relationships/image" Target="../media/image34.png"/><Relationship Id="rId3" Type="http://schemas.openxmlformats.org/officeDocument/2006/relationships/image" Target="../media/image5.emf"/><Relationship Id="rId21" Type="http://schemas.openxmlformats.org/officeDocument/2006/relationships/image" Target="../media/image21.png"/><Relationship Id="rId34" Type="http://schemas.microsoft.com/office/2007/relationships/hdphoto" Target="../media/hdphoto6.wdp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17" Type="http://schemas.microsoft.com/office/2007/relationships/hdphoto" Target="../media/hdphoto1.wdp"/><Relationship Id="rId25" Type="http://schemas.openxmlformats.org/officeDocument/2006/relationships/image" Target="../media/image24.png"/><Relationship Id="rId33" Type="http://schemas.openxmlformats.org/officeDocument/2006/relationships/image" Target="../media/image30.png"/><Relationship Id="rId38" Type="http://schemas.openxmlformats.org/officeDocument/2006/relationships/image" Target="../media/image33.png"/><Relationship Id="rId46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image" Target="../media/image26.png"/><Relationship Id="rId41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3.png"/><Relationship Id="rId32" Type="http://schemas.openxmlformats.org/officeDocument/2006/relationships/image" Target="../media/image29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openxmlformats.org/officeDocument/2006/relationships/image" Target="../media/image39.png"/><Relationship Id="rId5" Type="http://schemas.openxmlformats.org/officeDocument/2006/relationships/image" Target="../media/image7.emf"/><Relationship Id="rId15" Type="http://schemas.openxmlformats.org/officeDocument/2006/relationships/image" Target="../media/image17.gif"/><Relationship Id="rId23" Type="http://schemas.microsoft.com/office/2007/relationships/hdphoto" Target="../media/hdphoto3.wdp"/><Relationship Id="rId28" Type="http://schemas.microsoft.com/office/2007/relationships/hdphoto" Target="../media/hdphoto5.wdp"/><Relationship Id="rId36" Type="http://schemas.microsoft.com/office/2007/relationships/hdphoto" Target="../media/hdphoto7.wdp"/><Relationship Id="rId10" Type="http://schemas.openxmlformats.org/officeDocument/2006/relationships/image" Target="../media/image12.emf"/><Relationship Id="rId19" Type="http://schemas.microsoft.com/office/2007/relationships/hdphoto" Target="../media/hdphoto2.wdp"/><Relationship Id="rId31" Type="http://schemas.openxmlformats.org/officeDocument/2006/relationships/image" Target="../media/image28.png"/><Relationship Id="rId44" Type="http://schemas.openxmlformats.org/officeDocument/2006/relationships/image" Target="../media/image38.png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png"/><Relationship Id="rId22" Type="http://schemas.openxmlformats.org/officeDocument/2006/relationships/image" Target="../media/image22.png"/><Relationship Id="rId27" Type="http://schemas.openxmlformats.org/officeDocument/2006/relationships/image" Target="../media/image25.png"/><Relationship Id="rId30" Type="http://schemas.openxmlformats.org/officeDocument/2006/relationships/image" Target="../media/image27.png"/><Relationship Id="rId35" Type="http://schemas.openxmlformats.org/officeDocument/2006/relationships/image" Target="../media/image31.png"/><Relationship Id="rId43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7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emf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39.png"/><Relationship Id="rId1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4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42.png"/><Relationship Id="rId15" Type="http://schemas.openxmlformats.org/officeDocument/2006/relationships/image" Target="../media/image17.gif"/><Relationship Id="rId10" Type="http://schemas.openxmlformats.org/officeDocument/2006/relationships/image" Target="../media/image11.emf"/><Relationship Id="rId4" Type="http://schemas.openxmlformats.org/officeDocument/2006/relationships/image" Target="../media/image7.emf"/><Relationship Id="rId9" Type="http://schemas.openxmlformats.org/officeDocument/2006/relationships/image" Target="../media/image10.emf"/><Relationship Id="rId14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39.png"/><Relationship Id="rId1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4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42.png"/><Relationship Id="rId15" Type="http://schemas.openxmlformats.org/officeDocument/2006/relationships/image" Target="../media/image17.gif"/><Relationship Id="rId10" Type="http://schemas.openxmlformats.org/officeDocument/2006/relationships/image" Target="../media/image11.emf"/><Relationship Id="rId4" Type="http://schemas.openxmlformats.org/officeDocument/2006/relationships/image" Target="../media/image7.emf"/><Relationship Id="rId9" Type="http://schemas.openxmlformats.org/officeDocument/2006/relationships/image" Target="../media/image10.emf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8.png"/><Relationship Id="rId12" Type="http://schemas.openxmlformats.org/officeDocument/2006/relationships/image" Target="../media/image5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4.emf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emf"/><Relationship Id="rId4" Type="http://schemas.openxmlformats.org/officeDocument/2006/relationships/audio" Target="../media/audio1.wav"/><Relationship Id="rId9" Type="http://schemas.openxmlformats.org/officeDocument/2006/relationships/image" Target="../media/image56.emf"/><Relationship Id="rId1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8.png"/><Relationship Id="rId12" Type="http://schemas.openxmlformats.org/officeDocument/2006/relationships/image" Target="../media/image5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4.emf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10" Type="http://schemas.openxmlformats.org/officeDocument/2006/relationships/image" Target="../media/image57.emf"/><Relationship Id="rId4" Type="http://schemas.openxmlformats.org/officeDocument/2006/relationships/audio" Target="../media/audio1.wav"/><Relationship Id="rId9" Type="http://schemas.openxmlformats.org/officeDocument/2006/relationships/image" Target="../media/image56.emf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59.png"/><Relationship Id="rId4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5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7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35" y="1174467"/>
            <a:ext cx="8703060" cy="359296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3" y="4320483"/>
            <a:ext cx="12163928" cy="1888463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9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0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3352" y="2292717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Môn</a:t>
            </a: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Toán</a:t>
            </a:r>
            <a:endParaRPr kumimoji="0" lang="en-US" sz="8800" b="1" i="0" u="none" strike="noStrike" kern="1200" cap="none" spc="0" normalizeH="0" baseline="0" noProof="0" dirty="0">
              <a:ln/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7" y="562739"/>
            <a:ext cx="2481287" cy="987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81" y="3356537"/>
            <a:ext cx="4007259" cy="1531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3" y="1121796"/>
            <a:ext cx="2100636" cy="1913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69" y="925393"/>
            <a:ext cx="2117068" cy="21170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92756" y="4022894"/>
            <a:ext cx="3961546" cy="2738614"/>
            <a:chOff x="2052084" y="3046172"/>
            <a:chExt cx="4762665" cy="24286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9709" b="70085" l="5158" r="205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" t="60000" r="80129" b="30388"/>
            <a:stretch/>
          </p:blipFill>
          <p:spPr>
            <a:xfrm>
              <a:off x="3019646" y="3046172"/>
              <a:ext cx="2647507" cy="1727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7949" b="77436" l="61900" r="831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6" t="62946" r="17268" b="22791"/>
            <a:stretch/>
          </p:blipFill>
          <p:spPr>
            <a:xfrm>
              <a:off x="5218350" y="3553032"/>
              <a:ext cx="1596399" cy="8251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000" b="55769" l="50300" r="6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44" t="40310" r="30208" b="43721"/>
            <a:stretch/>
          </p:blipFill>
          <p:spPr>
            <a:xfrm>
              <a:off x="2052084" y="3369498"/>
              <a:ext cx="1488039" cy="9579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3077" b="44872" l="23100" r="43700">
                          <a14:foregroundMark x1="32000" y1="18974" x2="31900" y2="39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6" t="13220" r="56323" b="55379"/>
            <a:stretch/>
          </p:blipFill>
          <p:spPr>
            <a:xfrm>
              <a:off x="3481197" y="4210194"/>
              <a:ext cx="1571157" cy="12646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99" b="36721" l="50500" r="86143">
                          <a14:foregroundMark x1="60816" y1="17090" x2="59045" y2="23557"/>
                          <a14:foregroundMark x1="79215" y1="17629" x2="76366" y2="20631"/>
                          <a14:foregroundMark x1="66744" y1="27252" x2="69977" y2="30947"/>
                          <a14:foregroundMark x1="58276" y1="12317" x2="56967" y2="12471"/>
                          <a14:foregroundMark x1="79369" y1="12163" x2="80754" y2="128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8" t="9144" r="12655" b="63684"/>
            <a:stretch/>
          </p:blipFill>
          <p:spPr>
            <a:xfrm>
              <a:off x="3519494" y="3291799"/>
              <a:ext cx="1479940" cy="108633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9265" y="3320290"/>
            <a:ext cx="2864970" cy="3193382"/>
            <a:chOff x="4230341" y="3902148"/>
            <a:chExt cx="2571817" cy="317753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7221" b="73362" l="23908" r="39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1" t="56900" r="62145" b="28062"/>
            <a:stretch/>
          </p:blipFill>
          <p:spPr>
            <a:xfrm>
              <a:off x="4263656" y="3902148"/>
              <a:ext cx="2538502" cy="26195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337" b="60585" l="15627" r="47113">
                          <a14:foregroundMark x1="23018" y1="44804" x2="20862" y2="55196"/>
                          <a14:foregroundMark x1="21401" y1="47498" x2="20400" y2="50038"/>
                          <a14:foregroundMark x1="28483" y1="54811" x2="32871" y2="57814"/>
                          <a14:foregroundMark x1="38491" y1="46574" x2="41647" y2="55427"/>
                          <a14:foregroundMark x1="41570" y1="46651" x2="40570" y2="53888"/>
                          <a14:foregroundMark x1="40878" y1="41801" x2="42109" y2="41801"/>
                          <a14:foregroundMark x1="19477" y1="42109" x2="20246" y2="41647"/>
                          <a14:foregroundMark x1="27714" y1="55042" x2="30562" y2="58276"/>
                          <a14:foregroundMark x1="30485" y1="55196" x2="35258" y2="554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1" t="38678" r="51838" b="38875"/>
            <a:stretch/>
          </p:blipFill>
          <p:spPr>
            <a:xfrm>
              <a:off x="4844726" y="4612192"/>
              <a:ext cx="1472801" cy="10237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34802" l="67732" r="869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47" t="-771" r="11547" b="64382"/>
            <a:stretch/>
          </p:blipFill>
          <p:spPr>
            <a:xfrm rot="945339">
              <a:off x="5715160" y="5765418"/>
              <a:ext cx="857389" cy="110342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1" b="64978" l="319" r="19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0" b="33968"/>
            <a:stretch/>
          </p:blipFill>
          <p:spPr>
            <a:xfrm rot="19588233">
              <a:off x="4230341" y="4122604"/>
              <a:ext cx="678070" cy="163922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965" b="66300" l="54473" r="722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1" t="2933" r="27151" b="31664"/>
            <a:stretch/>
          </p:blipFill>
          <p:spPr>
            <a:xfrm rot="20451723">
              <a:off x="6098170" y="5039896"/>
              <a:ext cx="600327" cy="140076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520" b="96476" l="1278" r="234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" t="66271" r="74016" b="-3199"/>
            <a:stretch/>
          </p:blipFill>
          <p:spPr>
            <a:xfrm>
              <a:off x="4536426" y="5888647"/>
              <a:ext cx="1092232" cy="119103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149206" y="3362016"/>
            <a:ext cx="2732984" cy="3022267"/>
            <a:chOff x="6368902" y="4242390"/>
            <a:chExt cx="2158409" cy="2331744"/>
          </a:xfrm>
        </p:grpSpPr>
        <p:grpSp>
          <p:nvGrpSpPr>
            <p:cNvPr id="35" name="Group 34"/>
            <p:cNvGrpSpPr/>
            <p:nvPr/>
          </p:nvGrpSpPr>
          <p:grpSpPr>
            <a:xfrm>
              <a:off x="6368902" y="4242390"/>
              <a:ext cx="2158409" cy="1955482"/>
              <a:chOff x="5443870" y="3827720"/>
              <a:chExt cx="2158409" cy="1955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443870" y="3827720"/>
                <a:ext cx="2158409" cy="1955482"/>
                <a:chOff x="5443870" y="3827720"/>
                <a:chExt cx="2158409" cy="195548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56493" b="71966" l="40413" r="5837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90" t="55814" r="41370" b="27752"/>
                <a:stretch/>
              </p:blipFill>
              <p:spPr>
                <a:xfrm>
                  <a:off x="5443870" y="3827720"/>
                  <a:ext cx="2158409" cy="195548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ackgroundRemoval t="9084" b="33179" l="13318" r="47267">
                              <a14:foregroundMark x1="23172" y1="18630" x2="21632" y2="22941"/>
                              <a14:foregroundMark x1="20554" y1="19554" x2="21709" y2="21016"/>
                              <a14:foregroundMark x1="18553" y1="27175" x2="21401" y2="27098"/>
                              <a14:foregroundMark x1="28560" y1="29099" x2="29176" y2="30254"/>
                              <a14:foregroundMark x1="40878" y1="27175" x2="42802" y2="27175"/>
                              <a14:foregroundMark x1="42032" y1="18322" x2="42725" y2="19477"/>
                              <a14:foregroundMark x1="41570" y1="12779" x2="42956" y2="13241"/>
                              <a14:foregroundMark x1="19015" y1="13318" x2="20631" y2="1270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95" t="9931" r="52626" b="66835"/>
                <a:stretch/>
              </p:blipFill>
              <p:spPr>
                <a:xfrm>
                  <a:off x="6023344" y="4454460"/>
                  <a:ext cx="999460" cy="702002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10187" b="64137" l="1800" r="261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r="78089" b="34884"/>
              <a:stretch/>
            </p:blipFill>
            <p:spPr>
              <a:xfrm rot="19546460">
                <a:off x="5468542" y="3911990"/>
                <a:ext cx="487920" cy="110931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37630" b="87630" l="836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156" t="37830" r="1193" b="12093"/>
              <a:stretch/>
            </p:blipFill>
            <p:spPr>
              <a:xfrm rot="1677917">
                <a:off x="7170858" y="4051330"/>
                <a:ext cx="344843" cy="97089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21044294">
              <a:off x="7536542" y="5894395"/>
              <a:ext cx="409644" cy="67973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1029730">
              <a:off x="7046025" y="5840343"/>
              <a:ext cx="409644" cy="67973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20521" y="3577048"/>
            <a:ext cx="2618226" cy="3311065"/>
            <a:chOff x="5078527" y="1407670"/>
            <a:chExt cx="3945032" cy="54503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2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3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4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2528643" y="2297968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Môn</a:t>
            </a:r>
            <a:r>
              <a:rPr kumimoji="0" lang="en-US" sz="8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Toán</a:t>
            </a:r>
            <a:endParaRPr kumimoji="0" lang="en-US" sz="88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36" y="1168466"/>
            <a:ext cx="2726449" cy="2556648"/>
          </a:xfrm>
          <a:prstGeom prst="rect">
            <a:avLst/>
          </a:prstGeom>
        </p:spPr>
      </p:pic>
      <p:pic>
        <p:nvPicPr>
          <p:cNvPr id="52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95" y="1174467"/>
            <a:ext cx="1464005" cy="837377"/>
          </a:xfrm>
          <a:prstGeom prst="rect">
            <a:avLst/>
          </a:prstGeom>
        </p:spPr>
      </p:pic>
      <p:pic>
        <p:nvPicPr>
          <p:cNvPr id="53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42" y="211542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10169 0.00556 " pathEditMode="relative" rAng="0" ptsTypes="AA">
                                      <p:cBhvr>
                                        <p:cTn id="10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9271 0.00231 " pathEditMode="relative" rAng="0" ptsTypes="AA">
                                      <p:cBhvr>
                                        <p:cTn id="1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CEF16-183D-4DD5-98BC-7EA484F9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1765CD5-58F6-4E62-908E-19E2D1D40AC8}"/>
              </a:ext>
            </a:extLst>
          </p:cNvPr>
          <p:cNvGrpSpPr/>
          <p:nvPr/>
        </p:nvGrpSpPr>
        <p:grpSpPr>
          <a:xfrm>
            <a:off x="1352550" y="457200"/>
            <a:ext cx="9486901" cy="1676400"/>
            <a:chOff x="1352550" y="457200"/>
            <a:chExt cx="9486901" cy="1676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D08F80-02DA-41A9-A696-6BA0637A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2550" y="457200"/>
              <a:ext cx="9486901" cy="1676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BC5E8A-A67E-4800-AB77-201A2343BA35}"/>
                </a:ext>
              </a:extLst>
            </p:cNvPr>
            <p:cNvSpPr txBox="1"/>
            <p:nvPr/>
          </p:nvSpPr>
          <p:spPr>
            <a:xfrm>
              <a:off x="1504950" y="677754"/>
              <a:ext cx="9182101" cy="1228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 biết cốc nước chứa được bao nhiêu nước,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 dùng đơn vị bé hơn lít. Gọi là Mi-li-lít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0C115F9-FB00-4433-A688-50B5E4156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72" y="2140396"/>
            <a:ext cx="9877655" cy="471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85C8ED-4D62-4828-97F3-3CEFA0056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538582"/>
            <a:ext cx="12192000" cy="52578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28F9BC-1E7B-4BB2-95DD-4FA6C6192A84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BCFC67F2-0F93-44A5-878E-983D08F73840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777250DF-4101-4430-98A5-E26DB33746FB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0630A3-668A-4E7E-A7AF-AF0764953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99" y="3741105"/>
            <a:ext cx="2719959" cy="3156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EA3BEF-EC1F-4DC6-B37D-1C843B691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103" y="788569"/>
            <a:ext cx="8325634" cy="218324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4202876-0790-4A9E-B8EB-855C9F6059D3}"/>
              </a:ext>
            </a:extLst>
          </p:cNvPr>
          <p:cNvGrpSpPr/>
          <p:nvPr/>
        </p:nvGrpSpPr>
        <p:grpSpPr>
          <a:xfrm>
            <a:off x="2503333" y="1087732"/>
            <a:ext cx="7421114" cy="677108"/>
            <a:chOff x="1366999" y="603963"/>
            <a:chExt cx="7421114" cy="6771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80D1DD-73F3-482C-8832-664294EE0FF0}"/>
                </a:ext>
              </a:extLst>
            </p:cNvPr>
            <p:cNvSpPr txBox="1"/>
            <p:nvPr/>
          </p:nvSpPr>
          <p:spPr>
            <a:xfrm>
              <a:off x="1880773" y="603963"/>
              <a:ext cx="6907340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>
                  <a:solidFill>
                    <a:srgbClr val="13B6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Mi-li-l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ít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 một đơn vị đo dung tích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6B14F28-7792-48B0-8F06-14F10D5AC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6999" y="674608"/>
              <a:ext cx="429978" cy="53581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32B958-F94C-47C8-9A57-9F7F02B74BFD}"/>
              </a:ext>
            </a:extLst>
          </p:cNvPr>
          <p:cNvGrpSpPr/>
          <p:nvPr/>
        </p:nvGrpSpPr>
        <p:grpSpPr>
          <a:xfrm>
            <a:off x="2503333" y="2029773"/>
            <a:ext cx="5075216" cy="677108"/>
            <a:chOff x="1366999" y="1546004"/>
            <a:chExt cx="5075216" cy="6771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7BE5B6-8B6B-4C27-881C-3343AE69A547}"/>
                </a:ext>
              </a:extLst>
            </p:cNvPr>
            <p:cNvSpPr txBox="1"/>
            <p:nvPr/>
          </p:nvSpPr>
          <p:spPr>
            <a:xfrm>
              <a:off x="1880773" y="1546004"/>
              <a:ext cx="4561442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Mi-li-lít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 tắt là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13B6FF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Calibri" panose="020F0502020204030204" pitchFamily="34" charset="0"/>
                </a:rPr>
                <a:t>ml</a:t>
              </a:r>
              <a:r>
                <a:rPr lang="en-US" sz="36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3560CF8-9300-4128-BB9B-E18F18D6D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6999" y="1580234"/>
              <a:ext cx="429978" cy="535818"/>
            </a:xfrm>
            <a:prstGeom prst="rect">
              <a:avLst/>
            </a:prstGeom>
          </p:spPr>
        </p:pic>
      </p:grp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4BB8A207-BB00-4C19-8908-FFC03570155D}"/>
              </a:ext>
            </a:extLst>
          </p:cNvPr>
          <p:cNvSpPr/>
          <p:nvPr/>
        </p:nvSpPr>
        <p:spPr>
          <a:xfrm>
            <a:off x="1787194" y="3499189"/>
            <a:ext cx="6140414" cy="2200701"/>
          </a:xfrm>
          <a:prstGeom prst="wedgeEllipseCallout">
            <a:avLst>
              <a:gd name="adj1" fmla="val 75538"/>
              <a:gd name="adj2" fmla="val 337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1 ml nước khoảng 20 giọt nước.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69127-9E8C-4DB1-BA49-A82DEB327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24" y="2792719"/>
            <a:ext cx="2328306" cy="32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85C8ED-4D62-4828-97F3-3CEFA0056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538582"/>
            <a:ext cx="12192000" cy="52578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28F9BC-1E7B-4BB2-95DD-4FA6C6192A84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BCFC67F2-0F93-44A5-878E-983D08F73840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777250DF-4101-4430-98A5-E26DB33746FB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0630A3-668A-4E7E-A7AF-AF0764953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27" y="2212208"/>
            <a:ext cx="2719959" cy="3156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EA3BEF-EC1F-4DC6-B37D-1C843B691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047" y="1476965"/>
            <a:ext cx="4802791" cy="12573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97BE5B6-8B6B-4C27-881C-3343AE69A547}"/>
              </a:ext>
            </a:extLst>
          </p:cNvPr>
          <p:cNvSpPr txBox="1"/>
          <p:nvPr/>
        </p:nvSpPr>
        <p:spPr>
          <a:xfrm>
            <a:off x="3709525" y="1657241"/>
            <a:ext cx="420788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13B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1000 ml = 1 l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3E950A-550B-4ABA-815A-C8C80B25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264" y="3867275"/>
            <a:ext cx="4802791" cy="1257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332FE0-8F92-49BD-875D-541AC18A7EE5}"/>
              </a:ext>
            </a:extLst>
          </p:cNvPr>
          <p:cNvSpPr txBox="1"/>
          <p:nvPr/>
        </p:nvSpPr>
        <p:spPr>
          <a:xfrm>
            <a:off x="3776742" y="4047551"/>
            <a:ext cx="403315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13B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1l = 1000 ml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4219F2F-CCF6-4A48-82EE-487C3DB81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937" y="2998708"/>
            <a:ext cx="2645664" cy="36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780C6-E14D-4C6F-9CA8-C0B89B87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2B73AC-0B4F-429A-9DAC-55F490B8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" y="2686003"/>
            <a:ext cx="2645664" cy="363859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BA00544-6F14-4AEF-9219-712F3E5DC69F}"/>
              </a:ext>
            </a:extLst>
          </p:cNvPr>
          <p:cNvSpPr/>
          <p:nvPr/>
        </p:nvSpPr>
        <p:spPr>
          <a:xfrm>
            <a:off x="2209799" y="1243090"/>
            <a:ext cx="6715867" cy="1143000"/>
          </a:xfrm>
          <a:prstGeom prst="wedgeRoundRectCallout">
            <a:avLst>
              <a:gd name="adj1" fmla="val -35362"/>
              <a:gd name="adj2" fmla="val 76797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Calibri" panose="020F0502020204030204" pitchFamily="34" charset="0"/>
              </a:rPr>
              <a:t>CÁI CA NÀY CHỨA ĐƯỢC 500 ml NƯỚC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9F249-5B32-4DDA-85FC-29D0F4DB8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667" y="3428999"/>
            <a:ext cx="2750352" cy="285965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C81CD99-91A5-4AD0-AC83-3C1772BA14C9}"/>
              </a:ext>
            </a:extLst>
          </p:cNvPr>
          <p:cNvSpPr/>
          <p:nvPr/>
        </p:nvSpPr>
        <p:spPr>
          <a:xfrm>
            <a:off x="3818110" y="4014984"/>
            <a:ext cx="4953000" cy="1143000"/>
          </a:xfrm>
          <a:prstGeom prst="wedgeRoundRectCallout">
            <a:avLst>
              <a:gd name="adj1" fmla="val 56091"/>
              <a:gd name="adj2" fmla="val -16538"/>
              <a:gd name="adj3" fmla="val 1666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Calibri" panose="020F0502020204030204" pitchFamily="34" charset="0"/>
              </a:rPr>
              <a:t>TA CÓ THỂ DÙNG 2 CA 500 ml ĐỂ ĐONG 1l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Calibri" panose="020F0502020204030204" pitchFamily="34" charset="0"/>
              </a:rPr>
              <a:t>NƯỚC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CD29F-7C38-4778-9B80-83478BDA37A5}"/>
              </a:ext>
            </a:extLst>
          </p:cNvPr>
          <p:cNvSpPr txBox="1"/>
          <p:nvPr/>
        </p:nvSpPr>
        <p:spPr>
          <a:xfrm>
            <a:off x="1069571" y="4581827"/>
            <a:ext cx="6412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500 ml</a:t>
            </a:r>
          </a:p>
        </p:txBody>
      </p:sp>
    </p:spTree>
    <p:extLst>
      <p:ext uri="{BB962C8B-B14F-4D97-AF65-F5344CB8AC3E}">
        <p14:creationId xmlns:p14="http://schemas.microsoft.com/office/powerpoint/2010/main" val="4566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907880-CA8D-49F8-90ED-8F0BDF16C5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AF21B-8C6B-4CEF-A2A8-F17D4132823F}"/>
              </a:ext>
            </a:extLst>
          </p:cNvPr>
          <p:cNvSpPr txBox="1"/>
          <p:nvPr/>
        </p:nvSpPr>
        <p:spPr>
          <a:xfrm>
            <a:off x="2279262" y="1524000"/>
            <a:ext cx="7633501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CECD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THỰC HÀNH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43274" y="2814577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9375 0.0004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07DDE6B-3E9F-461F-B75F-62990BCD6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968" y="5186134"/>
            <a:ext cx="1415583" cy="14718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1143000" y="464932"/>
            <a:ext cx="9832518" cy="990600"/>
            <a:chOff x="1143000" y="464932"/>
            <a:chExt cx="9832518" cy="990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1143000" y="464932"/>
              <a:ext cx="1149096" cy="990600"/>
              <a:chOff x="1143000" y="464932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1143000" y="464932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567871" y="837412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2466394" y="905470"/>
              <a:ext cx="850912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 bình đựng bao nhiêu nước? (Viết theo mẫu.) 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602BD4-D16C-4EF1-9DC1-BD6AEF1C3614}"/>
              </a:ext>
            </a:extLst>
          </p:cNvPr>
          <p:cNvGrpSpPr/>
          <p:nvPr/>
        </p:nvGrpSpPr>
        <p:grpSpPr>
          <a:xfrm>
            <a:off x="452652" y="5130730"/>
            <a:ext cx="10434832" cy="1079653"/>
            <a:chOff x="457474" y="4097651"/>
            <a:chExt cx="9027735" cy="1940009"/>
          </a:xfrm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93C63EFB-8846-49A4-A582-DE3D0F073468}"/>
                </a:ext>
              </a:extLst>
            </p:cNvPr>
            <p:cNvSpPr/>
            <p:nvPr/>
          </p:nvSpPr>
          <p:spPr>
            <a:xfrm>
              <a:off x="1264540" y="4199930"/>
              <a:ext cx="7550952" cy="183773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45F244-B2BA-42E0-8E4D-E0DCB2FC2D22}"/>
                </a:ext>
              </a:extLst>
            </p:cNvPr>
            <p:cNvSpPr txBox="1"/>
            <p:nvPr/>
          </p:nvSpPr>
          <p:spPr>
            <a:xfrm>
              <a:off x="457474" y="4391116"/>
              <a:ext cx="9027735" cy="11060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Em hãy viết ra bảng con theo mẫu trên</a:t>
              </a:r>
            </a:p>
          </p:txBody>
        </p:sp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9E6996EE-2020-4B43-9897-05AC4FE0297C}"/>
                </a:ext>
              </a:extLst>
            </p:cNvPr>
            <p:cNvSpPr/>
            <p:nvPr/>
          </p:nvSpPr>
          <p:spPr>
            <a:xfrm>
              <a:off x="1143000" y="4097651"/>
              <a:ext cx="7550952" cy="1837730"/>
            </a:xfrm>
            <a:prstGeom prst="round2Diag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FFEC19D-DC23-464A-A9DD-98EB0A3CE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3" y="2214974"/>
            <a:ext cx="10432706" cy="2529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48FAC4-840D-4EE6-958A-F8B0B4656ABB}"/>
              </a:ext>
            </a:extLst>
          </p:cNvPr>
          <p:cNvSpPr/>
          <p:nvPr/>
        </p:nvSpPr>
        <p:spPr>
          <a:xfrm>
            <a:off x="1245027" y="4343400"/>
            <a:ext cx="1221367" cy="353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B0F0"/>
                </a:solidFill>
              </a:rPr>
              <a:t>..?..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32963-94C1-4BFD-BD87-BF5C3F033E14}"/>
              </a:ext>
            </a:extLst>
          </p:cNvPr>
          <p:cNvSpPr txBox="1"/>
          <p:nvPr/>
        </p:nvSpPr>
        <p:spPr>
          <a:xfrm>
            <a:off x="1354671" y="1688760"/>
            <a:ext cx="90569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Mẫu:</a:t>
            </a:r>
          </a:p>
        </p:txBody>
      </p:sp>
    </p:spTree>
    <p:extLst>
      <p:ext uri="{BB962C8B-B14F-4D97-AF65-F5344CB8AC3E}">
        <p14:creationId xmlns:p14="http://schemas.microsoft.com/office/powerpoint/2010/main" val="34102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1143000" y="464932"/>
            <a:ext cx="9832518" cy="990600"/>
            <a:chOff x="1143000" y="464932"/>
            <a:chExt cx="9832518" cy="990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1143000" y="464932"/>
              <a:ext cx="1149096" cy="990600"/>
              <a:chOff x="1143000" y="464932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1143000" y="464932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567871" y="837412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2466394" y="905470"/>
              <a:ext cx="850912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 bình đựng bao nhiêu nước? (Viết theo mẫu.) 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FFEC19D-DC23-464A-A9DD-98EB0A3CE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3" y="2214974"/>
            <a:ext cx="10432706" cy="2529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48FAC4-840D-4EE6-958A-F8B0B4656ABB}"/>
              </a:ext>
            </a:extLst>
          </p:cNvPr>
          <p:cNvSpPr/>
          <p:nvPr/>
        </p:nvSpPr>
        <p:spPr>
          <a:xfrm>
            <a:off x="3873927" y="4359679"/>
            <a:ext cx="1726773" cy="418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200 ml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32963-94C1-4BFD-BD87-BF5C3F033E14}"/>
              </a:ext>
            </a:extLst>
          </p:cNvPr>
          <p:cNvSpPr txBox="1"/>
          <p:nvPr/>
        </p:nvSpPr>
        <p:spPr>
          <a:xfrm>
            <a:off x="1354671" y="1688760"/>
            <a:ext cx="90569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A7B709-28E4-4D6A-9293-3149B7DA49EC}"/>
              </a:ext>
            </a:extLst>
          </p:cNvPr>
          <p:cNvSpPr/>
          <p:nvPr/>
        </p:nvSpPr>
        <p:spPr>
          <a:xfrm>
            <a:off x="6917801" y="4342793"/>
            <a:ext cx="1726773" cy="418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500 ml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2D2A70-6894-4632-858C-DDC06447BC0B}"/>
              </a:ext>
            </a:extLst>
          </p:cNvPr>
          <p:cNvSpPr/>
          <p:nvPr/>
        </p:nvSpPr>
        <p:spPr>
          <a:xfrm>
            <a:off x="9518692" y="4323137"/>
            <a:ext cx="1726773" cy="418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1000 ml</a:t>
            </a:r>
          </a:p>
        </p:txBody>
      </p:sp>
    </p:spTree>
    <p:extLst>
      <p:ext uri="{BB962C8B-B14F-4D97-AF65-F5344CB8AC3E}">
        <p14:creationId xmlns:p14="http://schemas.microsoft.com/office/powerpoint/2010/main" val="12579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1143000" y="464932"/>
            <a:ext cx="9927288" cy="990600"/>
            <a:chOff x="1143000" y="464932"/>
            <a:chExt cx="9927288" cy="990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1143000" y="464932"/>
              <a:ext cx="1149096" cy="990600"/>
              <a:chOff x="1143000" y="464932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1143000" y="464932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567871" y="837412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2466394" y="905470"/>
              <a:ext cx="860389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 dung tích ghi trên một vài hộp sữa, chai nước.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0A2314-0C3E-4E7C-B69B-1198BEB526B7}"/>
              </a:ext>
            </a:extLst>
          </p:cNvPr>
          <p:cNvGrpSpPr/>
          <p:nvPr/>
        </p:nvGrpSpPr>
        <p:grpSpPr>
          <a:xfrm>
            <a:off x="1143000" y="1859966"/>
            <a:ext cx="3188373" cy="3138068"/>
            <a:chOff x="1143000" y="1859966"/>
            <a:chExt cx="3188373" cy="31380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606948-2827-4F92-96B1-726A9FED0E79}"/>
                </a:ext>
              </a:extLst>
            </p:cNvPr>
            <p:cNvGrpSpPr/>
            <p:nvPr/>
          </p:nvGrpSpPr>
          <p:grpSpPr>
            <a:xfrm>
              <a:off x="1143000" y="1859966"/>
              <a:ext cx="3188373" cy="3138068"/>
              <a:chOff x="-3181828" y="-3828562"/>
              <a:chExt cx="3188373" cy="3138068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263AC2F4-E9A1-4BE0-BC18-7BA49C7BB8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2971625" y="-3828562"/>
                <a:ext cx="2767950" cy="2075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25A644-23B8-47F2-AC2B-633C4E24EA43}"/>
                  </a:ext>
                </a:extLst>
              </p:cNvPr>
              <p:cNvSpPr txBox="1"/>
              <p:nvPr/>
            </p:nvSpPr>
            <p:spPr>
              <a:xfrm>
                <a:off x="-3181828" y="-1306047"/>
                <a:ext cx="31883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Chai nước suối</a:t>
                </a: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08899B1-6668-4B8D-A22C-BE3D09A408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34768" y="2869128"/>
              <a:ext cx="1066800" cy="1066800"/>
            </a:xfrm>
            <a:prstGeom prst="ellipse">
              <a:avLst/>
            </a:prstGeom>
            <a:blipFill dpi="0" rotWithShape="0"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72731" t="-553683" r="-484375" b="-139156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13C540-7900-4741-BF3B-2D766CC4D42F}"/>
              </a:ext>
            </a:extLst>
          </p:cNvPr>
          <p:cNvSpPr txBox="1"/>
          <p:nvPr/>
        </p:nvSpPr>
        <p:spPr>
          <a:xfrm>
            <a:off x="2018231" y="5249912"/>
            <a:ext cx="143789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500 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928D5E-8B02-4A14-BE8E-AD1AD8ACB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459" y="1397913"/>
            <a:ext cx="3694496" cy="39200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62F0D67-1422-46DA-89EE-9094FB4FE772}"/>
              </a:ext>
            </a:extLst>
          </p:cNvPr>
          <p:cNvSpPr txBox="1"/>
          <p:nvPr/>
        </p:nvSpPr>
        <p:spPr>
          <a:xfrm>
            <a:off x="6112895" y="5178224"/>
            <a:ext cx="50174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A357AC-AA7B-46C4-B08B-940C59497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704" y="2305050"/>
            <a:ext cx="3839001" cy="307684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F21B77-B48B-4A5D-8294-95D31188BB35}"/>
              </a:ext>
            </a:extLst>
          </p:cNvPr>
          <p:cNvSpPr txBox="1"/>
          <p:nvPr/>
        </p:nvSpPr>
        <p:spPr>
          <a:xfrm>
            <a:off x="9425934" y="5143554"/>
            <a:ext cx="143789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 ml</a:t>
            </a:r>
          </a:p>
        </p:txBody>
      </p:sp>
    </p:spTree>
    <p:extLst>
      <p:ext uri="{BB962C8B-B14F-4D97-AF65-F5344CB8AC3E}">
        <p14:creationId xmlns:p14="http://schemas.microsoft.com/office/powerpoint/2010/main" val="42722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5A94CA-C833-4EA2-8B81-8C325ADE77C8}"/>
              </a:ext>
            </a:extLst>
          </p:cNvPr>
          <p:cNvGrpSpPr/>
          <p:nvPr/>
        </p:nvGrpSpPr>
        <p:grpSpPr>
          <a:xfrm>
            <a:off x="904042" y="716810"/>
            <a:ext cx="10533738" cy="990600"/>
            <a:chOff x="904042" y="716810"/>
            <a:chExt cx="10533738" cy="990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6BEAB5-A5D1-481F-A507-40E5051D0423}"/>
                </a:ext>
              </a:extLst>
            </p:cNvPr>
            <p:cNvGrpSpPr/>
            <p:nvPr/>
          </p:nvGrpSpPr>
          <p:grpSpPr>
            <a:xfrm>
              <a:off x="904042" y="716810"/>
              <a:ext cx="1149096" cy="990600"/>
              <a:chOff x="904042" y="716810"/>
              <a:chExt cx="1149096" cy="99060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EAD0F9C2-94EA-4901-A213-F8245BDC0179}"/>
                  </a:ext>
                </a:extLst>
              </p:cNvPr>
              <p:cNvSpPr/>
              <p:nvPr/>
            </p:nvSpPr>
            <p:spPr>
              <a:xfrm>
                <a:off x="904042" y="716810"/>
                <a:ext cx="1149096" cy="9906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DCB55F-A03C-4DA9-9142-0F82754E1A88}"/>
                  </a:ext>
                </a:extLst>
              </p:cNvPr>
              <p:cNvSpPr txBox="1"/>
              <p:nvPr/>
            </p:nvSpPr>
            <p:spPr>
              <a:xfrm>
                <a:off x="1328913" y="1089290"/>
                <a:ext cx="23403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11CA5B-DB3F-4BD3-B867-23E7F9C7B582}"/>
                </a:ext>
              </a:extLst>
            </p:cNvPr>
            <p:cNvSpPr txBox="1"/>
            <p:nvPr/>
          </p:nvSpPr>
          <p:spPr>
            <a:xfrm>
              <a:off x="2331125" y="722525"/>
              <a:ext cx="9106655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Dùng bình có vạch chia mi-li-lít để nhận biết dung tích của một cốc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nước, dung tích bình nước của em. 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D468D4-1463-4AC8-842A-EACFBE64D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" y="2476500"/>
            <a:ext cx="10463013" cy="37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7074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561" y="705436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AF21B-8C6B-4CEF-A2A8-F17D4132823F}"/>
              </a:ext>
            </a:extLst>
          </p:cNvPr>
          <p:cNvSpPr txBox="1"/>
          <p:nvPr/>
        </p:nvSpPr>
        <p:spPr>
          <a:xfrm>
            <a:off x="3270715" y="1524000"/>
            <a:ext cx="5650586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CECD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CỦNG CỐ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1601" y="2712591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E25F30-0D03-4BB2-A71F-9AB5A35A0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0" y="2477463"/>
            <a:ext cx="4364138" cy="4364138"/>
          </a:xfrm>
          <a:prstGeom prst="rect">
            <a:avLst/>
          </a:prstGeom>
        </p:spPr>
      </p:pic>
      <p:pic>
        <p:nvPicPr>
          <p:cNvPr id="16" name="Picture 2" descr="Hộp Quà Tặng Bưu Kiện Ruy-Băng Cây - Miễn Phí vector hình ảnh trên Pixabay">
            <a:extLst>
              <a:ext uri="{FF2B5EF4-FFF2-40B4-BE49-F238E27FC236}">
                <a16:creationId xmlns:a16="http://schemas.microsoft.com/office/drawing/2014/main" id="{37007368-ED5B-46B3-B929-6E7C7CB4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57" y="3469714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78 0.011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276 -0.00023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6273" y="2802190"/>
            <a:ext cx="5392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69" y="2433013"/>
            <a:ext cx="5347612" cy="53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7BAF1-9ECB-4263-B9AA-D773A46B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8019AAD-31D6-4C2E-80BF-74FFF676E339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DF4DA619-8DB4-4ECF-8092-FC5F50C80184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CB03AC62-5D01-4AA4-826D-C1423181BE24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79504A9-F03A-4B7F-9269-4F1B2A077A06}"/>
              </a:ext>
            </a:extLst>
          </p:cNvPr>
          <p:cNvSpPr/>
          <p:nvPr/>
        </p:nvSpPr>
        <p:spPr>
          <a:xfrm>
            <a:off x="2459086" y="1992973"/>
            <a:ext cx="2599509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400 </a:t>
            </a:r>
            <a:r>
              <a:rPr lang="en-US" sz="2800" i="1" dirty="0">
                <a:solidFill>
                  <a:schemeClr val="tx2"/>
                </a:solidFill>
                <a:latin typeface="UTM Avo" panose="02040603050506020204" pitchFamily="18" charset="0"/>
              </a:rPr>
              <a:t>ml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EC98AF7-7D2B-4647-B649-4CB5383C378D}"/>
              </a:ext>
            </a:extLst>
          </p:cNvPr>
          <p:cNvSpPr/>
          <p:nvPr/>
        </p:nvSpPr>
        <p:spPr>
          <a:xfrm>
            <a:off x="7063744" y="1992972"/>
            <a:ext cx="2599509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800 </a:t>
            </a:r>
            <a:r>
              <a:rPr lang="en-US" sz="2800" i="1" dirty="0">
                <a:solidFill>
                  <a:schemeClr val="tx2"/>
                </a:solidFill>
                <a:latin typeface="UTM Avo" panose="02040603050506020204" pitchFamily="18" charset="0"/>
              </a:rPr>
              <a:t>ml</a:t>
            </a: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1AE56BBA-D17F-42A0-B149-FE423E21FEC2}"/>
              </a:ext>
            </a:extLst>
          </p:cNvPr>
          <p:cNvSpPr/>
          <p:nvPr/>
        </p:nvSpPr>
        <p:spPr>
          <a:xfrm>
            <a:off x="7037616" y="3272425"/>
            <a:ext cx="2599509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1500 </a:t>
            </a:r>
            <a:r>
              <a:rPr lang="en-US" sz="2800" i="1" dirty="0">
                <a:solidFill>
                  <a:schemeClr val="tx2"/>
                </a:solidFill>
                <a:latin typeface="UTM Avo" panose="02040603050506020204" pitchFamily="18" charset="0"/>
              </a:rPr>
              <a:t>ml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51BF13EC-C1E7-4BCC-B8FA-26A7F736ECF9}"/>
              </a:ext>
            </a:extLst>
          </p:cNvPr>
          <p:cNvSpPr/>
          <p:nvPr/>
        </p:nvSpPr>
        <p:spPr>
          <a:xfrm>
            <a:off x="7050677" y="4590358"/>
            <a:ext cx="2599509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250 </a:t>
            </a:r>
            <a:r>
              <a:rPr lang="en-US" sz="2800" i="1" dirty="0">
                <a:solidFill>
                  <a:schemeClr val="tx2"/>
                </a:solidFill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6F1BCB16-E374-4653-96A1-F4A200499789}"/>
              </a:ext>
            </a:extLst>
          </p:cNvPr>
          <p:cNvSpPr/>
          <p:nvPr/>
        </p:nvSpPr>
        <p:spPr>
          <a:xfrm>
            <a:off x="2478684" y="4603423"/>
            <a:ext cx="2599509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2000 </a:t>
            </a:r>
            <a:r>
              <a:rPr lang="en-US" sz="2800" i="1" dirty="0">
                <a:solidFill>
                  <a:schemeClr val="tx2"/>
                </a:solidFill>
                <a:latin typeface="UTM Avo" panose="02040603050506020204" pitchFamily="18" charset="0"/>
              </a:rPr>
              <a:t>ml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F0D49F0A-050E-4084-9947-F4162E9A5DB4}"/>
              </a:ext>
            </a:extLst>
          </p:cNvPr>
          <p:cNvSpPr/>
          <p:nvPr/>
        </p:nvSpPr>
        <p:spPr>
          <a:xfrm>
            <a:off x="2459083" y="3296074"/>
            <a:ext cx="2599509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5 </a:t>
            </a:r>
            <a:r>
              <a:rPr lang="en-US" sz="2800" i="1" dirty="0">
                <a:solidFill>
                  <a:schemeClr val="tx2"/>
                </a:solidFill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149E33-21BD-48F7-81CD-4576BFA93E09}"/>
              </a:ext>
            </a:extLst>
          </p:cNvPr>
          <p:cNvSpPr txBox="1"/>
          <p:nvPr/>
        </p:nvSpPr>
        <p:spPr>
          <a:xfrm>
            <a:off x="2586446" y="1058092"/>
            <a:ext cx="7171508" cy="52322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UTM Avo" panose="02040603050506020204" pitchFamily="18" charset="0"/>
              </a:rPr>
              <a:t>Đọc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UTM Avo" panose="020406030505060202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UTM Avo" panose="02040603050506020204" pitchFamily="18" charset="0"/>
              </a:rPr>
              <a:t>đo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 dung </a:t>
            </a:r>
            <a:r>
              <a:rPr lang="en-US" sz="2800" dirty="0" err="1">
                <a:solidFill>
                  <a:schemeClr val="tx2"/>
                </a:solidFill>
                <a:latin typeface="UTM Avo" panose="02040603050506020204" pitchFamily="18" charset="0"/>
              </a:rPr>
              <a:t>tích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UTM Avo" panose="02040603050506020204" pitchFamily="18" charset="0"/>
              </a:rPr>
              <a:t>sau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775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5266" y="2246449"/>
            <a:ext cx="56541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em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rruba KT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UTM Arruba KT" panose="02040603050506020204" pitchFamily="18" charset="0"/>
                <a:ea typeface="+mn-ea"/>
                <a:cs typeface="+mn-cs"/>
              </a:rPr>
              <a:t>tốt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rruba KT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2" y="468557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9" y="2869818"/>
            <a:ext cx="4476112" cy="447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22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E58B46-0DDA-436F-91C5-C4491BFF2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9DAC6A-E448-4B7A-9C55-2AB116CFDA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F3D2DD-7984-4261-AD11-E61771F61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42393" y="2697910"/>
            <a:ext cx="2504399" cy="917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4646792" y="583256"/>
            <a:ext cx="29174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CECD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TRÒ CHƠI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F91547-85E9-41A0-9391-B8B1188B5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533400"/>
            <a:ext cx="2895851" cy="1060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3F800B-073E-42F5-BFFA-477203C96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990A4E-1001-4E5F-813F-CD6CFC00C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536" y="2591001"/>
            <a:ext cx="1429252" cy="523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8987E-8482-412C-8746-6EFF36F2C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115" y="1524000"/>
            <a:ext cx="3455806" cy="1865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0C90C-828F-4918-AC40-01B94FDF8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824" y="1524000"/>
            <a:ext cx="3255059" cy="17764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BD9397-1275-4277-92E8-BB3DEB4DC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8868" y="3465408"/>
            <a:ext cx="8154264" cy="19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375 -0.0328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09375 0.0004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156 -0.02037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11276 -0.00023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AAB9D0-8F5A-4158-8734-2E6B915563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DD4F3-2583-4333-B286-B57791B040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905"/>
          <a:stretch/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7" y="632752"/>
            <a:ext cx="1828800" cy="1424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8CEEC-8E0A-4BF6-A4D8-6E724F459D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16000"/>
          </a:blip>
          <a:stretch>
            <a:fillRect/>
          </a:stretch>
        </p:blipFill>
        <p:spPr>
          <a:xfrm>
            <a:off x="506205" y="1826717"/>
            <a:ext cx="1619694" cy="4465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6CF985-BDAF-4A24-B77C-1A32121D3582}"/>
              </a:ext>
            </a:extLst>
          </p:cNvPr>
          <p:cNvGrpSpPr/>
          <p:nvPr/>
        </p:nvGrpSpPr>
        <p:grpSpPr>
          <a:xfrm>
            <a:off x="2438400" y="457200"/>
            <a:ext cx="9486901" cy="1994453"/>
            <a:chOff x="2438400" y="457200"/>
            <a:chExt cx="9486901" cy="19944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8400" y="457200"/>
              <a:ext cx="9486901" cy="199445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BE2D18-848E-4DDF-9EA0-15699D8E2A72}"/>
                </a:ext>
              </a:extLst>
            </p:cNvPr>
            <p:cNvSpPr txBox="1"/>
            <p:nvPr/>
          </p:nvSpPr>
          <p:spPr>
            <a:xfrm>
              <a:off x="4727521" y="781087"/>
              <a:ext cx="509915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Điền từ thích hợp vào chỗ chấm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989106-B828-4450-B04B-A2FC3F7F291B}"/>
                </a:ext>
              </a:extLst>
            </p:cNvPr>
            <p:cNvSpPr txBox="1"/>
            <p:nvPr/>
          </p:nvSpPr>
          <p:spPr>
            <a:xfrm>
              <a:off x="2647952" y="1524074"/>
              <a:ext cx="9067796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Lít viết tắt là ......................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C08AD1-0D7D-4AEE-97E0-6F10EBCBC737}"/>
              </a:ext>
            </a:extLst>
          </p:cNvPr>
          <p:cNvGrpSpPr/>
          <p:nvPr/>
        </p:nvGrpSpPr>
        <p:grpSpPr>
          <a:xfrm>
            <a:off x="3523107" y="3423329"/>
            <a:ext cx="2541738" cy="1199751"/>
            <a:chOff x="3581400" y="2634357"/>
            <a:chExt cx="3401863" cy="16057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3C6270-06BD-43D7-984E-D55619CC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400" y="2634357"/>
              <a:ext cx="3401863" cy="160574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1BCF40-562F-4326-8CB4-55E087EB1AE8}"/>
                </a:ext>
              </a:extLst>
            </p:cNvPr>
            <p:cNvSpPr txBox="1"/>
            <p:nvPr/>
          </p:nvSpPr>
          <p:spPr>
            <a:xfrm>
              <a:off x="5138987" y="3038117"/>
              <a:ext cx="373312" cy="113280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" panose="020B0603050302020204" pitchFamily="34" charset="0"/>
                  <a:ea typeface="HP001" panose="020B0603050302020204" pitchFamily="34" charset="0"/>
                </a:rPr>
                <a:t>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4EC655-F983-4FFE-8D87-F5534CCDD92B}"/>
              </a:ext>
            </a:extLst>
          </p:cNvPr>
          <p:cNvGrpSpPr/>
          <p:nvPr/>
        </p:nvGrpSpPr>
        <p:grpSpPr>
          <a:xfrm>
            <a:off x="7857553" y="3388053"/>
            <a:ext cx="2541738" cy="1199751"/>
            <a:chOff x="3581400" y="3075101"/>
            <a:chExt cx="3401863" cy="160574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39C61E-FAB7-4E63-8AB1-108E1D5F6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400" y="3075101"/>
              <a:ext cx="3401863" cy="160574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046928-AB38-4465-A3D5-C8F31F032870}"/>
                </a:ext>
              </a:extLst>
            </p:cNvPr>
            <p:cNvSpPr txBox="1"/>
            <p:nvPr/>
          </p:nvSpPr>
          <p:spPr>
            <a:xfrm>
              <a:off x="4995912" y="3548044"/>
              <a:ext cx="572838" cy="113280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" panose="020B0603050302020204" pitchFamily="34" charset="0"/>
                  <a:ea typeface="HP001" panose="020B0603050302020204" pitchFamily="34" charset="0"/>
                </a:rPr>
                <a:t>h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500" y="4786086"/>
            <a:ext cx="1355894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500" y="4669357"/>
            <a:ext cx="1355894" cy="1622746"/>
          </a:xfrm>
          <a:prstGeom prst="rect">
            <a:avLst/>
          </a:prstGeom>
        </p:spPr>
      </p:pic>
      <p:pic>
        <p:nvPicPr>
          <p:cNvPr id="2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B0D31032-F0AD-4067-9A69-879234BD82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306516" y="13588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0677 -0.5155 " pathEditMode="relative" rAng="0" ptsTypes="AA">
                                      <p:cBhvr>
                                        <p:cTn id="35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6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29831 -0.3333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5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AAB9D0-8F5A-4158-8734-2E6B915563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DD4F3-2583-4333-B286-B57791B040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905"/>
          <a:stretch/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7" y="632752"/>
            <a:ext cx="1828800" cy="14244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8CEEC-8E0A-4BF6-A4D8-6E724F459D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16000"/>
          </a:blip>
          <a:stretch>
            <a:fillRect/>
          </a:stretch>
        </p:blipFill>
        <p:spPr>
          <a:xfrm>
            <a:off x="506205" y="1826717"/>
            <a:ext cx="1619694" cy="4465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F07C3-4F38-4220-AD03-4C6C0ECBD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74" y="4696912"/>
            <a:ext cx="1480559" cy="1524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36CF985-BDAF-4A24-B77C-1A32121D3582}"/>
              </a:ext>
            </a:extLst>
          </p:cNvPr>
          <p:cNvGrpSpPr/>
          <p:nvPr/>
        </p:nvGrpSpPr>
        <p:grpSpPr>
          <a:xfrm>
            <a:off x="2102365" y="457200"/>
            <a:ext cx="9822936" cy="1994453"/>
            <a:chOff x="2102365" y="457200"/>
            <a:chExt cx="9822936" cy="19944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8400" y="457200"/>
              <a:ext cx="9486901" cy="199445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BE2D18-848E-4DDF-9EA0-15699D8E2A72}"/>
                </a:ext>
              </a:extLst>
            </p:cNvPr>
            <p:cNvSpPr txBox="1"/>
            <p:nvPr/>
          </p:nvSpPr>
          <p:spPr>
            <a:xfrm>
              <a:off x="4727521" y="781087"/>
              <a:ext cx="509915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Điền từ thích hợp vào chỗ chấm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989106-B828-4450-B04B-A2FC3F7F291B}"/>
                </a:ext>
              </a:extLst>
            </p:cNvPr>
            <p:cNvSpPr txBox="1"/>
            <p:nvPr/>
          </p:nvSpPr>
          <p:spPr>
            <a:xfrm>
              <a:off x="2102365" y="1503520"/>
              <a:ext cx="9067796" cy="4001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4FC1E9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Cái chai</a:t>
              </a: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đựng ......................</a:t>
              </a:r>
              <a:r>
                <a:rPr kumimoji="0" 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  </a:t>
              </a:r>
              <a:r>
                <a:rPr lang="en-US" sz="2600">
                  <a:solidFill>
                    <a:srgbClr val="FFBD45"/>
                  </a:solidFill>
                  <a:latin typeface="UTMavobold" panose="02040603050506020204" pitchFamily="18" charset="0"/>
                </a:rPr>
                <a:t>nước</a:t>
              </a: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C08AD1-0D7D-4AEE-97E0-6F10EBCBC737}"/>
              </a:ext>
            </a:extLst>
          </p:cNvPr>
          <p:cNvGrpSpPr/>
          <p:nvPr/>
        </p:nvGrpSpPr>
        <p:grpSpPr>
          <a:xfrm>
            <a:off x="7494489" y="3694894"/>
            <a:ext cx="2541738" cy="778920"/>
            <a:chOff x="3581400" y="3075102"/>
            <a:chExt cx="3401863" cy="10425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3C6270-06BD-43D7-984E-D55619CCE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400" y="3075102"/>
              <a:ext cx="3401863" cy="104250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1BCF40-562F-4326-8CB4-55E087EB1AE8}"/>
                </a:ext>
              </a:extLst>
            </p:cNvPr>
            <p:cNvSpPr txBox="1"/>
            <p:nvPr/>
          </p:nvSpPr>
          <p:spPr>
            <a:xfrm>
              <a:off x="4761601" y="3201930"/>
              <a:ext cx="1141386" cy="7414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1 lít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4EC655-F983-4FFE-8D87-F5534CCDD92B}"/>
              </a:ext>
            </a:extLst>
          </p:cNvPr>
          <p:cNvGrpSpPr/>
          <p:nvPr/>
        </p:nvGrpSpPr>
        <p:grpSpPr>
          <a:xfrm>
            <a:off x="3980225" y="3670853"/>
            <a:ext cx="2541738" cy="778920"/>
            <a:chOff x="3581400" y="3075102"/>
            <a:chExt cx="3401863" cy="104250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39C61E-FAB7-4E63-8AB1-108E1D5F6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81400" y="3075102"/>
              <a:ext cx="3401863" cy="104250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046928-AB38-4465-A3D5-C8F31F032870}"/>
                </a:ext>
              </a:extLst>
            </p:cNvPr>
            <p:cNvSpPr txBox="1"/>
            <p:nvPr/>
          </p:nvSpPr>
          <p:spPr>
            <a:xfrm>
              <a:off x="4711638" y="3196559"/>
              <a:ext cx="1141386" cy="74147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5 lít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9C79009-6437-4B91-9359-59C5630240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500" y="4786086"/>
            <a:ext cx="1355894" cy="1495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500" y="4669357"/>
            <a:ext cx="1355894" cy="1622746"/>
          </a:xfrm>
          <a:prstGeom prst="rect">
            <a:avLst/>
          </a:prstGeom>
        </p:spPr>
      </p:pic>
      <p:pic>
        <p:nvPicPr>
          <p:cNvPr id="22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27B9A02-B18F-4F34-B085-123A4AEAE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306516" y="1358810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1B1953-AD25-4489-B829-3303508F83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6227" y="650148"/>
            <a:ext cx="1438869" cy="17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0677 -0.5155 " pathEditMode="relative" rAng="0" ptsTypes="AA">
                                      <p:cBhvr>
                                        <p:cTn id="31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8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6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3.7037E-7 L -0.11367 -0.3620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5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AAB9D0-8F5A-4158-8734-2E6B915563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DD4F3-2583-4333-B286-B57791B04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05"/>
          <a:stretch/>
        </p:blipFill>
        <p:spPr>
          <a:xfrm>
            <a:off x="0" y="1219200"/>
            <a:ext cx="12192000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08CEEC-8E0A-4BF6-A4D8-6E724F45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965BF4B-BA9F-4648-9105-83459AFAE671}"/>
              </a:ext>
            </a:extLst>
          </p:cNvPr>
          <p:cNvGrpSpPr/>
          <p:nvPr/>
        </p:nvGrpSpPr>
        <p:grpSpPr>
          <a:xfrm>
            <a:off x="2438400" y="457200"/>
            <a:ext cx="9486901" cy="1994453"/>
            <a:chOff x="2438400" y="457200"/>
            <a:chExt cx="9486901" cy="19944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457200"/>
              <a:ext cx="9486901" cy="199445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989106-B828-4450-B04B-A2FC3F7F291B}"/>
                </a:ext>
              </a:extLst>
            </p:cNvPr>
            <p:cNvSpPr txBox="1"/>
            <p:nvPr/>
          </p:nvSpPr>
          <p:spPr>
            <a:xfrm>
              <a:off x="2590806" y="888443"/>
              <a:ext cx="906779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4FC1E9"/>
                  </a:solidFill>
                  <a:effectLst/>
                  <a:uLnTx/>
                  <a:uFillTx/>
                  <a:latin typeface="UTMavobold" panose="02040603050506020204" pitchFamily="18" charset="0"/>
                  <a:ea typeface="+mn-ea"/>
                  <a:cs typeface="+mn-cs"/>
                </a:rPr>
                <a:t>Có đơn vị nào bé hơn 1 lít không nhỉ?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UTMavobold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E3C65B8-DC94-4F5F-8530-23C11E55A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673" y="3408680"/>
            <a:ext cx="3049007" cy="33628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56C2BC-55BF-4565-AE78-267F308EA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705" y="2782410"/>
            <a:ext cx="1231950" cy="18398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1A28CE-5CB6-4AB7-A727-98A09044C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7" y="632752"/>
            <a:ext cx="1828800" cy="14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6DCD5-B269-4F23-8D52-099E7287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883F2D-FF00-4094-ABC3-6990E8E20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281" y="0"/>
            <a:ext cx="6656430" cy="60525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F721E5-7095-4AB7-BE46-5935DA15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422" y="0"/>
            <a:ext cx="6656430" cy="6052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7A81CB-E715-486C-B483-647EFD4813C8}"/>
              </a:ext>
            </a:extLst>
          </p:cNvPr>
          <p:cNvSpPr txBox="1"/>
          <p:nvPr/>
        </p:nvSpPr>
        <p:spPr>
          <a:xfrm>
            <a:off x="2381008" y="304800"/>
            <a:ext cx="742998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Thứ ........ ngày ..... tháng ...... năm 2022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5E6C7-17F1-494A-B8B3-8ED15459CACE}"/>
              </a:ext>
            </a:extLst>
          </p:cNvPr>
          <p:cNvGrpSpPr/>
          <p:nvPr/>
        </p:nvGrpSpPr>
        <p:grpSpPr>
          <a:xfrm>
            <a:off x="3428998" y="1147762"/>
            <a:ext cx="5334002" cy="4735844"/>
            <a:chOff x="3428998" y="1147762"/>
            <a:chExt cx="5334002" cy="47358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58797A-F1F7-45C0-91B5-42480DC5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8998" y="1771636"/>
              <a:ext cx="5334002" cy="411197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E65770-072E-423F-BB46-0AAF43382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279" y="1147762"/>
              <a:ext cx="3509440" cy="121919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5AD13B-0883-404A-9C5D-F6FB539E11A9}"/>
              </a:ext>
            </a:extLst>
          </p:cNvPr>
          <p:cNvSpPr txBox="1"/>
          <p:nvPr/>
        </p:nvSpPr>
        <p:spPr>
          <a:xfrm>
            <a:off x="5406772" y="1418807"/>
            <a:ext cx="13784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945633A-63A6-4A8D-82E7-B2AF7FE6B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460" y="928135"/>
            <a:ext cx="3917136" cy="39400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8EF738-ADDA-4D1A-8220-7A9E647BCEB3}"/>
              </a:ext>
            </a:extLst>
          </p:cNvPr>
          <p:cNvSpPr txBox="1"/>
          <p:nvPr/>
        </p:nvSpPr>
        <p:spPr>
          <a:xfrm>
            <a:off x="4892046" y="3324093"/>
            <a:ext cx="2356414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ysClr val="windowText" lastClr="000000"/>
                </a:solidFill>
                <a:latin typeface="iCiel Cadena" panose="02000503000000020004" pitchFamily="50" charset="0"/>
              </a:rPr>
              <a:t>Mi- li- lít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Tiết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B667C2-1059-4130-B726-7387F8592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18" y="3593099"/>
            <a:ext cx="3049007" cy="33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85C8ED-4D62-4828-97F3-3CEFA0056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600199"/>
            <a:ext cx="12192000" cy="5257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10DC0-F3D8-4CBB-8610-804463D7F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078" y="549166"/>
            <a:ext cx="2895851" cy="1060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4CBB31-11F6-4690-B8F1-C2DDF5A08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178" y="362840"/>
            <a:ext cx="1956572" cy="716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A29E8-3A0A-44C6-ACAE-B91130D7B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560" y="2333244"/>
            <a:ext cx="2483477" cy="2355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18CE-A4D8-4465-A66E-C1B41D1E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AF21B-8C6B-4CEF-A2A8-F17D4132823F}"/>
              </a:ext>
            </a:extLst>
          </p:cNvPr>
          <p:cNvSpPr txBox="1"/>
          <p:nvPr/>
        </p:nvSpPr>
        <p:spPr>
          <a:xfrm>
            <a:off x="2120411" y="3151808"/>
            <a:ext cx="6617197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31750">
                  <a:solidFill>
                    <a:prstClr val="white"/>
                  </a:solidFill>
                </a:ln>
                <a:solidFill>
                  <a:srgbClr val="FCECD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HỌC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137-C041-48B5-A68A-96C2DF565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24610" y="1313962"/>
            <a:ext cx="2504399" cy="917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8A154-DAEB-430B-9233-F4150A90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147" y="3047394"/>
            <a:ext cx="1429252" cy="5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78 0.011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0375 -0.0328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6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9375 0.00047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09375 0.00047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0156 -0.020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10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11276 -0.00023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-2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85C8ED-4D62-4828-97F3-3CEFA0056E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0" y="1538582"/>
            <a:ext cx="12192000" cy="52578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28F9BC-1E7B-4BB2-95DD-4FA6C6192A84}"/>
              </a:ext>
            </a:extLst>
          </p:cNvPr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BCFC67F2-0F93-44A5-878E-983D08F73840}"/>
                </a:ext>
              </a:extLst>
            </p:cNvPr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777250DF-4101-4430-98A5-E26DB33746FB}"/>
                </a:ext>
              </a:extLst>
            </p:cNvPr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DAE76A6-CF4A-4027-9597-D5AD76F08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94" y="1093007"/>
            <a:ext cx="8001928" cy="5107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42760-B3A9-4EC9-BC91-58708C8C0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1" y="997411"/>
            <a:ext cx="3790403" cy="12116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8EB32D-7502-432E-A271-A59A67DE82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20" y="1093007"/>
            <a:ext cx="3428930" cy="1211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94ADE3-6489-4E80-AC76-D5FAD2EC9D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00" y="4725047"/>
            <a:ext cx="290730" cy="3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4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182708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255</TotalTime>
  <Words>267</Words>
  <PresentationFormat>Widescreen</PresentationFormat>
  <Paragraphs>60</Paragraphs>
  <Slides>21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等线</vt:lpstr>
      <vt:lpstr>等线 Light</vt:lpstr>
      <vt:lpstr>#9Slide02 Noi dung dai</vt:lpstr>
      <vt:lpstr>#9Slide02 Tieu de dai</vt:lpstr>
      <vt:lpstr>Arial</vt:lpstr>
      <vt:lpstr>Calibri</vt:lpstr>
      <vt:lpstr>HP001</vt:lpstr>
      <vt:lpstr>HP001 4 hàng</vt:lpstr>
      <vt:lpstr>iCiel Cadena</vt:lpstr>
      <vt:lpstr>UTM Arruba KT</vt:lpstr>
      <vt:lpstr>UTM Avo</vt:lpstr>
      <vt:lpstr>UTM Showcard</vt:lpstr>
      <vt:lpstr>UTMavobold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Hương; 0354473852</dc:creator>
  <dcterms:created xsi:type="dcterms:W3CDTF">2022-10-27T13:32:02Z</dcterms:created>
  <dcterms:modified xsi:type="dcterms:W3CDTF">2023-01-08T03:34:23Z</dcterms:modified>
</cp:coreProperties>
</file>