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7" r:id="rId2"/>
    <p:sldId id="258" r:id="rId3"/>
    <p:sldId id="260" r:id="rId4"/>
    <p:sldId id="259" r:id="rId5"/>
    <p:sldId id="296" r:id="rId6"/>
    <p:sldId id="273" r:id="rId7"/>
    <p:sldId id="261" r:id="rId8"/>
    <p:sldId id="262" r:id="rId9"/>
    <p:sldId id="298" r:id="rId10"/>
    <p:sldId id="297" r:id="rId11"/>
    <p:sldId id="299" r:id="rId12"/>
    <p:sldId id="300" r:id="rId13"/>
    <p:sldId id="274" r:id="rId14"/>
    <p:sldId id="276" r:id="rId15"/>
    <p:sldId id="263" r:id="rId16"/>
    <p:sldId id="301" r:id="rId17"/>
    <p:sldId id="302" r:id="rId18"/>
    <p:sldId id="303" r:id="rId19"/>
    <p:sldId id="281" r:id="rId20"/>
    <p:sldId id="283" r:id="rId21"/>
    <p:sldId id="285" r:id="rId22"/>
    <p:sldId id="305" r:id="rId23"/>
    <p:sldId id="286" r:id="rId24"/>
    <p:sldId id="304" r:id="rId25"/>
    <p:sldId id="289" r:id="rId26"/>
    <p:sldId id="290" r:id="rId27"/>
    <p:sldId id="291" r:id="rId28"/>
    <p:sldId id="294" r:id="rId29"/>
    <p:sldId id="295" r:id="rId30"/>
  </p:sldIdLst>
  <p:sldSz cx="12192000" cy="6858000"/>
  <p:notesSz cx="6858000" cy="9144000"/>
  <p:embeddedFontLst>
    <p:embeddedFont>
      <p:font typeface="#9Slide05 SVNClementine" panose="020F0502020204030203" pitchFamily="34" charset="0"/>
      <p:regular r:id="rId31"/>
    </p:embeddedFont>
    <p:embeddedFont>
      <p:font typeface="iCiel Pony" panose="02000000000000000000" pitchFamily="2" charset="0"/>
      <p:regular r:id="rId32"/>
    </p:embeddedFont>
    <p:embeddedFont>
      <p:font typeface="LNTH-Dinomiko" panose="02000500000000000000" pitchFamily="2" charset="0"/>
      <p:regular r:id="rId33"/>
    </p:embeddedFont>
    <p:embeddedFont>
      <p:font typeface="LNTH-LuoLuoNotangYuanTi 1" pitchFamily="2" charset="-128"/>
      <p:regular r:id="rId34"/>
    </p:embeddedFont>
    <p:embeddedFont>
      <p:font typeface="UTM Duepuntozero" panose="02040603050506020204" pitchFamily="18" charset="0"/>
      <p:regular r:id="rId35"/>
      <p:bold r:id="rId36"/>
    </p:embeddedFont>
    <p:embeddedFont>
      <p:font typeface="UTM Edwardian" panose="02040603050506020204" pitchFamily="18" charset="0"/>
      <p:regular r:id="rId37"/>
      <p:bold r:id="rId38"/>
    </p:embeddedFont>
    <p:embeddedFont>
      <p:font typeface="UTM Mother" panose="02040603050506020204" pitchFamily="18" charset="0"/>
      <p:regular r:id="rId39"/>
    </p:embeddedFont>
    <p:embeddedFont>
      <p:font typeface="UTM Showcard" panose="0204060305050602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CCFF"/>
    <a:srgbClr val="FF7C8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3E5A6-53AD-437D-808F-07A77E002722}" v="479" dt="2023-09-04T15:56:55.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9308" autoAdjust="0"/>
  </p:normalViewPr>
  <p:slideViewPr>
    <p:cSldViewPr snapToGrid="0">
      <p:cViewPr varScale="1">
        <p:scale>
          <a:sx n="57" d="100"/>
          <a:sy n="57" d="100"/>
        </p:scale>
        <p:origin x="12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1667-16F9-4D45-A2CB-4A51C10601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FAA3A7-2FD9-482F-A02D-D56B77477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29FF61-6371-445B-9ED8-04408FCAC1EA}"/>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F627EB28-15BD-4468-B04D-7C76D8C1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4DD2D-F90D-44DC-96E1-918BBD163522}"/>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17490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0B5E-AC02-4860-BAF0-21FEBD63A3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2410ED-ABF3-47DE-A6F9-46EA95384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81C61-8904-44C1-9E8B-C39C8892FBFE}"/>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B7CCC878-AD0C-438B-8ADF-4ED34E7F3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0085A-8F07-40F9-BA64-5285A2AB0F61}"/>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96615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92D37-9545-449E-8AD0-B151212064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B8EC0D-AAE8-4773-8E67-B312EA06F4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4502D-D1AF-43C6-BBC3-891116842FEF}"/>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00B38902-C1AA-48C0-9CDF-E38460F3C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FEFC4-AFA6-4A9C-B672-79FB25384765}"/>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341909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99C4-3AE3-4FBE-8FB6-D173AEE851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2DE63-9537-4FC3-B672-2E3FF030B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9CF99-5456-4183-AC3A-F058DE14D637}"/>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9C289375-FB9D-4E89-852A-3588F5234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AB5F3-794E-4BAB-BF2C-7D7901B082FC}"/>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279180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87DB-C8CA-4886-8BB5-175F65ACB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7C8FED-47B8-4AEA-BFB6-3F5FB978B9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7398C6-20F3-4887-9033-9D1C58D09A9B}"/>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BF8336BC-DA03-4C92-9F1D-D00B4B1EB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302B-B4FF-4B0F-911E-BAE0A48AA681}"/>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165213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0AB60-D50F-4EE2-8E5D-DA180363E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010DE-DA2D-45AE-959F-34D4BFF4C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1FDC8-2487-40BD-9282-7EC113A0A6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0A733-B548-4FD1-8901-0B19E162D95A}"/>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6" name="Footer Placeholder 5">
            <a:extLst>
              <a:ext uri="{FF2B5EF4-FFF2-40B4-BE49-F238E27FC236}">
                <a16:creationId xmlns:a16="http://schemas.microsoft.com/office/drawing/2014/main" id="{4909006A-8039-471F-92A7-59CBBAD17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0E970-DF5F-4C0C-989D-9115412347A0}"/>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239392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1B9F-61EE-48CF-B7D3-897121B23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62696-4CA9-424B-B79A-621403386C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A2508-EF45-4D6B-809D-F47C89AA5E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1D3F47-1658-4D59-8E49-DFAC42B74C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5308E-9567-4FF9-8A8E-1583BDA73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A1CF2-46B2-49C8-92BA-6B6A43EA598F}"/>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8" name="Footer Placeholder 7">
            <a:extLst>
              <a:ext uri="{FF2B5EF4-FFF2-40B4-BE49-F238E27FC236}">
                <a16:creationId xmlns:a16="http://schemas.microsoft.com/office/drawing/2014/main" id="{F8F43FE6-7BCA-4FEB-B991-32C520FC69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0D7B-5632-4005-9661-0CE66D5DD319}"/>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214015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3ACF-505B-458B-88A1-33DC30DE6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CD34E0-2FE4-4BE6-B204-C1F6AE37D1B1}"/>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4" name="Footer Placeholder 3">
            <a:extLst>
              <a:ext uri="{FF2B5EF4-FFF2-40B4-BE49-F238E27FC236}">
                <a16:creationId xmlns:a16="http://schemas.microsoft.com/office/drawing/2014/main" id="{93343F33-0A88-464D-96E7-679DC8F74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F3D3B-DD6E-4ADF-970C-82918BDBDADE}"/>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107519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418B4-C1D0-4838-9551-6F995DB6C641}"/>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3" name="Footer Placeholder 2">
            <a:extLst>
              <a:ext uri="{FF2B5EF4-FFF2-40B4-BE49-F238E27FC236}">
                <a16:creationId xmlns:a16="http://schemas.microsoft.com/office/drawing/2014/main" id="{58813D8D-79E1-4A5B-B81F-9132331EE3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0F893-9227-4C47-B2D9-3F639DEDE88C}"/>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50441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AEE0-E412-4E77-92C0-519644249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C732A-0F44-4E0B-8799-2E9D97ECD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63807-0692-4FD3-94C9-AE3F99D3F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21FD9-0CCA-4D2F-9EF7-5F65B8634AB5}"/>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6" name="Footer Placeholder 5">
            <a:extLst>
              <a:ext uri="{FF2B5EF4-FFF2-40B4-BE49-F238E27FC236}">
                <a16:creationId xmlns:a16="http://schemas.microsoft.com/office/drawing/2014/main" id="{BFC9D653-B687-435E-83E3-32586C4F4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52862-F4A6-4E98-A575-8D9B48C2892C}"/>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236891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5E84-8777-4A54-8357-D96BA14F30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601CE7-AD94-4D2B-8082-4092584970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5ABF2-309E-49B9-B417-FF6B9A202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64779-A066-4B9F-9A21-B37F9F04D9E2}"/>
              </a:ext>
            </a:extLst>
          </p:cNvPr>
          <p:cNvSpPr>
            <a:spLocks noGrp="1"/>
          </p:cNvSpPr>
          <p:nvPr>
            <p:ph type="dt" sz="half" idx="10"/>
          </p:nvPr>
        </p:nvSpPr>
        <p:spPr/>
        <p:txBody>
          <a:bodyPr/>
          <a:lstStyle/>
          <a:p>
            <a:fld id="{9BD1BB74-A018-46C4-A06F-413E3ADE08BA}" type="datetimeFigureOut">
              <a:rPr lang="en-US" smtClean="0"/>
              <a:t>23/11/2024</a:t>
            </a:fld>
            <a:endParaRPr lang="en-US"/>
          </a:p>
        </p:txBody>
      </p:sp>
      <p:sp>
        <p:nvSpPr>
          <p:cNvPr id="6" name="Footer Placeholder 5">
            <a:extLst>
              <a:ext uri="{FF2B5EF4-FFF2-40B4-BE49-F238E27FC236}">
                <a16:creationId xmlns:a16="http://schemas.microsoft.com/office/drawing/2014/main" id="{92CBAC32-39AB-472C-B2A6-C6E649F1F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BC847-1F42-4152-B12E-118488905A9F}"/>
              </a:ext>
            </a:extLst>
          </p:cNvPr>
          <p:cNvSpPr>
            <a:spLocks noGrp="1"/>
          </p:cNvSpPr>
          <p:nvPr>
            <p:ph type="sldNum" sz="quarter" idx="12"/>
          </p:nvPr>
        </p:nvSpPr>
        <p:spPr/>
        <p:txBody>
          <a:bodyPr/>
          <a:lstStyle/>
          <a:p>
            <a:fld id="{A23BB327-54B9-469B-A33B-D1BA92DF7638}" type="slidenum">
              <a:rPr lang="en-US" smtClean="0"/>
              <a:t>‹#›</a:t>
            </a:fld>
            <a:endParaRPr lang="en-US"/>
          </a:p>
        </p:txBody>
      </p:sp>
    </p:spTree>
    <p:extLst>
      <p:ext uri="{BB962C8B-B14F-4D97-AF65-F5344CB8AC3E}">
        <p14:creationId xmlns:p14="http://schemas.microsoft.com/office/powerpoint/2010/main" val="67447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A91E77-68B6-A4AF-333E-8EA8896010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E85E19C-62D8-49C0-AD33-CF9E7D79D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4F3FC-478B-47C4-902D-A04979488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54EEA-F83B-4FC3-BBEC-C37D1A02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1BB74-A018-46C4-A06F-413E3ADE08BA}" type="datetimeFigureOut">
              <a:rPr lang="en-US" smtClean="0"/>
              <a:t>23/11/2024</a:t>
            </a:fld>
            <a:endParaRPr lang="en-US"/>
          </a:p>
        </p:txBody>
      </p:sp>
      <p:sp>
        <p:nvSpPr>
          <p:cNvPr id="5" name="Footer Placeholder 4">
            <a:extLst>
              <a:ext uri="{FF2B5EF4-FFF2-40B4-BE49-F238E27FC236}">
                <a16:creationId xmlns:a16="http://schemas.microsoft.com/office/drawing/2014/main" id="{AAC03F15-DB5B-4E56-9434-2001D482D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034D45-4C63-4C14-93C7-4AD09FC5F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BB327-54B9-469B-A33B-D1BA92DF7638}" type="slidenum">
              <a:rPr lang="en-US" smtClean="0"/>
              <a:t>‹#›</a:t>
            </a:fld>
            <a:endParaRPr lang="en-US"/>
          </a:p>
        </p:txBody>
      </p:sp>
    </p:spTree>
    <p:extLst>
      <p:ext uri="{BB962C8B-B14F-4D97-AF65-F5344CB8AC3E}">
        <p14:creationId xmlns:p14="http://schemas.microsoft.com/office/powerpoint/2010/main" val="612137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6.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3000" b="-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71466-86EB-4CE2-9C4D-C31EF289D27B}"/>
              </a:ext>
            </a:extLst>
          </p:cNvPr>
          <p:cNvPicPr>
            <a:picLocks noChangeAspect="1"/>
          </p:cNvPicPr>
          <p:nvPr/>
        </p:nvPicPr>
        <p:blipFill>
          <a:blip r:embed="rId3"/>
          <a:stretch>
            <a:fillRect/>
          </a:stretch>
        </p:blipFill>
        <p:spPr>
          <a:xfrm>
            <a:off x="308758" y="286749"/>
            <a:ext cx="12192000" cy="2151888"/>
          </a:xfrm>
          <a:prstGeom prst="rect">
            <a:avLst/>
          </a:prstGeom>
        </p:spPr>
      </p:pic>
    </p:spTree>
    <p:extLst>
      <p:ext uri="{BB962C8B-B14F-4D97-AF65-F5344CB8AC3E}">
        <p14:creationId xmlns:p14="http://schemas.microsoft.com/office/powerpoint/2010/main" val="42835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8254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1359664" y="869659"/>
            <a:ext cx="106679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Mùa xuân đến. Hoa mơ nở trắng rừng.</a:t>
            </a:r>
          </a:p>
        </p:txBody>
      </p:sp>
      <p:pic>
        <p:nvPicPr>
          <p:cNvPr id="7" name="Picture 6">
            <a:extLst>
              <a:ext uri="{FF2B5EF4-FFF2-40B4-BE49-F238E27FC236}">
                <a16:creationId xmlns:a16="http://schemas.microsoft.com/office/drawing/2014/main" id="{0E9F4652-C4FD-4EF7-B964-2AE0F0FCEA3E}"/>
              </a:ext>
            </a:extLst>
          </p:cNvPr>
          <p:cNvPicPr>
            <a:picLocks noChangeAspect="1"/>
          </p:cNvPicPr>
          <p:nvPr/>
        </p:nvPicPr>
        <p:blipFill>
          <a:blip r:embed="rId3"/>
          <a:stretch>
            <a:fillRect/>
          </a:stretch>
        </p:blipFill>
        <p:spPr>
          <a:xfrm>
            <a:off x="82168" y="278296"/>
            <a:ext cx="908383" cy="1182727"/>
          </a:xfrm>
          <a:prstGeom prst="rect">
            <a:avLst/>
          </a:prstGeom>
        </p:spPr>
      </p:pic>
      <p:pic>
        <p:nvPicPr>
          <p:cNvPr id="5" name="Picture 4">
            <a:extLst>
              <a:ext uri="{FF2B5EF4-FFF2-40B4-BE49-F238E27FC236}">
                <a16:creationId xmlns:a16="http://schemas.microsoft.com/office/drawing/2014/main" id="{A9C1467A-D1FF-4996-9FB4-37E8DE4AA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80" y="1772662"/>
            <a:ext cx="11032110" cy="887897"/>
          </a:xfrm>
          <a:prstGeom prst="rect">
            <a:avLst/>
          </a:prstGeom>
        </p:spPr>
      </p:pic>
      <p:cxnSp>
        <p:nvCxnSpPr>
          <p:cNvPr id="6" name="Straight Connector 5">
            <a:extLst>
              <a:ext uri="{FF2B5EF4-FFF2-40B4-BE49-F238E27FC236}">
                <a16:creationId xmlns:a16="http://schemas.microsoft.com/office/drawing/2014/main" id="{F6B74437-C649-4255-9ECF-8061C8D4437C}"/>
              </a:ext>
            </a:extLst>
          </p:cNvPr>
          <p:cNvCxnSpPr/>
          <p:nvPr/>
        </p:nvCxnSpPr>
        <p:spPr>
          <a:xfrm>
            <a:off x="4306957" y="2142067"/>
            <a:ext cx="0" cy="3336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DBADC1-C3CD-4D5E-BAE3-0887A8783C4B}"/>
              </a:ext>
            </a:extLst>
          </p:cNvPr>
          <p:cNvCxnSpPr/>
          <p:nvPr/>
        </p:nvCxnSpPr>
        <p:spPr>
          <a:xfrm>
            <a:off x="7792279" y="2122096"/>
            <a:ext cx="0" cy="3336051"/>
          </a:xfrm>
          <a:prstGeom prst="line">
            <a:avLst/>
          </a:prstGeom>
        </p:spPr>
        <p:style>
          <a:lnRef idx="1">
            <a:schemeClr val="accent1"/>
          </a:lnRef>
          <a:fillRef idx="0">
            <a:schemeClr val="accent1"/>
          </a:fillRef>
          <a:effectRef idx="0">
            <a:schemeClr val="accent1"/>
          </a:effectRef>
          <a:fontRef idx="minor">
            <a:schemeClr val="tx1"/>
          </a:fontRef>
        </p:style>
      </p:cxnSp>
      <p:sp>
        <p:nvSpPr>
          <p:cNvPr id="11" name="Hộp Văn bản 12">
            <a:extLst>
              <a:ext uri="{FF2B5EF4-FFF2-40B4-BE49-F238E27FC236}">
                <a16:creationId xmlns:a16="http://schemas.microsoft.com/office/drawing/2014/main" id="{9C073199-C167-432C-A49E-008E96F80858}"/>
              </a:ext>
            </a:extLst>
          </p:cNvPr>
          <p:cNvSpPr txBox="1"/>
          <p:nvPr/>
        </p:nvSpPr>
        <p:spPr>
          <a:xfrm>
            <a:off x="821636" y="3182190"/>
            <a:ext cx="317543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Mùa xuân đến</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hoa mơ nở trắng rừng.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ộp Văn bản 12">
            <a:extLst>
              <a:ext uri="{FF2B5EF4-FFF2-40B4-BE49-F238E27FC236}">
                <a16:creationId xmlns:a16="http://schemas.microsoft.com/office/drawing/2014/main" id="{59D63280-13FF-4508-8E04-F13C78E2F7AF}"/>
              </a:ext>
            </a:extLst>
          </p:cNvPr>
          <p:cNvSpPr txBox="1"/>
          <p:nvPr/>
        </p:nvSpPr>
        <p:spPr>
          <a:xfrm>
            <a:off x="4508282" y="3320279"/>
            <a:ext cx="3175434" cy="1754326"/>
          </a:xfrm>
          <a:prstGeom prst="rect">
            <a:avLst/>
          </a:prstGeom>
          <a:noFill/>
        </p:spPr>
        <p:txBody>
          <a:bodyPr wrap="square">
            <a:spAutoFit/>
          </a:bodyPr>
          <a:lstStyle/>
          <a:p>
            <a:pPr lvl="0" algn="ctr"/>
            <a:r>
              <a:rPr lang="vi-VN" sz="3600">
                <a:solidFill>
                  <a:srgbClr val="0070C0"/>
                </a:solidFill>
              </a:rPr>
              <a:t>Mùa xuân đến </a:t>
            </a:r>
            <a:r>
              <a:rPr lang="vi-VN" sz="3600">
                <a:solidFill>
                  <a:srgbClr val="FF0000"/>
                </a:solidFill>
              </a:rPr>
              <a:t>nên</a:t>
            </a:r>
            <a:r>
              <a:rPr lang="vi-VN" sz="3600">
                <a:solidFill>
                  <a:srgbClr val="0070C0"/>
                </a:solidFill>
              </a:rPr>
              <a:t> hoa mơ nở trắng rừng.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2">
            <a:extLst>
              <a:ext uri="{FF2B5EF4-FFF2-40B4-BE49-F238E27FC236}">
                <a16:creationId xmlns:a16="http://schemas.microsoft.com/office/drawing/2014/main" id="{EE1C7241-B632-4186-95A1-6D24202E59FB}"/>
              </a:ext>
            </a:extLst>
          </p:cNvPr>
          <p:cNvSpPr txBox="1"/>
          <p:nvPr/>
        </p:nvSpPr>
        <p:spPr>
          <a:xfrm>
            <a:off x="7993602" y="3320279"/>
            <a:ext cx="3602047" cy="1754326"/>
          </a:xfrm>
          <a:prstGeom prst="rect">
            <a:avLst/>
          </a:prstGeom>
          <a:noFill/>
        </p:spPr>
        <p:txBody>
          <a:bodyPr wrap="square">
            <a:spAutoFit/>
          </a:bodyPr>
          <a:lstStyle/>
          <a:p>
            <a:pPr lvl="0" algn="ctr"/>
            <a:r>
              <a:rPr lang="vi-VN" sz="3600">
                <a:solidFill>
                  <a:srgbClr val="FF0000"/>
                </a:solidFill>
              </a:rPr>
              <a:t>Vì</a:t>
            </a:r>
            <a:r>
              <a:rPr lang="vi-VN" sz="3600">
                <a:solidFill>
                  <a:srgbClr val="0070C0"/>
                </a:solidFill>
              </a:rPr>
              <a:t> mùa xuân đến </a:t>
            </a:r>
            <a:r>
              <a:rPr lang="vi-VN" sz="3600">
                <a:solidFill>
                  <a:srgbClr val="FF0000"/>
                </a:solidFill>
              </a:rPr>
              <a:t>nên</a:t>
            </a:r>
            <a:r>
              <a:rPr lang="vi-VN" sz="3600">
                <a:solidFill>
                  <a:srgbClr val="0070C0"/>
                </a:solidFill>
              </a:rPr>
              <a:t> hoa mơ nở trắng rừng.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688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8254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776593" y="881665"/>
            <a:ext cx="1117808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Biển động. Tàu thuyền nhanh chóng tìm nơi trú ẩn.</a:t>
            </a:r>
          </a:p>
        </p:txBody>
      </p:sp>
      <p:pic>
        <p:nvPicPr>
          <p:cNvPr id="7" name="Picture 6">
            <a:extLst>
              <a:ext uri="{FF2B5EF4-FFF2-40B4-BE49-F238E27FC236}">
                <a16:creationId xmlns:a16="http://schemas.microsoft.com/office/drawing/2014/main" id="{0E9F4652-C4FD-4EF7-B964-2AE0F0FCEA3E}"/>
              </a:ext>
            </a:extLst>
          </p:cNvPr>
          <p:cNvPicPr>
            <a:picLocks noChangeAspect="1"/>
          </p:cNvPicPr>
          <p:nvPr/>
        </p:nvPicPr>
        <p:blipFill>
          <a:blip r:embed="rId3"/>
          <a:stretch>
            <a:fillRect/>
          </a:stretch>
        </p:blipFill>
        <p:spPr>
          <a:xfrm>
            <a:off x="82168" y="278296"/>
            <a:ext cx="908383" cy="1182727"/>
          </a:xfrm>
          <a:prstGeom prst="rect">
            <a:avLst/>
          </a:prstGeom>
        </p:spPr>
      </p:pic>
      <p:pic>
        <p:nvPicPr>
          <p:cNvPr id="5" name="Picture 4">
            <a:extLst>
              <a:ext uri="{FF2B5EF4-FFF2-40B4-BE49-F238E27FC236}">
                <a16:creationId xmlns:a16="http://schemas.microsoft.com/office/drawing/2014/main" id="{A9C1467A-D1FF-4996-9FB4-37E8DE4AA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80" y="1772662"/>
            <a:ext cx="11032110" cy="887897"/>
          </a:xfrm>
          <a:prstGeom prst="rect">
            <a:avLst/>
          </a:prstGeom>
        </p:spPr>
      </p:pic>
      <p:cxnSp>
        <p:nvCxnSpPr>
          <p:cNvPr id="6" name="Straight Connector 5">
            <a:extLst>
              <a:ext uri="{FF2B5EF4-FFF2-40B4-BE49-F238E27FC236}">
                <a16:creationId xmlns:a16="http://schemas.microsoft.com/office/drawing/2014/main" id="{F6B74437-C649-4255-9ECF-8061C8D4437C}"/>
              </a:ext>
            </a:extLst>
          </p:cNvPr>
          <p:cNvCxnSpPr/>
          <p:nvPr/>
        </p:nvCxnSpPr>
        <p:spPr>
          <a:xfrm>
            <a:off x="4306957" y="2142067"/>
            <a:ext cx="0" cy="3336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DBADC1-C3CD-4D5E-BAE3-0887A8783C4B}"/>
              </a:ext>
            </a:extLst>
          </p:cNvPr>
          <p:cNvCxnSpPr/>
          <p:nvPr/>
        </p:nvCxnSpPr>
        <p:spPr>
          <a:xfrm>
            <a:off x="7792279" y="2122096"/>
            <a:ext cx="0" cy="3336051"/>
          </a:xfrm>
          <a:prstGeom prst="line">
            <a:avLst/>
          </a:prstGeom>
        </p:spPr>
        <p:style>
          <a:lnRef idx="1">
            <a:schemeClr val="accent1"/>
          </a:lnRef>
          <a:fillRef idx="0">
            <a:schemeClr val="accent1"/>
          </a:fillRef>
          <a:effectRef idx="0">
            <a:schemeClr val="accent1"/>
          </a:effectRef>
          <a:fontRef idx="minor">
            <a:schemeClr val="tx1"/>
          </a:fontRef>
        </p:style>
      </p:cxnSp>
      <p:sp>
        <p:nvSpPr>
          <p:cNvPr id="11" name="Hộp Văn bản 12">
            <a:extLst>
              <a:ext uri="{FF2B5EF4-FFF2-40B4-BE49-F238E27FC236}">
                <a16:creationId xmlns:a16="http://schemas.microsoft.com/office/drawing/2014/main" id="{9C073199-C167-432C-A49E-008E96F80858}"/>
              </a:ext>
            </a:extLst>
          </p:cNvPr>
          <p:cNvSpPr txBox="1"/>
          <p:nvPr/>
        </p:nvSpPr>
        <p:spPr>
          <a:xfrm>
            <a:off x="849580" y="2937354"/>
            <a:ext cx="3175434" cy="2308324"/>
          </a:xfrm>
          <a:prstGeom prst="rect">
            <a:avLst/>
          </a:prstGeom>
          <a:noFill/>
        </p:spPr>
        <p:txBody>
          <a:bodyPr wrap="square">
            <a:spAutoFit/>
          </a:bodyPr>
          <a:lstStyle/>
          <a:p>
            <a:pPr lvl="0" algn="ctr"/>
            <a:r>
              <a:rPr lang="vi-VN" sz="3600">
                <a:solidFill>
                  <a:srgbClr val="0070C0"/>
                </a:solidFill>
              </a:rPr>
              <a:t>Biển động</a:t>
            </a:r>
            <a:r>
              <a:rPr lang="vi-VN" sz="3600">
                <a:solidFill>
                  <a:srgbClr val="FF0000"/>
                </a:solidFill>
              </a:rPr>
              <a:t>,</a:t>
            </a:r>
            <a:r>
              <a:rPr lang="vi-VN" sz="3600">
                <a:solidFill>
                  <a:srgbClr val="0070C0"/>
                </a:solidFill>
              </a:rPr>
              <a:t> tàu thuyền nhanh chóng tìm nơi trú đậu.</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ộp Văn bản 12">
            <a:extLst>
              <a:ext uri="{FF2B5EF4-FFF2-40B4-BE49-F238E27FC236}">
                <a16:creationId xmlns:a16="http://schemas.microsoft.com/office/drawing/2014/main" id="{59D63280-13FF-4508-8E04-F13C78E2F7AF}"/>
              </a:ext>
            </a:extLst>
          </p:cNvPr>
          <p:cNvSpPr txBox="1"/>
          <p:nvPr/>
        </p:nvSpPr>
        <p:spPr>
          <a:xfrm>
            <a:off x="4394127" y="3075443"/>
            <a:ext cx="3317533" cy="2308324"/>
          </a:xfrm>
          <a:prstGeom prst="rect">
            <a:avLst/>
          </a:prstGeom>
          <a:noFill/>
        </p:spPr>
        <p:txBody>
          <a:bodyPr wrap="square">
            <a:spAutoFit/>
          </a:bodyPr>
          <a:lstStyle/>
          <a:p>
            <a:pPr lvl="0" algn="ctr"/>
            <a:r>
              <a:rPr lang="vi-VN" sz="3600">
                <a:solidFill>
                  <a:srgbClr val="0070C0"/>
                </a:solidFill>
              </a:rPr>
              <a:t>Biển động </a:t>
            </a:r>
            <a:r>
              <a:rPr lang="vi-VN" sz="3600">
                <a:solidFill>
                  <a:srgbClr val="FF0000"/>
                </a:solidFill>
              </a:rPr>
              <a:t>nên</a:t>
            </a:r>
            <a:r>
              <a:rPr lang="vi-VN" sz="3600">
                <a:solidFill>
                  <a:srgbClr val="0070C0"/>
                </a:solidFill>
              </a:rPr>
              <a:t> tàu thuyền nhanh chóng tìm nơi trú đậu.</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2">
            <a:extLst>
              <a:ext uri="{FF2B5EF4-FFF2-40B4-BE49-F238E27FC236}">
                <a16:creationId xmlns:a16="http://schemas.microsoft.com/office/drawing/2014/main" id="{EE1C7241-B632-4186-95A1-6D24202E59FB}"/>
              </a:ext>
            </a:extLst>
          </p:cNvPr>
          <p:cNvSpPr txBox="1"/>
          <p:nvPr/>
        </p:nvSpPr>
        <p:spPr>
          <a:xfrm>
            <a:off x="8021546" y="3075443"/>
            <a:ext cx="3602047" cy="2308324"/>
          </a:xfrm>
          <a:prstGeom prst="rect">
            <a:avLst/>
          </a:prstGeom>
          <a:noFill/>
        </p:spPr>
        <p:txBody>
          <a:bodyPr wrap="square">
            <a:spAutoFit/>
          </a:bodyPr>
          <a:lstStyle/>
          <a:p>
            <a:pPr lvl="0" algn="ctr"/>
            <a:r>
              <a:rPr lang="vi-VN" sz="3600">
                <a:solidFill>
                  <a:srgbClr val="FF0000"/>
                </a:solidFill>
              </a:rPr>
              <a:t>Vì </a:t>
            </a:r>
            <a:r>
              <a:rPr lang="vi-VN" sz="3600">
                <a:solidFill>
                  <a:srgbClr val="0070C0"/>
                </a:solidFill>
              </a:rPr>
              <a:t>biển động </a:t>
            </a:r>
            <a:r>
              <a:rPr lang="vi-VN" sz="3600">
                <a:solidFill>
                  <a:srgbClr val="FF0000"/>
                </a:solidFill>
              </a:rPr>
              <a:t>nên</a:t>
            </a:r>
            <a:r>
              <a:rPr lang="vi-VN" sz="3600">
                <a:solidFill>
                  <a:srgbClr val="0070C0"/>
                </a:solidFill>
              </a:rPr>
              <a:t> tàu thuyền nhanh chóng tìm nơi trú đậu.</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77572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8254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776593" y="729312"/>
            <a:ext cx="1117808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Hạt cải được gieo xuống. Đất phù sa và mưa xuân giúp chúng nảy</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mầm nhanh.</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E9F4652-C4FD-4EF7-B964-2AE0F0FCEA3E}"/>
              </a:ext>
            </a:extLst>
          </p:cNvPr>
          <p:cNvPicPr>
            <a:picLocks noChangeAspect="1"/>
          </p:cNvPicPr>
          <p:nvPr/>
        </p:nvPicPr>
        <p:blipFill>
          <a:blip r:embed="rId3"/>
          <a:stretch>
            <a:fillRect/>
          </a:stretch>
        </p:blipFill>
        <p:spPr>
          <a:xfrm>
            <a:off x="82168" y="278296"/>
            <a:ext cx="908383" cy="1182727"/>
          </a:xfrm>
          <a:prstGeom prst="rect">
            <a:avLst/>
          </a:prstGeom>
        </p:spPr>
      </p:pic>
      <p:pic>
        <p:nvPicPr>
          <p:cNvPr id="5" name="Picture 4">
            <a:extLst>
              <a:ext uri="{FF2B5EF4-FFF2-40B4-BE49-F238E27FC236}">
                <a16:creationId xmlns:a16="http://schemas.microsoft.com/office/drawing/2014/main" id="{A9C1467A-D1FF-4996-9FB4-37E8DE4AA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80" y="1954310"/>
            <a:ext cx="11032110" cy="887897"/>
          </a:xfrm>
          <a:prstGeom prst="rect">
            <a:avLst/>
          </a:prstGeom>
        </p:spPr>
      </p:pic>
      <p:cxnSp>
        <p:nvCxnSpPr>
          <p:cNvPr id="6" name="Straight Connector 5">
            <a:extLst>
              <a:ext uri="{FF2B5EF4-FFF2-40B4-BE49-F238E27FC236}">
                <a16:creationId xmlns:a16="http://schemas.microsoft.com/office/drawing/2014/main" id="{F6B74437-C649-4255-9ECF-8061C8D4437C}"/>
              </a:ext>
            </a:extLst>
          </p:cNvPr>
          <p:cNvCxnSpPr>
            <a:cxnSpLocks/>
          </p:cNvCxnSpPr>
          <p:nvPr/>
        </p:nvCxnSpPr>
        <p:spPr>
          <a:xfrm>
            <a:off x="4306957" y="2142067"/>
            <a:ext cx="0" cy="427328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DBADC1-C3CD-4D5E-BAE3-0887A8783C4B}"/>
              </a:ext>
            </a:extLst>
          </p:cNvPr>
          <p:cNvCxnSpPr>
            <a:cxnSpLocks/>
          </p:cNvCxnSpPr>
          <p:nvPr/>
        </p:nvCxnSpPr>
        <p:spPr>
          <a:xfrm>
            <a:off x="7792279" y="2122096"/>
            <a:ext cx="0" cy="429325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Hộp Văn bản 12">
            <a:extLst>
              <a:ext uri="{FF2B5EF4-FFF2-40B4-BE49-F238E27FC236}">
                <a16:creationId xmlns:a16="http://schemas.microsoft.com/office/drawing/2014/main" id="{9C073199-C167-432C-A49E-008E96F80858}"/>
              </a:ext>
            </a:extLst>
          </p:cNvPr>
          <p:cNvSpPr txBox="1"/>
          <p:nvPr/>
        </p:nvSpPr>
        <p:spPr>
          <a:xfrm>
            <a:off x="849580" y="2777288"/>
            <a:ext cx="3175434" cy="3416320"/>
          </a:xfrm>
          <a:prstGeom prst="rect">
            <a:avLst/>
          </a:prstGeom>
          <a:noFill/>
        </p:spPr>
        <p:txBody>
          <a:bodyPr wrap="square">
            <a:spAutoFit/>
          </a:bodyPr>
          <a:lstStyle/>
          <a:p>
            <a:pPr lvl="0" algn="just"/>
            <a:r>
              <a:rPr lang="vi-VN" sz="3600">
                <a:solidFill>
                  <a:srgbClr val="0070C0"/>
                </a:solidFill>
              </a:rPr>
              <a:t>Hạt cải được gieo xuống</a:t>
            </a:r>
            <a:r>
              <a:rPr lang="vi-VN" sz="3600">
                <a:solidFill>
                  <a:srgbClr val="FF0000"/>
                </a:solidFill>
              </a:rPr>
              <a:t>,</a:t>
            </a:r>
            <a:r>
              <a:rPr lang="vi-VN" sz="3600">
                <a:solidFill>
                  <a:srgbClr val="0070C0"/>
                </a:solidFill>
              </a:rPr>
              <a:t> đất phù sa và mưa xuân giúp chúng nảy mầm.</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ộp Văn bản 12">
            <a:extLst>
              <a:ext uri="{FF2B5EF4-FFF2-40B4-BE49-F238E27FC236}">
                <a16:creationId xmlns:a16="http://schemas.microsoft.com/office/drawing/2014/main" id="{59D63280-13FF-4508-8E04-F13C78E2F7AF}"/>
              </a:ext>
            </a:extLst>
          </p:cNvPr>
          <p:cNvSpPr txBox="1"/>
          <p:nvPr/>
        </p:nvSpPr>
        <p:spPr>
          <a:xfrm>
            <a:off x="4422069" y="2842207"/>
            <a:ext cx="3317533" cy="3416320"/>
          </a:xfrm>
          <a:prstGeom prst="rect">
            <a:avLst/>
          </a:prstGeom>
          <a:noFill/>
        </p:spPr>
        <p:txBody>
          <a:bodyPr wrap="square">
            <a:spAutoFit/>
          </a:bodyPr>
          <a:lstStyle/>
          <a:p>
            <a:pPr lvl="0" algn="just"/>
            <a:r>
              <a:rPr lang="vi-VN" sz="3600">
                <a:solidFill>
                  <a:srgbClr val="0070C0"/>
                </a:solidFill>
              </a:rPr>
              <a:t>Hạt cải được gieo xuống </a:t>
            </a:r>
            <a:r>
              <a:rPr lang="vi-VN" sz="3600">
                <a:solidFill>
                  <a:srgbClr val="FF0000"/>
                </a:solidFill>
              </a:rPr>
              <a:t>thì</a:t>
            </a:r>
            <a:r>
              <a:rPr lang="vi-VN" sz="3600">
                <a:solidFill>
                  <a:srgbClr val="0070C0"/>
                </a:solidFill>
              </a:rPr>
              <a:t> đất phù sa và mưa xuân giúp chúng nảy mầm.</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2">
            <a:extLst>
              <a:ext uri="{FF2B5EF4-FFF2-40B4-BE49-F238E27FC236}">
                <a16:creationId xmlns:a16="http://schemas.microsoft.com/office/drawing/2014/main" id="{EE1C7241-B632-4186-95A1-6D24202E59FB}"/>
              </a:ext>
            </a:extLst>
          </p:cNvPr>
          <p:cNvSpPr txBox="1"/>
          <p:nvPr/>
        </p:nvSpPr>
        <p:spPr>
          <a:xfrm>
            <a:off x="7995802" y="2857088"/>
            <a:ext cx="3602047" cy="3416320"/>
          </a:xfrm>
          <a:prstGeom prst="rect">
            <a:avLst/>
          </a:prstGeom>
          <a:noFill/>
        </p:spPr>
        <p:txBody>
          <a:bodyPr wrap="square">
            <a:spAutoFit/>
          </a:bodyPr>
          <a:lstStyle/>
          <a:p>
            <a:pPr lvl="0" algn="just"/>
            <a:r>
              <a:rPr lang="vi-VN" sz="3600">
                <a:solidFill>
                  <a:srgbClr val="FF0000"/>
                </a:solidFill>
              </a:rPr>
              <a:t>Nếu</a:t>
            </a:r>
            <a:r>
              <a:rPr lang="vi-VN" sz="3600">
                <a:solidFill>
                  <a:srgbClr val="0070C0"/>
                </a:solidFill>
              </a:rPr>
              <a:t> hạt cải được gieo xuống </a:t>
            </a:r>
            <a:r>
              <a:rPr lang="vi-VN" sz="3600">
                <a:solidFill>
                  <a:srgbClr val="FF0000"/>
                </a:solidFill>
              </a:rPr>
              <a:t>thì </a:t>
            </a:r>
            <a:r>
              <a:rPr lang="vi-VN" sz="3600">
                <a:solidFill>
                  <a:srgbClr val="0070C0"/>
                </a:solidFill>
              </a:rPr>
              <a:t>đất phù sa và mưa xuân giúp chúng nảy mầm.</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390928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97661461-5CAF-18A1-A7E7-BC8D602BF4A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10" b="42095" l="54630" r="95148">
                        <a14:foregroundMark x1="77436" y1="42135" x2="77436" y2="42135"/>
                        <a14:foregroundMark x1="71047" y1="42135" x2="71047" y2="42135"/>
                        <a14:foregroundMark x1="54630" y1="37485" x2="54630" y2="37485"/>
                      </a14:backgroundRemoval>
                    </a14:imgEffect>
                  </a14:imgLayer>
                </a14:imgProps>
              </a:ext>
              <a:ext uri="{28A0092B-C50C-407E-A947-70E740481C1C}">
                <a14:useLocalDpi xmlns:a14="http://schemas.microsoft.com/office/drawing/2010/main" val="0"/>
              </a:ext>
            </a:extLst>
          </a:blip>
          <a:srcRect l="52342" b="53679"/>
          <a:stretch/>
        </p:blipFill>
        <p:spPr>
          <a:xfrm>
            <a:off x="1982780" y="1337616"/>
            <a:ext cx="5816125" cy="5652907"/>
          </a:xfrm>
          <a:prstGeom prst="rect">
            <a:avLst/>
          </a:prstGeom>
        </p:spPr>
      </p:pic>
      <p:grpSp>
        <p:nvGrpSpPr>
          <p:cNvPr id="24" name="Nhóm 23">
            <a:extLst>
              <a:ext uri="{FF2B5EF4-FFF2-40B4-BE49-F238E27FC236}">
                <a16:creationId xmlns:a16="http://schemas.microsoft.com/office/drawing/2014/main" id="{886D2E9C-3A74-F8CA-D3B7-E60C4654897E}"/>
              </a:ext>
            </a:extLst>
          </p:cNvPr>
          <p:cNvGrpSpPr/>
          <p:nvPr/>
        </p:nvGrpSpPr>
        <p:grpSpPr>
          <a:xfrm>
            <a:off x="6360380" y="344660"/>
            <a:ext cx="4790405" cy="4664661"/>
            <a:chOff x="1514476" y="3196638"/>
            <a:chExt cx="9027439" cy="4664661"/>
          </a:xfrm>
        </p:grpSpPr>
        <p:sp>
          <p:nvSpPr>
            <p:cNvPr id="25" name="Bong bóng Lời nói: Hình chữ nhật với Góc Tròn 24">
              <a:extLst>
                <a:ext uri="{FF2B5EF4-FFF2-40B4-BE49-F238E27FC236}">
                  <a16:creationId xmlns:a16="http://schemas.microsoft.com/office/drawing/2014/main" id="{9228EE96-3E0A-2B28-83C4-D224E2CF159A}"/>
                </a:ext>
              </a:extLst>
            </p:cNvPr>
            <p:cNvSpPr/>
            <p:nvPr/>
          </p:nvSpPr>
          <p:spPr>
            <a:xfrm>
              <a:off x="1514476" y="3196638"/>
              <a:ext cx="9027439" cy="4664661"/>
            </a:xfrm>
            <a:prstGeom prst="wedgeRoundRectCallout">
              <a:avLst>
                <a:gd name="adj1" fmla="val -60479"/>
                <a:gd name="adj2" fmla="val 30433"/>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26" name="TextBox 8">
              <a:extLst>
                <a:ext uri="{FF2B5EF4-FFF2-40B4-BE49-F238E27FC236}">
                  <a16:creationId xmlns:a16="http://schemas.microsoft.com/office/drawing/2014/main" id="{C93E792E-E670-546A-DDE5-971494FD0A06}"/>
                </a:ext>
              </a:extLst>
            </p:cNvPr>
            <p:cNvSpPr txBox="1"/>
            <p:nvPr/>
          </p:nvSpPr>
          <p:spPr>
            <a:xfrm>
              <a:off x="1726750" y="3261283"/>
              <a:ext cx="860288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Cảm ơn các bạn đã giúp mình thu hoạch trứng nhé! </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Hình ảnh 2" descr="Ảnh có chứa mẫu họa&#10;&#10;Mô tả được tạo tự động">
            <a:extLst>
              <a:ext uri="{FF2B5EF4-FFF2-40B4-BE49-F238E27FC236}">
                <a16:creationId xmlns:a16="http://schemas.microsoft.com/office/drawing/2014/main" id="{E64DA522-E200-CEB7-68FD-81ABA1AD7CD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356" b="63567" l="25233" r="40584">
                        <a14:foregroundMark x1="33006" y1="40396" x2="33006" y2="40396"/>
                        <a14:foregroundMark x1="25503" y1="50061" x2="25503" y2="50061"/>
                        <a14:foregroundMark x1="25282" y1="52932" x2="25282" y2="52932"/>
                        <a14:foregroundMark x1="32786" y1="63567" x2="32786" y2="63567"/>
                        <a14:foregroundMark x1="40584" y1="48686" x2="40584" y2="48686"/>
                      </a14:backgroundRemoval>
                    </a14:imgEffect>
                  </a14:imgLayer>
                </a14:imgProps>
              </a:ext>
              <a:ext uri="{28A0092B-C50C-407E-A947-70E740481C1C}">
                <a14:useLocalDpi xmlns:a14="http://schemas.microsoft.com/office/drawing/2010/main" val="0"/>
              </a:ext>
            </a:extLst>
          </a:blip>
          <a:srcRect l="23869" t="38363" r="57677" b="34106"/>
          <a:stretch/>
        </p:blipFill>
        <p:spPr>
          <a:xfrm>
            <a:off x="7103163" y="2157338"/>
            <a:ext cx="3304837" cy="2989934"/>
          </a:xfrm>
          <a:prstGeom prst="rect">
            <a:avLst/>
          </a:prstGeom>
        </p:spPr>
      </p:pic>
    </p:spTree>
    <p:extLst>
      <p:ext uri="{BB962C8B-B14F-4D97-AF65-F5344CB8AC3E}">
        <p14:creationId xmlns:p14="http://schemas.microsoft.com/office/powerpoint/2010/main" val="721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886D2E9C-3A74-F8CA-D3B7-E60C4654897E}"/>
              </a:ext>
            </a:extLst>
          </p:cNvPr>
          <p:cNvGrpSpPr/>
          <p:nvPr/>
        </p:nvGrpSpPr>
        <p:grpSpPr>
          <a:xfrm>
            <a:off x="1563757" y="534482"/>
            <a:ext cx="4790405" cy="3914943"/>
            <a:chOff x="1514476" y="3196638"/>
            <a:chExt cx="9027439" cy="3914943"/>
          </a:xfrm>
        </p:grpSpPr>
        <p:sp>
          <p:nvSpPr>
            <p:cNvPr id="25" name="Bong bóng Lời nói: Hình chữ nhật với Góc Tròn 24">
              <a:extLst>
                <a:ext uri="{FF2B5EF4-FFF2-40B4-BE49-F238E27FC236}">
                  <a16:creationId xmlns:a16="http://schemas.microsoft.com/office/drawing/2014/main" id="{9228EE96-3E0A-2B28-83C4-D224E2CF159A}"/>
                </a:ext>
              </a:extLst>
            </p:cNvPr>
            <p:cNvSpPr/>
            <p:nvPr/>
          </p:nvSpPr>
          <p:spPr>
            <a:xfrm>
              <a:off x="1514476" y="3196638"/>
              <a:ext cx="9027439" cy="3914943"/>
            </a:xfrm>
            <a:prstGeom prst="wedgeRoundRectCallout">
              <a:avLst>
                <a:gd name="adj1" fmla="val 56540"/>
                <a:gd name="adj2" fmla="val 22392"/>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26" name="TextBox 8">
              <a:extLst>
                <a:ext uri="{FF2B5EF4-FFF2-40B4-BE49-F238E27FC236}">
                  <a16:creationId xmlns:a16="http://schemas.microsoft.com/office/drawing/2014/main" id="{C93E792E-E670-546A-DDE5-971494FD0A06}"/>
                </a:ext>
              </a:extLst>
            </p:cNvPr>
            <p:cNvSpPr txBox="1"/>
            <p:nvPr/>
          </p:nvSpPr>
          <p:spPr>
            <a:xfrm>
              <a:off x="1726750" y="3261283"/>
              <a:ext cx="8602889"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Xin chào các bạn! Các bạn hãy giúp mình thu hoạch củ cà – rốt bằng cách vượt qua thử thách nho nhỏ này nhé!</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2" name="Hình ảnh 1">
            <a:extLst>
              <a:ext uri="{FF2B5EF4-FFF2-40B4-BE49-F238E27FC236}">
                <a16:creationId xmlns:a16="http://schemas.microsoft.com/office/drawing/2014/main" id="{53AABAC7-7C34-20D1-AA38-1CBB24F173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87" b="42499" l="8613" r="45896">
                        <a14:foregroundMark x1="45936" y1="20097" x2="45936" y2="20097"/>
                        <a14:foregroundMark x1="30085" y1="42499" x2="30085" y2="42499"/>
                        <a14:foregroundMark x1="24869" y1="42499" x2="24869" y2="42499"/>
                        <a14:foregroundMark x1="20057" y1="41933" x2="19288" y2="41933"/>
                        <a14:foregroundMark x1="13304" y1="39628" x2="13304" y2="39628"/>
                        <a14:foregroundMark x1="11727" y1="37121" x2="11727" y2="37121"/>
                        <a14:foregroundMark x1="10392" y1="35382" x2="10392" y2="35382"/>
                        <a14:foregroundMark x1="9422" y1="39790" x2="9422" y2="39790"/>
                        <a14:foregroundMark x1="9826" y1="34412" x2="9826" y2="34412"/>
                        <a14:foregroundMark x1="8653" y1="40396" x2="8653" y2="40396"/>
                        <a14:foregroundMark x1="28184" y1="6187" x2="28184" y2="6187"/>
                        <a14:foregroundMark x1="44602" y1="19127" x2="44602" y2="19127"/>
                        <a14:foregroundMark x1="41286" y1="18358" x2="45370" y2="18924"/>
                      </a14:backgroundRemoval>
                    </a14:imgEffect>
                  </a14:imgLayer>
                </a14:imgProps>
              </a:ext>
              <a:ext uri="{28A0092B-C50C-407E-A947-70E740481C1C}">
                <a14:useLocalDpi xmlns:a14="http://schemas.microsoft.com/office/drawing/2010/main" val="0"/>
              </a:ext>
            </a:extLst>
          </a:blip>
          <a:srcRect l="8068" t="1933" r="50000" b="54396"/>
          <a:stretch/>
        </p:blipFill>
        <p:spPr>
          <a:xfrm>
            <a:off x="6241518" y="2250332"/>
            <a:ext cx="4678016" cy="4872034"/>
          </a:xfrm>
          <a:prstGeom prst="rect">
            <a:avLst/>
          </a:prstGeom>
        </p:spPr>
      </p:pic>
    </p:spTree>
    <p:extLst>
      <p:ext uri="{BB962C8B-B14F-4D97-AF65-F5344CB8AC3E}">
        <p14:creationId xmlns:p14="http://schemas.microsoft.com/office/powerpoint/2010/main" val="405375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368490"/>
            <a:ext cx="11289437" cy="614149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093C7985-421A-AC03-F40A-9DFE129209E0}"/>
              </a:ext>
            </a:extLst>
          </p:cNvPr>
          <p:cNvSpPr txBox="1"/>
          <p:nvPr/>
        </p:nvSpPr>
        <p:spPr>
          <a:xfrm>
            <a:off x="927652" y="1252830"/>
            <a:ext cx="10672486" cy="3970318"/>
          </a:xfrm>
          <a:prstGeom prst="rect">
            <a:avLst/>
          </a:prstGeom>
          <a:noFill/>
        </p:spPr>
        <p:txBody>
          <a:bodyPr wrap="square" rtlCol="0">
            <a:spAutoFit/>
          </a:bodyPr>
          <a:lstStyle/>
          <a:p>
            <a:pPr lvl="0">
              <a:defRPr/>
            </a:pPr>
            <a:r>
              <a:rPr lang="vi-VN" sz="3600"/>
              <a:t>Dựa vào nội dung bài đọc “Sự tích con Rồng cháu Tiên”, đặt một câu ghép theo mỗi yêu cầu sau:</a:t>
            </a:r>
          </a:p>
          <a:p>
            <a:pPr lvl="0">
              <a:defRPr/>
            </a:pPr>
            <a:r>
              <a:rPr lang="vi-VN" sz="3600">
                <a:solidFill>
                  <a:srgbClr val="FF0000"/>
                </a:solidFill>
              </a:rPr>
              <a:t>a.	</a:t>
            </a:r>
            <a:r>
              <a:rPr lang="vi-VN" sz="3600"/>
              <a:t>Giới thiệu về Âu Cơ và Lạc Long Quân, trong đó các vế câu ghép được nối với nhau bằng kết từ.</a:t>
            </a:r>
          </a:p>
          <a:p>
            <a:pPr lvl="0">
              <a:defRPr/>
            </a:pPr>
            <a:r>
              <a:rPr lang="vi-VN" sz="3600">
                <a:solidFill>
                  <a:srgbClr val="FF0000"/>
                </a:solidFill>
              </a:rPr>
              <a:t>b.	</a:t>
            </a:r>
            <a:r>
              <a:rPr lang="vi-VN" sz="3600"/>
              <a:t>Giải thích lí do người Việt ta thường tự hào xưng là “con Rồng cháu Tiên”, trong đó các vế câu ghép được nối với nhau bằng cặp kết từ.</a:t>
            </a:r>
            <a:endParaRPr kumimoji="0" lang="en-US" sz="3600" i="0" u="none" strike="noStrike" kern="1200" cap="none" spc="0" normalizeH="0" baseline="0" noProof="0">
              <a:ln>
                <a:noFill/>
              </a:ln>
              <a:effectLst/>
              <a:uLnTx/>
              <a:uFillTx/>
              <a:latin typeface="Calibri" panose="020F0502020204030204"/>
            </a:endParaRPr>
          </a:p>
        </p:txBody>
      </p:sp>
      <p:pic>
        <p:nvPicPr>
          <p:cNvPr id="8" name="Picture 7">
            <a:extLst>
              <a:ext uri="{FF2B5EF4-FFF2-40B4-BE49-F238E27FC236}">
                <a16:creationId xmlns:a16="http://schemas.microsoft.com/office/drawing/2014/main" id="{5F24AC65-7315-4A5C-9FD1-841BF8B7A294}"/>
              </a:ext>
            </a:extLst>
          </p:cNvPr>
          <p:cNvPicPr>
            <a:picLocks noChangeAspect="1"/>
          </p:cNvPicPr>
          <p:nvPr/>
        </p:nvPicPr>
        <p:blipFill>
          <a:blip r:embed="rId3"/>
          <a:stretch>
            <a:fillRect/>
          </a:stretch>
        </p:blipFill>
        <p:spPr>
          <a:xfrm>
            <a:off x="96260" y="76200"/>
            <a:ext cx="993734" cy="1176630"/>
          </a:xfrm>
          <a:prstGeom prst="rect">
            <a:avLst/>
          </a:prstGeom>
        </p:spPr>
      </p:pic>
    </p:spTree>
    <p:extLst>
      <p:ext uri="{BB962C8B-B14F-4D97-AF65-F5344CB8AC3E}">
        <p14:creationId xmlns:p14="http://schemas.microsoft.com/office/powerpoint/2010/main" val="200055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DF3DB099-A21A-800E-A284-FB6EFDC56957}"/>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descr="Ảnh có chứa trang phục, Mặt người, phim hoạt hình, người&#10;&#10;Mô tả được tạo tự động">
            <a:extLst>
              <a:ext uri="{FF2B5EF4-FFF2-40B4-BE49-F238E27FC236}">
                <a16:creationId xmlns:a16="http://schemas.microsoft.com/office/drawing/2014/main" id="{603487AD-D54F-D29A-F2EC-6880A55B41BC}"/>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9" name="Nhóm 8">
            <a:extLst>
              <a:ext uri="{FF2B5EF4-FFF2-40B4-BE49-F238E27FC236}">
                <a16:creationId xmlns:a16="http://schemas.microsoft.com/office/drawing/2014/main" id="{79BF4295-7E04-DBEE-93C8-7488CB468419}"/>
              </a:ext>
            </a:extLst>
          </p:cNvPr>
          <p:cNvGrpSpPr/>
          <p:nvPr/>
        </p:nvGrpSpPr>
        <p:grpSpPr>
          <a:xfrm>
            <a:off x="1673838" y="583355"/>
            <a:ext cx="9301685" cy="998220"/>
            <a:chOff x="712469" y="0"/>
            <a:chExt cx="9301685" cy="998220"/>
          </a:xfrm>
        </p:grpSpPr>
        <p:sp>
          <p:nvSpPr>
            <p:cNvPr id="10" name="Hình chữ nhật 9">
              <a:extLst>
                <a:ext uri="{FF2B5EF4-FFF2-40B4-BE49-F238E27FC236}">
                  <a16:creationId xmlns:a16="http://schemas.microsoft.com/office/drawing/2014/main" id="{443E4BC6-E339-859E-39AD-E0EF172C13B7}"/>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6741233D-A21F-8F2D-0310-238EDBED32A8}"/>
                </a:ext>
              </a:extLst>
            </p:cNvPr>
            <p:cNvSpPr txBox="1"/>
            <p:nvPr/>
          </p:nvSpPr>
          <p:spPr>
            <a:xfrm>
              <a:off x="1846041" y="127759"/>
              <a:ext cx="8160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Thực hiện bài tập 2 vào vở bài tập </a:t>
              </a:r>
            </a:p>
          </p:txBody>
        </p:sp>
      </p:grpSp>
      <p:grpSp>
        <p:nvGrpSpPr>
          <p:cNvPr id="12" name="Nhóm 11">
            <a:extLst>
              <a:ext uri="{FF2B5EF4-FFF2-40B4-BE49-F238E27FC236}">
                <a16:creationId xmlns:a16="http://schemas.microsoft.com/office/drawing/2014/main" id="{A2268EE5-24BE-B18F-5177-5CB67A201486}"/>
              </a:ext>
            </a:extLst>
          </p:cNvPr>
          <p:cNvGrpSpPr/>
          <p:nvPr/>
        </p:nvGrpSpPr>
        <p:grpSpPr>
          <a:xfrm>
            <a:off x="557211" y="524327"/>
            <a:ext cx="2368545" cy="2228905"/>
            <a:chOff x="-88562" y="-57205"/>
            <a:chExt cx="2368545" cy="2228905"/>
          </a:xfrm>
        </p:grpSpPr>
        <p:sp>
          <p:nvSpPr>
            <p:cNvPr id="17" name="Hình Bầu dục 16">
              <a:extLst>
                <a:ext uri="{FF2B5EF4-FFF2-40B4-BE49-F238E27FC236}">
                  <a16:creationId xmlns:a16="http://schemas.microsoft.com/office/drawing/2014/main" id="{26F9F902-B8B5-5DB8-C8F0-729A10B8B12A}"/>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6" descr="A cartoon of a child holding a pencil&#10;&#10;Description automatically generated with medium confidence">
              <a:extLst>
                <a:ext uri="{FF2B5EF4-FFF2-40B4-BE49-F238E27FC236}">
                  <a16:creationId xmlns:a16="http://schemas.microsoft.com/office/drawing/2014/main" id="{D3D87A8D-3D96-839E-5AB1-5506436D5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302705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368490"/>
            <a:ext cx="11289437" cy="614149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093C7985-421A-AC03-F40A-9DFE129209E0}"/>
              </a:ext>
            </a:extLst>
          </p:cNvPr>
          <p:cNvSpPr txBox="1"/>
          <p:nvPr/>
        </p:nvSpPr>
        <p:spPr>
          <a:xfrm>
            <a:off x="901148" y="842012"/>
            <a:ext cx="106724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Giới thiệu về Âu Cơ và Lạc Long Quân, trong đó các vế câu ghép được nối với nhau bằng kết từ.</a:t>
            </a:r>
          </a:p>
        </p:txBody>
      </p:sp>
      <p:pic>
        <p:nvPicPr>
          <p:cNvPr id="8" name="Picture 7">
            <a:extLst>
              <a:ext uri="{FF2B5EF4-FFF2-40B4-BE49-F238E27FC236}">
                <a16:creationId xmlns:a16="http://schemas.microsoft.com/office/drawing/2014/main" id="{5F24AC65-7315-4A5C-9FD1-841BF8B7A294}"/>
              </a:ext>
            </a:extLst>
          </p:cNvPr>
          <p:cNvPicPr>
            <a:picLocks noChangeAspect="1"/>
          </p:cNvPicPr>
          <p:nvPr/>
        </p:nvPicPr>
        <p:blipFill>
          <a:blip r:embed="rId3"/>
          <a:stretch>
            <a:fillRect/>
          </a:stretch>
        </p:blipFill>
        <p:spPr>
          <a:xfrm>
            <a:off x="96260" y="76200"/>
            <a:ext cx="993734" cy="1176630"/>
          </a:xfrm>
          <a:prstGeom prst="rect">
            <a:avLst/>
          </a:prstGeom>
        </p:spPr>
      </p:pic>
      <p:sp>
        <p:nvSpPr>
          <p:cNvPr id="5" name="Rectangle: Rounded Corners 4">
            <a:extLst>
              <a:ext uri="{FF2B5EF4-FFF2-40B4-BE49-F238E27FC236}">
                <a16:creationId xmlns:a16="http://schemas.microsoft.com/office/drawing/2014/main" id="{AD27ED95-78F3-40FC-A784-F107D0936C33}"/>
              </a:ext>
            </a:extLst>
          </p:cNvPr>
          <p:cNvSpPr/>
          <p:nvPr/>
        </p:nvSpPr>
        <p:spPr>
          <a:xfrm>
            <a:off x="1542808" y="3238621"/>
            <a:ext cx="9389166" cy="2075079"/>
          </a:xfrm>
          <a:prstGeom prst="roundRect">
            <a:avLst>
              <a:gd name="adj" fmla="val 6681"/>
            </a:avLst>
          </a:prstGeom>
          <a:solidFill>
            <a:schemeClr val="bg1">
              <a:alpha val="94000"/>
            </a:schemeClr>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Lạc Long Quân sức khoẻ vô địch còn Âu Cơ thì xinh đẹp tuyệt trần. </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Arrow: Down 2">
            <a:extLst>
              <a:ext uri="{FF2B5EF4-FFF2-40B4-BE49-F238E27FC236}">
                <a16:creationId xmlns:a16="http://schemas.microsoft.com/office/drawing/2014/main" id="{D13500C5-FE2E-46D4-9291-C82428F543C7}"/>
              </a:ext>
            </a:extLst>
          </p:cNvPr>
          <p:cNvSpPr/>
          <p:nvPr/>
        </p:nvSpPr>
        <p:spPr>
          <a:xfrm>
            <a:off x="5274366" y="2166743"/>
            <a:ext cx="583096" cy="698240"/>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84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368490"/>
            <a:ext cx="11289437" cy="614149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1">
            <a:extLst>
              <a:ext uri="{FF2B5EF4-FFF2-40B4-BE49-F238E27FC236}">
                <a16:creationId xmlns:a16="http://schemas.microsoft.com/office/drawing/2014/main" id="{093C7985-421A-AC03-F40A-9DFE129209E0}"/>
              </a:ext>
            </a:extLst>
          </p:cNvPr>
          <p:cNvSpPr txBox="1"/>
          <p:nvPr/>
        </p:nvSpPr>
        <p:spPr>
          <a:xfrm>
            <a:off x="901148" y="842012"/>
            <a:ext cx="10672486" cy="1754326"/>
          </a:xfrm>
          <a:prstGeom prst="rect">
            <a:avLst/>
          </a:prstGeom>
          <a:noFill/>
        </p:spPr>
        <p:txBody>
          <a:bodyPr wrap="square" rtlCol="0">
            <a:spAutoFit/>
          </a:bodyPr>
          <a:lstStyle/>
          <a:p>
            <a:pPr lvl="0">
              <a:defRPr/>
            </a:pPr>
            <a:r>
              <a:rPr lang="vi-VN" sz="3600">
                <a:solidFill>
                  <a:srgbClr val="FF0000"/>
                </a:solidFill>
              </a:rPr>
              <a:t>b.</a:t>
            </a:r>
            <a:r>
              <a:rPr lang="en-US" sz="3600">
                <a:solidFill>
                  <a:srgbClr val="FF0000"/>
                </a:solidFill>
              </a:rPr>
              <a:t> </a:t>
            </a:r>
            <a:r>
              <a:rPr lang="vi-VN" sz="3600">
                <a:solidFill>
                  <a:prstClr val="black"/>
                </a:solidFill>
              </a:rPr>
              <a:t>Giải thích lí do người Việt ta thường tự hào xưng là “con Rồng cháu Tiên”, trong đó các vế câu ghép được nối với nhau bằng cặp kết từ.</a:t>
            </a:r>
            <a:endParaRPr lang="en-US" sz="3600">
              <a:solidFill>
                <a:prstClr val="black"/>
              </a:solidFill>
            </a:endParaRPr>
          </a:p>
        </p:txBody>
      </p:sp>
      <p:pic>
        <p:nvPicPr>
          <p:cNvPr id="8" name="Picture 7">
            <a:extLst>
              <a:ext uri="{FF2B5EF4-FFF2-40B4-BE49-F238E27FC236}">
                <a16:creationId xmlns:a16="http://schemas.microsoft.com/office/drawing/2014/main" id="{5F24AC65-7315-4A5C-9FD1-841BF8B7A294}"/>
              </a:ext>
            </a:extLst>
          </p:cNvPr>
          <p:cNvPicPr>
            <a:picLocks noChangeAspect="1"/>
          </p:cNvPicPr>
          <p:nvPr/>
        </p:nvPicPr>
        <p:blipFill>
          <a:blip r:embed="rId3"/>
          <a:stretch>
            <a:fillRect/>
          </a:stretch>
        </p:blipFill>
        <p:spPr>
          <a:xfrm>
            <a:off x="96260" y="76200"/>
            <a:ext cx="993734" cy="1176630"/>
          </a:xfrm>
          <a:prstGeom prst="rect">
            <a:avLst/>
          </a:prstGeom>
        </p:spPr>
      </p:pic>
      <p:sp>
        <p:nvSpPr>
          <p:cNvPr id="5" name="Rectangle: Rounded Corners 4">
            <a:extLst>
              <a:ext uri="{FF2B5EF4-FFF2-40B4-BE49-F238E27FC236}">
                <a16:creationId xmlns:a16="http://schemas.microsoft.com/office/drawing/2014/main" id="{AD27ED95-78F3-40FC-A784-F107D0936C33}"/>
              </a:ext>
            </a:extLst>
          </p:cNvPr>
          <p:cNvSpPr/>
          <p:nvPr/>
        </p:nvSpPr>
        <p:spPr>
          <a:xfrm>
            <a:off x="1401416" y="3416018"/>
            <a:ext cx="9389166" cy="2274283"/>
          </a:xfrm>
          <a:prstGeom prst="roundRect">
            <a:avLst>
              <a:gd name="adj" fmla="val 6681"/>
            </a:avLst>
          </a:prstGeom>
          <a:solidFill>
            <a:schemeClr val="bg1">
              <a:alpha val="94000"/>
            </a:schemeClr>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a:solidFill>
                  <a:srgbClr val="FF0000"/>
                </a:solidFill>
              </a:rPr>
              <a:t>Vì sự tích trăm trứng nở trăm con nên người Việt ta thường tự hào xưng là con Rồng cháu Tiên.</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Arrow: Down 2">
            <a:extLst>
              <a:ext uri="{FF2B5EF4-FFF2-40B4-BE49-F238E27FC236}">
                <a16:creationId xmlns:a16="http://schemas.microsoft.com/office/drawing/2014/main" id="{D13500C5-FE2E-46D4-9291-C82428F543C7}"/>
              </a:ext>
            </a:extLst>
          </p:cNvPr>
          <p:cNvSpPr/>
          <p:nvPr/>
        </p:nvSpPr>
        <p:spPr>
          <a:xfrm>
            <a:off x="5247862" y="2539508"/>
            <a:ext cx="583096" cy="698240"/>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83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3AABAC7-7C34-20D1-AA38-1CBB24F173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87" b="42499" l="8613" r="45896">
                        <a14:foregroundMark x1="45936" y1="20097" x2="45936" y2="20097"/>
                        <a14:foregroundMark x1="30085" y1="42499" x2="30085" y2="42499"/>
                        <a14:foregroundMark x1="24869" y1="42499" x2="24869" y2="42499"/>
                        <a14:foregroundMark x1="20057" y1="41933" x2="19288" y2="41933"/>
                        <a14:foregroundMark x1="13304" y1="39628" x2="13304" y2="39628"/>
                        <a14:foregroundMark x1="11727" y1="37121" x2="11727" y2="37121"/>
                        <a14:foregroundMark x1="10392" y1="35382" x2="10392" y2="35382"/>
                        <a14:foregroundMark x1="9422" y1="39790" x2="9422" y2="39790"/>
                        <a14:foregroundMark x1="9826" y1="34412" x2="9826" y2="34412"/>
                        <a14:foregroundMark x1="8653" y1="40396" x2="8653" y2="40396"/>
                        <a14:foregroundMark x1="28184" y1="6187" x2="28184" y2="6187"/>
                        <a14:foregroundMark x1="44602" y1="19127" x2="44602" y2="19127"/>
                        <a14:foregroundMark x1="41286" y1="18358" x2="45370" y2="18924"/>
                      </a14:backgroundRemoval>
                    </a14:imgEffect>
                  </a14:imgLayer>
                </a14:imgProps>
              </a:ext>
              <a:ext uri="{28A0092B-C50C-407E-A947-70E740481C1C}">
                <a14:useLocalDpi xmlns:a14="http://schemas.microsoft.com/office/drawing/2010/main" val="0"/>
              </a:ext>
            </a:extLst>
          </a:blip>
          <a:srcRect l="8068" t="1933" r="50000" b="54396"/>
          <a:stretch/>
        </p:blipFill>
        <p:spPr>
          <a:xfrm>
            <a:off x="6241518" y="2250332"/>
            <a:ext cx="4678016" cy="4872034"/>
          </a:xfrm>
          <a:prstGeom prst="rect">
            <a:avLst/>
          </a:prstGeom>
        </p:spPr>
      </p:pic>
      <p:grpSp>
        <p:nvGrpSpPr>
          <p:cNvPr id="3" name="Nhóm 2">
            <a:extLst>
              <a:ext uri="{FF2B5EF4-FFF2-40B4-BE49-F238E27FC236}">
                <a16:creationId xmlns:a16="http://schemas.microsoft.com/office/drawing/2014/main" id="{D86A50DB-2FC7-CB1E-5E17-CBC768006494}"/>
              </a:ext>
            </a:extLst>
          </p:cNvPr>
          <p:cNvGrpSpPr/>
          <p:nvPr/>
        </p:nvGrpSpPr>
        <p:grpSpPr>
          <a:xfrm>
            <a:off x="1450578" y="371165"/>
            <a:ext cx="5016483" cy="5168243"/>
            <a:chOff x="1514476" y="3196639"/>
            <a:chExt cx="9453479" cy="4452626"/>
          </a:xfrm>
        </p:grpSpPr>
        <p:sp>
          <p:nvSpPr>
            <p:cNvPr id="4" name="Bong bóng Lời nói: Hình chữ nhật với Góc Tròn 3">
              <a:extLst>
                <a:ext uri="{FF2B5EF4-FFF2-40B4-BE49-F238E27FC236}">
                  <a16:creationId xmlns:a16="http://schemas.microsoft.com/office/drawing/2014/main" id="{CB3149E6-73B4-199D-C4EC-43BEF3FAE90F}"/>
                </a:ext>
              </a:extLst>
            </p:cNvPr>
            <p:cNvSpPr/>
            <p:nvPr/>
          </p:nvSpPr>
          <p:spPr>
            <a:xfrm>
              <a:off x="1514476" y="3196639"/>
              <a:ext cx="9453479" cy="4452626"/>
            </a:xfrm>
            <a:prstGeom prst="wedgeRoundRectCallout">
              <a:avLst>
                <a:gd name="adj1" fmla="val 62912"/>
                <a:gd name="adj2" fmla="val 17794"/>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5" name="TextBox 8">
              <a:extLst>
                <a:ext uri="{FF2B5EF4-FFF2-40B4-BE49-F238E27FC236}">
                  <a16:creationId xmlns:a16="http://schemas.microsoft.com/office/drawing/2014/main" id="{23201494-502C-7FE0-CEDB-99C75F42B62D}"/>
                </a:ext>
              </a:extLst>
            </p:cNvPr>
            <p:cNvSpPr txBox="1"/>
            <p:nvPr/>
          </p:nvSpPr>
          <p:spPr>
            <a:xfrm>
              <a:off x="1726750" y="3261283"/>
              <a:ext cx="860288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Cảm ơn các bạn đã giúp mình thu hoạch củ cà - rốt nhé! </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9" name="Hình ảnh 8">
            <a:extLst>
              <a:ext uri="{FF2B5EF4-FFF2-40B4-BE49-F238E27FC236}">
                <a16:creationId xmlns:a16="http://schemas.microsoft.com/office/drawing/2014/main" id="{AB7AB13B-3D02-E157-15BA-0F32C1E5C3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78" b="89976" l="7760" r="91844">
                        <a14:foregroundMark x1="7901" y1="31285" x2="7901" y2="31285"/>
                        <a14:foregroundMark x1="8836" y1="22029" x2="8836" y2="22029"/>
                        <a14:foregroundMark x1="7760" y1="21625" x2="7760" y2="21625"/>
                        <a14:foregroundMark x1="7760" y1="24737" x2="7760" y2="24737"/>
                        <a14:foregroundMark x1="30501" y1="8488" x2="30501" y2="8488"/>
                        <a14:foregroundMark x1="74766" y1="9095" x2="74766" y2="9095"/>
                        <a14:foregroundMark x1="67998" y1="7518" x2="67998" y2="7518"/>
                        <a14:foregroundMark x1="91419" y1="66492" x2="91419" y2="66492"/>
                        <a14:foregroundMark x1="91844" y1="71302" x2="91844" y2="71302"/>
                      </a14:backgroundRemoval>
                    </a14:imgEffect>
                  </a14:imgLayer>
                </a14:imgProps>
              </a:ext>
              <a:ext uri="{28A0092B-C50C-407E-A947-70E740481C1C}">
                <a14:useLocalDpi xmlns:a14="http://schemas.microsoft.com/office/drawing/2010/main" val="0"/>
              </a:ext>
            </a:extLst>
          </a:blip>
          <a:stretch>
            <a:fillRect/>
          </a:stretch>
        </p:blipFill>
        <p:spPr>
          <a:xfrm>
            <a:off x="1563221" y="2093315"/>
            <a:ext cx="5225865" cy="3661103"/>
          </a:xfrm>
          <a:prstGeom prst="rect">
            <a:avLst/>
          </a:prstGeom>
        </p:spPr>
      </p:pic>
    </p:spTree>
    <p:extLst>
      <p:ext uri="{BB962C8B-B14F-4D97-AF65-F5344CB8AC3E}">
        <p14:creationId xmlns:p14="http://schemas.microsoft.com/office/powerpoint/2010/main" val="132878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5000"/>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39BAD22E-A75F-8024-8470-EE49BD153894}"/>
              </a:ext>
            </a:extLst>
          </p:cNvPr>
          <p:cNvSpPr txBox="1"/>
          <p:nvPr/>
        </p:nvSpPr>
        <p:spPr>
          <a:xfrm>
            <a:off x="4910565" y="176102"/>
            <a:ext cx="6418185" cy="769441"/>
          </a:xfrm>
          <a:prstGeom prst="rect">
            <a:avLst/>
          </a:prstGeom>
          <a:noFill/>
        </p:spPr>
        <p:txBody>
          <a:bodyPr wrap="square" rtlCol="0">
            <a:spAutoFit/>
          </a:bodyPr>
          <a:lstStyle/>
          <a:p>
            <a:r>
              <a:rPr lang="en-US" sz="4400" b="1" dirty="0" err="1">
                <a:latin typeface="UTM Edwardian" panose="02040603050506020204" pitchFamily="18" charset="0"/>
              </a:rPr>
              <a:t>Thứ</a:t>
            </a:r>
            <a:r>
              <a:rPr lang="en-US" sz="4400" b="1" dirty="0">
                <a:latin typeface="UTM Edwardian" panose="02040603050506020204" pitchFamily="18" charset="0"/>
              </a:rPr>
              <a:t> … </a:t>
            </a:r>
            <a:r>
              <a:rPr lang="en-US" sz="4400" b="1" dirty="0" err="1">
                <a:latin typeface="UTM Edwardian" panose="02040603050506020204" pitchFamily="18" charset="0"/>
              </a:rPr>
              <a:t>ngày</a:t>
            </a:r>
            <a:r>
              <a:rPr lang="en-US" sz="4400" b="1" dirty="0">
                <a:latin typeface="UTM Edwardian" panose="02040603050506020204" pitchFamily="18" charset="0"/>
              </a:rPr>
              <a:t> … </a:t>
            </a:r>
            <a:r>
              <a:rPr lang="en-US" sz="4400" b="1" dirty="0" err="1">
                <a:latin typeface="UTM Edwardian" panose="02040603050506020204" pitchFamily="18" charset="0"/>
              </a:rPr>
              <a:t>tháng</a:t>
            </a:r>
            <a:r>
              <a:rPr lang="en-US" sz="4400" b="1" dirty="0">
                <a:latin typeface="UTM Edwardian" panose="02040603050506020204" pitchFamily="18" charset="0"/>
              </a:rPr>
              <a:t> … </a:t>
            </a:r>
            <a:r>
              <a:rPr lang="en-US" sz="4400" b="1" dirty="0" err="1">
                <a:latin typeface="UTM Edwardian" panose="02040603050506020204" pitchFamily="18" charset="0"/>
              </a:rPr>
              <a:t>năm</a:t>
            </a:r>
            <a:r>
              <a:rPr lang="en-US" sz="4400" b="1" dirty="0">
                <a:latin typeface="UTM Edwardian" panose="02040603050506020204" pitchFamily="18" charset="0"/>
              </a:rPr>
              <a:t> …</a:t>
            </a:r>
            <a:endParaRPr lang="vi-VN" sz="4400" b="1" dirty="0"/>
          </a:p>
        </p:txBody>
      </p:sp>
      <p:sp>
        <p:nvSpPr>
          <p:cNvPr id="4" name="TextBox 2">
            <a:extLst>
              <a:ext uri="{FF2B5EF4-FFF2-40B4-BE49-F238E27FC236}">
                <a16:creationId xmlns:a16="http://schemas.microsoft.com/office/drawing/2014/main" id="{ED2F1441-3949-9561-A97C-70871CAB5714}"/>
              </a:ext>
            </a:extLst>
          </p:cNvPr>
          <p:cNvSpPr txBox="1"/>
          <p:nvPr/>
        </p:nvSpPr>
        <p:spPr>
          <a:xfrm>
            <a:off x="6028260" y="945543"/>
            <a:ext cx="3846215" cy="830997"/>
          </a:xfrm>
          <a:prstGeom prst="rect">
            <a:avLst/>
          </a:prstGeom>
          <a:noFill/>
          <a:effectLst>
            <a:glow rad="228600">
              <a:schemeClr val="accent3">
                <a:satMod val="175000"/>
                <a:alpha val="40000"/>
              </a:schemeClr>
            </a:glow>
          </a:effectLst>
        </p:spPr>
        <p:txBody>
          <a:bodyPr wrap="square" rtlCol="0">
            <a:spAutoFit/>
          </a:bodyPr>
          <a:lstStyle/>
          <a:p>
            <a:pPr algn="ct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Tiếng</a:t>
            </a:r>
            <a:r>
              <a:rPr lang="en-US" sz="48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 </a:t>
            </a: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Việt</a:t>
            </a:r>
            <a:endParaRPr lang="en-US" sz="66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
        <p:nvSpPr>
          <p:cNvPr id="5" name="TextBox 32">
            <a:extLst>
              <a:ext uri="{FF2B5EF4-FFF2-40B4-BE49-F238E27FC236}">
                <a16:creationId xmlns:a16="http://schemas.microsoft.com/office/drawing/2014/main" id="{7792FEA5-960B-4B37-FB02-2ECFE714DF5C}"/>
              </a:ext>
            </a:extLst>
          </p:cNvPr>
          <p:cNvSpPr txBox="1"/>
          <p:nvPr/>
        </p:nvSpPr>
        <p:spPr>
          <a:xfrm>
            <a:off x="3389376" y="1776540"/>
            <a:ext cx="8548893" cy="1077218"/>
          </a:xfrm>
          <a:prstGeom prst="rect">
            <a:avLst/>
          </a:prstGeom>
          <a:noFill/>
        </p:spPr>
        <p:txBody>
          <a:bodyPr wrap="square" rtlCol="0">
            <a:spAutoFit/>
          </a:bodyPr>
          <a:lstStyle/>
          <a:p>
            <a:pPr algn="ctr"/>
            <a:r>
              <a:rPr lang="en-US" sz="3200" dirty="0" err="1">
                <a:solidFill>
                  <a:srgbClr val="FF0066"/>
                </a:solidFill>
                <a:latin typeface="UTM Mother" panose="02040603050506020204" pitchFamily="18" charset="0"/>
              </a:rPr>
              <a:t>Chủ</a:t>
            </a:r>
            <a:r>
              <a:rPr lang="en-US" sz="3200" dirty="0">
                <a:solidFill>
                  <a:srgbClr val="FF0066"/>
                </a:solidFill>
                <a:latin typeface="UTM Mother" panose="02040603050506020204" pitchFamily="18" charset="0"/>
              </a:rPr>
              <a:t> </a:t>
            </a:r>
            <a:r>
              <a:rPr lang="en-US" sz="3200" dirty="0" err="1">
                <a:solidFill>
                  <a:srgbClr val="FF0066"/>
                </a:solidFill>
                <a:latin typeface="UTM Mother" panose="02040603050506020204" pitchFamily="18" charset="0"/>
              </a:rPr>
              <a:t>điểm</a:t>
            </a:r>
            <a:r>
              <a:rPr lang="en-US" sz="3200">
                <a:solidFill>
                  <a:srgbClr val="FF0066"/>
                </a:solidFill>
                <a:latin typeface="UTM Mother" panose="02040603050506020204" pitchFamily="18" charset="0"/>
              </a:rPr>
              <a:t>: </a:t>
            </a:r>
            <a:r>
              <a:rPr lang="vi-VN" sz="3200">
                <a:solidFill>
                  <a:srgbClr val="FF0066"/>
                </a:solidFill>
                <a:latin typeface="UTM Mother" panose="02040603050506020204" pitchFamily="18" charset="0"/>
              </a:rPr>
              <a:t>ĐẤT NƯỚC NGHÀN NĂM </a:t>
            </a:r>
          </a:p>
          <a:p>
            <a:pPr algn="ctr"/>
            <a:endParaRPr lang="en-US" sz="3200" dirty="0">
              <a:solidFill>
                <a:srgbClr val="FF0066"/>
              </a:solidFill>
              <a:latin typeface="UTM Mother" panose="02040603050506020204" pitchFamily="18" charset="0"/>
            </a:endParaRPr>
          </a:p>
        </p:txBody>
      </p:sp>
      <p:sp>
        <p:nvSpPr>
          <p:cNvPr id="7" name="TextBox 36">
            <a:extLst>
              <a:ext uri="{FF2B5EF4-FFF2-40B4-BE49-F238E27FC236}">
                <a16:creationId xmlns:a16="http://schemas.microsoft.com/office/drawing/2014/main" id="{5EF80A1B-5F83-0F35-41E5-0873B7E48E60}"/>
              </a:ext>
            </a:extLst>
          </p:cNvPr>
          <p:cNvSpPr txBox="1"/>
          <p:nvPr/>
        </p:nvSpPr>
        <p:spPr>
          <a:xfrm>
            <a:off x="6566935" y="2284371"/>
            <a:ext cx="2477316" cy="646331"/>
          </a:xfrm>
          <a:prstGeom prst="rect">
            <a:avLst/>
          </a:prstGeom>
          <a:noFill/>
        </p:spPr>
        <p:txBody>
          <a:bodyPr wrap="square">
            <a:spAutoFit/>
          </a:bodyPr>
          <a:lstStyle/>
          <a:p>
            <a:pPr algn="ctr"/>
            <a:r>
              <a:rPr lang="en-US" sz="3600" b="1" err="1">
                <a:solidFill>
                  <a:srgbClr val="002060"/>
                </a:solidFill>
                <a:latin typeface="UTM Duepuntozero" panose="02040603050506020204" pitchFamily="18" charset="0"/>
              </a:rPr>
              <a:t>Bài</a:t>
            </a:r>
            <a:r>
              <a:rPr lang="en-US" sz="3600" b="1">
                <a:solidFill>
                  <a:srgbClr val="002060"/>
                </a:solidFill>
                <a:latin typeface="UTM Duepuntozero" panose="02040603050506020204" pitchFamily="18" charset="0"/>
              </a:rPr>
              <a:t> 1 - Tiết 2</a:t>
            </a:r>
            <a:endParaRPr lang="en-US" sz="3600" b="1" dirty="0">
              <a:solidFill>
                <a:srgbClr val="002060"/>
              </a:solidFill>
              <a:latin typeface="UTM Duepuntozero" panose="02040603050506020204" pitchFamily="18" charset="0"/>
            </a:endParaRPr>
          </a:p>
        </p:txBody>
      </p:sp>
      <p:grpSp>
        <p:nvGrpSpPr>
          <p:cNvPr id="2" name="Group 1">
            <a:extLst>
              <a:ext uri="{FF2B5EF4-FFF2-40B4-BE49-F238E27FC236}">
                <a16:creationId xmlns:a16="http://schemas.microsoft.com/office/drawing/2014/main" id="{9557372B-FCA1-4475-824E-46E217948E42}"/>
              </a:ext>
            </a:extLst>
          </p:cNvPr>
          <p:cNvGrpSpPr/>
          <p:nvPr/>
        </p:nvGrpSpPr>
        <p:grpSpPr>
          <a:xfrm>
            <a:off x="510330" y="3361589"/>
            <a:ext cx="13676126" cy="1127745"/>
            <a:chOff x="-510088" y="3354028"/>
            <a:chExt cx="13676126" cy="1127745"/>
          </a:xfrm>
        </p:grpSpPr>
        <p:sp>
          <p:nvSpPr>
            <p:cNvPr id="6" name="TextBox 7">
              <a:extLst>
                <a:ext uri="{FF2B5EF4-FFF2-40B4-BE49-F238E27FC236}">
                  <a16:creationId xmlns:a16="http://schemas.microsoft.com/office/drawing/2014/main" id="{83CD6C16-9CD2-EA64-9D9C-90CCC025B293}"/>
                </a:ext>
              </a:extLst>
            </p:cNvPr>
            <p:cNvSpPr txBox="1"/>
            <p:nvPr/>
          </p:nvSpPr>
          <p:spPr>
            <a:xfrm>
              <a:off x="-470331" y="3354028"/>
              <a:ext cx="13636369" cy="1127745"/>
            </a:xfrm>
            <a:prstGeom prst="rect">
              <a:avLst/>
            </a:prstGeom>
            <a:noFill/>
          </p:spPr>
          <p:txBody>
            <a:bodyPr wrap="square" rtlCol="0">
              <a:spAutoFit/>
            </a:bodyPr>
            <a:lstStyle/>
            <a:p>
              <a:pPr algn="ctr">
                <a:lnSpc>
                  <a:spcPct val="130000"/>
                </a:lnSpc>
              </a:pPr>
              <a:r>
                <a:rPr lang="en-US" sz="6000" b="1">
                  <a:ln w="190500">
                    <a:solidFill>
                      <a:schemeClr val="bg1"/>
                    </a:solidFill>
                    <a:prstDash val="solid"/>
                  </a:ln>
                  <a:solidFill>
                    <a:schemeClr val="bg1"/>
                  </a:solidFill>
                  <a:effectLst>
                    <a:glow rad="101600">
                      <a:schemeClr val="bg1">
                        <a:alpha val="60000"/>
                      </a:schemeClr>
                    </a:glow>
                    <a:outerShdw blurRad="12700" dist="38100" dir="2700000" algn="tl" rotWithShape="0">
                      <a:schemeClr val="accent5">
                        <a:lumMod val="60000"/>
                        <a:lumOff val="40000"/>
                      </a:schemeClr>
                    </a:outerShdw>
                  </a:effectLst>
                  <a:latin typeface="UTM Showcard" panose="02040603050506020204" pitchFamily="18" charset="0"/>
                </a:rPr>
                <a:t>LUYỆN TẬP VỀ CÂU GHÉP</a:t>
              </a:r>
            </a:p>
          </p:txBody>
        </p:sp>
        <p:sp>
          <p:nvSpPr>
            <p:cNvPr id="14" name="TextBox 7">
              <a:extLst>
                <a:ext uri="{FF2B5EF4-FFF2-40B4-BE49-F238E27FC236}">
                  <a16:creationId xmlns:a16="http://schemas.microsoft.com/office/drawing/2014/main" id="{61AC1967-5BC7-587C-1251-1DC31D78DA8D}"/>
                </a:ext>
              </a:extLst>
            </p:cNvPr>
            <p:cNvSpPr txBox="1"/>
            <p:nvPr/>
          </p:nvSpPr>
          <p:spPr>
            <a:xfrm>
              <a:off x="-510088" y="3354028"/>
              <a:ext cx="13636369" cy="1127745"/>
            </a:xfrm>
            <a:prstGeom prst="rect">
              <a:avLst/>
            </a:prstGeom>
            <a:noFill/>
          </p:spPr>
          <p:txBody>
            <a:bodyPr wrap="square" rtlCol="0">
              <a:spAutoFit/>
            </a:bodyPr>
            <a:lstStyle/>
            <a:p>
              <a:pPr algn="ctr">
                <a:lnSpc>
                  <a:spcPct val="130000"/>
                </a:lnSpc>
              </a:pPr>
              <a:r>
                <a:rPr lang="en-US" sz="6000" b="1">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schemeClr val="bg1">
                        <a:alpha val="60000"/>
                      </a:schemeClr>
                    </a:glow>
                    <a:outerShdw blurRad="12700" dist="38100" dir="2700000" algn="tl" rotWithShape="0">
                      <a:schemeClr val="accent5">
                        <a:lumMod val="60000"/>
                        <a:lumOff val="40000"/>
                      </a:schemeClr>
                    </a:outerShdw>
                  </a:effectLst>
                  <a:latin typeface="UTM Showcard" panose="02040603050506020204" pitchFamily="18" charset="0"/>
                </a:rPr>
                <a:t>LUYỆN TẬP VỀ CÂU GHÉP</a:t>
              </a:r>
              <a:endParaRPr lang="en-US" sz="6000" b="1"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schemeClr val="bg1">
                      <a:alpha val="60000"/>
                    </a:schemeClr>
                  </a:glow>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65334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886D2E9C-3A74-F8CA-D3B7-E60C4654897E}"/>
              </a:ext>
            </a:extLst>
          </p:cNvPr>
          <p:cNvGrpSpPr/>
          <p:nvPr/>
        </p:nvGrpSpPr>
        <p:grpSpPr>
          <a:xfrm>
            <a:off x="1563757" y="534482"/>
            <a:ext cx="4790405" cy="3215883"/>
            <a:chOff x="1514476" y="3196638"/>
            <a:chExt cx="9027439" cy="3914943"/>
          </a:xfrm>
        </p:grpSpPr>
        <p:sp>
          <p:nvSpPr>
            <p:cNvPr id="25" name="Bong bóng Lời nói: Hình chữ nhật với Góc Tròn 24">
              <a:extLst>
                <a:ext uri="{FF2B5EF4-FFF2-40B4-BE49-F238E27FC236}">
                  <a16:creationId xmlns:a16="http://schemas.microsoft.com/office/drawing/2014/main" id="{9228EE96-3E0A-2B28-83C4-D224E2CF159A}"/>
                </a:ext>
              </a:extLst>
            </p:cNvPr>
            <p:cNvSpPr/>
            <p:nvPr/>
          </p:nvSpPr>
          <p:spPr>
            <a:xfrm>
              <a:off x="1514476" y="3196638"/>
              <a:ext cx="9027439" cy="3914943"/>
            </a:xfrm>
            <a:prstGeom prst="wedgeRoundRectCallout">
              <a:avLst>
                <a:gd name="adj1" fmla="val 59306"/>
                <a:gd name="adj2" fmla="val 28985"/>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26" name="TextBox 8">
              <a:extLst>
                <a:ext uri="{FF2B5EF4-FFF2-40B4-BE49-F238E27FC236}">
                  <a16:creationId xmlns:a16="http://schemas.microsoft.com/office/drawing/2014/main" id="{C93E792E-E670-546A-DDE5-971494FD0A06}"/>
                </a:ext>
              </a:extLst>
            </p:cNvPr>
            <p:cNvSpPr txBox="1"/>
            <p:nvPr/>
          </p:nvSpPr>
          <p:spPr>
            <a:xfrm>
              <a:off x="1726750" y="3261283"/>
              <a:ext cx="860288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Xin chào các bạn đến thử thách cuối cùng! Các bạn hãy giúp ba mình thu hoạch sữa bò nhé!</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4" name="Hình ảnh 3">
            <a:extLst>
              <a:ext uri="{FF2B5EF4-FFF2-40B4-BE49-F238E27FC236}">
                <a16:creationId xmlns:a16="http://schemas.microsoft.com/office/drawing/2014/main" id="{3EC7CA79-EBB7-215B-B293-5A948DF2D9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038" b="93045" l="8047" r="32552">
                        <a14:foregroundMark x1="17913" y1="60493" x2="17913" y2="60493"/>
                        <a14:foregroundMark x1="23534" y1="63000" x2="23534" y2="63000"/>
                        <a14:foregroundMark x1="10392" y1="66074" x2="10392" y2="66074"/>
                        <a14:foregroundMark x1="26243" y1="90053" x2="26243" y2="90053"/>
                        <a14:foregroundMark x1="17913" y1="91225" x2="17913" y2="91225"/>
                        <a14:foregroundMark x1="16781" y1="59118" x2="16781" y2="59118"/>
                        <a14:foregroundMark x1="8087" y1="68217" x2="8087" y2="68217"/>
                        <a14:foregroundMark x1="25030" y1="80793" x2="25030" y2="80793"/>
                        <a14:foregroundMark x1="23575" y1="78811" x2="23575" y2="78811"/>
                        <a14:foregroundMark x1="17105" y1="92681" x2="17105" y2="92681"/>
                        <a14:foregroundMark x1="19652" y1="92843" x2="27861" y2="93045"/>
                        <a14:foregroundMark x1="27861" y1="93045" x2="29883" y2="92721"/>
                        <a14:foregroundMark x1="11444" y1="92196" x2="21148" y2="92317"/>
                        <a14:foregroundMark x1="29964" y1="92155" x2="29964" y2="92155"/>
                        <a14:foregroundMark x1="9826" y1="92196" x2="9826" y2="92196"/>
                        <a14:foregroundMark x1="32552" y1="92762" x2="32552" y2="92762"/>
                        <a14:foregroundMark x1="9947" y1="92641" x2="9947" y2="92641"/>
                        <a14:foregroundMark x1="16215" y1="59361" x2="16215" y2="59361"/>
                        <a14:foregroundMark x1="21027" y1="60574" x2="14436" y2="59887"/>
                        <a14:foregroundMark x1="14436" y1="59887" x2="13627" y2="60210"/>
                        <a14:foregroundMark x1="28993" y1="92236" x2="28993" y2="92236"/>
                        <a14:foregroundMark x1="25920" y1="80954" x2="25920" y2="80954"/>
                        <a14:foregroundMark x1="25920" y1="81076" x2="25920" y2="81076"/>
                        <a14:backgroundMark x1="26446" y1="79418" x2="26446" y2="79418"/>
                        <a14:backgroundMark x1="13182" y1="91427" x2="13182" y2="91427"/>
                        <a14:backgroundMark x1="15164" y1="91266" x2="15164" y2="91266"/>
                      </a14:backgroundRemoval>
                    </a14:imgEffect>
                  </a14:imgLayer>
                </a14:imgProps>
              </a:ext>
              <a:ext uri="{28A0092B-C50C-407E-A947-70E740481C1C}">
                <a14:useLocalDpi xmlns:a14="http://schemas.microsoft.com/office/drawing/2010/main" val="0"/>
              </a:ext>
            </a:extLst>
          </a:blip>
          <a:srcRect l="6715" t="55460" r="69903" b="4928"/>
          <a:stretch/>
        </p:blipFill>
        <p:spPr>
          <a:xfrm rot="230098">
            <a:off x="6851118" y="1849180"/>
            <a:ext cx="2902482" cy="4917262"/>
          </a:xfrm>
          <a:prstGeom prst="rect">
            <a:avLst/>
          </a:prstGeom>
        </p:spPr>
      </p:pic>
    </p:spTree>
    <p:extLst>
      <p:ext uri="{BB962C8B-B14F-4D97-AF65-F5344CB8AC3E}">
        <p14:creationId xmlns:p14="http://schemas.microsoft.com/office/powerpoint/2010/main" val="51273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77110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955702" y="793967"/>
            <a:ext cx="10785016" cy="1200329"/>
          </a:xfrm>
          <a:prstGeom prst="rect">
            <a:avLst/>
          </a:prstGeom>
          <a:noFill/>
        </p:spPr>
        <p:txBody>
          <a:bodyPr wrap="square">
            <a:spAutoFit/>
          </a:bodyPr>
          <a:lstStyle/>
          <a:p>
            <a:r>
              <a:rPr lang="en-US" sz="3600"/>
              <a:t>Viết đoạn văn (từ 4 đến 5 câu) giới thiệu về một di tích lịch sử mà em biết, trong đó có ít nhất một câu ghép.</a:t>
            </a:r>
          </a:p>
        </p:txBody>
      </p:sp>
      <p:pic>
        <p:nvPicPr>
          <p:cNvPr id="10" name="Picture 9">
            <a:extLst>
              <a:ext uri="{FF2B5EF4-FFF2-40B4-BE49-F238E27FC236}">
                <a16:creationId xmlns:a16="http://schemas.microsoft.com/office/drawing/2014/main" id="{17A9C938-13FA-40C3-ACD5-2F1F43C8869C}"/>
              </a:ext>
            </a:extLst>
          </p:cNvPr>
          <p:cNvPicPr>
            <a:picLocks noChangeAspect="1"/>
          </p:cNvPicPr>
          <p:nvPr/>
        </p:nvPicPr>
        <p:blipFill>
          <a:blip r:embed="rId3"/>
          <a:stretch>
            <a:fillRect/>
          </a:stretch>
        </p:blipFill>
        <p:spPr>
          <a:xfrm>
            <a:off x="80179" y="1621"/>
            <a:ext cx="981541" cy="1176630"/>
          </a:xfrm>
          <a:prstGeom prst="rect">
            <a:avLst/>
          </a:prstGeom>
        </p:spPr>
      </p:pic>
      <p:pic>
        <p:nvPicPr>
          <p:cNvPr id="12" name="Picture 11">
            <a:extLst>
              <a:ext uri="{FF2B5EF4-FFF2-40B4-BE49-F238E27FC236}">
                <a16:creationId xmlns:a16="http://schemas.microsoft.com/office/drawing/2014/main" id="{634EE393-F990-4ACF-8E10-175B5F56C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38" y="2150938"/>
            <a:ext cx="10921723" cy="3463366"/>
          </a:xfrm>
          <a:prstGeom prst="rect">
            <a:avLst/>
          </a:prstGeom>
        </p:spPr>
      </p:pic>
    </p:spTree>
    <p:extLst>
      <p:ext uri="{BB962C8B-B14F-4D97-AF65-F5344CB8AC3E}">
        <p14:creationId xmlns:p14="http://schemas.microsoft.com/office/powerpoint/2010/main" val="4275544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m hiểu Thủ Đô qua 10 Di tích lịch sử Hà Nội NỔI TIẾNG">
            <a:hlinkClick r:id="" action="ppaction://media"/>
            <a:extLst>
              <a:ext uri="{FF2B5EF4-FFF2-40B4-BE49-F238E27FC236}">
                <a16:creationId xmlns:a16="http://schemas.microsoft.com/office/drawing/2014/main" id="{760E80A3-3B9A-4F9B-8F93-E8FD3205E00B}"/>
              </a:ext>
            </a:extLst>
          </p:cNvPr>
          <p:cNvPicPr>
            <a:picLocks noChangeAspect="1"/>
          </p:cNvPicPr>
          <p:nvPr>
            <a:videoFile r:link="rId1"/>
            <p:extLst>
              <p:ext uri="{DAA4B4D4-6D71-4841-9C94-3DE7FCFB9230}">
                <p14:media xmlns:p14="http://schemas.microsoft.com/office/powerpoint/2010/main" r:embed="rId2">
                  <p14:trim end="3837"/>
                </p14:media>
              </p:ext>
            </p:extLst>
          </p:nvPr>
        </p:nvPicPr>
        <p:blipFill>
          <a:blip r:embed="rId4"/>
          <a:stretch>
            <a:fillRect/>
          </a:stretch>
        </p:blipFill>
        <p:spPr>
          <a:xfrm>
            <a:off x="364435" y="204994"/>
            <a:ext cx="11463130" cy="6448011"/>
          </a:xfrm>
          <a:prstGeom prst="rect">
            <a:avLst/>
          </a:prstGeom>
        </p:spPr>
      </p:pic>
    </p:spTree>
    <p:extLst>
      <p:ext uri="{BB962C8B-B14F-4D97-AF65-F5344CB8AC3E}">
        <p14:creationId xmlns:p14="http://schemas.microsoft.com/office/powerpoint/2010/main" val="3725277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DF3DB099-A21A-800E-A284-FB6EFDC56957}"/>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descr="Ảnh có chứa trang phục, Mặt người, phim hoạt hình, người&#10;&#10;Mô tả được tạo tự động">
            <a:extLst>
              <a:ext uri="{FF2B5EF4-FFF2-40B4-BE49-F238E27FC236}">
                <a16:creationId xmlns:a16="http://schemas.microsoft.com/office/drawing/2014/main" id="{603487AD-D54F-D29A-F2EC-6880A55B41BC}"/>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9" name="Nhóm 8">
            <a:extLst>
              <a:ext uri="{FF2B5EF4-FFF2-40B4-BE49-F238E27FC236}">
                <a16:creationId xmlns:a16="http://schemas.microsoft.com/office/drawing/2014/main" id="{79BF4295-7E04-DBEE-93C8-7488CB468419}"/>
              </a:ext>
            </a:extLst>
          </p:cNvPr>
          <p:cNvGrpSpPr/>
          <p:nvPr/>
        </p:nvGrpSpPr>
        <p:grpSpPr>
          <a:xfrm>
            <a:off x="1673838" y="583355"/>
            <a:ext cx="9301685" cy="998220"/>
            <a:chOff x="712469" y="0"/>
            <a:chExt cx="9301685" cy="998220"/>
          </a:xfrm>
        </p:grpSpPr>
        <p:sp>
          <p:nvSpPr>
            <p:cNvPr id="10" name="Hình chữ nhật 9">
              <a:extLst>
                <a:ext uri="{FF2B5EF4-FFF2-40B4-BE49-F238E27FC236}">
                  <a16:creationId xmlns:a16="http://schemas.microsoft.com/office/drawing/2014/main" id="{443E4BC6-E339-859E-39AD-E0EF172C13B7}"/>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6741233D-A21F-8F2D-0310-238EDBED32A8}"/>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3 vào vở bài tập </a:t>
              </a:r>
            </a:p>
          </p:txBody>
        </p:sp>
      </p:grpSp>
      <p:grpSp>
        <p:nvGrpSpPr>
          <p:cNvPr id="12" name="Nhóm 11">
            <a:extLst>
              <a:ext uri="{FF2B5EF4-FFF2-40B4-BE49-F238E27FC236}">
                <a16:creationId xmlns:a16="http://schemas.microsoft.com/office/drawing/2014/main" id="{A2268EE5-24BE-B18F-5177-5CB67A201486}"/>
              </a:ext>
            </a:extLst>
          </p:cNvPr>
          <p:cNvGrpSpPr/>
          <p:nvPr/>
        </p:nvGrpSpPr>
        <p:grpSpPr>
          <a:xfrm>
            <a:off x="557211" y="524327"/>
            <a:ext cx="2368545" cy="2228905"/>
            <a:chOff x="-88562" y="-57205"/>
            <a:chExt cx="2368545" cy="2228905"/>
          </a:xfrm>
        </p:grpSpPr>
        <p:sp>
          <p:nvSpPr>
            <p:cNvPr id="17" name="Hình Bầu dục 16">
              <a:extLst>
                <a:ext uri="{FF2B5EF4-FFF2-40B4-BE49-F238E27FC236}">
                  <a16:creationId xmlns:a16="http://schemas.microsoft.com/office/drawing/2014/main" id="{26F9F902-B8B5-5DB8-C8F0-729A10B8B12A}"/>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A cartoon of a child holding a pencil&#10;&#10;Description automatically generated with medium confidence">
              <a:extLst>
                <a:ext uri="{FF2B5EF4-FFF2-40B4-BE49-F238E27FC236}">
                  <a16:creationId xmlns:a16="http://schemas.microsoft.com/office/drawing/2014/main" id="{D3D87A8D-3D96-839E-5AB1-5506436D5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373925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771107"/>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868789" y="920621"/>
            <a:ext cx="10454420"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FF0000"/>
                </a:solidFill>
                <a:effectLst/>
                <a:uLnTx/>
                <a:uFillTx/>
                <a:latin typeface="Calibri" panose="020F0502020204030204"/>
                <a:ea typeface="+mn-ea"/>
                <a:cs typeface="+mn-cs"/>
              </a:rPr>
              <a:t>MẪU: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Ai đã từng ra Hà Nội thì đều biết đến Hồ Gươm, một cảnh đẹp nổi tiếng ở Hà Nội. Ngay trước cổng vào đền Ngọc Sơn là một cây đa cổ thụ còn hai bên cổng là hai câu đối. Quanh hồ là những hàng liễu xanh, cành lá rủ xuống mặt nước càng tạo nên vẻ đẹp nên thơ của hồ. Màu xanh của nước hồ hòa với màu xanh của cây lá làm nổi bật vẻ đẹp của đền Ngọc Sơn và của Tháp Rùa, cây cầu Thê Húc. Nếu có dịp được ra thăm hồ, nhất định mình phải nhớ mang theo máy chụp hình để có thể ghi lại được vẻ đẹp của Hồ Gươm, ghi lại được giây phút thiêng liêng khi "cụ Rùa" xuất hiện.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1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86A50DB-2FC7-CB1E-5E17-CBC768006494}"/>
              </a:ext>
            </a:extLst>
          </p:cNvPr>
          <p:cNvGrpSpPr/>
          <p:nvPr/>
        </p:nvGrpSpPr>
        <p:grpSpPr>
          <a:xfrm>
            <a:off x="1450578" y="371165"/>
            <a:ext cx="5016483" cy="5168243"/>
            <a:chOff x="1514476" y="3196639"/>
            <a:chExt cx="9453479" cy="4452626"/>
          </a:xfrm>
        </p:grpSpPr>
        <p:sp>
          <p:nvSpPr>
            <p:cNvPr id="4" name="Bong bóng Lời nói: Hình chữ nhật với Góc Tròn 3">
              <a:extLst>
                <a:ext uri="{FF2B5EF4-FFF2-40B4-BE49-F238E27FC236}">
                  <a16:creationId xmlns:a16="http://schemas.microsoft.com/office/drawing/2014/main" id="{CB3149E6-73B4-199D-C4EC-43BEF3FAE90F}"/>
                </a:ext>
              </a:extLst>
            </p:cNvPr>
            <p:cNvSpPr/>
            <p:nvPr/>
          </p:nvSpPr>
          <p:spPr>
            <a:xfrm>
              <a:off x="1514476" y="3196639"/>
              <a:ext cx="9453479" cy="4452626"/>
            </a:xfrm>
            <a:prstGeom prst="wedgeRoundRectCallout">
              <a:avLst>
                <a:gd name="adj1" fmla="val 62912"/>
                <a:gd name="adj2" fmla="val 17794"/>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5" name="TextBox 8">
              <a:extLst>
                <a:ext uri="{FF2B5EF4-FFF2-40B4-BE49-F238E27FC236}">
                  <a16:creationId xmlns:a16="http://schemas.microsoft.com/office/drawing/2014/main" id="{23201494-502C-7FE0-CEDB-99C75F42B62D}"/>
                </a:ext>
              </a:extLst>
            </p:cNvPr>
            <p:cNvSpPr txBox="1"/>
            <p:nvPr/>
          </p:nvSpPr>
          <p:spPr>
            <a:xfrm>
              <a:off x="1726750" y="3261283"/>
              <a:ext cx="8602889" cy="1670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Cảm ơn các bạn đã giúp ba mình thu hoạch sữa bò nhé! </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6" name="Hình ảnh 5">
            <a:extLst>
              <a:ext uri="{FF2B5EF4-FFF2-40B4-BE49-F238E27FC236}">
                <a16:creationId xmlns:a16="http://schemas.microsoft.com/office/drawing/2014/main" id="{7885C5D5-38E7-35E6-3DED-6DF6FA052A4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038" b="93045" l="8047" r="32552">
                        <a14:foregroundMark x1="17913" y1="60493" x2="17913" y2="60493"/>
                        <a14:foregroundMark x1="23534" y1="63000" x2="23534" y2="63000"/>
                        <a14:foregroundMark x1="10392" y1="66074" x2="10392" y2="66074"/>
                        <a14:foregroundMark x1="26243" y1="90053" x2="26243" y2="90053"/>
                        <a14:foregroundMark x1="17913" y1="91225" x2="17913" y2="91225"/>
                        <a14:foregroundMark x1="16781" y1="59118" x2="16781" y2="59118"/>
                        <a14:foregroundMark x1="8087" y1="68217" x2="8087" y2="68217"/>
                        <a14:foregroundMark x1="25030" y1="80793" x2="25030" y2="80793"/>
                        <a14:foregroundMark x1="23575" y1="78811" x2="23575" y2="78811"/>
                        <a14:foregroundMark x1="17105" y1="92681" x2="17105" y2="92681"/>
                        <a14:foregroundMark x1="19652" y1="92843" x2="27861" y2="93045"/>
                        <a14:foregroundMark x1="27861" y1="93045" x2="29883" y2="92721"/>
                        <a14:foregroundMark x1="11444" y1="92196" x2="21148" y2="92317"/>
                        <a14:foregroundMark x1="29964" y1="92155" x2="29964" y2="92155"/>
                        <a14:foregroundMark x1="9826" y1="92196" x2="9826" y2="92196"/>
                        <a14:foregroundMark x1="32552" y1="92762" x2="32552" y2="92762"/>
                        <a14:foregroundMark x1="9947" y1="92641" x2="9947" y2="92641"/>
                        <a14:foregroundMark x1="16215" y1="59361" x2="16215" y2="59361"/>
                        <a14:foregroundMark x1="21027" y1="60574" x2="14436" y2="59887"/>
                        <a14:foregroundMark x1="14436" y1="59887" x2="13627" y2="60210"/>
                        <a14:foregroundMark x1="28993" y1="92236" x2="28993" y2="92236"/>
                        <a14:foregroundMark x1="25920" y1="80954" x2="25920" y2="80954"/>
                        <a14:foregroundMark x1="25920" y1="81076" x2="25920" y2="81076"/>
                        <a14:backgroundMark x1="26446" y1="79418" x2="26446" y2="79418"/>
                        <a14:backgroundMark x1="13182" y1="91427" x2="13182" y2="91427"/>
                        <a14:backgroundMark x1="15164" y1="91266" x2="15164" y2="91266"/>
                      </a14:backgroundRemoval>
                    </a14:imgEffect>
                  </a14:imgLayer>
                </a14:imgProps>
              </a:ext>
              <a:ext uri="{28A0092B-C50C-407E-A947-70E740481C1C}">
                <a14:useLocalDpi xmlns:a14="http://schemas.microsoft.com/office/drawing/2010/main" val="0"/>
              </a:ext>
            </a:extLst>
          </a:blip>
          <a:srcRect l="6715" t="55460" r="69903" b="4928"/>
          <a:stretch/>
        </p:blipFill>
        <p:spPr>
          <a:xfrm rot="230098">
            <a:off x="6851118" y="1849180"/>
            <a:ext cx="2902482" cy="4917262"/>
          </a:xfrm>
          <a:prstGeom prst="rect">
            <a:avLst/>
          </a:prstGeom>
        </p:spPr>
      </p:pic>
      <p:pic>
        <p:nvPicPr>
          <p:cNvPr id="11" name="Hình ảnh 10">
            <a:extLst>
              <a:ext uri="{FF2B5EF4-FFF2-40B4-BE49-F238E27FC236}">
                <a16:creationId xmlns:a16="http://schemas.microsoft.com/office/drawing/2014/main" id="{AF4EB907-7C7C-2A48-7E60-60BDD12FA5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72" b="51677" l="79706" r="97937">
                        <a14:foregroundMark x1="87790" y1="5172" x2="87790" y2="5172"/>
                        <a14:foregroundMark x1="94476" y1="8444" x2="80654" y2="36566"/>
                        <a14:foregroundMark x1="87956" y1="51717" x2="87956" y2="51717"/>
                        <a14:foregroundMark x1="87956" y1="5172" x2="87956" y2="5172"/>
                        <a14:foregroundMark x1="82243" y1="50101" x2="82243" y2="50101"/>
                        <a14:foregroundMark x1="95733" y1="50101" x2="95733" y2="50101"/>
                        <a14:foregroundMark x1="82717" y1="49010" x2="96207" y2="49010"/>
                        <a14:foregroundMark x1="97961" y1="13859" x2="97961" y2="13859"/>
                        <a14:foregroundMark x1="79706" y1="13859" x2="79706" y2="13859"/>
                      </a14:backgroundRemoval>
                    </a14:imgEffect>
                  </a14:imgLayer>
                </a14:imgProps>
              </a:ext>
              <a:ext uri="{28A0092B-C50C-407E-A947-70E740481C1C}">
                <a14:useLocalDpi xmlns:a14="http://schemas.microsoft.com/office/drawing/2010/main" val="0"/>
              </a:ext>
            </a:extLst>
          </a:blip>
          <a:srcRect l="78374" t="1721" r="195" b="46974"/>
          <a:stretch/>
        </p:blipFill>
        <p:spPr>
          <a:xfrm>
            <a:off x="4219626" y="2633906"/>
            <a:ext cx="1572682" cy="2209607"/>
          </a:xfrm>
          <a:prstGeom prst="rect">
            <a:avLst/>
          </a:prstGeom>
        </p:spPr>
      </p:pic>
      <p:pic>
        <p:nvPicPr>
          <p:cNvPr id="10" name="Hình ảnh 9">
            <a:extLst>
              <a:ext uri="{FF2B5EF4-FFF2-40B4-BE49-F238E27FC236}">
                <a16:creationId xmlns:a16="http://schemas.microsoft.com/office/drawing/2014/main" id="{5C9A7886-D765-BBFF-C8E7-9BD53A951C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72" b="51677" l="79706" r="97937">
                        <a14:foregroundMark x1="87790" y1="5172" x2="87790" y2="5172"/>
                        <a14:foregroundMark x1="94476" y1="8444" x2="80654" y2="36566"/>
                        <a14:foregroundMark x1="87956" y1="51717" x2="87956" y2="51717"/>
                        <a14:foregroundMark x1="87956" y1="5172" x2="87956" y2="5172"/>
                        <a14:foregroundMark x1="82243" y1="50101" x2="82243" y2="50101"/>
                        <a14:foregroundMark x1="95733" y1="50101" x2="95733" y2="50101"/>
                        <a14:foregroundMark x1="82717" y1="49010" x2="96207" y2="49010"/>
                        <a14:foregroundMark x1="97961" y1="13859" x2="97961" y2="13859"/>
                        <a14:foregroundMark x1="79706" y1="13859" x2="79706" y2="13859"/>
                      </a14:backgroundRemoval>
                    </a14:imgEffect>
                  </a14:imgLayer>
                </a14:imgProps>
              </a:ext>
              <a:ext uri="{28A0092B-C50C-407E-A947-70E740481C1C}">
                <a14:useLocalDpi xmlns:a14="http://schemas.microsoft.com/office/drawing/2010/main" val="0"/>
              </a:ext>
            </a:extLst>
          </a:blip>
          <a:srcRect l="78374" t="1721" r="195" b="46974"/>
          <a:stretch/>
        </p:blipFill>
        <p:spPr>
          <a:xfrm>
            <a:off x="2163271" y="2615994"/>
            <a:ext cx="1572682" cy="2209607"/>
          </a:xfrm>
          <a:prstGeom prst="rect">
            <a:avLst/>
          </a:prstGeom>
        </p:spPr>
      </p:pic>
      <p:pic>
        <p:nvPicPr>
          <p:cNvPr id="8" name="Hình ảnh 7">
            <a:extLst>
              <a:ext uri="{FF2B5EF4-FFF2-40B4-BE49-F238E27FC236}">
                <a16:creationId xmlns:a16="http://schemas.microsoft.com/office/drawing/2014/main" id="{4AB7CA09-482D-5773-5698-05A5B6BEDA8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72" b="51677" l="79706" r="97937">
                        <a14:foregroundMark x1="87790" y1="5172" x2="87790" y2="5172"/>
                        <a14:foregroundMark x1="94476" y1="8444" x2="80654" y2="36566"/>
                        <a14:foregroundMark x1="87956" y1="51717" x2="87956" y2="51717"/>
                        <a14:foregroundMark x1="87956" y1="5172" x2="87956" y2="5172"/>
                        <a14:foregroundMark x1="82243" y1="50101" x2="82243" y2="50101"/>
                        <a14:foregroundMark x1="95733" y1="50101" x2="95733" y2="50101"/>
                        <a14:foregroundMark x1="82717" y1="49010" x2="96207" y2="49010"/>
                        <a14:foregroundMark x1="97961" y1="13859" x2="97961" y2="13859"/>
                        <a14:foregroundMark x1="79706" y1="13859" x2="79706" y2="13859"/>
                      </a14:backgroundRemoval>
                    </a14:imgEffect>
                  </a14:imgLayer>
                </a14:imgProps>
              </a:ext>
              <a:ext uri="{28A0092B-C50C-407E-A947-70E740481C1C}">
                <a14:useLocalDpi xmlns:a14="http://schemas.microsoft.com/office/drawing/2010/main" val="0"/>
              </a:ext>
            </a:extLst>
          </a:blip>
          <a:srcRect l="78374" t="1721" r="195" b="46974"/>
          <a:stretch/>
        </p:blipFill>
        <p:spPr>
          <a:xfrm>
            <a:off x="3172478" y="3203007"/>
            <a:ext cx="1572682" cy="2209607"/>
          </a:xfrm>
          <a:prstGeom prst="rect">
            <a:avLst/>
          </a:prstGeom>
        </p:spPr>
      </p:pic>
    </p:spTree>
    <p:extLst>
      <p:ext uri="{BB962C8B-B14F-4D97-AF65-F5344CB8AC3E}">
        <p14:creationId xmlns:p14="http://schemas.microsoft.com/office/powerpoint/2010/main" val="259104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75000"/>
          </a:stretch>
        </a:blipFill>
        <a:effectLst/>
      </p:bgPr>
    </p:bg>
    <p:spTree>
      <p:nvGrpSpPr>
        <p:cNvPr id="1" name=""/>
        <p:cNvGrpSpPr/>
        <p:nvPr/>
      </p:nvGrpSpPr>
      <p:grpSpPr>
        <a:xfrm>
          <a:off x="0" y="0"/>
          <a:ext cx="0" cy="0"/>
          <a:chOff x="0" y="0"/>
          <a:chExt cx="0" cy="0"/>
        </a:xfrm>
      </p:grpSpPr>
      <p:sp>
        <p:nvSpPr>
          <p:cNvPr id="22" name="Hình chữ nhật: Góc Tròn 21">
            <a:extLst>
              <a:ext uri="{FF2B5EF4-FFF2-40B4-BE49-F238E27FC236}">
                <a16:creationId xmlns:a16="http://schemas.microsoft.com/office/drawing/2014/main" id="{D1752E85-18F2-6A76-1801-0559A308D6E4}"/>
              </a:ext>
            </a:extLst>
          </p:cNvPr>
          <p:cNvSpPr/>
          <p:nvPr/>
        </p:nvSpPr>
        <p:spPr>
          <a:xfrm>
            <a:off x="2109539" y="288349"/>
            <a:ext cx="8017100" cy="3790948"/>
          </a:xfrm>
          <a:prstGeom prst="roundRect">
            <a:avLst/>
          </a:prstGeom>
          <a:solidFill>
            <a:schemeClr val="bg1"/>
          </a:solidFill>
          <a:ln w="571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id="{7B1AFC96-2AC8-E256-C251-BAE1337D4D44}"/>
              </a:ext>
            </a:extLst>
          </p:cNvPr>
          <p:cNvSpPr/>
          <p:nvPr/>
        </p:nvSpPr>
        <p:spPr>
          <a:xfrm>
            <a:off x="2347415" y="508987"/>
            <a:ext cx="7528394" cy="3312385"/>
          </a:xfrm>
          <a:prstGeom prst="roundRect">
            <a:avLst/>
          </a:prstGeom>
          <a:noFill/>
          <a:ln w="57150">
            <a:solidFill>
              <a:srgbClr val="FF7C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19" descr="Ảnh có chứa văn bản, mẫu họa&#10;&#10;Mô tả được tạo tự động">
            <a:extLst>
              <a:ext uri="{FF2B5EF4-FFF2-40B4-BE49-F238E27FC236}">
                <a16:creationId xmlns:a16="http://schemas.microsoft.com/office/drawing/2014/main" id="{55000295-1D88-3BC7-F8B3-1F9031985E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4383510" y="2994171"/>
            <a:ext cx="3424979" cy="4206944"/>
          </a:xfrm>
          <a:prstGeom prst="rect">
            <a:avLst/>
          </a:prstGeom>
        </p:spPr>
      </p:pic>
      <p:sp>
        <p:nvSpPr>
          <p:cNvPr id="24" name="TextBox 13">
            <a:extLst>
              <a:ext uri="{FF2B5EF4-FFF2-40B4-BE49-F238E27FC236}">
                <a16:creationId xmlns:a16="http://schemas.microsoft.com/office/drawing/2014/main" id="{8AA73FF9-071A-1DAC-3027-AECEE44A160B}"/>
              </a:ext>
            </a:extLst>
          </p:cNvPr>
          <p:cNvSpPr txBox="1"/>
          <p:nvPr/>
        </p:nvSpPr>
        <p:spPr>
          <a:xfrm>
            <a:off x="1746136" y="947602"/>
            <a:ext cx="8699725" cy="2435154"/>
          </a:xfrm>
          <a:prstGeom prst="rect">
            <a:avLst/>
          </a:prstGeom>
          <a:noFill/>
        </p:spPr>
        <p:txBody>
          <a:bodyPr wrap="square" rtlCol="0">
            <a:spAutoFit/>
          </a:bodyPr>
          <a:lstStyle/>
          <a:p>
            <a:pPr algn="ctr">
              <a:lnSpc>
                <a:spcPct val="80000"/>
              </a:lnSpc>
            </a:pPr>
            <a:r>
              <a:rPr lang="en-US" sz="19000">
                <a:solidFill>
                  <a:srgbClr val="C00000"/>
                </a:solidFill>
                <a:latin typeface="LNTH-LuoLuoNotangYuanTi 1" pitchFamily="2" charset="-128"/>
                <a:ea typeface="LNTH-LuoLuoNotangYuanTi 1" pitchFamily="2" charset="-128"/>
                <a:cs typeface="LNTH-LuoLuoNotangYuanTi 1" pitchFamily="2" charset="-128"/>
              </a:rPr>
              <a:t>Vận dụng</a:t>
            </a:r>
          </a:p>
        </p:txBody>
      </p:sp>
    </p:spTree>
    <p:extLst>
      <p:ext uri="{BB962C8B-B14F-4D97-AF65-F5344CB8AC3E}">
        <p14:creationId xmlns:p14="http://schemas.microsoft.com/office/powerpoint/2010/main" val="199248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75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2388FE60-C8C5-12AF-11C3-15DD677D0296}"/>
              </a:ext>
            </a:extLst>
          </p:cNvPr>
          <p:cNvSpPr/>
          <p:nvPr/>
        </p:nvSpPr>
        <p:spPr>
          <a:xfrm>
            <a:off x="329381" y="317840"/>
            <a:ext cx="11862619" cy="3877509"/>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Xác định cách nối các vế trong câu ghép sau:</a:t>
            </a:r>
          </a:p>
          <a:p>
            <a:pPr algn="ctr"/>
            <a:r>
              <a:rPr lang="en-US" sz="4800" b="1">
                <a:solidFill>
                  <a:srgbClr val="FF0066"/>
                </a:solidFill>
              </a:rPr>
              <a:t>Nếu bạn đến thăm khu di tích Đồng Khởi(Bến Tre) thì bạn sẽ nhìn thấy lịch sử cách mạng hào hùng của dân tộc ta trong những năm kháng chiến chống Pháp, Mỹ.</a:t>
            </a:r>
          </a:p>
        </p:txBody>
      </p:sp>
      <p:grpSp>
        <p:nvGrpSpPr>
          <p:cNvPr id="35" name="Nhóm 34">
            <a:extLst>
              <a:ext uri="{FF2B5EF4-FFF2-40B4-BE49-F238E27FC236}">
                <a16:creationId xmlns:a16="http://schemas.microsoft.com/office/drawing/2014/main" id="{FCA00450-B1DA-699A-E283-4AA7F7655F4C}"/>
              </a:ext>
            </a:extLst>
          </p:cNvPr>
          <p:cNvGrpSpPr/>
          <p:nvPr/>
        </p:nvGrpSpPr>
        <p:grpSpPr>
          <a:xfrm>
            <a:off x="2205995" y="3878131"/>
            <a:ext cx="7154167" cy="2255756"/>
            <a:chOff x="599341" y="2732238"/>
            <a:chExt cx="3138471" cy="1048832"/>
          </a:xfrm>
        </p:grpSpPr>
        <p:sp>
          <p:nvSpPr>
            <p:cNvPr id="36" name="Hình chữ nhật: Góc Tròn 35">
              <a:extLst>
                <a:ext uri="{FF2B5EF4-FFF2-40B4-BE49-F238E27FC236}">
                  <a16:creationId xmlns:a16="http://schemas.microsoft.com/office/drawing/2014/main" id="{B61A84AA-C120-3D27-F580-F9AD60D03607}"/>
                </a:ext>
              </a:extLst>
            </p:cNvPr>
            <p:cNvSpPr/>
            <p:nvPr/>
          </p:nvSpPr>
          <p:spPr>
            <a:xfrm>
              <a:off x="669067" y="3068530"/>
              <a:ext cx="3068745" cy="712540"/>
            </a:xfrm>
            <a:prstGeom prst="roundRect">
              <a:avLst/>
            </a:prstGeom>
            <a:solidFill>
              <a:schemeClr val="accent4">
                <a:lumMod val="20000"/>
                <a:lumOff val="80000"/>
              </a:scheme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Hình ảnh 36">
              <a:extLst>
                <a:ext uri="{FF2B5EF4-FFF2-40B4-BE49-F238E27FC236}">
                  <a16:creationId xmlns:a16="http://schemas.microsoft.com/office/drawing/2014/main" id="{EB603854-EA5B-7766-3EE8-A1277922F2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1910576" y="2732238"/>
              <a:ext cx="585727" cy="585727"/>
            </a:xfrm>
            <a:prstGeom prst="rect">
              <a:avLst/>
            </a:prstGeom>
          </p:spPr>
        </p:pic>
        <p:sp>
          <p:nvSpPr>
            <p:cNvPr id="38" name="Hộp Văn bản 37">
              <a:extLst>
                <a:ext uri="{FF2B5EF4-FFF2-40B4-BE49-F238E27FC236}">
                  <a16:creationId xmlns:a16="http://schemas.microsoft.com/office/drawing/2014/main" id="{00471C30-35E6-5E0E-BEFA-83CC4AE2763E}"/>
                </a:ext>
              </a:extLst>
            </p:cNvPr>
            <p:cNvSpPr txBox="1"/>
            <p:nvPr/>
          </p:nvSpPr>
          <p:spPr>
            <a:xfrm>
              <a:off x="599341" y="3265898"/>
              <a:ext cx="3128214" cy="515172"/>
            </a:xfrm>
            <a:prstGeom prst="rect">
              <a:avLst/>
            </a:prstGeom>
            <a:noFill/>
          </p:spPr>
          <p:txBody>
            <a:bodyPr wrap="square" rtlCol="0">
              <a:spAutoFit/>
            </a:bodyPr>
            <a:lstStyle/>
            <a:p>
              <a:pPr algn="ctr"/>
              <a:r>
                <a:rPr lang="en-US" sz="6600">
                  <a:latin typeface="+mn-lt"/>
                </a:rPr>
                <a:t>Nếu.......thì</a:t>
              </a:r>
            </a:p>
          </p:txBody>
        </p:sp>
      </p:grpSp>
      <p:pic>
        <p:nvPicPr>
          <p:cNvPr id="44" name="Hình ảnh 43" descr="Ảnh có chứa văn bản, mẫu họa&#10;&#10;Mô tả được tạo tự động">
            <a:extLst>
              <a:ext uri="{FF2B5EF4-FFF2-40B4-BE49-F238E27FC236}">
                <a16:creationId xmlns:a16="http://schemas.microsoft.com/office/drawing/2014/main" id="{630B2619-F812-437C-168E-87E17E8448C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9682557" y="3750364"/>
            <a:ext cx="2920261" cy="3586993"/>
          </a:xfrm>
          <a:prstGeom prst="rect">
            <a:avLst/>
          </a:prstGeom>
        </p:spPr>
      </p:pic>
    </p:spTree>
    <p:extLst>
      <p:ext uri="{BB962C8B-B14F-4D97-AF65-F5344CB8AC3E}">
        <p14:creationId xmlns:p14="http://schemas.microsoft.com/office/powerpoint/2010/main" val="30616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75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8CE04A8D-3593-5A81-4384-AC91960175C4}"/>
              </a:ext>
            </a:extLst>
          </p:cNvPr>
          <p:cNvSpPr/>
          <p:nvPr/>
        </p:nvSpPr>
        <p:spPr>
          <a:xfrm>
            <a:off x="135294" y="207586"/>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FA6F94CE-67AC-7D80-DAD2-F205D6AF16A3}"/>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4" name="TextBox 12">
            <a:extLst>
              <a:ext uri="{FF2B5EF4-FFF2-40B4-BE49-F238E27FC236}">
                <a16:creationId xmlns:a16="http://schemas.microsoft.com/office/drawing/2014/main" id="{09B2B5BB-0126-A200-D6D8-E4784256F05B}"/>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5" name="Picture 13">
            <a:extLst>
              <a:ext uri="{FF2B5EF4-FFF2-40B4-BE49-F238E27FC236}">
                <a16:creationId xmlns:a16="http://schemas.microsoft.com/office/drawing/2014/main" id="{498906D6-BEA2-ABA7-205F-489DBF181CCB}"/>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6" name="Picture 15">
            <a:extLst>
              <a:ext uri="{FF2B5EF4-FFF2-40B4-BE49-F238E27FC236}">
                <a16:creationId xmlns:a16="http://schemas.microsoft.com/office/drawing/2014/main" id="{1D49BE02-F391-3F79-9381-5AE1DDD039E6}"/>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7" name="Picture 17">
            <a:extLst>
              <a:ext uri="{FF2B5EF4-FFF2-40B4-BE49-F238E27FC236}">
                <a16:creationId xmlns:a16="http://schemas.microsoft.com/office/drawing/2014/main" id="{C725FE0D-CCCF-2C67-874D-CB359EC5432D}"/>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8" name="Picture 19">
            <a:extLst>
              <a:ext uri="{FF2B5EF4-FFF2-40B4-BE49-F238E27FC236}">
                <a16:creationId xmlns:a16="http://schemas.microsoft.com/office/drawing/2014/main" id="{2C3491B6-8CB2-BE0F-A226-148A91DDCE3F}"/>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9" name="Hình ảnh 8" descr="Ảnh có chứa trang phục, Mặt người, phim hoạt hình, người&#10;&#10;Mô tả được tạo tự động">
            <a:extLst>
              <a:ext uri="{FF2B5EF4-FFF2-40B4-BE49-F238E27FC236}">
                <a16:creationId xmlns:a16="http://schemas.microsoft.com/office/drawing/2014/main" id="{7A60DCD9-63C3-DAEE-3771-C9D4EEE3BCD4}"/>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0" name="TextBox 12">
            <a:extLst>
              <a:ext uri="{FF2B5EF4-FFF2-40B4-BE49-F238E27FC236}">
                <a16:creationId xmlns:a16="http://schemas.microsoft.com/office/drawing/2014/main" id="{96F5ECD2-BE9B-F33F-E398-6B4FE7672C42}"/>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1" name="TextBox 12">
            <a:extLst>
              <a:ext uri="{FF2B5EF4-FFF2-40B4-BE49-F238E27FC236}">
                <a16:creationId xmlns:a16="http://schemas.microsoft.com/office/drawing/2014/main" id="{EA6F23DC-B439-096E-37DA-11B8D7E8517F}"/>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2" name="TextBox 12">
            <a:extLst>
              <a:ext uri="{FF2B5EF4-FFF2-40B4-BE49-F238E27FC236}">
                <a16:creationId xmlns:a16="http://schemas.microsoft.com/office/drawing/2014/main" id="{7D96E211-C3BC-5836-642C-79A9DD33E0CE}"/>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60357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left)">
                                      <p:cBhvr>
                                        <p:cTn id="4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10" grpId="0" uiExpand="1" build="p"/>
      <p:bldP spid="11" grpId="0" uiExpand="1" build="p"/>
      <p:bldP spid="1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84DFC-AAD8-437F-B8B7-3473198A888A}"/>
              </a:ext>
            </a:extLst>
          </p:cNvPr>
          <p:cNvPicPr>
            <a:picLocks noChangeAspect="1"/>
          </p:cNvPicPr>
          <p:nvPr/>
        </p:nvPicPr>
        <p:blipFill>
          <a:blip r:embed="rId3"/>
          <a:stretch>
            <a:fillRect/>
          </a:stretch>
        </p:blipFill>
        <p:spPr>
          <a:xfrm>
            <a:off x="2293368" y="1498932"/>
            <a:ext cx="7340220" cy="3542083"/>
          </a:xfrm>
          <a:prstGeom prst="rect">
            <a:avLst/>
          </a:prstGeom>
        </p:spPr>
      </p:pic>
    </p:spTree>
    <p:extLst>
      <p:ext uri="{BB962C8B-B14F-4D97-AF65-F5344CB8AC3E}">
        <p14:creationId xmlns:p14="http://schemas.microsoft.com/office/powerpoint/2010/main" val="390429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2000" b="-72000"/>
          </a:stretch>
        </a:blipFill>
        <a:effectLst/>
      </p:bgPr>
    </p:bg>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F8AED1D5-FF6A-7DB2-230D-469E69EE7220}"/>
              </a:ext>
            </a:extLst>
          </p:cNvPr>
          <p:cNvGrpSpPr/>
          <p:nvPr/>
        </p:nvGrpSpPr>
        <p:grpSpPr>
          <a:xfrm>
            <a:off x="3580725" y="91478"/>
            <a:ext cx="5030544" cy="1569661"/>
            <a:chOff x="2358440" y="468023"/>
            <a:chExt cx="3262188" cy="1206831"/>
          </a:xfrm>
        </p:grpSpPr>
        <p:sp>
          <p:nvSpPr>
            <p:cNvPr id="4" name="TextBox 4">
              <a:extLst>
                <a:ext uri="{FF2B5EF4-FFF2-40B4-BE49-F238E27FC236}">
                  <a16:creationId xmlns:a16="http://schemas.microsoft.com/office/drawing/2014/main" id="{7CCB3603-3075-5ECE-1A64-5D3522F67B80}"/>
                </a:ext>
              </a:extLst>
            </p:cNvPr>
            <p:cNvSpPr txBox="1"/>
            <p:nvPr/>
          </p:nvSpPr>
          <p:spPr>
            <a:xfrm>
              <a:off x="2358440" y="468024"/>
              <a:ext cx="3262188" cy="1206830"/>
            </a:xfrm>
            <a:prstGeom prst="rect">
              <a:avLst/>
            </a:prstGeom>
            <a:noFill/>
          </p:spPr>
          <p:txBody>
            <a:bodyPr wrap="none" rtlCol="0">
              <a:spAutoFit/>
            </a:bodyPr>
            <a:lstStyle/>
            <a:p>
              <a:pPr lvl="0"/>
              <a:r>
                <a:rPr lang="en-US" sz="9600">
                  <a:ln w="317500">
                    <a:solidFill>
                      <a:prstClr val="white"/>
                    </a:solidFill>
                  </a:ln>
                  <a:solidFill>
                    <a:prstClr val="black"/>
                  </a:solidFill>
                  <a:effectLst>
                    <a:outerShdw blurRad="50800" dist="38100" algn="l" rotWithShape="0">
                      <a:prstClr val="black">
                        <a:alpha val="40000"/>
                      </a:prstClr>
                    </a:outerShdw>
                  </a:effectLst>
                  <a:latin typeface="LNTH-Dinomiko" panose="02000500000000000000" pitchFamily="2" charset="0"/>
                </a:rPr>
                <a:t>MỤC TIÊU</a:t>
              </a:r>
            </a:p>
          </p:txBody>
        </p:sp>
        <p:sp>
          <p:nvSpPr>
            <p:cNvPr id="5" name="TextBox 5">
              <a:extLst>
                <a:ext uri="{FF2B5EF4-FFF2-40B4-BE49-F238E27FC236}">
                  <a16:creationId xmlns:a16="http://schemas.microsoft.com/office/drawing/2014/main" id="{CB64047E-BBC9-C4D8-6CFB-13905193E2B7}"/>
                </a:ext>
              </a:extLst>
            </p:cNvPr>
            <p:cNvSpPr txBox="1"/>
            <p:nvPr/>
          </p:nvSpPr>
          <p:spPr>
            <a:xfrm>
              <a:off x="2358440" y="468023"/>
              <a:ext cx="3262188" cy="1206830"/>
            </a:xfrm>
            <a:prstGeom prst="rect">
              <a:avLst/>
            </a:prstGeom>
            <a:noFill/>
          </p:spPr>
          <p:txBody>
            <a:bodyPr wrap="none" rtlCol="0">
              <a:spAutoFit/>
            </a:bodyPr>
            <a:lstStyle/>
            <a:p>
              <a:pPr lvl="0"/>
              <a:r>
                <a:rPr lang="en-US" sz="9600">
                  <a:solidFill>
                    <a:srgbClr val="FF0000"/>
                  </a:solidFill>
                  <a:latin typeface="LNTH-Dinomiko" panose="02000500000000000000" pitchFamily="2" charset="0"/>
                </a:rPr>
                <a:t>MỤC TIÊU</a:t>
              </a:r>
            </a:p>
          </p:txBody>
        </p:sp>
      </p:grpSp>
      <p:grpSp>
        <p:nvGrpSpPr>
          <p:cNvPr id="6" name="Nhóm 5">
            <a:extLst>
              <a:ext uri="{FF2B5EF4-FFF2-40B4-BE49-F238E27FC236}">
                <a16:creationId xmlns:a16="http://schemas.microsoft.com/office/drawing/2014/main" id="{B690A537-533D-834C-502F-5A100D4E7F1F}"/>
              </a:ext>
            </a:extLst>
          </p:cNvPr>
          <p:cNvGrpSpPr/>
          <p:nvPr/>
        </p:nvGrpSpPr>
        <p:grpSpPr>
          <a:xfrm>
            <a:off x="1244204" y="1851512"/>
            <a:ext cx="9202263" cy="2433885"/>
            <a:chOff x="2067628" y="-952070"/>
            <a:chExt cx="9202263" cy="2781185"/>
          </a:xfrm>
        </p:grpSpPr>
        <p:sp>
          <p:nvSpPr>
            <p:cNvPr id="7" name="Hình chữ nhật: Góc Tròn 6">
              <a:extLst>
                <a:ext uri="{FF2B5EF4-FFF2-40B4-BE49-F238E27FC236}">
                  <a16:creationId xmlns:a16="http://schemas.microsoft.com/office/drawing/2014/main" id="{76EE1107-AC4B-F906-4774-B52B36A06FC3}"/>
                </a:ext>
              </a:extLst>
            </p:cNvPr>
            <p:cNvSpPr/>
            <p:nvPr/>
          </p:nvSpPr>
          <p:spPr>
            <a:xfrm>
              <a:off x="2067628" y="-952070"/>
              <a:ext cx="9202263" cy="2781185"/>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6">
              <a:extLst>
                <a:ext uri="{FF2B5EF4-FFF2-40B4-BE49-F238E27FC236}">
                  <a16:creationId xmlns:a16="http://schemas.microsoft.com/office/drawing/2014/main" id="{3E48897C-9C50-C7A1-B5C7-F1F25A47E21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077"/>
            <a:stretch/>
          </p:blipFill>
          <p:spPr>
            <a:xfrm>
              <a:off x="2471170" y="-715015"/>
              <a:ext cx="797237" cy="809357"/>
            </a:xfrm>
            <a:prstGeom prst="rect">
              <a:avLst/>
            </a:prstGeom>
          </p:spPr>
        </p:pic>
      </p:grpSp>
      <p:sp>
        <p:nvSpPr>
          <p:cNvPr id="11" name="Hộp Văn bản 10">
            <a:extLst>
              <a:ext uri="{FF2B5EF4-FFF2-40B4-BE49-F238E27FC236}">
                <a16:creationId xmlns:a16="http://schemas.microsoft.com/office/drawing/2014/main" id="{FF13BFBB-FE43-1BD6-1B0B-2FDD8829D440}"/>
              </a:ext>
            </a:extLst>
          </p:cNvPr>
          <p:cNvSpPr txBox="1"/>
          <p:nvPr/>
        </p:nvSpPr>
        <p:spPr>
          <a:xfrm>
            <a:off x="2618762" y="2084414"/>
            <a:ext cx="7342496" cy="1569660"/>
          </a:xfrm>
          <a:prstGeom prst="rect">
            <a:avLst/>
          </a:prstGeom>
          <a:noFill/>
        </p:spPr>
        <p:txBody>
          <a:bodyPr wrap="square">
            <a:spAutoFit/>
          </a:bodyPr>
          <a:lstStyle/>
          <a:p>
            <a:pPr algn="ctr"/>
            <a:r>
              <a:rPr lang="vi-VN" sz="4800">
                <a:latin typeface="Calibri" panose="020F0502020204030204" pitchFamily="34" charset="0"/>
                <a:cs typeface="Calibri" panose="020F0502020204030204" pitchFamily="34" charset="0"/>
              </a:rPr>
              <a:t> Nhận diện và biết cách sử dụng câu ghép. </a:t>
            </a:r>
            <a:endParaRPr lang="en-US" sz="4800">
              <a:latin typeface="Calibri" panose="020F0502020204030204" pitchFamily="34" charset="0"/>
              <a:cs typeface="Calibri" panose="020F0502020204030204" pitchFamily="34" charset="0"/>
            </a:endParaRPr>
          </a:p>
        </p:txBody>
      </p:sp>
      <p:pic>
        <p:nvPicPr>
          <p:cNvPr id="20" name="Hình ảnh 19" descr="Ảnh có chứa văn bản, mẫu họa&#10;&#10;Mô tả được tạo tự động">
            <a:extLst>
              <a:ext uri="{FF2B5EF4-FFF2-40B4-BE49-F238E27FC236}">
                <a16:creationId xmlns:a16="http://schemas.microsoft.com/office/drawing/2014/main" id="{55000295-1D88-3BC7-F8B3-1F9031985E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8953540" y="2587008"/>
            <a:ext cx="3756460" cy="4614106"/>
          </a:xfrm>
          <a:prstGeom prst="rect">
            <a:avLst/>
          </a:prstGeom>
        </p:spPr>
      </p:pic>
    </p:spTree>
    <p:extLst>
      <p:ext uri="{BB962C8B-B14F-4D97-AF65-F5344CB8AC3E}">
        <p14:creationId xmlns:p14="http://schemas.microsoft.com/office/powerpoint/2010/main" val="154260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75000"/>
          </a:stretch>
        </a:blipFill>
        <a:effectLst/>
      </p:bgPr>
    </p:bg>
    <p:spTree>
      <p:nvGrpSpPr>
        <p:cNvPr id="1" name=""/>
        <p:cNvGrpSpPr/>
        <p:nvPr/>
      </p:nvGrpSpPr>
      <p:grpSpPr>
        <a:xfrm>
          <a:off x="0" y="0"/>
          <a:ext cx="0" cy="0"/>
          <a:chOff x="0" y="0"/>
          <a:chExt cx="0" cy="0"/>
        </a:xfrm>
      </p:grpSpPr>
      <p:sp>
        <p:nvSpPr>
          <p:cNvPr id="22" name="Hình chữ nhật: Góc Tròn 21">
            <a:extLst>
              <a:ext uri="{FF2B5EF4-FFF2-40B4-BE49-F238E27FC236}">
                <a16:creationId xmlns:a16="http://schemas.microsoft.com/office/drawing/2014/main" id="{D1752E85-18F2-6A76-1801-0559A308D6E4}"/>
              </a:ext>
            </a:extLst>
          </p:cNvPr>
          <p:cNvSpPr/>
          <p:nvPr/>
        </p:nvSpPr>
        <p:spPr>
          <a:xfrm>
            <a:off x="1310185" y="288349"/>
            <a:ext cx="9403308" cy="3790948"/>
          </a:xfrm>
          <a:prstGeom prst="roundRect">
            <a:avLst/>
          </a:prstGeom>
          <a:solidFill>
            <a:schemeClr val="bg1"/>
          </a:solidFill>
          <a:ln w="571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id="{7B1AFC96-2AC8-E256-C251-BAE1337D4D44}"/>
              </a:ext>
            </a:extLst>
          </p:cNvPr>
          <p:cNvSpPr/>
          <p:nvPr/>
        </p:nvSpPr>
        <p:spPr>
          <a:xfrm>
            <a:off x="1596788" y="508987"/>
            <a:ext cx="8830102" cy="3312385"/>
          </a:xfrm>
          <a:prstGeom prst="roundRect">
            <a:avLst/>
          </a:prstGeom>
          <a:noFill/>
          <a:ln w="57150">
            <a:solidFill>
              <a:srgbClr val="FF7C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19" descr="Ảnh có chứa văn bản, mẫu họa&#10;&#10;Mô tả được tạo tự động">
            <a:extLst>
              <a:ext uri="{FF2B5EF4-FFF2-40B4-BE49-F238E27FC236}">
                <a16:creationId xmlns:a16="http://schemas.microsoft.com/office/drawing/2014/main" id="{55000295-1D88-3BC7-F8B3-1F9031985E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4383510" y="2994171"/>
            <a:ext cx="3424979" cy="4206944"/>
          </a:xfrm>
          <a:prstGeom prst="rect">
            <a:avLst/>
          </a:prstGeom>
        </p:spPr>
      </p:pic>
      <p:sp>
        <p:nvSpPr>
          <p:cNvPr id="24" name="TextBox 13">
            <a:extLst>
              <a:ext uri="{FF2B5EF4-FFF2-40B4-BE49-F238E27FC236}">
                <a16:creationId xmlns:a16="http://schemas.microsoft.com/office/drawing/2014/main" id="{8AA73FF9-071A-1DAC-3027-AECEE44A160B}"/>
              </a:ext>
            </a:extLst>
          </p:cNvPr>
          <p:cNvSpPr txBox="1"/>
          <p:nvPr/>
        </p:nvSpPr>
        <p:spPr>
          <a:xfrm>
            <a:off x="1583141" y="743062"/>
            <a:ext cx="8699725" cy="1448730"/>
          </a:xfrm>
          <a:prstGeom prst="rect">
            <a:avLst/>
          </a:prstGeom>
          <a:noFill/>
        </p:spPr>
        <p:txBody>
          <a:bodyPr wrap="square" rtlCol="0">
            <a:spAutoFit/>
          </a:bodyPr>
          <a:lstStyle/>
          <a:p>
            <a:pPr algn="ctr">
              <a:lnSpc>
                <a:spcPct val="80000"/>
              </a:lnSpc>
            </a:pPr>
            <a:r>
              <a:rPr lang="en-US" sz="11000">
                <a:solidFill>
                  <a:srgbClr val="C00000"/>
                </a:solidFill>
                <a:latin typeface="LNTH-LuoLuoNotangYuanTi 1" pitchFamily="2" charset="-128"/>
                <a:ea typeface="LNTH-LuoLuoNotangYuanTi 1" pitchFamily="2" charset="-128"/>
                <a:cs typeface="LNTH-LuoLuoNotangYuanTi 1" pitchFamily="2" charset="-128"/>
              </a:rPr>
              <a:t>KHỞI ĐỘNG</a:t>
            </a:r>
          </a:p>
        </p:txBody>
      </p:sp>
    </p:spTree>
    <p:extLst>
      <p:ext uri="{BB962C8B-B14F-4D97-AF65-F5344CB8AC3E}">
        <p14:creationId xmlns:p14="http://schemas.microsoft.com/office/powerpoint/2010/main" val="372364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9E07BA38-4B34-26F0-B0A5-4E2A8FF342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66613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97661461-5CAF-18A1-A7E7-BC8D602BF4A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10" b="42095" l="54630" r="95148">
                        <a14:foregroundMark x1="77436" y1="42135" x2="77436" y2="42135"/>
                        <a14:foregroundMark x1="71047" y1="42135" x2="71047" y2="42135"/>
                        <a14:foregroundMark x1="54630" y1="37485" x2="54630" y2="37485"/>
                      </a14:backgroundRemoval>
                    </a14:imgEffect>
                  </a14:imgLayer>
                </a14:imgProps>
              </a:ext>
              <a:ext uri="{28A0092B-C50C-407E-A947-70E740481C1C}">
                <a14:useLocalDpi xmlns:a14="http://schemas.microsoft.com/office/drawing/2010/main" val="0"/>
              </a:ext>
            </a:extLst>
          </a:blip>
          <a:srcRect l="52342" b="53679"/>
          <a:stretch/>
        </p:blipFill>
        <p:spPr>
          <a:xfrm>
            <a:off x="1982780" y="1337616"/>
            <a:ext cx="5816125" cy="5652907"/>
          </a:xfrm>
          <a:prstGeom prst="rect">
            <a:avLst/>
          </a:prstGeom>
        </p:spPr>
      </p:pic>
      <p:grpSp>
        <p:nvGrpSpPr>
          <p:cNvPr id="24" name="Nhóm 23">
            <a:extLst>
              <a:ext uri="{FF2B5EF4-FFF2-40B4-BE49-F238E27FC236}">
                <a16:creationId xmlns:a16="http://schemas.microsoft.com/office/drawing/2014/main" id="{886D2E9C-3A74-F8CA-D3B7-E60C4654897E}"/>
              </a:ext>
            </a:extLst>
          </p:cNvPr>
          <p:cNvGrpSpPr/>
          <p:nvPr/>
        </p:nvGrpSpPr>
        <p:grpSpPr>
          <a:xfrm>
            <a:off x="6964273" y="627248"/>
            <a:ext cx="4790405" cy="3914943"/>
            <a:chOff x="1514476" y="3196638"/>
            <a:chExt cx="9027439" cy="3914943"/>
          </a:xfrm>
        </p:grpSpPr>
        <p:sp>
          <p:nvSpPr>
            <p:cNvPr id="25" name="Bong bóng Lời nói: Hình chữ nhật với Góc Tròn 24">
              <a:extLst>
                <a:ext uri="{FF2B5EF4-FFF2-40B4-BE49-F238E27FC236}">
                  <a16:creationId xmlns:a16="http://schemas.microsoft.com/office/drawing/2014/main" id="{9228EE96-3E0A-2B28-83C4-D224E2CF159A}"/>
                </a:ext>
              </a:extLst>
            </p:cNvPr>
            <p:cNvSpPr/>
            <p:nvPr/>
          </p:nvSpPr>
          <p:spPr>
            <a:xfrm>
              <a:off x="1514476" y="3196638"/>
              <a:ext cx="9027439" cy="3914943"/>
            </a:xfrm>
            <a:prstGeom prst="wedgeRoundRectCallout">
              <a:avLst>
                <a:gd name="adj1" fmla="val -63522"/>
                <a:gd name="adj2" fmla="val 22392"/>
                <a:gd name="adj3" fmla="val 16667"/>
              </a:avLst>
            </a:prstGeom>
            <a:solidFill>
              <a:srgbClr val="FFFFFF"/>
            </a:solidFill>
            <a:ln w="25400" cap="flat" cmpd="sng" algn="ctr">
              <a:solidFill>
                <a:srgbClr val="A2CE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83A52"/>
                </a:solidFill>
                <a:effectLst/>
                <a:uLnTx/>
                <a:uFillTx/>
                <a:latin typeface="Calibri"/>
                <a:ea typeface="+mn-ea"/>
                <a:cs typeface="+mn-cs"/>
                <a:sym typeface="Arial"/>
              </a:endParaRPr>
            </a:p>
          </p:txBody>
        </p:sp>
        <p:sp>
          <p:nvSpPr>
            <p:cNvPr id="26" name="TextBox 8">
              <a:extLst>
                <a:ext uri="{FF2B5EF4-FFF2-40B4-BE49-F238E27FC236}">
                  <a16:creationId xmlns:a16="http://schemas.microsoft.com/office/drawing/2014/main" id="{C93E792E-E670-546A-DDE5-971494FD0A06}"/>
                </a:ext>
              </a:extLst>
            </p:cNvPr>
            <p:cNvSpPr txBox="1"/>
            <p:nvPr/>
          </p:nvSpPr>
          <p:spPr>
            <a:xfrm>
              <a:off x="1726750" y="3261283"/>
              <a:ext cx="8602889"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Calibri"/>
                  <a:ea typeface="+mn-ea"/>
                  <a:cs typeface="Arial"/>
                  <a:sym typeface="Arial"/>
                </a:rPr>
                <a:t>Xin chào các bạn! Các bạn hãy giúp mình thu hoạch trứng bằng cách vượt qua thử thách nho nhỏ này nhé!</a:t>
              </a:r>
              <a:endParaRPr kumimoji="0" lang="vi-VN" sz="4000" b="0" i="0" u="none" strike="noStrike" kern="0" cap="none" spc="0" normalizeH="0" baseline="0" noProof="0" dirty="0">
                <a:ln>
                  <a:noFill/>
                </a:ln>
                <a:solidFill>
                  <a:srgbClr val="FF0000"/>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80449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589935"/>
            <a:ext cx="11289437" cy="58254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id="{4356E70E-3414-C489-1D6D-2F397B085E04}"/>
              </a:ext>
            </a:extLst>
          </p:cNvPr>
          <p:cNvSpPr txBox="1"/>
          <p:nvPr/>
        </p:nvSpPr>
        <p:spPr>
          <a:xfrm>
            <a:off x="990551" y="686488"/>
            <a:ext cx="10667999" cy="5632311"/>
          </a:xfrm>
          <a:prstGeom prst="rect">
            <a:avLst/>
          </a:prstGeom>
          <a:noFill/>
        </p:spPr>
        <p:txBody>
          <a:bodyPr wrap="square">
            <a:spAutoFit/>
          </a:bodyPr>
          <a:lstStyle/>
          <a:p>
            <a:r>
              <a:rPr lang="vi-VN" sz="3600"/>
              <a:t>Ghép hai câu đơn trong mỗi trường hợp sau thành một câu ghép</a:t>
            </a:r>
            <a:r>
              <a:rPr lang="en-US" sz="3600"/>
              <a:t> </a:t>
            </a:r>
            <a:r>
              <a:rPr lang="vi-VN" sz="3600"/>
              <a:t>bằng một trong ba cách:</a:t>
            </a:r>
          </a:p>
          <a:p>
            <a:endParaRPr lang="en-US" sz="3600"/>
          </a:p>
          <a:p>
            <a:endParaRPr lang="en-US" sz="3600"/>
          </a:p>
          <a:p>
            <a:endParaRPr lang="en-US" sz="3600"/>
          </a:p>
          <a:p>
            <a:r>
              <a:rPr lang="vi-VN" sz="3600">
                <a:solidFill>
                  <a:srgbClr val="0070C0"/>
                </a:solidFill>
              </a:rPr>
              <a:t>a. </a:t>
            </a:r>
            <a:r>
              <a:rPr lang="vi-VN" sz="3600"/>
              <a:t>Mùa xuân đến. Hoa mơ nở trắng rừng.</a:t>
            </a:r>
          </a:p>
          <a:p>
            <a:r>
              <a:rPr lang="vi-VN" sz="3600">
                <a:solidFill>
                  <a:srgbClr val="0070C0"/>
                </a:solidFill>
              </a:rPr>
              <a:t>b. </a:t>
            </a:r>
            <a:r>
              <a:rPr lang="vi-VN" sz="3600"/>
              <a:t>Biển động. Tàu thuyền nhanh chóng tìm nơi trú ẩn.</a:t>
            </a:r>
          </a:p>
          <a:p>
            <a:r>
              <a:rPr lang="vi-VN" sz="3600">
                <a:solidFill>
                  <a:srgbClr val="0070C0"/>
                </a:solidFill>
              </a:rPr>
              <a:t>c. </a:t>
            </a:r>
            <a:r>
              <a:rPr lang="vi-VN" sz="3600"/>
              <a:t>Hạt cải được gieo xuống. Đất phù sa và mưa xuân giúp chúng nảy</a:t>
            </a:r>
            <a:r>
              <a:rPr lang="en-US" sz="3600"/>
              <a:t> </a:t>
            </a:r>
            <a:r>
              <a:rPr lang="vi-VN" sz="3600"/>
              <a:t>mầm nhanh.</a:t>
            </a:r>
            <a:endParaRPr lang="en-US" sz="3600"/>
          </a:p>
        </p:txBody>
      </p:sp>
      <p:pic>
        <p:nvPicPr>
          <p:cNvPr id="7" name="Picture 6">
            <a:extLst>
              <a:ext uri="{FF2B5EF4-FFF2-40B4-BE49-F238E27FC236}">
                <a16:creationId xmlns:a16="http://schemas.microsoft.com/office/drawing/2014/main" id="{0E9F4652-C4FD-4EF7-B964-2AE0F0FCEA3E}"/>
              </a:ext>
            </a:extLst>
          </p:cNvPr>
          <p:cNvPicPr>
            <a:picLocks noChangeAspect="1"/>
          </p:cNvPicPr>
          <p:nvPr/>
        </p:nvPicPr>
        <p:blipFill>
          <a:blip r:embed="rId3"/>
          <a:stretch>
            <a:fillRect/>
          </a:stretch>
        </p:blipFill>
        <p:spPr>
          <a:xfrm>
            <a:off x="82168" y="278296"/>
            <a:ext cx="908383" cy="1182727"/>
          </a:xfrm>
          <a:prstGeom prst="rect">
            <a:avLst/>
          </a:prstGeom>
        </p:spPr>
      </p:pic>
      <p:pic>
        <p:nvPicPr>
          <p:cNvPr id="9" name="Picture 8">
            <a:extLst>
              <a:ext uri="{FF2B5EF4-FFF2-40B4-BE49-F238E27FC236}">
                <a16:creationId xmlns:a16="http://schemas.microsoft.com/office/drawing/2014/main" id="{5286FCB7-DA5C-4F1C-8983-8967233C7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08" y="2160104"/>
            <a:ext cx="11032110" cy="887897"/>
          </a:xfrm>
          <a:prstGeom prst="rect">
            <a:avLst/>
          </a:prstGeom>
        </p:spPr>
      </p:pic>
    </p:spTree>
    <p:extLst>
      <p:ext uri="{BB962C8B-B14F-4D97-AF65-F5344CB8AC3E}">
        <p14:creationId xmlns:p14="http://schemas.microsoft.com/office/powerpoint/2010/main" val="365661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DF3DB099-A21A-800E-A284-FB6EFDC56957}"/>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8">
            <a:extLst>
              <a:ext uri="{FF2B5EF4-FFF2-40B4-BE49-F238E27FC236}">
                <a16:creationId xmlns:a16="http://schemas.microsoft.com/office/drawing/2014/main" id="{79BF4295-7E04-DBEE-93C8-7488CB468419}"/>
              </a:ext>
            </a:extLst>
          </p:cNvPr>
          <p:cNvGrpSpPr/>
          <p:nvPr/>
        </p:nvGrpSpPr>
        <p:grpSpPr>
          <a:xfrm>
            <a:off x="3159845" y="878438"/>
            <a:ext cx="6502753" cy="998220"/>
            <a:chOff x="712469" y="0"/>
            <a:chExt cx="6502753" cy="998220"/>
          </a:xfrm>
        </p:grpSpPr>
        <p:sp>
          <p:nvSpPr>
            <p:cNvPr id="10" name="Hình chữ nhật 9">
              <a:extLst>
                <a:ext uri="{FF2B5EF4-FFF2-40B4-BE49-F238E27FC236}">
                  <a16:creationId xmlns:a16="http://schemas.microsoft.com/office/drawing/2014/main" id="{443E4BC6-E339-859E-39AD-E0EF172C13B7}"/>
                </a:ext>
              </a:extLst>
            </p:cNvPr>
            <p:cNvSpPr/>
            <p:nvPr/>
          </p:nvSpPr>
          <p:spPr>
            <a:xfrm>
              <a:off x="712469" y="0"/>
              <a:ext cx="6502753" cy="998220"/>
            </a:xfrm>
            <a:custGeom>
              <a:avLst/>
              <a:gdLst>
                <a:gd name="connsiteX0" fmla="*/ 0 w 6502753"/>
                <a:gd name="connsiteY0" fmla="*/ 0 h 998220"/>
                <a:gd name="connsiteX1" fmla="*/ 6502753 w 6502753"/>
                <a:gd name="connsiteY1" fmla="*/ 0 h 998220"/>
                <a:gd name="connsiteX2" fmla="*/ 6502753 w 6502753"/>
                <a:gd name="connsiteY2" fmla="*/ 998220 h 998220"/>
                <a:gd name="connsiteX3" fmla="*/ 0 w 6502753"/>
                <a:gd name="connsiteY3" fmla="*/ 998220 h 998220"/>
                <a:gd name="connsiteX4" fmla="*/ 0 w 6502753"/>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753" h="998220" fill="none" extrusionOk="0">
                  <a:moveTo>
                    <a:pt x="0" y="0"/>
                  </a:moveTo>
                  <a:cubicBezTo>
                    <a:pt x="1282791" y="-70808"/>
                    <a:pt x="4785804" y="-43998"/>
                    <a:pt x="6502753" y="0"/>
                  </a:cubicBezTo>
                  <a:cubicBezTo>
                    <a:pt x="6459240" y="494433"/>
                    <a:pt x="6470159" y="840081"/>
                    <a:pt x="6502753" y="998220"/>
                  </a:cubicBezTo>
                  <a:cubicBezTo>
                    <a:pt x="5843574" y="1148078"/>
                    <a:pt x="1758876" y="874645"/>
                    <a:pt x="0" y="998220"/>
                  </a:cubicBezTo>
                  <a:cubicBezTo>
                    <a:pt x="27323" y="837355"/>
                    <a:pt x="-79574" y="206393"/>
                    <a:pt x="0" y="0"/>
                  </a:cubicBezTo>
                  <a:close/>
                </a:path>
                <a:path w="6502753" h="998220" stroke="0" extrusionOk="0">
                  <a:moveTo>
                    <a:pt x="0" y="0"/>
                  </a:moveTo>
                  <a:cubicBezTo>
                    <a:pt x="2921487" y="136911"/>
                    <a:pt x="3825554" y="144888"/>
                    <a:pt x="6502753" y="0"/>
                  </a:cubicBezTo>
                  <a:cubicBezTo>
                    <a:pt x="6426196" y="341410"/>
                    <a:pt x="6501338" y="661737"/>
                    <a:pt x="6502753" y="998220"/>
                  </a:cubicBezTo>
                  <a:cubicBezTo>
                    <a:pt x="4389171" y="867285"/>
                    <a:pt x="1803030"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6741233D-A21F-8F2D-0310-238EDBED32A8}"/>
                </a:ext>
              </a:extLst>
            </p:cNvPr>
            <p:cNvSpPr txBox="1"/>
            <p:nvPr/>
          </p:nvSpPr>
          <p:spPr>
            <a:xfrm>
              <a:off x="1846041" y="127759"/>
              <a:ext cx="4971616" cy="769441"/>
            </a:xfrm>
            <a:prstGeom prst="rect">
              <a:avLst/>
            </a:prstGeom>
            <a:noFill/>
          </p:spPr>
          <p:txBody>
            <a:bodyPr wrap="square" rtlCol="0">
              <a:spAutoFit/>
            </a:bodyPr>
            <a:lstStyle/>
            <a:p>
              <a:r>
                <a:rPr lang="en-US" sz="4400" b="1">
                  <a:latin typeface="+mn-lt"/>
                </a:rPr>
                <a:t>THẢO LUẬN NHÓM</a:t>
              </a:r>
            </a:p>
          </p:txBody>
        </p:sp>
      </p:grpSp>
      <p:grpSp>
        <p:nvGrpSpPr>
          <p:cNvPr id="12" name="Nhóm 11">
            <a:extLst>
              <a:ext uri="{FF2B5EF4-FFF2-40B4-BE49-F238E27FC236}">
                <a16:creationId xmlns:a16="http://schemas.microsoft.com/office/drawing/2014/main" id="{A2268EE5-24BE-B18F-5177-5CB67A201486}"/>
              </a:ext>
            </a:extLst>
          </p:cNvPr>
          <p:cNvGrpSpPr/>
          <p:nvPr/>
        </p:nvGrpSpPr>
        <p:grpSpPr>
          <a:xfrm>
            <a:off x="1557487" y="467122"/>
            <a:ext cx="2368545" cy="2228905"/>
            <a:chOff x="-88562" y="-57205"/>
            <a:chExt cx="2368545" cy="2228905"/>
          </a:xfrm>
        </p:grpSpPr>
        <p:sp>
          <p:nvSpPr>
            <p:cNvPr id="17" name="Hình Bầu dục 16">
              <a:extLst>
                <a:ext uri="{FF2B5EF4-FFF2-40B4-BE49-F238E27FC236}">
                  <a16:creationId xmlns:a16="http://schemas.microsoft.com/office/drawing/2014/main" id="{26F9F902-B8B5-5DB8-C8F0-729A10B8B12A}"/>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A cartoon of a child holding a pencil&#10;&#10;Description automatically generated with medium confidence">
              <a:extLst>
                <a:ext uri="{FF2B5EF4-FFF2-40B4-BE49-F238E27FC236}">
                  <a16:creationId xmlns:a16="http://schemas.microsoft.com/office/drawing/2014/main" id="{D3D87A8D-3D96-839E-5AB1-5506436D5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pic>
        <p:nvPicPr>
          <p:cNvPr id="13" name="Picture 318">
            <a:extLst>
              <a:ext uri="{FF2B5EF4-FFF2-40B4-BE49-F238E27FC236}">
                <a16:creationId xmlns:a16="http://schemas.microsoft.com/office/drawing/2014/main" id="{DEABF6E1-B40E-44A9-A1D9-AE90CC487773}"/>
              </a:ext>
            </a:extLst>
          </p:cNvPr>
          <p:cNvPicPr>
            <a:picLocks noChangeAspect="1"/>
          </p:cNvPicPr>
          <p:nvPr/>
        </p:nvPicPr>
        <p:blipFill>
          <a:blip r:embed="rId4"/>
          <a:stretch>
            <a:fillRect/>
          </a:stretch>
        </p:blipFill>
        <p:spPr>
          <a:xfrm flipH="1">
            <a:off x="2468896" y="2171740"/>
            <a:ext cx="8165617" cy="3710102"/>
          </a:xfrm>
          <a:prstGeom prst="rect">
            <a:avLst/>
          </a:prstGeom>
        </p:spPr>
      </p:pic>
    </p:spTree>
    <p:extLst>
      <p:ext uri="{BB962C8B-B14F-4D97-AF65-F5344CB8AC3E}">
        <p14:creationId xmlns:p14="http://schemas.microsoft.com/office/powerpoint/2010/main" val="2697334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F93C234E-6A5B-8784-110E-FACC825D9146}"/>
              </a:ext>
            </a:extLst>
          </p:cNvPr>
          <p:cNvSpPr/>
          <p:nvPr/>
        </p:nvSpPr>
        <p:spPr>
          <a:xfrm>
            <a:off x="451281" y="368490"/>
            <a:ext cx="11289437" cy="614149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 name="Nhóm 7">
            <a:extLst>
              <a:ext uri="{FF2B5EF4-FFF2-40B4-BE49-F238E27FC236}">
                <a16:creationId xmlns:a16="http://schemas.microsoft.com/office/drawing/2014/main" id="{37D2A6C6-FF48-A6E8-CA9C-3643A440B148}"/>
              </a:ext>
            </a:extLst>
          </p:cNvPr>
          <p:cNvGrpSpPr/>
          <p:nvPr/>
        </p:nvGrpSpPr>
        <p:grpSpPr>
          <a:xfrm>
            <a:off x="905756" y="714571"/>
            <a:ext cx="704966" cy="769441"/>
            <a:chOff x="1169225" y="238709"/>
            <a:chExt cx="704966" cy="769441"/>
          </a:xfrm>
        </p:grpSpPr>
        <p:sp>
          <p:nvSpPr>
            <p:cNvPr id="4" name="Oval 22">
              <a:extLst>
                <a:ext uri="{FF2B5EF4-FFF2-40B4-BE49-F238E27FC236}">
                  <a16:creationId xmlns:a16="http://schemas.microsoft.com/office/drawing/2014/main" id="{C63463CF-BAD8-F11D-F1F0-2F0CB3C0EA0D}"/>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23">
              <a:extLst>
                <a:ext uri="{FF2B5EF4-FFF2-40B4-BE49-F238E27FC236}">
                  <a16:creationId xmlns:a16="http://schemas.microsoft.com/office/drawing/2014/main" id="{198E8689-1ACC-4D99-5085-3325CEFC5416}"/>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9" name="TextBox 9">
            <a:extLst>
              <a:ext uri="{FF2B5EF4-FFF2-40B4-BE49-F238E27FC236}">
                <a16:creationId xmlns:a16="http://schemas.microsoft.com/office/drawing/2014/main" id="{B7082E0F-A7B8-26CA-F0F2-2DF48D5FDBAD}"/>
              </a:ext>
            </a:extLst>
          </p:cNvPr>
          <p:cNvSpPr txBox="1"/>
          <p:nvPr/>
        </p:nvSpPr>
        <p:spPr>
          <a:xfrm>
            <a:off x="3175644" y="2252821"/>
            <a:ext cx="57162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600" b="0" i="0" u="none" strike="noStrike" kern="1200" cap="none" spc="0" normalizeH="0" baseline="0" noProof="0" dirty="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0" i="0" u="none" strike="noStrike" kern="1200" cap="none" spc="0" normalizeH="0" baseline="0" noProof="0" dirty="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3600" b="0" i="0" u="none" strike="noStrike" kern="1200" cap="none" spc="0" normalizeH="0" baseline="0" noProof="0" dirty="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0" i="0" u="none" strike="noStrike" kern="1200" cap="none" spc="0" normalizeH="0" baseline="0" noProof="0" dirty="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khác</a:t>
            </a:r>
            <a:br>
              <a:rPr kumimoji="0" lang="en-US" altLang="zh-CN" sz="3600" b="0" i="0" u="none" strike="noStrike" kern="1200" cap="none" spc="0" normalizeH="0" baseline="0" noProof="0" dirty="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br>
            <a:r>
              <a:rPr kumimoji="0" lang="en-US" altLang="zh-CN" sz="3600" b="0" i="0" u="none" strike="noStrike" kern="1200" cap="none" spc="0" normalizeH="0" baseline="0" noProof="0" dirty="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lắng</a:t>
            </a:r>
            <a:r>
              <a:rPr kumimoji="0" lang="en-US" altLang="zh-CN" sz="3600" b="0" i="0" u="none" strike="noStrike" kern="1200" cap="none" spc="0" normalizeH="0" baseline="0" noProof="0" dirty="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0" i="0" u="none" strike="noStrike" kern="1200" cap="none" spc="0" normalizeH="0" baseline="0" noProof="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nghe</a:t>
            </a:r>
            <a:r>
              <a:rPr kumimoji="0" lang="en-US" altLang="zh-CN" sz="3600" b="0" i="0" u="none" strike="noStrike" kern="1200" cap="none" spc="0" normalizeH="0" baseline="0" noProof="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 nhận </a:t>
            </a:r>
            <a:r>
              <a:rPr kumimoji="0" lang="en-US" altLang="zh-CN" sz="3600" b="0" i="0" u="none" strike="noStrike" kern="1200" cap="none" spc="0" normalizeH="0" baseline="0" noProof="0" dirty="0" err="1">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xét</a:t>
            </a:r>
            <a:r>
              <a:rPr kumimoji="0" lang="en-US" altLang="zh-CN" sz="3600" b="0" i="0" u="none" strike="noStrike" kern="1200" cap="none" spc="0" normalizeH="0" baseline="0" noProof="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 bổ </a:t>
            </a:r>
            <a:r>
              <a:rPr kumimoji="0" lang="en-US" altLang="zh-CN" sz="3600" b="0" i="0" u="none" strike="noStrike" kern="1200" cap="none" spc="0" normalizeH="0" baseline="0" noProof="0" dirty="0">
                <a:ln w="9525">
                  <a:noFill/>
                  <a:prstDash val="solid"/>
                </a:ln>
                <a:solidFill>
                  <a:srgbClr val="FF0066"/>
                </a:solidFill>
                <a:effectLst/>
                <a:uLnTx/>
                <a:uFillTx/>
                <a:latin typeface="Calibri" panose="020F0502020204030204" pitchFamily="34" charset="0"/>
                <a:ea typeface="等线" panose="02010600030101010101" pitchFamily="2" charset="-122"/>
                <a:cs typeface="Calibri" panose="020F0502020204030204" pitchFamily="34" charset="0"/>
                <a:sym typeface="+mn-lt"/>
              </a:rPr>
              <a:t>sung</a:t>
            </a:r>
            <a:endParaRPr kumimoji="0" lang="en-US" sz="3600" b="0" i="0" u="none" strike="noStrike" kern="1200" cap="none" spc="0" normalizeH="0" baseline="0" noProof="0" dirty="0">
              <a:ln w="9525">
                <a:noFill/>
                <a:prstDash val="solid"/>
              </a:ln>
              <a:solidFill>
                <a:srgbClr val="FF0066"/>
              </a:solidFill>
              <a:effectLst/>
              <a:uLnTx/>
              <a:uFillTx/>
              <a:latin typeface="Calibri" panose="020F0502020204030204"/>
              <a:ea typeface="+mn-ea"/>
              <a:cs typeface="+mn-cs"/>
            </a:endParaRPr>
          </a:p>
        </p:txBody>
      </p:sp>
      <p:pic>
        <p:nvPicPr>
          <p:cNvPr id="12" name="Picture 318">
            <a:extLst>
              <a:ext uri="{FF2B5EF4-FFF2-40B4-BE49-F238E27FC236}">
                <a16:creationId xmlns:a16="http://schemas.microsoft.com/office/drawing/2014/main" id="{D0D06F73-8BD4-B845-F2FF-D15CD88FE9A0}"/>
              </a:ext>
            </a:extLst>
          </p:cNvPr>
          <p:cNvPicPr>
            <a:picLocks noChangeAspect="1"/>
          </p:cNvPicPr>
          <p:nvPr/>
        </p:nvPicPr>
        <p:blipFill>
          <a:blip r:embed="rId3"/>
          <a:stretch>
            <a:fillRect/>
          </a:stretch>
        </p:blipFill>
        <p:spPr>
          <a:xfrm flipH="1">
            <a:off x="2718389" y="3313706"/>
            <a:ext cx="6755220" cy="3069279"/>
          </a:xfrm>
          <a:prstGeom prst="rect">
            <a:avLst/>
          </a:prstGeom>
        </p:spPr>
      </p:pic>
      <p:pic>
        <p:nvPicPr>
          <p:cNvPr id="7" name="Picture 6">
            <a:extLst>
              <a:ext uri="{FF2B5EF4-FFF2-40B4-BE49-F238E27FC236}">
                <a16:creationId xmlns:a16="http://schemas.microsoft.com/office/drawing/2014/main" id="{72CCDF11-D590-4AE8-B76E-2742B6531079}"/>
              </a:ext>
            </a:extLst>
          </p:cNvPr>
          <p:cNvPicPr>
            <a:picLocks noChangeAspect="1"/>
          </p:cNvPicPr>
          <p:nvPr/>
        </p:nvPicPr>
        <p:blipFill>
          <a:blip r:embed="rId4"/>
          <a:stretch>
            <a:fillRect/>
          </a:stretch>
        </p:blipFill>
        <p:spPr>
          <a:xfrm>
            <a:off x="1595507" y="846282"/>
            <a:ext cx="8876545" cy="2121592"/>
          </a:xfrm>
          <a:prstGeom prst="rect">
            <a:avLst/>
          </a:prstGeom>
        </p:spPr>
      </p:pic>
    </p:spTree>
    <p:extLst>
      <p:ext uri="{BB962C8B-B14F-4D97-AF65-F5344CB8AC3E}">
        <p14:creationId xmlns:p14="http://schemas.microsoft.com/office/powerpoint/2010/main" val="158311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303</TotalTime>
  <Words>863</Words>
  <Application>Microsoft Office PowerPoint</Application>
  <PresentationFormat>Widescreen</PresentationFormat>
  <Paragraphs>58</Paragraphs>
  <Slides>29</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Calibri</vt:lpstr>
      <vt:lpstr>Calibri Light</vt:lpstr>
      <vt:lpstr>iCiel Pony</vt:lpstr>
      <vt:lpstr>#9Slide05 SVNClementine</vt:lpstr>
      <vt:lpstr>UTM Mother</vt:lpstr>
      <vt:lpstr>UTM Edwardian</vt:lpstr>
      <vt:lpstr>UTM Showcard</vt:lpstr>
      <vt:lpstr>UTM Duepuntozero</vt:lpstr>
      <vt:lpstr>Arial</vt:lpstr>
      <vt:lpstr>LNTH-Dinomiko</vt:lpstr>
      <vt:lpstr>LNTH-LuoLuoNotangYuanTi 1</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8</cp:revision>
  <dcterms:created xsi:type="dcterms:W3CDTF">2023-09-04T12:30:37Z</dcterms:created>
  <dcterms:modified xsi:type="dcterms:W3CDTF">2024-11-23T13:20:38Z</dcterms:modified>
  <cp:category>9Slide.vn</cp:category>
</cp:coreProperties>
</file>