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8" r:id="rId2"/>
    <p:sldMasterId id="2147483690" r:id="rId3"/>
    <p:sldMasterId id="2147483702" r:id="rId4"/>
    <p:sldMasterId id="2147483714" r:id="rId5"/>
    <p:sldMasterId id="2147483726" r:id="rId6"/>
    <p:sldMasterId id="2147483738" r:id="rId7"/>
  </p:sldMasterIdLst>
  <p:notesMasterIdLst>
    <p:notesMasterId r:id="rId37"/>
  </p:notesMasterIdLst>
  <p:sldIdLst>
    <p:sldId id="257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1" r:id="rId18"/>
    <p:sldId id="302" r:id="rId19"/>
    <p:sldId id="300" r:id="rId20"/>
    <p:sldId id="27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284" r:id="rId29"/>
    <p:sldId id="310" r:id="rId30"/>
    <p:sldId id="311" r:id="rId31"/>
    <p:sldId id="312" r:id="rId32"/>
    <p:sldId id="313" r:id="rId33"/>
    <p:sldId id="314" r:id="rId34"/>
    <p:sldId id="286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A3846"/>
    <a:srgbClr val="178572"/>
    <a:srgbClr val="BCEAEC"/>
    <a:srgbClr val="FFBB6A"/>
    <a:srgbClr val="76DFC6"/>
    <a:srgbClr val="FF7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1231" autoAdjust="0"/>
  </p:normalViewPr>
  <p:slideViewPr>
    <p:cSldViewPr snapToGrid="0">
      <p:cViewPr varScale="1">
        <p:scale>
          <a:sx n="77" d="100"/>
          <a:sy n="77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37E54-0893-4558-88D1-BB0D15AB652C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C6C65-131A-4B08-9460-33EE00883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5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226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33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704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38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3081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5973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676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715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3065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6185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7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7185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6531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092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193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71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124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661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2276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5221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611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113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8850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683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9255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6840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0696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8037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7153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403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56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372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524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8730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2187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302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8007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9953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774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316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31252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8612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3349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10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472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447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189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9655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67919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4465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85382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3908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0380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1339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618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728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8502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1616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117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0782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75546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98734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98135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51416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12494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709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64443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61516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72683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2067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5566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09234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87913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75258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289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99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833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7D408C68-C19C-4D04-9DD1-FDA03A7E053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6848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9BCA7AF7-A802-48F9-8228-FFD515229D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0823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7A4D24D1-1EE9-44C9-ADAF-4A437DAB65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4460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4298E8BB-F10A-45DB-8EA2-F600CA6AB5A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9872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61F63B66-AC95-48DA-AC82-F93ABCAD09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0631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09A68C76-F5AA-4F85-A101-B8BB28223C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424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53EF6839-4120-4B71-9ACD-57A829DE82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2140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0" Type="http://schemas.openxmlformats.org/officeDocument/2006/relationships/image" Target="../media/image14.png"/><Relationship Id="rId4" Type="http://schemas.openxmlformats.org/officeDocument/2006/relationships/image" Target="../media/image32.png"/><Relationship Id="rId9" Type="http://schemas.openxmlformats.org/officeDocument/2006/relationships/image" Target="../media/image12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2.wdp"/><Relationship Id="rId7" Type="http://schemas.openxmlformats.org/officeDocument/2006/relationships/image" Target="../media/image4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.wdp"/><Relationship Id="rId7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.wdp"/><Relationship Id="rId7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.wdp"/><Relationship Id="rId7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.wdp"/><Relationship Id="rId7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.em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3FDD3F-8642-138E-F7B0-221A92ACA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5" b="61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6E122D-94D3-57FB-3411-A9B68E67C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257">
            <a:off x="10147175" y="1585404"/>
            <a:ext cx="997998" cy="99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D00E2CB-93F9-F86F-465C-8D5287B6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121">
            <a:off x="9325092" y="140957"/>
            <a:ext cx="1110449" cy="111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20AB362-2AB0-56EF-BCE2-EAA53800C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9584">
            <a:off x="3222594" y="113979"/>
            <a:ext cx="949911" cy="94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88275C-83D1-342B-215C-F73A1D79A25D}"/>
              </a:ext>
            </a:extLst>
          </p:cNvPr>
          <p:cNvSpPr txBox="1"/>
          <p:nvPr/>
        </p:nvSpPr>
        <p:spPr>
          <a:xfrm>
            <a:off x="2030553" y="6072682"/>
            <a:ext cx="8130891" cy="60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FF"/>
                </a:solidFill>
                <a:effectLst>
                  <a:outerShdw dist="63500" dir="3360000" algn="tl" rotWithShape="0">
                    <a:srgbClr val="0070C0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MỞ</a:t>
            </a:r>
            <a:r>
              <a:rPr kumimoji="0" lang="en-US" sz="3600" b="1" i="0" u="none" strike="noStrike" kern="1200" cap="none" spc="0" normalizeH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FF"/>
                </a:solidFill>
                <a:effectLst>
                  <a:outerShdw dist="63500" dir="3360000" algn="tl" rotWithShape="0">
                    <a:srgbClr val="0070C0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RỘNG VỐN TỪ NGHỆ THUẬT</a:t>
            </a:r>
            <a:endParaRPr kumimoji="0" lang="vi-VN" sz="36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srgbClr val="CCFFFF"/>
              </a:solidFill>
              <a:effectLst>
                <a:outerShdw dist="63500" dir="3360000" algn="tl" rotWithShape="0">
                  <a:srgbClr val="0070C0"/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ED26F2-D325-9185-6D83-62DDE0CA6896}"/>
              </a:ext>
            </a:extLst>
          </p:cNvPr>
          <p:cNvSpPr txBox="1"/>
          <p:nvPr/>
        </p:nvSpPr>
        <p:spPr>
          <a:xfrm>
            <a:off x="5101919" y="4413216"/>
            <a:ext cx="257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4554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4554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4554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Việt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45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663DF-79FA-8DED-D587-682E880DD9D3}"/>
              </a:ext>
            </a:extLst>
          </p:cNvPr>
          <p:cNvSpPr txBox="1"/>
          <p:nvPr/>
        </p:nvSpPr>
        <p:spPr>
          <a:xfrm>
            <a:off x="3555984" y="5004254"/>
            <a:ext cx="5080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9D8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3200" dirty="0">
                <a:solidFill>
                  <a:srgbClr val="89D8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SĨ TÍ HON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9F2393-67C0-2707-DB23-F31CBC8C4711}"/>
              </a:ext>
            </a:extLst>
          </p:cNvPr>
          <p:cNvSpPr txBox="1"/>
          <p:nvPr/>
        </p:nvSpPr>
        <p:spPr>
          <a:xfrm>
            <a:off x="4986510" y="5537164"/>
            <a:ext cx="2835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69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7 L 0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33D394-9EA1-4024-917B-9ED8FD86ADD3}"/>
              </a:ext>
            </a:extLst>
          </p:cNvPr>
          <p:cNvGrpSpPr/>
          <p:nvPr/>
        </p:nvGrpSpPr>
        <p:grpSpPr>
          <a:xfrm>
            <a:off x="322036" y="384641"/>
            <a:ext cx="9841889" cy="1770819"/>
            <a:chOff x="310632" y="188708"/>
            <a:chExt cx="6613907" cy="1770819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9AC3A685-E0E8-448D-8285-BFB888630C73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24AB1E-217C-4707-BF84-1D6A2472F777}"/>
                </a:ext>
              </a:extLst>
            </p:cNvPr>
            <p:cNvSpPr txBox="1"/>
            <p:nvPr/>
          </p:nvSpPr>
          <p:spPr>
            <a:xfrm>
              <a:off x="593280" y="205201"/>
              <a:ext cx="621923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Chỉ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cụ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tham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gia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nghệ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thuật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5C21A48-9123-4219-8F97-04436244E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89" y="2809621"/>
            <a:ext cx="2143125" cy="21431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647EE6-509C-4BD1-B847-2C90C0A85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732" y="1899956"/>
            <a:ext cx="3321059" cy="2233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0A5B6E-D644-42C1-8890-E17AB6438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916" y="3902158"/>
            <a:ext cx="2847975" cy="1600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7415DB-BC42-45CD-9008-6AB8CC172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1891" y="1616876"/>
            <a:ext cx="2143125" cy="21431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668ABF-1EF5-400A-91E0-9228966E9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7340" y="3959947"/>
            <a:ext cx="2117827" cy="15047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2919F7-B660-44C6-B178-F67214A8F7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17" y="2309083"/>
            <a:ext cx="1706037" cy="6879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C214BD-2A3D-4404-9119-1381D25D53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926" y="872906"/>
            <a:ext cx="1706037" cy="6879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5C8A0F9-FFBE-461F-8C49-89A93CFD69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38" y="5576823"/>
            <a:ext cx="1706037" cy="6879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8673B3A-D49E-48A7-B1DA-5314EB6077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46" y="4358299"/>
            <a:ext cx="2067194" cy="6879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8F8175C-9D89-4665-BE25-AE8ED356F2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16" y="5712656"/>
            <a:ext cx="2936263" cy="6879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38E9C1-A116-4967-9568-4ED4A3BB764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2" y="5120760"/>
            <a:ext cx="1706037" cy="6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1476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33D394-9EA1-4024-917B-9ED8FD86ADD3}"/>
              </a:ext>
            </a:extLst>
          </p:cNvPr>
          <p:cNvGrpSpPr/>
          <p:nvPr/>
        </p:nvGrpSpPr>
        <p:grpSpPr>
          <a:xfrm>
            <a:off x="1825160" y="375310"/>
            <a:ext cx="9360582" cy="687919"/>
            <a:chOff x="310632" y="188708"/>
            <a:chExt cx="6613907" cy="687919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9AC3A685-E0E8-448D-8285-BFB888630C73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24AB1E-217C-4707-BF84-1D6A2472F777}"/>
                </a:ext>
              </a:extLst>
            </p:cNvPr>
            <p:cNvSpPr txBox="1"/>
            <p:nvPr/>
          </p:nvSpPr>
          <p:spPr>
            <a:xfrm>
              <a:off x="310632" y="205201"/>
              <a:ext cx="6501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Chỉ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xúc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tham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gia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nghệ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thuật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D29E092-1DBA-4B3E-9912-92C6A8A9AD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0" y="1714500"/>
            <a:ext cx="2976814" cy="1200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4EDDBF-BBDC-41A1-A20D-CE3F1A99F0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44" y="3429000"/>
            <a:ext cx="2976814" cy="1200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7A432F-4B84-4C72-987D-758FCE6E5A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58" y="5143500"/>
            <a:ext cx="3606986" cy="1200328"/>
          </a:xfrm>
          <a:prstGeom prst="rect">
            <a:avLst/>
          </a:prstGeom>
        </p:spPr>
      </p:pic>
      <p:pic>
        <p:nvPicPr>
          <p:cNvPr id="1026" name="Picture 2" descr="Show Hát bè: Thí sinh Đồ Rê Mí vượt thử thách đệm đàn trực tiếp | VTV.VN">
            <a:extLst>
              <a:ext uri="{FF2B5EF4-FFF2-40B4-BE49-F238E27FC236}">
                <a16:creationId xmlns:a16="http://schemas.microsoft.com/office/drawing/2014/main" id="{1D9060BD-624E-4F02-95B5-9C34D6DB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30" y="4340557"/>
            <a:ext cx="3115006" cy="2003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ôi động cuộc thi Vẽ tranh quốc tế “Em yêu Hà Nội - Thành phố Vì hòa bình”">
            <a:extLst>
              <a:ext uri="{FF2B5EF4-FFF2-40B4-BE49-F238E27FC236}">
                <a16:creationId xmlns:a16="http://schemas.microsoft.com/office/drawing/2014/main" id="{7FB2E8F2-70C0-4CC9-8498-1F386325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958" y="1714500"/>
            <a:ext cx="3296041" cy="21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6294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08F250-0241-0D02-7DA1-9A98378761FE}"/>
              </a:ext>
            </a:extLst>
          </p:cNvPr>
          <p:cNvGrpSpPr/>
          <p:nvPr/>
        </p:nvGrpSpPr>
        <p:grpSpPr>
          <a:xfrm>
            <a:off x="2867710" y="2637004"/>
            <a:ext cx="6857620" cy="2631490"/>
            <a:chOff x="2242033" y="2622937"/>
            <a:chExt cx="6857620" cy="263149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4EF3D1-F85F-1900-32B7-9FCA71690972}"/>
                </a:ext>
              </a:extLst>
            </p:cNvPr>
            <p:cNvSpPr txBox="1"/>
            <p:nvPr/>
          </p:nvSpPr>
          <p:spPr>
            <a:xfrm>
              <a:off x="2242033" y="2622937"/>
              <a:ext cx="6857620" cy="2631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>
                  <a:ln w="21272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TÌM TỪ NGỮ CHỈ HOẠT ĐỘNG NGHỆ THUẬT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2560778" y="2622937"/>
              <a:ext cx="5819090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TÌM TỪ NGỮ CHỈ HOẠT ĐỘNG NGHỆ THUẬT</a:t>
              </a:r>
              <a:endParaRPr kumimoji="0" lang="en-US" sz="55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234257" y="73244"/>
            <a:ext cx="11699310" cy="687919"/>
            <a:chOff x="310632" y="188708"/>
            <a:chExt cx="6613907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366642" y="198258"/>
              <a:ext cx="650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2. Tìm từ ngữ chỉ hoạt động của mỗi người trong tranh dưới đây: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580B66-E026-4D39-9083-F07F64703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85" y="834407"/>
            <a:ext cx="2052033" cy="2636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1127F-2945-468B-8044-9C955B9D9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43" y="763405"/>
            <a:ext cx="2358520" cy="2835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0FCB1-B4CD-4F67-A5D6-E4C99CE66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57" y="488696"/>
            <a:ext cx="4151016" cy="3041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8A486D-2355-4A7C-9AAE-421F3A925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16" y="3371691"/>
            <a:ext cx="2134881" cy="3147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CA59F6-A39B-4A1C-A1F2-53C417C032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97" y="3529733"/>
            <a:ext cx="2212010" cy="2975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2500B9-4BD5-43C4-B5D4-0BFB2C77EF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823" y="3240457"/>
            <a:ext cx="2707761" cy="3370658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2A22E68-A80E-4152-8098-8B0F7C698086}"/>
              </a:ext>
            </a:extLst>
          </p:cNvPr>
          <p:cNvSpPr/>
          <p:nvPr/>
        </p:nvSpPr>
        <p:spPr>
          <a:xfrm>
            <a:off x="1493959" y="2852846"/>
            <a:ext cx="1271730" cy="4699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 sĩ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A112CEF-B5D9-4A53-8536-81BE8076FE16}"/>
              </a:ext>
            </a:extLst>
          </p:cNvPr>
          <p:cNvSpPr/>
          <p:nvPr/>
        </p:nvSpPr>
        <p:spPr>
          <a:xfrm>
            <a:off x="5101854" y="2901708"/>
            <a:ext cx="1271730" cy="4699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kumimoji="0" lang="en-US" sz="200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sĩ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6906C57-40DA-4E47-B635-E87A9727E89A}"/>
              </a:ext>
            </a:extLst>
          </p:cNvPr>
          <p:cNvSpPr/>
          <p:nvPr/>
        </p:nvSpPr>
        <p:spPr>
          <a:xfrm>
            <a:off x="9073837" y="2887244"/>
            <a:ext cx="1624203" cy="4699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 công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C49F318-F998-425C-9791-E08E99C9A84A}"/>
              </a:ext>
            </a:extLst>
          </p:cNvPr>
          <p:cNvSpPr/>
          <p:nvPr/>
        </p:nvSpPr>
        <p:spPr>
          <a:xfrm>
            <a:off x="1169839" y="6109739"/>
            <a:ext cx="2052033" cy="4699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viên múa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517E09F-7F9E-471F-855F-7C69F2246CB2}"/>
              </a:ext>
            </a:extLst>
          </p:cNvPr>
          <p:cNvSpPr/>
          <p:nvPr/>
        </p:nvSpPr>
        <p:spPr>
          <a:xfrm>
            <a:off x="5057895" y="6141132"/>
            <a:ext cx="2515762" cy="4699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000">
                <a:solidFill>
                  <a:prstClr val="black"/>
                </a:solidFill>
                <a:cs typeface="Arial" panose="020B0604020202020204" pitchFamily="34" charset="0"/>
              </a:rPr>
              <a:t>người quay phim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A083FB4-FE75-409B-97C7-5839428D2F20}"/>
              </a:ext>
            </a:extLst>
          </p:cNvPr>
          <p:cNvSpPr/>
          <p:nvPr/>
        </p:nvSpPr>
        <p:spPr>
          <a:xfrm>
            <a:off x="8547020" y="6120615"/>
            <a:ext cx="2515762" cy="4699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000">
                <a:solidFill>
                  <a:prstClr val="black"/>
                </a:solidFill>
                <a:cs typeface="Arial" panose="020B0604020202020204" pitchFamily="34" charset="0"/>
              </a:rPr>
              <a:t>nhà điêu khắc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18A578D-8A5C-415A-AE72-E651C429449B}"/>
              </a:ext>
            </a:extLst>
          </p:cNvPr>
          <p:cNvSpPr/>
          <p:nvPr/>
        </p:nvSpPr>
        <p:spPr>
          <a:xfrm>
            <a:off x="976205" y="2840923"/>
            <a:ext cx="2099370" cy="53076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M: Ca</a:t>
            </a:r>
            <a:r>
              <a:rPr kumimoji="0" lang="en-US" sz="200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sĩ - hát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5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39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TRÌNH BÀY TRƯỚC LỚP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dist="63500" dir="3360000" algn="tl" rotWithShape="0">
                  <a:srgbClr val="00B0F0"/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A0537A-0DC4-18B5-A096-83020AAF2A42}"/>
              </a:ext>
            </a:extLst>
          </p:cNvPr>
          <p:cNvGrpSpPr/>
          <p:nvPr/>
        </p:nvGrpSpPr>
        <p:grpSpPr>
          <a:xfrm>
            <a:off x="2680333" y="4890390"/>
            <a:ext cx="5453323" cy="1447060"/>
            <a:chOff x="2774619" y="4891596"/>
            <a:chExt cx="5453323" cy="14470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1B6616D-A594-894E-429D-0127F5B52769}"/>
                </a:ext>
              </a:extLst>
            </p:cNvPr>
            <p:cNvSpPr/>
            <p:nvPr/>
          </p:nvSpPr>
          <p:spPr>
            <a:xfrm>
              <a:off x="3089429" y="4891596"/>
              <a:ext cx="4823705" cy="1447060"/>
            </a:xfrm>
            <a:prstGeom prst="wedgeRoundRectCallout">
              <a:avLst>
                <a:gd name="adj1" fmla="val 58318"/>
                <a:gd name="adj2" fmla="val 2262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solidFill>
                    <a:srgbClr val="66FFCC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CE09D4-5422-B73E-E65E-6047665AAFAF}"/>
                </a:ext>
              </a:extLst>
            </p:cNvPr>
            <p:cNvSpPr txBox="1"/>
            <p:nvPr/>
          </p:nvSpPr>
          <p:spPr>
            <a:xfrm>
              <a:off x="2774619" y="5053525"/>
              <a:ext cx="5453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692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626465" y="85703"/>
            <a:ext cx="11553448" cy="687919"/>
            <a:chOff x="310632" y="188708"/>
            <a:chExt cx="6613907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366642" y="198258"/>
              <a:ext cx="650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2. Tìm từ ngữ chỉ hoạt động của mỗi người trong tranh dưới đây: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580B66-E026-4D39-9083-F07F64703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85" y="834407"/>
            <a:ext cx="2052033" cy="2636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1127F-2945-468B-8044-9C955B9D9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43" y="763405"/>
            <a:ext cx="2358520" cy="2835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0FCB1-B4CD-4F67-A5D6-E4C99CE66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57" y="488696"/>
            <a:ext cx="4151016" cy="3041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8A486D-2355-4A7C-9AAE-421F3A925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16" y="3371691"/>
            <a:ext cx="2134881" cy="3147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CA59F6-A39B-4A1C-A1F2-53C417C032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97" y="3529733"/>
            <a:ext cx="2212010" cy="2975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2500B9-4BD5-43C4-B5D4-0BFB2C77EF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823" y="3240457"/>
            <a:ext cx="2707761" cy="3370658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2A22E68-A80E-4152-8098-8B0F7C698086}"/>
              </a:ext>
            </a:extLst>
          </p:cNvPr>
          <p:cNvSpPr/>
          <p:nvPr/>
        </p:nvSpPr>
        <p:spPr>
          <a:xfrm>
            <a:off x="1493959" y="2852846"/>
            <a:ext cx="1271730" cy="4699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 sĩ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A112CEF-B5D9-4A53-8536-81BE8076FE16}"/>
              </a:ext>
            </a:extLst>
          </p:cNvPr>
          <p:cNvSpPr/>
          <p:nvPr/>
        </p:nvSpPr>
        <p:spPr>
          <a:xfrm>
            <a:off x="5101854" y="2901708"/>
            <a:ext cx="1271730" cy="4699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 sĩ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6906C57-40DA-4E47-B635-E87A9727E89A}"/>
              </a:ext>
            </a:extLst>
          </p:cNvPr>
          <p:cNvSpPr/>
          <p:nvPr/>
        </p:nvSpPr>
        <p:spPr>
          <a:xfrm>
            <a:off x="9073837" y="2887244"/>
            <a:ext cx="1624203" cy="4699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nhạc công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C49F318-F998-425C-9791-E08E99C9A84A}"/>
              </a:ext>
            </a:extLst>
          </p:cNvPr>
          <p:cNvSpPr/>
          <p:nvPr/>
        </p:nvSpPr>
        <p:spPr>
          <a:xfrm>
            <a:off x="1169839" y="6109739"/>
            <a:ext cx="2052033" cy="4699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 viên múa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517E09F-7F9E-471F-855F-7C69F2246CB2}"/>
              </a:ext>
            </a:extLst>
          </p:cNvPr>
          <p:cNvSpPr/>
          <p:nvPr/>
        </p:nvSpPr>
        <p:spPr>
          <a:xfrm>
            <a:off x="5057895" y="6141132"/>
            <a:ext cx="2515762" cy="4699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 quay phim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A083FB4-FE75-409B-97C7-5839428D2F20}"/>
              </a:ext>
            </a:extLst>
          </p:cNvPr>
          <p:cNvSpPr/>
          <p:nvPr/>
        </p:nvSpPr>
        <p:spPr>
          <a:xfrm>
            <a:off x="8547020" y="6120615"/>
            <a:ext cx="2515762" cy="46998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 điêu khắc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18A578D-8A5C-415A-AE72-E651C429449B}"/>
              </a:ext>
            </a:extLst>
          </p:cNvPr>
          <p:cNvSpPr/>
          <p:nvPr/>
        </p:nvSpPr>
        <p:spPr>
          <a:xfrm>
            <a:off x="976205" y="2840923"/>
            <a:ext cx="2099370" cy="53076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M: Ca sĩ - 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5B7F4F1-48D8-42D0-81EB-53A0DBD92C77}"/>
              </a:ext>
            </a:extLst>
          </p:cNvPr>
          <p:cNvSpPr/>
          <p:nvPr/>
        </p:nvSpPr>
        <p:spPr>
          <a:xfrm>
            <a:off x="4775493" y="2887244"/>
            <a:ext cx="2099370" cy="53076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 sĩ -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51759F-1F6B-4B94-8637-18E187A4FC27}"/>
              </a:ext>
            </a:extLst>
          </p:cNvPr>
          <p:cNvSpPr/>
          <p:nvPr/>
        </p:nvSpPr>
        <p:spPr>
          <a:xfrm>
            <a:off x="8690558" y="2901708"/>
            <a:ext cx="2435901" cy="53076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 công-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A55C60-73F5-4024-8391-32588212BE68}"/>
              </a:ext>
            </a:extLst>
          </p:cNvPr>
          <p:cNvSpPr/>
          <p:nvPr/>
        </p:nvSpPr>
        <p:spPr>
          <a:xfrm>
            <a:off x="626464" y="6104706"/>
            <a:ext cx="3108873" cy="53076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viên múa-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múa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0A13101-A4BD-4AAF-8FCA-D1645109202D}"/>
              </a:ext>
            </a:extLst>
          </p:cNvPr>
          <p:cNvSpPr/>
          <p:nvPr/>
        </p:nvSpPr>
        <p:spPr>
          <a:xfrm>
            <a:off x="4682742" y="6011451"/>
            <a:ext cx="3108873" cy="68791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quay phim -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phim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EB910F2-BEF4-4AB4-A78E-EEA318059DCE}"/>
              </a:ext>
            </a:extLst>
          </p:cNvPr>
          <p:cNvSpPr/>
          <p:nvPr/>
        </p:nvSpPr>
        <p:spPr>
          <a:xfrm>
            <a:off x="8176302" y="6046638"/>
            <a:ext cx="3108873" cy="68791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điêu khắc- </a:t>
            </a:r>
          </a:p>
          <a:p>
            <a:pPr lvl="0" algn="ctr">
              <a:defRPr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 trổ</a:t>
            </a:r>
          </a:p>
        </p:txBody>
      </p:sp>
    </p:spTree>
    <p:extLst>
      <p:ext uri="{BB962C8B-B14F-4D97-AF65-F5344CB8AC3E}">
        <p14:creationId xmlns:p14="http://schemas.microsoft.com/office/powerpoint/2010/main" val="1486009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08F250-0241-0D02-7DA1-9A98378761FE}"/>
              </a:ext>
            </a:extLst>
          </p:cNvPr>
          <p:cNvGrpSpPr/>
          <p:nvPr/>
        </p:nvGrpSpPr>
        <p:grpSpPr>
          <a:xfrm>
            <a:off x="2867710" y="2637004"/>
            <a:ext cx="6857620" cy="1792889"/>
            <a:chOff x="2242033" y="2622937"/>
            <a:chExt cx="6857620" cy="179288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4EF3D1-F85F-1900-32B7-9FCA71690972}"/>
                </a:ext>
              </a:extLst>
            </p:cNvPr>
            <p:cNvSpPr txBox="1"/>
            <p:nvPr/>
          </p:nvSpPr>
          <p:spPr>
            <a:xfrm>
              <a:off x="2242033" y="2622937"/>
              <a:ext cx="6857620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>
                  <a:ln w="21272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Đặt câu về hoạt động nghệ thuật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2561428" y="2630722"/>
              <a:ext cx="581909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Đặt câu về hoạt động nghệ thuật</a:t>
              </a:r>
              <a:endParaRPr kumimoji="0" lang="en-US" sz="55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6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1205939" y="85703"/>
            <a:ext cx="9755945" cy="687919"/>
            <a:chOff x="310632" y="188708"/>
            <a:chExt cx="6613907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422653" y="236100"/>
              <a:ext cx="650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3.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Đặt 1 - 2 câu về hoạt động nghệ thuật có từ ngữ ở bài tập 2.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350FCB1-B4CD-4F67-A5D6-E4C99CE66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57" y="488696"/>
            <a:ext cx="4151016" cy="30410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6CA3EC-BF74-4114-9902-89F3E1452EBE}"/>
              </a:ext>
            </a:extLst>
          </p:cNvPr>
          <p:cNvGrpSpPr/>
          <p:nvPr/>
        </p:nvGrpSpPr>
        <p:grpSpPr>
          <a:xfrm>
            <a:off x="626464" y="763405"/>
            <a:ext cx="10658711" cy="5971152"/>
            <a:chOff x="626464" y="763405"/>
            <a:chExt cx="10658711" cy="59711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580B66-E026-4D39-9083-F07F64703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885" y="834407"/>
              <a:ext cx="2052033" cy="26364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F1127F-2945-468B-8044-9C955B9D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343" y="763405"/>
              <a:ext cx="2358520" cy="28358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8A486D-2355-4A7C-9AAE-421F3A925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416" y="3371691"/>
              <a:ext cx="2134881" cy="31472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CA59F6-A39B-4A1C-A1F2-53C417C03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397" y="3529733"/>
              <a:ext cx="2212010" cy="29757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2500B9-4BD5-43C4-B5D4-0BFB2C77E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823" y="3240457"/>
              <a:ext cx="2707761" cy="337065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2A22E68-A80E-4152-8098-8B0F7C698086}"/>
                </a:ext>
              </a:extLst>
            </p:cNvPr>
            <p:cNvSpPr/>
            <p:nvPr/>
          </p:nvSpPr>
          <p:spPr>
            <a:xfrm>
              <a:off x="1493959" y="2852846"/>
              <a:ext cx="1271730" cy="4699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 sĩ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A112CEF-B5D9-4A53-8536-81BE8076FE16}"/>
                </a:ext>
              </a:extLst>
            </p:cNvPr>
            <p:cNvSpPr/>
            <p:nvPr/>
          </p:nvSpPr>
          <p:spPr>
            <a:xfrm>
              <a:off x="5101854" y="2901708"/>
              <a:ext cx="1271730" cy="4699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 sĩ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6906C57-40DA-4E47-B635-E87A9727E89A}"/>
                </a:ext>
              </a:extLst>
            </p:cNvPr>
            <p:cNvSpPr/>
            <p:nvPr/>
          </p:nvSpPr>
          <p:spPr>
            <a:xfrm>
              <a:off x="9073837" y="2887244"/>
              <a:ext cx="1624203" cy="4699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nhạc công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C49F318-F998-425C-9791-E08E99C9A84A}"/>
                </a:ext>
              </a:extLst>
            </p:cNvPr>
            <p:cNvSpPr/>
            <p:nvPr/>
          </p:nvSpPr>
          <p:spPr>
            <a:xfrm>
              <a:off x="1169839" y="6109739"/>
              <a:ext cx="2052033" cy="4699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 viên múa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517E09F-7F9E-471F-855F-7C69F2246CB2}"/>
                </a:ext>
              </a:extLst>
            </p:cNvPr>
            <p:cNvSpPr/>
            <p:nvPr/>
          </p:nvSpPr>
          <p:spPr>
            <a:xfrm>
              <a:off x="5057895" y="6141132"/>
              <a:ext cx="2515762" cy="4699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người quay phim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A083FB4-FE75-409B-97C7-5839428D2F20}"/>
                </a:ext>
              </a:extLst>
            </p:cNvPr>
            <p:cNvSpPr/>
            <p:nvPr/>
          </p:nvSpPr>
          <p:spPr>
            <a:xfrm>
              <a:off x="8547020" y="6120615"/>
              <a:ext cx="2515762" cy="4699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 điêu khắc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18A578D-8A5C-415A-AE72-E651C429449B}"/>
                </a:ext>
              </a:extLst>
            </p:cNvPr>
            <p:cNvSpPr/>
            <p:nvPr/>
          </p:nvSpPr>
          <p:spPr>
            <a:xfrm>
              <a:off x="976205" y="2840923"/>
              <a:ext cx="2099370" cy="53076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M: Ca sĩ - hát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B7F4F1-48D8-42D0-81EB-53A0DBD92C77}"/>
                </a:ext>
              </a:extLst>
            </p:cNvPr>
            <p:cNvSpPr/>
            <p:nvPr/>
          </p:nvSpPr>
          <p:spPr>
            <a:xfrm>
              <a:off x="4775493" y="2887244"/>
              <a:ext cx="2099370" cy="53076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 sĩ -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vẽ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051759F-1F6B-4B94-8637-18E187A4FC27}"/>
                </a:ext>
              </a:extLst>
            </p:cNvPr>
            <p:cNvSpPr/>
            <p:nvPr/>
          </p:nvSpPr>
          <p:spPr>
            <a:xfrm>
              <a:off x="8690558" y="2901708"/>
              <a:ext cx="2435901" cy="53076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nhạc công-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đàn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9A55C60-73F5-4024-8391-32588212BE68}"/>
                </a:ext>
              </a:extLst>
            </p:cNvPr>
            <p:cNvSpPr/>
            <p:nvPr/>
          </p:nvSpPr>
          <p:spPr>
            <a:xfrm>
              <a:off x="626464" y="6104706"/>
              <a:ext cx="3108873" cy="53076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 viên múa-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múa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0A13101-A4BD-4AAF-8FCA-D1645109202D}"/>
                </a:ext>
              </a:extLst>
            </p:cNvPr>
            <p:cNvSpPr/>
            <p:nvPr/>
          </p:nvSpPr>
          <p:spPr>
            <a:xfrm>
              <a:off x="4682742" y="6011451"/>
              <a:ext cx="3108873" cy="687919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người quay phim 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quay phim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EB910F2-BEF4-4AB4-A78E-EEA318059DCE}"/>
                </a:ext>
              </a:extLst>
            </p:cNvPr>
            <p:cNvSpPr/>
            <p:nvPr/>
          </p:nvSpPr>
          <p:spPr>
            <a:xfrm>
              <a:off x="8176302" y="6046638"/>
              <a:ext cx="3108873" cy="687919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 điêu khắc-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chạm trổ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A98144-0C81-4418-826B-B0DFDA1CDDBE}"/>
              </a:ext>
            </a:extLst>
          </p:cNvPr>
          <p:cNvSpPr/>
          <p:nvPr/>
        </p:nvSpPr>
        <p:spPr>
          <a:xfrm>
            <a:off x="211287" y="2760857"/>
            <a:ext cx="4022952" cy="68791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M: Ca sĩ đang hát say sưa.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755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39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TRÌNH BÀY TRƯỚC LỚP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dist="63500" dir="3360000" algn="tl" rotWithShape="0">
                  <a:srgbClr val="00B0F0"/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A0537A-0DC4-18B5-A096-83020AAF2A42}"/>
              </a:ext>
            </a:extLst>
          </p:cNvPr>
          <p:cNvGrpSpPr/>
          <p:nvPr/>
        </p:nvGrpSpPr>
        <p:grpSpPr>
          <a:xfrm>
            <a:off x="2680333" y="4890390"/>
            <a:ext cx="5453323" cy="1447060"/>
            <a:chOff x="2774619" y="4891596"/>
            <a:chExt cx="5453323" cy="14470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1B6616D-A594-894E-429D-0127F5B52769}"/>
                </a:ext>
              </a:extLst>
            </p:cNvPr>
            <p:cNvSpPr/>
            <p:nvPr/>
          </p:nvSpPr>
          <p:spPr>
            <a:xfrm>
              <a:off x="3089429" y="4891596"/>
              <a:ext cx="4823705" cy="1447060"/>
            </a:xfrm>
            <a:prstGeom prst="wedgeRoundRectCallout">
              <a:avLst>
                <a:gd name="adj1" fmla="val 58318"/>
                <a:gd name="adj2" fmla="val 2262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CE09D4-5422-B73E-E65E-6047665AAFAF}"/>
                </a:ext>
              </a:extLst>
            </p:cNvPr>
            <p:cNvSpPr txBox="1"/>
            <p:nvPr/>
          </p:nvSpPr>
          <p:spPr>
            <a:xfrm>
              <a:off x="2774619" y="5053525"/>
              <a:ext cx="5453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766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1205939" y="85703"/>
            <a:ext cx="9755945" cy="687919"/>
            <a:chOff x="310632" y="188708"/>
            <a:chExt cx="6613907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422653" y="236100"/>
              <a:ext cx="650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3.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Đặt 1 - 2 câu về hoạt động nghệ thuật có từ ngữ ở bài tập 2.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350FCB1-B4CD-4F67-A5D6-E4C99CE66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57" y="488696"/>
            <a:ext cx="4151016" cy="30410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6CA3EC-BF74-4114-9902-89F3E1452EBE}"/>
              </a:ext>
            </a:extLst>
          </p:cNvPr>
          <p:cNvGrpSpPr/>
          <p:nvPr/>
        </p:nvGrpSpPr>
        <p:grpSpPr>
          <a:xfrm>
            <a:off x="626464" y="763405"/>
            <a:ext cx="10658711" cy="5971152"/>
            <a:chOff x="626464" y="763405"/>
            <a:chExt cx="10658711" cy="59711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580B66-E026-4D39-9083-F07F64703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885" y="834407"/>
              <a:ext cx="2052033" cy="26364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F1127F-2945-468B-8044-9C955B9D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343" y="763405"/>
              <a:ext cx="2358520" cy="28358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8A486D-2355-4A7C-9AAE-421F3A925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416" y="3371691"/>
              <a:ext cx="2134881" cy="31472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CA59F6-A39B-4A1C-A1F2-53C417C03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397" y="3529733"/>
              <a:ext cx="2212010" cy="29757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2500B9-4BD5-43C4-B5D4-0BFB2C77E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823" y="3240457"/>
              <a:ext cx="2707761" cy="337065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2A22E68-A80E-4152-8098-8B0F7C698086}"/>
                </a:ext>
              </a:extLst>
            </p:cNvPr>
            <p:cNvSpPr/>
            <p:nvPr/>
          </p:nvSpPr>
          <p:spPr>
            <a:xfrm>
              <a:off x="1493959" y="2852846"/>
              <a:ext cx="1271730" cy="4699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 sĩ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A112CEF-B5D9-4A53-8536-81BE8076FE16}"/>
                </a:ext>
              </a:extLst>
            </p:cNvPr>
            <p:cNvSpPr/>
            <p:nvPr/>
          </p:nvSpPr>
          <p:spPr>
            <a:xfrm>
              <a:off x="5101854" y="2901708"/>
              <a:ext cx="1271730" cy="4699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 sĩ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6906C57-40DA-4E47-B635-E87A9727E89A}"/>
                </a:ext>
              </a:extLst>
            </p:cNvPr>
            <p:cNvSpPr/>
            <p:nvPr/>
          </p:nvSpPr>
          <p:spPr>
            <a:xfrm>
              <a:off x="9073837" y="2887244"/>
              <a:ext cx="1624203" cy="4699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nhạc công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C49F318-F998-425C-9791-E08E99C9A84A}"/>
                </a:ext>
              </a:extLst>
            </p:cNvPr>
            <p:cNvSpPr/>
            <p:nvPr/>
          </p:nvSpPr>
          <p:spPr>
            <a:xfrm>
              <a:off x="1169839" y="6109739"/>
              <a:ext cx="2052033" cy="4699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 viên múa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517E09F-7F9E-471F-855F-7C69F2246CB2}"/>
                </a:ext>
              </a:extLst>
            </p:cNvPr>
            <p:cNvSpPr/>
            <p:nvPr/>
          </p:nvSpPr>
          <p:spPr>
            <a:xfrm>
              <a:off x="5057895" y="6141132"/>
              <a:ext cx="2515762" cy="4699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người quay phim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A083FB4-FE75-409B-97C7-5839428D2F20}"/>
                </a:ext>
              </a:extLst>
            </p:cNvPr>
            <p:cNvSpPr/>
            <p:nvPr/>
          </p:nvSpPr>
          <p:spPr>
            <a:xfrm>
              <a:off x="8547020" y="6120615"/>
              <a:ext cx="2515762" cy="4699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 điêu khắc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18A578D-8A5C-415A-AE72-E651C429449B}"/>
                </a:ext>
              </a:extLst>
            </p:cNvPr>
            <p:cNvSpPr/>
            <p:nvPr/>
          </p:nvSpPr>
          <p:spPr>
            <a:xfrm>
              <a:off x="976205" y="2840923"/>
              <a:ext cx="2099370" cy="53076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M: Ca sĩ - hát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B7F4F1-48D8-42D0-81EB-53A0DBD92C77}"/>
                </a:ext>
              </a:extLst>
            </p:cNvPr>
            <p:cNvSpPr/>
            <p:nvPr/>
          </p:nvSpPr>
          <p:spPr>
            <a:xfrm>
              <a:off x="4775493" y="2887244"/>
              <a:ext cx="2099370" cy="53076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 sĩ -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vẽ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051759F-1F6B-4B94-8637-18E187A4FC27}"/>
                </a:ext>
              </a:extLst>
            </p:cNvPr>
            <p:cNvSpPr/>
            <p:nvPr/>
          </p:nvSpPr>
          <p:spPr>
            <a:xfrm>
              <a:off x="8690558" y="2901708"/>
              <a:ext cx="2435901" cy="53076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nhạc công-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đàn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9A55C60-73F5-4024-8391-32588212BE68}"/>
                </a:ext>
              </a:extLst>
            </p:cNvPr>
            <p:cNvSpPr/>
            <p:nvPr/>
          </p:nvSpPr>
          <p:spPr>
            <a:xfrm>
              <a:off x="626464" y="6104706"/>
              <a:ext cx="3108873" cy="53076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 viên múa-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múa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0A13101-A4BD-4AAF-8FCA-D1645109202D}"/>
                </a:ext>
              </a:extLst>
            </p:cNvPr>
            <p:cNvSpPr/>
            <p:nvPr/>
          </p:nvSpPr>
          <p:spPr>
            <a:xfrm>
              <a:off x="4682742" y="6011451"/>
              <a:ext cx="3108873" cy="687919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người quay phim 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quay phim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EB910F2-BEF4-4AB4-A78E-EEA318059DCE}"/>
                </a:ext>
              </a:extLst>
            </p:cNvPr>
            <p:cNvSpPr/>
            <p:nvPr/>
          </p:nvSpPr>
          <p:spPr>
            <a:xfrm>
              <a:off x="8176302" y="6046638"/>
              <a:ext cx="3108873" cy="687919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 điêu khắc-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chạm trổ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A98144-0C81-4418-826B-B0DFDA1CDDBE}"/>
              </a:ext>
            </a:extLst>
          </p:cNvPr>
          <p:cNvSpPr/>
          <p:nvPr/>
        </p:nvSpPr>
        <p:spPr>
          <a:xfrm>
            <a:off x="211287" y="2760857"/>
            <a:ext cx="4022952" cy="68791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M: Ca sĩ đang hát say sưa.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1321677-AEBA-4781-806E-E6A11BB87A46}"/>
              </a:ext>
            </a:extLst>
          </p:cNvPr>
          <p:cNvSpPr/>
          <p:nvPr/>
        </p:nvSpPr>
        <p:spPr>
          <a:xfrm>
            <a:off x="400942" y="5879489"/>
            <a:ext cx="3367022" cy="8198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>
                <a:solidFill>
                  <a:prstClr val="black"/>
                </a:solidFill>
                <a:cs typeface="Arial" panose="020B0604020202020204" pitchFamily="34" charset="0"/>
              </a:rPr>
              <a:t>Diễn viên múa đang hăng say tập luyện.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018B24A-7E1B-477F-A9A2-2530C8521FD6}"/>
              </a:ext>
            </a:extLst>
          </p:cNvPr>
          <p:cNvSpPr/>
          <p:nvPr/>
        </p:nvSpPr>
        <p:spPr>
          <a:xfrm>
            <a:off x="4332171" y="5643355"/>
            <a:ext cx="3682174" cy="116409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>
                <a:solidFill>
                  <a:prstClr val="black"/>
                </a:solidFill>
                <a:cs typeface="Arial" panose="020B0604020202020204" pitchFamily="34" charset="0"/>
              </a:rPr>
              <a:t>Người quay phim đang vất vả để quay được những cảnh phim đẹp.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84D416F-3C1E-4874-9A95-CDACD1DEED2F}"/>
              </a:ext>
            </a:extLst>
          </p:cNvPr>
          <p:cNvSpPr/>
          <p:nvPr/>
        </p:nvSpPr>
        <p:spPr>
          <a:xfrm>
            <a:off x="8160183" y="5657819"/>
            <a:ext cx="3141110" cy="116409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>
                <a:solidFill>
                  <a:prstClr val="black"/>
                </a:solidFill>
                <a:cs typeface="Arial" panose="020B0604020202020204" pitchFamily="34" charset="0"/>
              </a:rPr>
              <a:t>N</a:t>
            </a:r>
            <a:r>
              <a:rPr lang="vi-VN" sz="2400">
                <a:solidFill>
                  <a:prstClr val="black"/>
                </a:solidFill>
                <a:cs typeface="Arial" panose="020B0604020202020204" pitchFamily="34" charset="0"/>
              </a:rPr>
              <a:t>hà điêu khắc</a:t>
            </a:r>
            <a:r>
              <a:rPr lang="en-US" sz="24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chạm trổ những bức tượng đẹp.</a:t>
            </a:r>
            <a:endParaRPr lang="vi-VN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7E52CE2-2D45-4CD8-A214-278DE39A70D9}"/>
              </a:ext>
            </a:extLst>
          </p:cNvPr>
          <p:cNvSpPr/>
          <p:nvPr/>
        </p:nvSpPr>
        <p:spPr>
          <a:xfrm>
            <a:off x="8160183" y="2578395"/>
            <a:ext cx="3410427" cy="83672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 công đang chơi những bản nhạc hay.</a:t>
            </a:r>
            <a:endParaRPr lang="vi-VN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DF1BCBE-BE0D-43D0-85E1-527BE5DFCCCC}"/>
              </a:ext>
            </a:extLst>
          </p:cNvPr>
          <p:cNvSpPr/>
          <p:nvPr/>
        </p:nvSpPr>
        <p:spPr>
          <a:xfrm>
            <a:off x="4332171" y="2592279"/>
            <a:ext cx="3410427" cy="83672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 sĩ đang say mê sáng tác nghệ thuật.</a:t>
            </a:r>
            <a:endParaRPr lang="vi-VN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74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4244D6-2704-629D-9EFF-6787EBE3ABD1}"/>
              </a:ext>
            </a:extLst>
          </p:cNvPr>
          <p:cNvGrpSpPr/>
          <p:nvPr/>
        </p:nvGrpSpPr>
        <p:grpSpPr>
          <a:xfrm>
            <a:off x="5103344" y="1999209"/>
            <a:ext cx="4237604" cy="923330"/>
            <a:chOff x="7278373" y="3985241"/>
            <a:chExt cx="4237604" cy="9233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8EE8E2-C676-34BC-399B-3AB698366A1B}"/>
                </a:ext>
              </a:extLst>
            </p:cNvPr>
            <p:cNvSpPr txBox="1"/>
            <p:nvPr/>
          </p:nvSpPr>
          <p:spPr>
            <a:xfrm>
              <a:off x="7278373" y="3985241"/>
              <a:ext cx="40406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 w="14922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KHỞI ĐỘNG</a:t>
              </a:r>
              <a:endParaRPr kumimoji="0" lang="en-US" sz="5400" b="0" i="0" u="none" strike="noStrike" kern="1200" cap="none" spc="0" normalizeH="0" baseline="0" noProof="0" dirty="0">
                <a:ln w="1492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89916F-B41F-D55B-143C-532CA719C796}"/>
                </a:ext>
              </a:extLst>
            </p:cNvPr>
            <p:cNvSpPr txBox="1"/>
            <p:nvPr/>
          </p:nvSpPr>
          <p:spPr>
            <a:xfrm>
              <a:off x="7278373" y="3985241"/>
              <a:ext cx="42376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solidFill>
                      <a:srgbClr val="002060"/>
                    </a:solidFill>
                  </a:ln>
                  <a:solidFill>
                    <a:srgbClr val="FFFF66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KHỞI ĐỘNG</a:t>
              </a:r>
              <a:endParaRPr kumimoji="0" lang="vi-VN" sz="54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7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08F250-0241-0D02-7DA1-9A98378761FE}"/>
              </a:ext>
            </a:extLst>
          </p:cNvPr>
          <p:cNvGrpSpPr/>
          <p:nvPr/>
        </p:nvGrpSpPr>
        <p:grpSpPr>
          <a:xfrm>
            <a:off x="2867710" y="2637004"/>
            <a:ext cx="6857620" cy="1789957"/>
            <a:chOff x="2242033" y="2622937"/>
            <a:chExt cx="6857620" cy="17899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4EF3D1-F85F-1900-32B7-9FCA71690972}"/>
                </a:ext>
              </a:extLst>
            </p:cNvPr>
            <p:cNvSpPr txBox="1"/>
            <p:nvPr/>
          </p:nvSpPr>
          <p:spPr>
            <a:xfrm>
              <a:off x="2242033" y="2622937"/>
              <a:ext cx="6857620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>
                  <a:ln w="21272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Mở rộng câu: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>
                  <a:ln w="21272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Để làm gì?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2560778" y="2627790"/>
              <a:ext cx="581909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Mở rộng câu: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Để làm gì?</a:t>
              </a:r>
              <a:endParaRPr kumimoji="0" lang="en-US" sz="55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28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2387626" y="309530"/>
            <a:ext cx="7169733" cy="687919"/>
            <a:chOff x="310632" y="188708"/>
            <a:chExt cx="6837591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422653" y="236100"/>
              <a:ext cx="67255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4.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Đặt câu hỏi cho từ ngữ được in đậm: 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553668"/>
            <a:ext cx="107758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vi-VN" sz="2800" dirty="0"/>
          </a:p>
          <a:p>
            <a:pPr algn="just"/>
            <a:r>
              <a:rPr lang="vi-VN" sz="2800" dirty="0">
                <a:solidFill>
                  <a:srgbClr val="FF0000"/>
                </a:solidFill>
              </a:rPr>
              <a:t>a.</a:t>
            </a:r>
            <a:r>
              <a:rPr lang="vi-VN" sz="2800" dirty="0"/>
              <a:t> Mô-da nảy ra sáng kiến viết một bản nhạc </a:t>
            </a:r>
            <a:r>
              <a:rPr lang="vi-VN" sz="2800" b="1" dirty="0"/>
              <a:t>để thay thế cho bản nhạc bị đánh rơi. </a:t>
            </a:r>
          </a:p>
          <a:p>
            <a:pPr algn="just"/>
            <a:endParaRPr lang="vi-VN" sz="2800" dirty="0"/>
          </a:p>
          <a:p>
            <a:pPr algn="just"/>
            <a:r>
              <a:rPr lang="vi-VN" sz="2800" dirty="0">
                <a:solidFill>
                  <a:srgbClr val="FF0000"/>
                </a:solidFill>
              </a:rPr>
              <a:t>b.</a:t>
            </a:r>
            <a:r>
              <a:rPr lang="vi-VN" sz="2800" dirty="0"/>
              <a:t> </a:t>
            </a:r>
            <a:r>
              <a:rPr lang="vi-VN" sz="2800" b="1" dirty="0"/>
              <a:t>Để tạo ra những chú heo đất</a:t>
            </a:r>
            <a:r>
              <a:rPr lang="vi-VN" sz="2800" dirty="0"/>
              <a:t>, những người thợ đã miệt mài làm việc. </a:t>
            </a:r>
          </a:p>
          <a:p>
            <a:pPr algn="just"/>
            <a:endParaRPr lang="vi-VN" sz="2800" dirty="0"/>
          </a:p>
          <a:p>
            <a:pPr algn="just"/>
            <a:r>
              <a:rPr lang="vi-VN" sz="2800" dirty="0">
                <a:solidFill>
                  <a:srgbClr val="FF0000"/>
                </a:solidFill>
              </a:rPr>
              <a:t>c. </a:t>
            </a:r>
            <a:r>
              <a:rPr lang="vi-VN" sz="2800" dirty="0"/>
              <a:t>Nhiều người đến đây </a:t>
            </a:r>
            <a:r>
              <a:rPr lang="vi-VN" sz="2800" b="1" dirty="0"/>
              <a:t>để chiêm ngưỡng những bức tượng đồng đặc sắc này. </a:t>
            </a:r>
          </a:p>
        </p:txBody>
      </p:sp>
    </p:spTree>
    <p:extLst>
      <p:ext uri="{BB962C8B-B14F-4D97-AF65-F5344CB8AC3E}">
        <p14:creationId xmlns:p14="http://schemas.microsoft.com/office/powerpoint/2010/main" val="384229174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FC90BA-56F1-A59F-6938-9C16EA28B7C3}"/>
              </a:ext>
            </a:extLst>
          </p:cNvPr>
          <p:cNvSpPr txBox="1"/>
          <p:nvPr/>
        </p:nvSpPr>
        <p:spPr>
          <a:xfrm>
            <a:off x="3742007" y="608739"/>
            <a:ext cx="5303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 bộ phận in đậm thay thế cho bộ phận gì?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0D10C4-376F-4B3B-AB58-65949FF1EEEA}"/>
              </a:ext>
            </a:extLst>
          </p:cNvPr>
          <p:cNvSpPr txBox="1"/>
          <p:nvPr/>
        </p:nvSpPr>
        <p:spPr>
          <a:xfrm>
            <a:off x="3854548" y="1857174"/>
            <a:ext cx="5303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bộ phận in đậm thay thế cho bộ phận </a:t>
            </a:r>
          </a:p>
          <a:p>
            <a:pPr lvl="0" algn="ctr"/>
            <a:r>
              <a:rPr lang="en-US" sz="3200" b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"để làm gì?"</a:t>
            </a:r>
          </a:p>
        </p:txBody>
      </p:sp>
    </p:spTree>
    <p:extLst>
      <p:ext uri="{BB962C8B-B14F-4D97-AF65-F5344CB8AC3E}">
        <p14:creationId xmlns:p14="http://schemas.microsoft.com/office/powerpoint/2010/main" val="3582520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2387626" y="309530"/>
            <a:ext cx="6808405" cy="687919"/>
            <a:chOff x="310632" y="188708"/>
            <a:chExt cx="6837591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422653" y="236100"/>
              <a:ext cx="67255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4.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Đặt câu hỏi cho từ ngữ được in đậm: 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369090"/>
            <a:ext cx="10775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Mô-da nảy ra sáng kiến viết một bản nhạc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thay thế cho bản nhạc bị đánh rơi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675BAB-4CED-45B3-B3B6-14B562730F8B}"/>
              </a:ext>
            </a:extLst>
          </p:cNvPr>
          <p:cNvSpPr/>
          <p:nvPr/>
        </p:nvSpPr>
        <p:spPr>
          <a:xfrm>
            <a:off x="521175" y="3578153"/>
            <a:ext cx="11530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60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2387626" y="309530"/>
            <a:ext cx="6808405" cy="687919"/>
            <a:chOff x="310632" y="188708"/>
            <a:chExt cx="6837591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422653" y="236100"/>
              <a:ext cx="67255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4.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Đặt câu hỏi cho từ ngữ được in đậm: 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369090"/>
            <a:ext cx="107758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vi-VN" sz="3200">
                <a:solidFill>
                  <a:srgbClr val="FF0000"/>
                </a:solidFill>
              </a:rPr>
              <a:t>Để tạo ra những chú heo đất,</a:t>
            </a:r>
            <a:r>
              <a:rPr lang="vi-VN" sz="3200">
                <a:solidFill>
                  <a:prstClr val="black"/>
                </a:solidFill>
              </a:rPr>
              <a:t> những người thợ đã miệt mài làm việc.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675BAB-4CED-45B3-B3B6-14B562730F8B}"/>
              </a:ext>
            </a:extLst>
          </p:cNvPr>
          <p:cNvSpPr/>
          <p:nvPr/>
        </p:nvSpPr>
        <p:spPr>
          <a:xfrm>
            <a:off x="521175" y="3578153"/>
            <a:ext cx="11530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vi-VN" sz="3600">
                <a:solidFill>
                  <a:srgbClr val="000000"/>
                </a:solidFill>
                <a:cs typeface="Arial" panose="020B0604020202020204" pitchFamily="34" charset="0"/>
              </a:rPr>
              <a:t>Những người thợ đã miệt mài làm việc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55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2387626" y="309530"/>
            <a:ext cx="6808405" cy="687919"/>
            <a:chOff x="310632" y="188708"/>
            <a:chExt cx="6837591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422653" y="236100"/>
              <a:ext cx="67255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4.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Đặt câu hỏi cho từ ngữ được in đậm: 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369090"/>
            <a:ext cx="10775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Nhiều người đến đây để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chiêm ngưỡng những bức tượng đồng đặc sắc này.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675BAB-4CED-45B3-B3B6-14B562730F8B}"/>
              </a:ext>
            </a:extLst>
          </p:cNvPr>
          <p:cNvSpPr/>
          <p:nvPr/>
        </p:nvSpPr>
        <p:spPr>
          <a:xfrm>
            <a:off x="929137" y="3439551"/>
            <a:ext cx="9607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000000"/>
                </a:solidFill>
                <a:cs typeface="Arial" panose="020B0604020202020204" pitchFamily="34" charset="0"/>
              </a:rPr>
              <a:t>Nhiều người đến đây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323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08F250-0241-0D02-7DA1-9A98378761FE}"/>
              </a:ext>
            </a:extLst>
          </p:cNvPr>
          <p:cNvGrpSpPr/>
          <p:nvPr/>
        </p:nvGrpSpPr>
        <p:grpSpPr>
          <a:xfrm>
            <a:off x="2867710" y="2637004"/>
            <a:ext cx="6857620" cy="1270940"/>
            <a:chOff x="2242033" y="2622937"/>
            <a:chExt cx="6857620" cy="12709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4EF3D1-F85F-1900-32B7-9FCA71690972}"/>
                </a:ext>
              </a:extLst>
            </p:cNvPr>
            <p:cNvSpPr txBox="1"/>
            <p:nvPr/>
          </p:nvSpPr>
          <p:spPr>
            <a:xfrm>
              <a:off x="2242033" y="2622937"/>
              <a:ext cx="685762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 w="21272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VẬN DỤNG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2594340" y="2693548"/>
              <a:ext cx="58190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VẬN DỤNG</a:t>
              </a:r>
              <a:endParaRPr kumimoji="0" lang="en-US" sz="72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6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901442" y="253259"/>
            <a:ext cx="11584044" cy="1110873"/>
            <a:chOff x="133079" y="188708"/>
            <a:chExt cx="7276863" cy="1038175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133079" y="220160"/>
              <a:ext cx="7276863" cy="1006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Giới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thiệu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hát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Âm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mà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thích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. </a:t>
              </a: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</a:b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1CB1BC1-7345-49BB-A511-7B61311C0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5" y="1713682"/>
            <a:ext cx="10847534" cy="1351438"/>
          </a:xfrm>
          <a:prstGeom prst="rect">
            <a:avLst/>
          </a:prstGeom>
        </p:spPr>
      </p:pic>
      <p:pic>
        <p:nvPicPr>
          <p:cNvPr id="2050" name="Picture 2" descr="Từ Vựng Tiếng Anh Chuyên Ngành âm Nhạc - Tiếng Anh Cấp Tốc">
            <a:extLst>
              <a:ext uri="{FF2B5EF4-FFF2-40B4-BE49-F238E27FC236}">
                <a16:creationId xmlns:a16="http://schemas.microsoft.com/office/drawing/2014/main" id="{8CC6F3DD-2BAC-453A-9244-704DC0749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80" y="3439903"/>
            <a:ext cx="3565995" cy="251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ừ Vựng Tiếng Anh Chuyên Ngành âm Nhạc - Tiếng Anh Cấp Tốc">
            <a:extLst>
              <a:ext uri="{FF2B5EF4-FFF2-40B4-BE49-F238E27FC236}">
                <a16:creationId xmlns:a16="http://schemas.microsoft.com/office/drawing/2014/main" id="{48FCA58C-8618-4B76-A77D-32B51F08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89" y="3520418"/>
            <a:ext cx="3565995" cy="251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ừ Vựng Tiếng Anh Chuyên Ngành âm Nhạc - Tiếng Anh Cấp Tốc">
            <a:extLst>
              <a:ext uri="{FF2B5EF4-FFF2-40B4-BE49-F238E27FC236}">
                <a16:creationId xmlns:a16="http://schemas.microsoft.com/office/drawing/2014/main" id="{637EFE00-9A7A-4C7D-8722-3DB43235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84" y="3560676"/>
            <a:ext cx="3565995" cy="251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28687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39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TRÌNH BÀY TRƯỚC LỚP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dist="63500" dir="3360000" algn="tl" rotWithShape="0">
                  <a:srgbClr val="00B0F0"/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A0537A-0DC4-18B5-A096-83020AAF2A42}"/>
              </a:ext>
            </a:extLst>
          </p:cNvPr>
          <p:cNvGrpSpPr/>
          <p:nvPr/>
        </p:nvGrpSpPr>
        <p:grpSpPr>
          <a:xfrm>
            <a:off x="2680333" y="4890390"/>
            <a:ext cx="5453323" cy="1447060"/>
            <a:chOff x="2774619" y="4891596"/>
            <a:chExt cx="5453323" cy="14470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1B6616D-A594-894E-429D-0127F5B52769}"/>
                </a:ext>
              </a:extLst>
            </p:cNvPr>
            <p:cNvSpPr/>
            <p:nvPr/>
          </p:nvSpPr>
          <p:spPr>
            <a:xfrm>
              <a:off x="3089429" y="4891596"/>
              <a:ext cx="4823705" cy="1447060"/>
            </a:xfrm>
            <a:prstGeom prst="wedgeRoundRectCallout">
              <a:avLst>
                <a:gd name="adj1" fmla="val 58318"/>
                <a:gd name="adj2" fmla="val 2262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CE09D4-5422-B73E-E65E-6047665AAFAF}"/>
                </a:ext>
              </a:extLst>
            </p:cNvPr>
            <p:cNvSpPr txBox="1"/>
            <p:nvPr/>
          </p:nvSpPr>
          <p:spPr>
            <a:xfrm>
              <a:off x="2774619" y="5053525"/>
              <a:ext cx="5453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6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D7DD14-F254-A116-2AD5-F6D69179BA99}"/>
              </a:ext>
            </a:extLst>
          </p:cNvPr>
          <p:cNvGrpSpPr/>
          <p:nvPr/>
        </p:nvGrpSpPr>
        <p:grpSpPr>
          <a:xfrm>
            <a:off x="3090783" y="2296234"/>
            <a:ext cx="6012281" cy="2554546"/>
            <a:chOff x="3090783" y="2296234"/>
            <a:chExt cx="6012281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CF52D6-E178-157D-A074-504D8709796A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3090783" y="2296234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B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BALLET THIẾU NHI - NHỮNG THIÊN THẦN ĐÁNG YÊU - LOLLIPOP ART ACADEMY">
            <a:hlinkClick r:id="" action="ppaction://media"/>
            <a:extLst>
              <a:ext uri="{FF2B5EF4-FFF2-40B4-BE49-F238E27FC236}">
                <a16:creationId xmlns:a16="http://schemas.microsoft.com/office/drawing/2014/main" id="{00803ABF-6249-4FEB-BA3F-454FA80CEC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13" end="331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72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08F250-0241-0D02-7DA1-9A98378761FE}"/>
              </a:ext>
            </a:extLst>
          </p:cNvPr>
          <p:cNvGrpSpPr/>
          <p:nvPr/>
        </p:nvGrpSpPr>
        <p:grpSpPr>
          <a:xfrm>
            <a:off x="2867710" y="2637004"/>
            <a:ext cx="6857620" cy="1785104"/>
            <a:chOff x="2242033" y="2622937"/>
            <a:chExt cx="6857620" cy="178510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4EF3D1-F85F-1900-32B7-9FCA71690972}"/>
                </a:ext>
              </a:extLst>
            </p:cNvPr>
            <p:cNvSpPr txBox="1"/>
            <p:nvPr/>
          </p:nvSpPr>
          <p:spPr>
            <a:xfrm>
              <a:off x="2242033" y="2622937"/>
              <a:ext cx="6857620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>
                  <a:ln w="21272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MỞ RỘNG VỐN TỪ NGHỆ THUẬT</a:t>
              </a:r>
              <a:endParaRPr kumimoji="0" lang="en-US" sz="5500" b="1" i="0" u="none" strike="noStrike" kern="1200" cap="none" spc="0" normalizeH="0" baseline="0" noProof="0" dirty="0">
                <a:ln w="2127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2761298" y="2622937"/>
              <a:ext cx="581909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MỞ RỘNG VỐN TỪ NGHỆ THUẬT</a:t>
              </a:r>
              <a:endParaRPr kumimoji="0" lang="en-US" sz="55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3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30896602-B20B-1711-CC0E-9E18807436C6}"/>
              </a:ext>
            </a:extLst>
          </p:cNvPr>
          <p:cNvGrpSpPr/>
          <p:nvPr/>
        </p:nvGrpSpPr>
        <p:grpSpPr>
          <a:xfrm>
            <a:off x="1834675" y="4599207"/>
            <a:ext cx="8765262" cy="1864466"/>
            <a:chOff x="1834675" y="4599207"/>
            <a:chExt cx="8765262" cy="186446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62DE081-EC7B-5583-2888-6856E3C15BDC}"/>
                </a:ext>
              </a:extLst>
            </p:cNvPr>
            <p:cNvSpPr/>
            <p:nvPr/>
          </p:nvSpPr>
          <p:spPr>
            <a:xfrm>
              <a:off x="1840635" y="4954904"/>
              <a:ext cx="8759302" cy="1508769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2370721-F772-F402-3F51-F209796682FA}"/>
                </a:ext>
              </a:extLst>
            </p:cNvPr>
            <p:cNvSpPr/>
            <p:nvPr/>
          </p:nvSpPr>
          <p:spPr>
            <a:xfrm>
              <a:off x="1834675" y="4599207"/>
              <a:ext cx="8729420" cy="852023"/>
            </a:xfrm>
            <a:prstGeom prst="roundRect">
              <a:avLst>
                <a:gd name="adj" fmla="val 50000"/>
              </a:avLst>
            </a:prstGeom>
            <a:solidFill>
              <a:srgbClr val="FFFF6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D57BC88-A706-05BA-ABF7-C854AFF517D0}"/>
                </a:ext>
              </a:extLst>
            </p:cNvPr>
            <p:cNvSpPr txBox="1"/>
            <p:nvPr/>
          </p:nvSpPr>
          <p:spPr>
            <a:xfrm>
              <a:off x="2113289" y="4712290"/>
              <a:ext cx="25191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môn nghệ thuật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92722F0-3390-974D-EFCC-9042E98CDCE1}"/>
                </a:ext>
              </a:extLst>
            </p:cNvPr>
            <p:cNvSpPr txBox="1"/>
            <p:nvPr/>
          </p:nvSpPr>
          <p:spPr>
            <a:xfrm>
              <a:off x="4889847" y="4638118"/>
              <a:ext cx="27918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 dụng cụ khi tham gia hoạt động nghệ thuật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0903842-9EB4-1AE6-28AC-5B2E62823187}"/>
                </a:ext>
              </a:extLst>
            </p:cNvPr>
            <p:cNvSpPr txBox="1"/>
            <p:nvPr/>
          </p:nvSpPr>
          <p:spPr>
            <a:xfrm>
              <a:off x="7748076" y="4643547"/>
              <a:ext cx="2827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cảm xúc khi tham gia hoạt động nghệ thuật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0037E16-22B0-73C1-C878-294078BE42AD}"/>
                </a:ext>
              </a:extLst>
            </p:cNvPr>
            <p:cNvCxnSpPr>
              <a:cxnSpLocks/>
            </p:cNvCxnSpPr>
            <p:nvPr/>
          </p:nvCxnSpPr>
          <p:spPr>
            <a:xfrm>
              <a:off x="4786498" y="4599207"/>
              <a:ext cx="0" cy="18644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AA34CD9-6FA7-EC94-C5C3-5FBF0A8796AE}"/>
                </a:ext>
              </a:extLst>
            </p:cNvPr>
            <p:cNvCxnSpPr>
              <a:cxnSpLocks/>
            </p:cNvCxnSpPr>
            <p:nvPr/>
          </p:nvCxnSpPr>
          <p:spPr>
            <a:xfrm>
              <a:off x="7655781" y="4599207"/>
              <a:ext cx="0" cy="18644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2BD0344-5A16-A5D9-B929-99E5BA4E5C56}"/>
              </a:ext>
            </a:extLst>
          </p:cNvPr>
          <p:cNvSpPr txBox="1"/>
          <p:nvPr/>
        </p:nvSpPr>
        <p:spPr>
          <a:xfrm>
            <a:off x="2211836" y="5638738"/>
            <a:ext cx="2420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mỹ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thuật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FF4ABB7-00F0-91A4-B279-1FF67091C4D1}"/>
              </a:ext>
            </a:extLst>
          </p:cNvPr>
          <p:cNvSpPr txBox="1"/>
          <p:nvPr/>
        </p:nvSpPr>
        <p:spPr>
          <a:xfrm>
            <a:off x="8405369" y="5638738"/>
            <a:ext cx="1589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say mê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C31A736-95EE-D52E-2E78-6F178C5A48AE}"/>
              </a:ext>
            </a:extLst>
          </p:cNvPr>
          <p:cNvSpPr txBox="1"/>
          <p:nvPr/>
        </p:nvSpPr>
        <p:spPr>
          <a:xfrm>
            <a:off x="5476670" y="5638738"/>
            <a:ext cx="1488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6951E5-86A7-454E-84F0-3A297D4C31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03" y="-39235"/>
            <a:ext cx="1356551" cy="13085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97289F-8E73-4119-9325-929953E07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15" y="1334438"/>
            <a:ext cx="1706037" cy="687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2B1299-51CB-4A4E-930D-2E58D9176A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830" y="1383181"/>
            <a:ext cx="1706037" cy="687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6857799-7E05-4450-A1A0-C962F526E4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70" y="1264896"/>
            <a:ext cx="1706037" cy="68791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B3E2779-47EC-4A7E-B128-BC068A147D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697" y="1314032"/>
            <a:ext cx="1706037" cy="68791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EF6595E-8EA2-43C3-B189-D68081A690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4" y="2437755"/>
            <a:ext cx="2936263" cy="68791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E9A6C70-133C-4B8B-8C9B-FD1293E2DA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70" y="2419438"/>
            <a:ext cx="1706037" cy="68791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FFB9A93-6E5A-4AFC-A77C-862A663178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22" y="2469423"/>
            <a:ext cx="1706037" cy="68791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B00143F-9ACD-4BFB-BC2B-628E18C42A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681" y="2384039"/>
            <a:ext cx="2067194" cy="68791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68A501F-B7CB-4F11-AC87-61CF532BEF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57" y="3518481"/>
            <a:ext cx="2067194" cy="68791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6145AB05-5E1C-48B1-BB32-1D811C92C7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17" y="3523997"/>
            <a:ext cx="2936263" cy="68791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CD51EF2-C2E1-40BA-B80F-8D09F3E3B2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340" y="3408207"/>
            <a:ext cx="2067194" cy="68791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EC96BCB-228E-4555-99F7-D91780636E1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707" y="3513038"/>
            <a:ext cx="1706037" cy="687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90468BB-4188-4B96-8303-F890280B17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08065" y="217379"/>
            <a:ext cx="837663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EC008C-088E-4B09-8136-BF1CA8C94D90}"/>
              </a:ext>
            </a:extLst>
          </p:cNvPr>
          <p:cNvGrpSpPr/>
          <p:nvPr/>
        </p:nvGrpSpPr>
        <p:grpSpPr>
          <a:xfrm>
            <a:off x="4759950" y="1711898"/>
            <a:ext cx="7113182" cy="4182532"/>
            <a:chOff x="271202" y="785399"/>
            <a:chExt cx="11113491" cy="41825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77DAE9-B9E4-4E4E-851C-37378EE40308}"/>
                </a:ext>
              </a:extLst>
            </p:cNvPr>
            <p:cNvSpPr/>
            <p:nvPr/>
          </p:nvSpPr>
          <p:spPr>
            <a:xfrm>
              <a:off x="271202" y="785399"/>
              <a:ext cx="11113491" cy="4182532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8A2F5-36A2-478A-8248-C0DB5761BC23}"/>
                </a:ext>
              </a:extLst>
            </p:cNvPr>
            <p:cNvSpPr txBox="1"/>
            <p:nvPr/>
          </p:nvSpPr>
          <p:spPr>
            <a:xfrm>
              <a:off x="606032" y="907188"/>
              <a:ext cx="10386814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>
                  <a:effectLst/>
                  <a:ea typeface="Calibri" panose="020F0502020204030204" pitchFamily="34" charset="0"/>
                </a:rPr>
                <a:t>	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Mỗi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HS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tìm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từ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ngữ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phù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hợp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cho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một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nhóm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và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ghi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kết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quả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vào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các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thẻ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cùng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effectLst/>
                  <a:ea typeface="Calibri" panose="020F0502020204030204" pitchFamily="34" charset="0"/>
                </a:rPr>
                <a:t>màu</a:t>
              </a:r>
              <a:r>
                <a:rPr lang="en-US" sz="3200" dirty="0">
                  <a:effectLst/>
                  <a:ea typeface="Calibri" panose="020F0502020204030204" pitchFamily="34" charset="0"/>
                </a:rPr>
                <a:t> (</a:t>
              </a:r>
              <a:r>
                <a:rPr lang="en-US" sz="320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thẻ</a:t>
              </a:r>
              <a:r>
                <a:rPr lang="en-US" sz="320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màu</a:t>
              </a:r>
              <a:r>
                <a:rPr lang="en-US" sz="3200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đỏ</a:t>
              </a:r>
              <a:r>
                <a:rPr lang="en-US" sz="320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: chỉ môn nghệ thuật</a:t>
              </a:r>
              <a:r>
                <a:rPr lang="en-US" sz="3200">
                  <a:effectLst/>
                  <a:ea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thẻ</a:t>
              </a:r>
              <a:r>
                <a:rPr lang="en-US" sz="3200" dirty="0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màu</a:t>
              </a:r>
              <a:r>
                <a:rPr lang="en-US" sz="3200" dirty="0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vàng</a:t>
              </a:r>
              <a:r>
                <a:rPr lang="en-US" sz="3200">
                  <a:solidFill>
                    <a:srgbClr val="FFC000"/>
                  </a:solidFill>
                  <a:effectLst/>
                  <a:ea typeface="Calibri" panose="020F0502020204030204" pitchFamily="34" charset="0"/>
                </a:rPr>
                <a:t>: Chỉ dụng cụ khi tham gia hoạt động nghệ thuật</a:t>
              </a:r>
              <a:r>
                <a:rPr lang="en-US" sz="3200">
                  <a:effectLst/>
                  <a:ea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thẻ</a:t>
              </a:r>
              <a:r>
                <a:rPr lang="en-US" sz="3200" dirty="0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màu</a:t>
              </a:r>
              <a:r>
                <a:rPr lang="en-US" sz="3200" dirty="0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xanh</a:t>
              </a:r>
              <a:r>
                <a:rPr lang="en-US" sz="3200">
                  <a:solidFill>
                    <a:srgbClr val="00B050"/>
                  </a:solidFill>
                  <a:effectLst/>
                  <a:ea typeface="Calibri" panose="020F0502020204030204" pitchFamily="34" charset="0"/>
                </a:rPr>
                <a:t>: Chỉ cảm xúc khi tham gia hoạt động nghệ thuật</a:t>
              </a:r>
            </a:p>
            <a:p>
              <a:pPr algn="just"/>
              <a:endParaRPr lang="vi-VN" sz="3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6317B0-7F62-4CF0-B6D9-E4389E22EF6C}"/>
              </a:ext>
            </a:extLst>
          </p:cNvPr>
          <p:cNvGrpSpPr/>
          <p:nvPr/>
        </p:nvGrpSpPr>
        <p:grpSpPr>
          <a:xfrm>
            <a:off x="569668" y="2257982"/>
            <a:ext cx="3975971" cy="3383045"/>
            <a:chOff x="1466823" y="3314361"/>
            <a:chExt cx="3581808" cy="30166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F3BBBE2-1AB7-4891-B63B-8E6B1AC0CD21}"/>
                </a:ext>
              </a:extLst>
            </p:cNvPr>
            <p:cNvSpPr/>
            <p:nvPr/>
          </p:nvSpPr>
          <p:spPr>
            <a:xfrm>
              <a:off x="1659888" y="3314361"/>
              <a:ext cx="3195680" cy="1638813"/>
            </a:xfrm>
            <a:prstGeom prst="roundRect">
              <a:avLst/>
            </a:prstGeom>
            <a:solidFill>
              <a:srgbClr val="FFFFCC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20000"/>
                </a:lnSpc>
              </a:pP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THẢO LUẬN NHÓM 4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0B5EBD-1ED6-4206-A746-4137C6D00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9733"/>
            <a:stretch/>
          </p:blipFill>
          <p:spPr>
            <a:xfrm>
              <a:off x="1466823" y="4692192"/>
              <a:ext cx="3581808" cy="163881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469D24-1335-4058-B513-602AB65D0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685" y="385581"/>
            <a:ext cx="837663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6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08F250-0241-0D02-7DA1-9A98378761FE}"/>
              </a:ext>
            </a:extLst>
          </p:cNvPr>
          <p:cNvGrpSpPr/>
          <p:nvPr/>
        </p:nvGrpSpPr>
        <p:grpSpPr>
          <a:xfrm>
            <a:off x="3408736" y="1776591"/>
            <a:ext cx="7563684" cy="2800767"/>
            <a:chOff x="2275260" y="1776591"/>
            <a:chExt cx="7563684" cy="28007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4EF3D1-F85F-1900-32B7-9FCA71690972}"/>
                </a:ext>
              </a:extLst>
            </p:cNvPr>
            <p:cNvSpPr txBox="1"/>
            <p:nvPr/>
          </p:nvSpPr>
          <p:spPr>
            <a:xfrm>
              <a:off x="2981324" y="3130808"/>
              <a:ext cx="685762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1272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TIẾP SỨC</a:t>
              </a:r>
              <a:endParaRPr kumimoji="0" lang="vi-VN" sz="8800" b="0" i="0" u="none" strike="noStrike" kern="1200" cap="none" spc="0" normalizeH="0" baseline="0" noProof="0" dirty="0">
                <a:ln w="21272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2275260" y="1776591"/>
              <a:ext cx="581909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TRÒ CHƠI </a:t>
              </a:r>
              <a:r>
                <a:rPr kumimoji="0" lang="en-US" sz="8800" b="1" i="0" u="none" strike="noStrike" kern="1200" cap="none" spc="0" normalizeH="0" baseline="0" noProof="0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8800" b="1" i="0" u="none" strike="noStrike" kern="1200" cap="none" spc="0" normalizeH="0" baseline="0" noProof="0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B9FF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8800" b="1" i="0" u="none" strike="noStrike" kern="1200" cap="none" spc="0" normalizeH="0" baseline="0" noProof="0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Ế</a:t>
              </a:r>
              <a:r>
                <a:rPr kumimoji="0" lang="en-US" sz="8800" b="1" i="0" u="none" strike="noStrike" kern="1200" cap="none" spc="0" normalizeH="0" baseline="0" noProof="0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8800" b="1" i="0" u="none" strike="noStrike" kern="1200" cap="none" spc="0" normalizeH="0" baseline="0" noProof="0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B9FF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</a:t>
              </a:r>
              <a:r>
                <a:rPr kumimoji="0" lang="en-US" sz="8800" b="1" i="0" u="none" strike="noStrike" kern="1200" cap="none" spc="0" normalizeH="0" baseline="0" noProof="0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Ứ</a:t>
              </a:r>
              <a:r>
                <a:rPr kumimoji="0" lang="en-US" sz="8800" b="1" i="0" u="none" strike="noStrike" kern="1200" cap="none" spc="0" normalizeH="0" baseline="0" noProof="0" dirty="0">
                  <a:ln w="6600">
                    <a:solidFill>
                      <a:srgbClr val="00B05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C</a:t>
              </a:r>
              <a:endParaRPr kumimoji="0" lang="vi-VN" sz="8800" b="0" i="0" u="none" strike="noStrike" kern="1200" cap="none" spc="0" normalizeH="0" baseline="0" noProof="0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41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30896602-B20B-1711-CC0E-9E18807436C6}"/>
              </a:ext>
            </a:extLst>
          </p:cNvPr>
          <p:cNvGrpSpPr/>
          <p:nvPr/>
        </p:nvGrpSpPr>
        <p:grpSpPr>
          <a:xfrm>
            <a:off x="464234" y="2534815"/>
            <a:ext cx="11432288" cy="4176459"/>
            <a:chOff x="1834675" y="4558319"/>
            <a:chExt cx="8765262" cy="2025432"/>
          </a:xfrm>
          <a:solidFill>
            <a:srgbClr val="FFFFCC"/>
          </a:solidFill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62DE081-EC7B-5583-2888-6856E3C15BDC}"/>
                </a:ext>
              </a:extLst>
            </p:cNvPr>
            <p:cNvSpPr/>
            <p:nvPr/>
          </p:nvSpPr>
          <p:spPr>
            <a:xfrm>
              <a:off x="1840635" y="4663314"/>
              <a:ext cx="8759302" cy="192043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2370721-F772-F402-3F51-F209796682FA}"/>
                </a:ext>
              </a:extLst>
            </p:cNvPr>
            <p:cNvSpPr/>
            <p:nvPr/>
          </p:nvSpPr>
          <p:spPr>
            <a:xfrm>
              <a:off x="1834675" y="4599207"/>
              <a:ext cx="8729420" cy="294762"/>
            </a:xfrm>
            <a:prstGeom prst="roundRect">
              <a:avLst>
                <a:gd name="adj" fmla="val 50000"/>
              </a:avLst>
            </a:prstGeom>
            <a:solidFill>
              <a:srgbClr val="FFFF6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D57BC88-A706-05BA-ABF7-C854AFF517D0}"/>
                </a:ext>
              </a:extLst>
            </p:cNvPr>
            <p:cNvSpPr txBox="1"/>
            <p:nvPr/>
          </p:nvSpPr>
          <p:spPr>
            <a:xfrm>
              <a:off x="2116556" y="4638489"/>
              <a:ext cx="1907288" cy="194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 môn nghệ thuật</a:t>
              </a:r>
              <a:endPara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92722F0-3390-974D-EFCC-9042E98CDCE1}"/>
                </a:ext>
              </a:extLst>
            </p:cNvPr>
            <p:cNvSpPr txBox="1"/>
            <p:nvPr/>
          </p:nvSpPr>
          <p:spPr>
            <a:xfrm>
              <a:off x="3600906" y="4558319"/>
              <a:ext cx="3982594" cy="492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 dụng cụ khi tham gia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hoạt động nghệ thuật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0903842-9EB4-1AE6-28AC-5B2E62823187}"/>
                </a:ext>
              </a:extLst>
            </p:cNvPr>
            <p:cNvSpPr txBox="1"/>
            <p:nvPr/>
          </p:nvSpPr>
          <p:spPr>
            <a:xfrm>
              <a:off x="7776581" y="4574938"/>
              <a:ext cx="2519197" cy="343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 cảm xúc khi tham gia hoạt động nghệ thuật</a:t>
              </a:r>
              <a:endPara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0037E16-22B0-73C1-C878-294078BE42AD}"/>
                </a:ext>
              </a:extLst>
            </p:cNvPr>
            <p:cNvCxnSpPr>
              <a:cxnSpLocks/>
            </p:cNvCxnSpPr>
            <p:nvPr/>
          </p:nvCxnSpPr>
          <p:spPr>
            <a:xfrm>
              <a:off x="3934415" y="4599207"/>
              <a:ext cx="0" cy="198454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AA34CD9-6FA7-EC94-C5C3-5FBF0A8796AE}"/>
                </a:ext>
              </a:extLst>
            </p:cNvPr>
            <p:cNvCxnSpPr>
              <a:cxnSpLocks/>
            </p:cNvCxnSpPr>
            <p:nvPr/>
          </p:nvCxnSpPr>
          <p:spPr>
            <a:xfrm>
              <a:off x="7472422" y="4599207"/>
              <a:ext cx="0" cy="1984544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D1DE9028-6E2E-4C60-95CF-51F8998E91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90" y="216268"/>
            <a:ext cx="1706037" cy="68791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B68F2D5-E227-4F16-9DB5-2DC4AF1E0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05" y="265011"/>
            <a:ext cx="1706037" cy="6879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5BEFAFB-A9EF-4A23-B092-4C7F41D72C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45" y="146726"/>
            <a:ext cx="1706037" cy="68791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F79A159-455F-4905-BFFD-5BAEDD05A9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460" y="179853"/>
            <a:ext cx="1706037" cy="68791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6BFC881-B1E0-4100-B559-679161CD4B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3" y="1055531"/>
            <a:ext cx="2936263" cy="68791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CCF3284-9906-4086-9B07-1E91D2613C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1" y="981370"/>
            <a:ext cx="1706037" cy="68791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9A1D300-D3C1-4BB6-8971-F83C9C7D9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193" y="184858"/>
            <a:ext cx="1706037" cy="68791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E301733-A622-4F78-8865-97AC65F59E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53" y="957657"/>
            <a:ext cx="2067194" cy="68791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7C1F9AE-5D8F-4D48-838D-54FF48DB2F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017" y="1024419"/>
            <a:ext cx="2067194" cy="68791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D7D82AA-77D3-4E45-80F5-A0BD67E400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10" y="1837328"/>
            <a:ext cx="2936263" cy="68791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4D67320-0700-46D5-9785-405527E2EA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44" y="1712337"/>
            <a:ext cx="2067194" cy="68791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F85E9E4-1361-48C5-9412-E5B403AA87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41" y="1848496"/>
            <a:ext cx="1706037" cy="6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31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16094 0.459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7" y="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00743 0.4893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61354 0.646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7" y="3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3997 0.2300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17266 0.4687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19284 0.4469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89 0.7368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01276 0.8268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4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3.75E-6 0.7442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1362 0.4775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648 L -0.04063 0.6428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8894 0.5773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B68F2D5-E227-4F16-9DB5-2DC4AF1E0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32" y="943763"/>
            <a:ext cx="2592028" cy="104517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6BFC881-B1E0-4100-B559-679161CD4B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4" y="3057548"/>
            <a:ext cx="4461144" cy="104517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7C1F9AE-5D8F-4D48-838D-54FF48DB2F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132" y="5086927"/>
            <a:ext cx="3140742" cy="104517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33D394-9EA1-4024-917B-9ED8FD86ADD3}"/>
              </a:ext>
            </a:extLst>
          </p:cNvPr>
          <p:cNvGrpSpPr/>
          <p:nvPr/>
        </p:nvGrpSpPr>
        <p:grpSpPr>
          <a:xfrm>
            <a:off x="322036" y="384641"/>
            <a:ext cx="4262489" cy="687919"/>
            <a:chOff x="310632" y="188708"/>
            <a:chExt cx="6613907" cy="687919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9AC3A685-E0E8-448D-8285-BFB888630C73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24AB1E-217C-4707-BF84-1D6A2472F777}"/>
                </a:ext>
              </a:extLst>
            </p:cNvPr>
            <p:cNvSpPr txBox="1"/>
            <p:nvPr/>
          </p:nvSpPr>
          <p:spPr>
            <a:xfrm>
              <a:off x="593280" y="205201"/>
              <a:ext cx="62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Chỉ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môn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nghệ</a:t>
              </a:r>
              <a:r>
                <a:rPr lang="en-US" sz="3600" dirty="0">
                  <a:solidFill>
                    <a:srgbClr val="FF505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rgbClr val="FF5050"/>
                  </a:solidFill>
                  <a:latin typeface="UTM Duepuntozero" panose="02040603050506020204" pitchFamily="18" charset="0"/>
                </a:rPr>
                <a:t>thuật</a:t>
              </a:r>
              <a:endParaRPr lang="vi-VN" sz="3600" dirty="0">
                <a:solidFill>
                  <a:srgbClr val="FF5050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39DC8C6-5807-4686-97CE-2B5F7FDBC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145" y="2885705"/>
            <a:ext cx="3286125" cy="1743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0FC218-0FAE-40D8-9D76-33FB5AB857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7521" y="728601"/>
            <a:ext cx="2619375" cy="174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DEFB7AA-2B8C-4887-A70C-28CC15C25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7706" y="4919477"/>
            <a:ext cx="2781300" cy="1647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525285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176</TotalTime>
  <Words>834</Words>
  <Application>Microsoft Office PowerPoint</Application>
  <PresentationFormat>Widescreen</PresentationFormat>
  <Paragraphs>127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Calibri</vt:lpstr>
      <vt:lpstr>iCiel Crocante</vt:lpstr>
      <vt:lpstr>SVN-Poky's</vt:lpstr>
      <vt:lpstr>Times New Roman</vt:lpstr>
      <vt:lpstr>UTM Cookies</vt:lpstr>
      <vt:lpstr>UTM Duepuntozero</vt:lpstr>
      <vt:lpstr>UVN Banh Mi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cp:lastModifiedBy>GIANG</cp:lastModifiedBy>
  <cp:revision>1</cp:revision>
  <dcterms:created xsi:type="dcterms:W3CDTF">2022-07-20T13:51:27Z</dcterms:created>
  <dcterms:modified xsi:type="dcterms:W3CDTF">2025-02-16T02:46:00Z</dcterms:modified>
</cp:coreProperties>
</file>