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8421" r:id="rId3"/>
    <p:sldId id="8392" r:id="rId4"/>
    <p:sldId id="8446" r:id="rId5"/>
    <p:sldId id="276" r:id="rId6"/>
    <p:sldId id="8393" r:id="rId8"/>
    <p:sldId id="8395" r:id="rId9"/>
    <p:sldId id="8427" r:id="rId10"/>
    <p:sldId id="8396" r:id="rId11"/>
    <p:sldId id="8430" r:id="rId12"/>
    <p:sldId id="8480" r:id="rId13"/>
    <p:sldId id="8400" r:id="rId14"/>
    <p:sldId id="8472" r:id="rId15"/>
    <p:sldId id="8466" r:id="rId16"/>
    <p:sldId id="8463" r:id="rId17"/>
    <p:sldId id="8405" r:id="rId18"/>
    <p:sldId id="8408" r:id="rId19"/>
    <p:sldId id="8431" r:id="rId20"/>
    <p:sldId id="8432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 Thach" initials="P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28E6D"/>
    <a:srgbClr val="FD6F96"/>
    <a:srgbClr val="166D43"/>
    <a:srgbClr val="FB034A"/>
    <a:srgbClr val="4B467E"/>
    <a:srgbClr val="CD7447"/>
    <a:srgbClr val="E2AE94"/>
    <a:srgbClr val="6F69AC"/>
    <a:srgbClr val="E6E6E6"/>
    <a:srgbClr val="266C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84177" autoAdjust="0"/>
  </p:normalViewPr>
  <p:slideViewPr>
    <p:cSldViewPr snapToGrid="0">
      <p:cViewPr>
        <p:scale>
          <a:sx n="33" d="100"/>
          <a:sy n="33" d="100"/>
        </p:scale>
        <p:origin x="207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0EEB3-4602-4731-ADAD-3495B6B24C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01DA1-5C6F-49D8-87EA-929A28B9224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9D18-C37A-4AFD-9377-469BA5420D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8B4B-B5A5-4AD8-B3EB-E9AC60620A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9D18-C37A-4AFD-9377-469BA5420D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8B4B-B5A5-4AD8-B3EB-E9AC60620A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/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21" name="文本占位符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 lvl="0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9D18-C37A-4AFD-9377-469BA5420D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8B4B-B5A5-4AD8-B3EB-E9AC60620A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9D18-C37A-4AFD-9377-469BA5420D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8B4B-B5A5-4AD8-B3EB-E9AC60620A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9D18-C37A-4AFD-9377-469BA5420D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8B4B-B5A5-4AD8-B3EB-E9AC60620A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49D18-C37A-4AFD-9377-469BA5420DD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68B4B-B5A5-4AD8-B3EB-E9AC60620A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6" Type="http://schemas.openxmlformats.org/officeDocument/2006/relationships/theme" Target="../theme/theme1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microsoft.com/office/2007/relationships/hdphoto" Target="../media/image21.wdp"/><Relationship Id="rId3" Type="http://schemas.openxmlformats.org/officeDocument/2006/relationships/image" Target="../media/image20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microsoft.com/office/2007/relationships/hdphoto" Target="../media/image21.wdp"/><Relationship Id="rId3" Type="http://schemas.openxmlformats.org/officeDocument/2006/relationships/image" Target="../media/image20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15.jpe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3.xml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3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1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74495" y="-822960"/>
            <a:ext cx="14709140" cy="7680960"/>
          </a:xfrm>
          <a:prstGeom prst="rect">
            <a:avLst/>
          </a:prstGeom>
        </p:spPr>
      </p:pic>
      <p:sp>
        <p:nvSpPr>
          <p:cNvPr id="3" name="Heart 2"/>
          <p:cNvSpPr/>
          <p:nvPr/>
        </p:nvSpPr>
        <p:spPr>
          <a:xfrm>
            <a:off x="1113155" y="137160"/>
            <a:ext cx="9134475" cy="3480435"/>
          </a:xfrm>
          <a:prstGeom prst="heart">
            <a:avLst/>
          </a:prstGeom>
          <a:noFill/>
          <a:ln w="76200" cmpd="sng">
            <a:solidFill>
              <a:srgbClr val="00B0F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4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4/1 </a:t>
            </a:r>
            <a:endParaRPr lang="en-US" sz="4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</a:t>
            </a:r>
            <a:endParaRPr lang="en-US" sz="4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 CÔ</a:t>
            </a:r>
            <a:endParaRPr lang="en-US" sz="4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3541" y="-827735"/>
            <a:ext cx="9953128" cy="12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" b="1" i="0" u="none" strike="noStrike" kern="1200" cap="none" spc="0" normalizeH="0" baseline="0" noProof="0">
                <a:ln>
                  <a:noFill/>
                </a:ln>
                <a:solidFill>
                  <a:srgbClr val="FC246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1. Tìm các câu kể Ai làm gì? trong đoạn văn trên. </a:t>
            </a:r>
            <a:endParaRPr kumimoji="0" lang="en-US" sz="200" b="1" i="0" u="none" strike="noStrike" kern="1200" cap="none" spc="0" normalizeH="0" baseline="0" noProof="0">
              <a:ln>
                <a:noFill/>
              </a:ln>
              <a:solidFill>
                <a:srgbClr val="FC2462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577524" y="-209062"/>
            <a:ext cx="647724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77524" y="-228600"/>
            <a:ext cx="1132113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-472176" y="793543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683657" y="-158262"/>
            <a:ext cx="8259790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-472176" y="1258605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-472176" y="2240767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473995" y="-156308"/>
            <a:ext cx="1005840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19436" y="-158262"/>
            <a:ext cx="5138056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-472176" y="1733835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4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761349" y="-100205"/>
            <a:ext cx="8108018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-472176" y="2747699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5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957178" y="-158262"/>
            <a:ext cx="6850742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077827" y="-158262"/>
            <a:ext cx="635992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19436" y="477088"/>
            <a:ext cx="1100666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baseline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i="0" u="none" strike="noStrike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chủ ngữ của các câu trong mỗi đoạn văn sau:</a:t>
            </a:r>
            <a:endParaRPr lang="en-US" sz="2800" b="1" i="0" u="none" strike="noStrike" baseline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9145" y="1111885"/>
            <a:ext cx="10421620" cy="2207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sz="2800" b="0" i="0" u="none" strike="noStrike" baseline="0">
                <a:latin typeface="ArialMT"/>
              </a:rPr>
              <a:t>	</a:t>
            </a:r>
            <a:r>
              <a:rPr lang="en-US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0" u="none" strike="noStrike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 trời</a:t>
            </a:r>
            <a:r>
              <a:rPr lang="en-US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cao xanh mênh mông. </a:t>
            </a:r>
            <a:r>
              <a:rPr lang="en-US" sz="2800" b="1" i="0" u="none" strike="noStrike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từ trên đỉnh núi</a:t>
            </a:r>
            <a:r>
              <a:rPr lang="en-US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tràn xuống </a:t>
            </a:r>
            <a:r>
              <a:rPr lang="vi-VN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thung lũng mát rượi. </a:t>
            </a:r>
            <a:r>
              <a:rPr lang="vi-VN" sz="2800" b="1" i="0" u="none" strike="noStrike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trời sau dãy núi phía đông</a:t>
            </a:r>
            <a:r>
              <a:rPr lang="vi-VN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ửng đỏ. </a:t>
            </a:r>
            <a:r>
              <a:rPr lang="vi-VN" sz="2800" b="1" i="0" u="none" strike="noStrike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0" u="none" strike="noStrike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tia nắng đầu tiên</a:t>
            </a:r>
            <a:r>
              <a:rPr lang="en-US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hắt chéo qua thung lũng, trải trên đỉnh núi phía tây </a:t>
            </a:r>
            <a:r>
              <a:rPr lang="vi-VN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những vệt sáng màu lá mạ tươi tắn…</a:t>
            </a:r>
            <a:endParaRPr lang="vi-VN" sz="2800" b="1" i="0" u="none" strike="noStrike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						   </a:t>
            </a:r>
            <a:r>
              <a:rPr lang="en-US" sz="2800" b="1" i="1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 Theo </a:t>
            </a:r>
            <a:r>
              <a:rPr lang="en-US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Hoàng Hữu Bội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8855" y="3510339"/>
            <a:ext cx="10421658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u="none" strike="noStrike" baseline="0">
                <a:latin typeface="ArialMT"/>
              </a:rPr>
              <a:t>	</a:t>
            </a:r>
            <a:r>
              <a:rPr lang="vi-VN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1" i="0" u="none" strike="noStrike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  <a:r>
              <a:rPr lang="vi-VN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mềm mại như cánh bướm. </a:t>
            </a:r>
            <a:r>
              <a:rPr lang="vi-VN" sz="2800" b="1" i="0" u="none" strike="noStrike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tôi</a:t>
            </a:r>
            <a:r>
              <a:rPr lang="vi-VN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 vui sướng đến phát</a:t>
            </a:r>
            <a:r>
              <a:rPr lang="en-US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dại khi nhìn lên trời. </a:t>
            </a:r>
            <a:r>
              <a:rPr lang="vi-VN" sz="2800" b="1" i="0" u="none" strike="noStrike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sáo diều </a:t>
            </a:r>
            <a:r>
              <a:rPr lang="vi-VN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vi vu trầm bổng. </a:t>
            </a:r>
            <a:r>
              <a:rPr lang="vi-VN" sz="2800" b="1" i="0" u="none" strike="noStrike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 đơn, sáo kép,</a:t>
            </a:r>
            <a:r>
              <a:rPr lang="en-US" sz="2800" b="1" i="0" u="none" strike="noStrike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0" u="none" strike="noStrike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 bè,</a:t>
            </a:r>
            <a:r>
              <a:rPr lang="vi-VN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... như gọi thấp xuống những vì sao sớm.</a:t>
            </a:r>
            <a:endParaRPr lang="vi-VN" sz="2800" b="1" i="0" u="none" strike="noStrike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i="1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  <a:r>
              <a:rPr lang="vi-VN" sz="2800" b="1" i="1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Tạ Duy Anh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Hình ảnh Cô Gái Hoạt Hình Vector Học PNG , Bọn Trẻ, đọc Hiểu, Bảng PNG miễn  phí tải tập tin PSDComment và Vecto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590" y="5135880"/>
            <a:ext cx="1651635" cy="1518920"/>
          </a:xfrm>
          <a:prstGeom prst="rect">
            <a:avLst/>
          </a:prstGeom>
          <a:solidFill>
            <a:srgbClr val="C4E5E3"/>
          </a:solidFill>
        </p:spPr>
      </p:pic>
      <p:cxnSp>
        <p:nvCxnSpPr>
          <p:cNvPr id="5" name="Straight Connector 4"/>
          <p:cNvCxnSpPr/>
          <p:nvPr/>
        </p:nvCxnSpPr>
        <p:spPr>
          <a:xfrm flipH="1">
            <a:off x="3605530" y="1180465"/>
            <a:ext cx="54610" cy="43497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0361930" y="1298575"/>
            <a:ext cx="54610" cy="43497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1147425" y="1652270"/>
            <a:ext cx="54610" cy="434975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800725" y="2068195"/>
            <a:ext cx="183515" cy="3187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733165" y="3640455"/>
            <a:ext cx="183515" cy="3187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447530" y="3640455"/>
            <a:ext cx="183515" cy="3187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811135" y="4015740"/>
            <a:ext cx="183515" cy="3187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185920" y="4531995"/>
            <a:ext cx="183515" cy="31877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577524" y="-209062"/>
            <a:ext cx="647724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77524" y="-228600"/>
            <a:ext cx="1132113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-472176" y="793543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683657" y="-158262"/>
            <a:ext cx="8259790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-472176" y="1258605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-472176" y="2240767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473995" y="-156308"/>
            <a:ext cx="1005840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19436" y="-158262"/>
            <a:ext cx="5138056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-472176" y="1733835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4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761349" y="-100205"/>
            <a:ext cx="8108018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-472176" y="2747699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5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957178" y="-158262"/>
            <a:ext cx="6850742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077827" y="-158262"/>
            <a:ext cx="635992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80612" y="289899"/>
            <a:ext cx="11353760" cy="562966"/>
            <a:chOff x="1119436" y="440364"/>
            <a:chExt cx="11006669" cy="520152"/>
          </a:xfrm>
        </p:grpSpPr>
        <p:sp>
          <p:nvSpPr>
            <p:cNvPr id="18" name="TextBox 17"/>
            <p:cNvSpPr txBox="1"/>
            <p:nvPr/>
          </p:nvSpPr>
          <p:spPr>
            <a:xfrm>
              <a:off x="1119436" y="477088"/>
              <a:ext cx="11006669" cy="48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0" u="none" strike="noStrike" baseline="0">
                  <a:solidFill>
                    <a:srgbClr val="FF00FF"/>
                  </a:solidFill>
                  <a:latin typeface="Arial-Rounded-Bold"/>
                </a:rPr>
                <a:t>2. </a:t>
              </a:r>
              <a:r>
                <a:rPr lang="en-US" sz="2400" b="1" i="0" u="none" strike="noStrike" baseline="0">
                  <a:solidFill>
                    <a:srgbClr val="000000"/>
                  </a:solidFill>
                  <a:latin typeface="Arial-BoldMT"/>
                </a:rPr>
                <a:t>Thay       trong các</a:t>
              </a:r>
              <a:r>
                <a:rPr lang="en-US" sz="2400" b="1" i="0" u="none" strike="noStrike">
                  <a:solidFill>
                    <a:srgbClr val="000000"/>
                  </a:solidFill>
                  <a:latin typeface="Arial-BoldMT"/>
                </a:rPr>
                <a:t> đoạn văn sau bằng một chủ ngữ phù hợp trong khung</a:t>
              </a:r>
              <a:endParaRPr lang="en-US" sz="24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23317" y="440364"/>
              <a:ext cx="666066" cy="43709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50014" y="897163"/>
            <a:ext cx="7233810" cy="722884"/>
            <a:chOff x="2709637" y="1501515"/>
            <a:chExt cx="7233810" cy="7228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4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377" y="1501515"/>
              <a:ext cx="6472070" cy="72288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sp>
          <p:nvSpPr>
            <p:cNvPr id="7" name="TextBox 6"/>
            <p:cNvSpPr txBox="1"/>
            <p:nvPr/>
          </p:nvSpPr>
          <p:spPr>
            <a:xfrm>
              <a:off x="2709637" y="1635487"/>
              <a:ext cx="5937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a. </a:t>
              </a:r>
              <a:endParaRPr lang="en-US" sz="28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25248" y="3761531"/>
            <a:ext cx="7994617" cy="706495"/>
            <a:chOff x="2225248" y="3892967"/>
            <a:chExt cx="7994617" cy="706495"/>
          </a:xfrm>
        </p:grpSpPr>
        <p:sp>
          <p:nvSpPr>
            <p:cNvPr id="29" name="TextBox 28"/>
            <p:cNvSpPr txBox="1"/>
            <p:nvPr/>
          </p:nvSpPr>
          <p:spPr>
            <a:xfrm>
              <a:off x="2225248" y="3950372"/>
              <a:ext cx="5937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b. </a:t>
              </a:r>
              <a:endParaRPr lang="en-US" sz="280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038" y="3892967"/>
              <a:ext cx="7400827" cy="70649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761349" y="1716327"/>
            <a:ext cx="10425525" cy="3104572"/>
            <a:chOff x="957178" y="2327016"/>
            <a:chExt cx="10005848" cy="2909715"/>
          </a:xfrm>
        </p:grpSpPr>
        <p:sp>
          <p:nvSpPr>
            <p:cNvPr id="13" name="TextBox 12"/>
            <p:cNvSpPr txBox="1"/>
            <p:nvPr/>
          </p:nvSpPr>
          <p:spPr>
            <a:xfrm>
              <a:off x="957178" y="2381823"/>
              <a:ext cx="10005848" cy="2854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        nhọc nhằn chọc thủng màn sương, từ từ nhô  lên nhành cây  trên  dãy  núi  đồi lẹt xẹt .         dần  dần  tươi sáng.    </a:t>
              </a:r>
              <a:r>
                <a:rPr lang="en-US" sz="3200">
                  <a:sym typeface="+mn-ea"/>
                </a:rPr>
                <a:t>đầy quyến rũ , ngọt ngào mùi lúa chín.</a:t>
              </a:r>
              <a:endParaRPr lang="en-US" sz="3200">
                <a:sym typeface="+mn-ea"/>
              </a:endParaRPr>
            </a:p>
            <a:p>
              <a:pPr algn="just"/>
              <a:r>
                <a:rPr lang="en-US" sz="3200" i="1">
                  <a:sym typeface="+mn-ea"/>
                </a:rPr>
                <a:t>                                                              Theo </a:t>
              </a:r>
              <a:r>
                <a:rPr lang="en-US" sz="3200">
                  <a:sym typeface="+mn-ea"/>
                </a:rPr>
                <a:t>Ngô Tất Tố</a:t>
              </a:r>
              <a:endParaRPr lang="en-US" sz="3200"/>
            </a:p>
            <a:p>
              <a:pPr algn="just"/>
              <a:r>
                <a:rPr lang="en-US" sz="3200"/>
                <a:t> </a:t>
              </a:r>
              <a:endParaRPr lang="en-US" sz="3200"/>
            </a:p>
            <a:p>
              <a:pPr algn="just"/>
              <a:r>
                <a:rPr lang="en-US" sz="3200"/>
                <a:t> </a:t>
              </a:r>
              <a:r>
                <a:rPr lang="en-US" sz="2800" i="1"/>
                <a:t>								</a:t>
              </a:r>
              <a:r>
                <a:rPr lang="en-US" sz="2800"/>
                <a:t> </a:t>
              </a:r>
              <a:endParaRPr lang="en-US" sz="280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18545" y="2327016"/>
              <a:ext cx="48330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02475" y="2785665"/>
              <a:ext cx="483306" cy="663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985197" y="2825409"/>
              <a:ext cx="483306" cy="663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79826" y="4468026"/>
            <a:ext cx="11198860" cy="2066924"/>
            <a:chOff x="591515" y="2318744"/>
            <a:chExt cx="10748053" cy="1937194"/>
          </a:xfrm>
        </p:grpSpPr>
        <p:sp>
          <p:nvSpPr>
            <p:cNvPr id="37" name="TextBox 36"/>
            <p:cNvSpPr txBox="1"/>
            <p:nvPr/>
          </p:nvSpPr>
          <p:spPr>
            <a:xfrm>
              <a:off x="591515" y="2381829"/>
              <a:ext cx="10748053" cy="1874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        vàng ruộm, cái sắc vàng rất tươi,rất trong trẻo .       nom giống như những chiếc đèn lồng xinh xinh.     buông dài mềm mại.       ngan ngát mát dịu.</a:t>
              </a:r>
              <a:endParaRPr lang="en-US" sz="3200"/>
            </a:p>
            <a:p>
              <a:pPr algn="just"/>
              <a:r>
                <a:rPr lang="en-US" sz="2800" i="1"/>
                <a:t>								Theo</a:t>
              </a:r>
              <a:r>
                <a:rPr lang="en-US" sz="2800"/>
                <a:t> Văn Linh</a:t>
              </a:r>
              <a:endParaRPr lang="en-US" sz="280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18545" y="2327016"/>
              <a:ext cx="48330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819939" y="2785665"/>
              <a:ext cx="483306" cy="663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468184" y="2318744"/>
              <a:ext cx="483306" cy="663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92689" y="3230889"/>
              <a:ext cx="483306" cy="663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</p:grpSp>
      <p:sp>
        <p:nvSpPr>
          <p:cNvPr id="2" name="6-Point Star 1"/>
          <p:cNvSpPr/>
          <p:nvPr/>
        </p:nvSpPr>
        <p:spPr>
          <a:xfrm>
            <a:off x="2102485" y="326390"/>
            <a:ext cx="410210" cy="48450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6-Point Star 2"/>
          <p:cNvSpPr/>
          <p:nvPr/>
        </p:nvSpPr>
        <p:spPr>
          <a:xfrm>
            <a:off x="1203325" y="1784350"/>
            <a:ext cx="410210" cy="48450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6-Point Star 3"/>
          <p:cNvSpPr/>
          <p:nvPr/>
        </p:nvSpPr>
        <p:spPr>
          <a:xfrm>
            <a:off x="7667625" y="2363470"/>
            <a:ext cx="410210" cy="48450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0" name="6-Point Star 19"/>
          <p:cNvSpPr/>
          <p:nvPr/>
        </p:nvSpPr>
        <p:spPr>
          <a:xfrm>
            <a:off x="1814830" y="2764790"/>
            <a:ext cx="410210" cy="48450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6" name="6-Point Star 25"/>
          <p:cNvSpPr/>
          <p:nvPr/>
        </p:nvSpPr>
        <p:spPr>
          <a:xfrm>
            <a:off x="956945" y="4535170"/>
            <a:ext cx="410210" cy="48450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8" name="6-Point Star 27"/>
          <p:cNvSpPr/>
          <p:nvPr/>
        </p:nvSpPr>
        <p:spPr>
          <a:xfrm>
            <a:off x="10168255" y="4612005"/>
            <a:ext cx="410210" cy="48450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1" name="6-Point Star 30"/>
          <p:cNvSpPr/>
          <p:nvPr/>
        </p:nvSpPr>
        <p:spPr>
          <a:xfrm>
            <a:off x="9082405" y="5088255"/>
            <a:ext cx="410210" cy="48450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2" name="6-Point Star 41"/>
          <p:cNvSpPr/>
          <p:nvPr/>
        </p:nvSpPr>
        <p:spPr>
          <a:xfrm>
            <a:off x="2599690" y="5572760"/>
            <a:ext cx="410210" cy="48450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74495" y="-822960"/>
            <a:ext cx="14709140" cy="76809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316230" y="-114300"/>
            <a:ext cx="11122660" cy="142748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vi-VN" altLang="en-US" sz="6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vi-VN" alt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endParaRPr kumimoji="0" lang="en-US" sz="6000" b="0" i="0" strike="noStrike" kern="1200" cap="none" spc="0" normalizeH="0" baseline="0" noProof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577524" y="-209062"/>
            <a:ext cx="647724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77524" y="-228600"/>
            <a:ext cx="1132113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-472176" y="793543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683657" y="-158262"/>
            <a:ext cx="8259790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-472176" y="1258605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-472176" y="2240767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473995" y="-156308"/>
            <a:ext cx="1005840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19436" y="-158262"/>
            <a:ext cx="5138056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-472176" y="1733835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4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761349" y="-100205"/>
            <a:ext cx="8108018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-472176" y="2747699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5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957178" y="-158262"/>
            <a:ext cx="6850742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077827" y="-158262"/>
            <a:ext cx="635992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80612" y="289899"/>
            <a:ext cx="11353760" cy="562966"/>
            <a:chOff x="1119436" y="440364"/>
            <a:chExt cx="11006669" cy="520152"/>
          </a:xfrm>
        </p:grpSpPr>
        <p:sp>
          <p:nvSpPr>
            <p:cNvPr id="18" name="TextBox 17"/>
            <p:cNvSpPr txBox="1"/>
            <p:nvPr/>
          </p:nvSpPr>
          <p:spPr>
            <a:xfrm>
              <a:off x="1119436" y="477088"/>
              <a:ext cx="11006669" cy="48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0" u="none" strike="noStrike" baseline="0">
                  <a:solidFill>
                    <a:srgbClr val="FF00FF"/>
                  </a:solidFill>
                  <a:latin typeface="Arial-Rounded-Bold"/>
                </a:rPr>
                <a:t>2. </a:t>
              </a:r>
              <a:r>
                <a:rPr lang="en-US" sz="2400" b="1" i="0" u="none" strike="noStrike" baseline="0">
                  <a:solidFill>
                    <a:srgbClr val="000000"/>
                  </a:solidFill>
                  <a:latin typeface="Arial-BoldMT"/>
                </a:rPr>
                <a:t>Thay       trong các</a:t>
              </a:r>
              <a:r>
                <a:rPr lang="en-US" sz="2400" b="1" i="0" u="none" strike="noStrike">
                  <a:solidFill>
                    <a:srgbClr val="000000"/>
                  </a:solidFill>
                  <a:latin typeface="Arial-BoldMT"/>
                </a:rPr>
                <a:t> đoạn văn sau bằng một chủ ngữ phù hợp trong khung</a:t>
              </a:r>
              <a:endParaRPr lang="en-US" sz="24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23317" y="440364"/>
              <a:ext cx="666066" cy="43709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50014" y="897163"/>
            <a:ext cx="7233810" cy="722884"/>
            <a:chOff x="2709637" y="1501515"/>
            <a:chExt cx="7233810" cy="72288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4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377" y="1501515"/>
              <a:ext cx="6472070" cy="72288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sp>
          <p:nvSpPr>
            <p:cNvPr id="7" name="TextBox 6"/>
            <p:cNvSpPr txBox="1"/>
            <p:nvPr/>
          </p:nvSpPr>
          <p:spPr>
            <a:xfrm>
              <a:off x="2709637" y="1635487"/>
              <a:ext cx="5937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a. </a:t>
              </a:r>
              <a:endParaRPr lang="en-US" sz="28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25248" y="3761531"/>
            <a:ext cx="7994617" cy="706495"/>
            <a:chOff x="2225248" y="3892967"/>
            <a:chExt cx="7994617" cy="706495"/>
          </a:xfrm>
        </p:grpSpPr>
        <p:sp>
          <p:nvSpPr>
            <p:cNvPr id="29" name="TextBox 28"/>
            <p:cNvSpPr txBox="1"/>
            <p:nvPr/>
          </p:nvSpPr>
          <p:spPr>
            <a:xfrm>
              <a:off x="2225248" y="3950372"/>
              <a:ext cx="5937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b. </a:t>
              </a:r>
              <a:endParaRPr lang="en-US" sz="280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038" y="3892967"/>
              <a:ext cx="7400827" cy="70649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761349" y="1716327"/>
            <a:ext cx="10425525" cy="3104572"/>
            <a:chOff x="957178" y="2327016"/>
            <a:chExt cx="10005848" cy="2909715"/>
          </a:xfrm>
        </p:grpSpPr>
        <p:sp>
          <p:nvSpPr>
            <p:cNvPr id="13" name="TextBox 12"/>
            <p:cNvSpPr txBox="1"/>
            <p:nvPr/>
          </p:nvSpPr>
          <p:spPr>
            <a:xfrm>
              <a:off x="957178" y="2381823"/>
              <a:ext cx="10005848" cy="2854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        nhọc nhằn chọc thủng màn sương, từ từ nhô  lên nhành cây  trên  dãy  núi  đồi lẹt xẹt .         dần  dần  tươi sáng.    </a:t>
              </a:r>
              <a:r>
                <a:rPr lang="en-US" sz="3200">
                  <a:sym typeface="+mn-ea"/>
                </a:rPr>
                <a:t>đầy quyến rũ , ngọt ngào mùi lúa chín.</a:t>
              </a:r>
              <a:endParaRPr lang="en-US" sz="3200">
                <a:sym typeface="+mn-ea"/>
              </a:endParaRPr>
            </a:p>
            <a:p>
              <a:pPr algn="just"/>
              <a:r>
                <a:rPr lang="en-US" sz="3200" i="1">
                  <a:sym typeface="+mn-ea"/>
                </a:rPr>
                <a:t>                                                              Theo </a:t>
              </a:r>
              <a:r>
                <a:rPr lang="en-US" sz="3200">
                  <a:sym typeface="+mn-ea"/>
                </a:rPr>
                <a:t>Ngô Tất Tố</a:t>
              </a:r>
              <a:endParaRPr lang="en-US" sz="3200"/>
            </a:p>
            <a:p>
              <a:pPr algn="just"/>
              <a:r>
                <a:rPr lang="en-US" sz="3200"/>
                <a:t> </a:t>
              </a:r>
              <a:endParaRPr lang="en-US" sz="3200"/>
            </a:p>
            <a:p>
              <a:pPr algn="just"/>
              <a:r>
                <a:rPr lang="en-US" sz="3200"/>
                <a:t> </a:t>
              </a:r>
              <a:r>
                <a:rPr lang="en-US" sz="2800" i="1"/>
                <a:t>								</a:t>
              </a:r>
              <a:r>
                <a:rPr lang="en-US" sz="2800"/>
                <a:t> </a:t>
              </a:r>
              <a:endParaRPr lang="en-US" sz="280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18545" y="2327016"/>
              <a:ext cx="48330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02475" y="2785665"/>
              <a:ext cx="483306" cy="663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985197" y="2825409"/>
              <a:ext cx="483306" cy="663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79826" y="4468026"/>
            <a:ext cx="11198860" cy="2066924"/>
            <a:chOff x="591515" y="2318744"/>
            <a:chExt cx="10748053" cy="1937194"/>
          </a:xfrm>
        </p:grpSpPr>
        <p:sp>
          <p:nvSpPr>
            <p:cNvPr id="37" name="TextBox 36"/>
            <p:cNvSpPr txBox="1"/>
            <p:nvPr/>
          </p:nvSpPr>
          <p:spPr>
            <a:xfrm>
              <a:off x="591515" y="2381829"/>
              <a:ext cx="10748053" cy="1874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        vàng ruộm, cái sắc vàng rất tươi,rất trong trẻo .       nom giống như những chiếc đèn lồng xinh xinh.     buông dài mềm mại.       ngan ngát mát dịu.</a:t>
              </a:r>
              <a:endParaRPr lang="en-US" sz="3200"/>
            </a:p>
            <a:p>
              <a:pPr algn="just"/>
              <a:r>
                <a:rPr lang="en-US" sz="2800" i="1"/>
                <a:t>								Theo</a:t>
              </a:r>
              <a:r>
                <a:rPr lang="en-US" sz="2800"/>
                <a:t> Văn Linh</a:t>
              </a:r>
              <a:endParaRPr lang="en-US" sz="280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18545" y="2327016"/>
              <a:ext cx="48330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819939" y="2785665"/>
              <a:ext cx="483306" cy="663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468184" y="2318744"/>
              <a:ext cx="483306" cy="663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92689" y="3230889"/>
              <a:ext cx="483306" cy="663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</p:grpSp>
      <p:sp>
        <p:nvSpPr>
          <p:cNvPr id="2" name="6-Point Star 1"/>
          <p:cNvSpPr/>
          <p:nvPr/>
        </p:nvSpPr>
        <p:spPr>
          <a:xfrm>
            <a:off x="2102485" y="326390"/>
            <a:ext cx="410210" cy="48450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6-Point Star 2"/>
          <p:cNvSpPr/>
          <p:nvPr/>
        </p:nvSpPr>
        <p:spPr>
          <a:xfrm>
            <a:off x="1203325" y="1784350"/>
            <a:ext cx="410210" cy="48450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6-Point Star 3"/>
          <p:cNvSpPr/>
          <p:nvPr/>
        </p:nvSpPr>
        <p:spPr>
          <a:xfrm>
            <a:off x="7667625" y="2363470"/>
            <a:ext cx="410210" cy="48450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0" name="6-Point Star 19"/>
          <p:cNvSpPr/>
          <p:nvPr/>
        </p:nvSpPr>
        <p:spPr>
          <a:xfrm>
            <a:off x="1814830" y="2764790"/>
            <a:ext cx="410210" cy="48450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6" name="6-Point Star 25"/>
          <p:cNvSpPr/>
          <p:nvPr/>
        </p:nvSpPr>
        <p:spPr>
          <a:xfrm>
            <a:off x="956945" y="4535170"/>
            <a:ext cx="410210" cy="48450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8" name="6-Point Star 27"/>
          <p:cNvSpPr/>
          <p:nvPr/>
        </p:nvSpPr>
        <p:spPr>
          <a:xfrm>
            <a:off x="10168255" y="4612005"/>
            <a:ext cx="410210" cy="48450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1" name="6-Point Star 30"/>
          <p:cNvSpPr/>
          <p:nvPr/>
        </p:nvSpPr>
        <p:spPr>
          <a:xfrm>
            <a:off x="9082405" y="5088255"/>
            <a:ext cx="410210" cy="48450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2" name="6-Point Star 41"/>
          <p:cNvSpPr/>
          <p:nvPr/>
        </p:nvSpPr>
        <p:spPr>
          <a:xfrm>
            <a:off x="2599690" y="5572760"/>
            <a:ext cx="410210" cy="48450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577524" y="-209062"/>
            <a:ext cx="647724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77524" y="-228600"/>
            <a:ext cx="1132113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-472176" y="793543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683657" y="-158262"/>
            <a:ext cx="8259790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-472176" y="1258605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-472176" y="2240767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473995" y="-156308"/>
            <a:ext cx="1005840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19436" y="-158262"/>
            <a:ext cx="5138056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-472176" y="1733835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4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761349" y="-100205"/>
            <a:ext cx="8108018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-472176" y="2747699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5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957178" y="-158262"/>
            <a:ext cx="6850742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077827" y="-158262"/>
            <a:ext cx="635992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80612" y="289899"/>
            <a:ext cx="11353800" cy="949960"/>
            <a:chOff x="1119436" y="440364"/>
            <a:chExt cx="11006708" cy="877715"/>
          </a:xfrm>
        </p:grpSpPr>
        <p:sp>
          <p:nvSpPr>
            <p:cNvPr id="18" name="TextBox 17"/>
            <p:cNvSpPr txBox="1"/>
            <p:nvPr/>
          </p:nvSpPr>
          <p:spPr>
            <a:xfrm>
              <a:off x="1119436" y="477327"/>
              <a:ext cx="11006708" cy="84075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2800" b="1" i="0" u="none" strike="noStrike" baseline="0">
                  <a:solidFill>
                    <a:srgbClr val="FF00FF"/>
                  </a:solidFill>
                  <a:latin typeface="Arial-Rounded-Bold"/>
                </a:rPr>
                <a:t>2. </a:t>
              </a:r>
              <a:r>
                <a:rPr lang="en-US" sz="2400" b="1" i="0" u="none" strike="noStrike" baseline="0">
                  <a:solidFill>
                    <a:srgbClr val="000000"/>
                  </a:solidFill>
                  <a:latin typeface="Arial-BoldMT"/>
                </a:rPr>
                <a:t>Thay       trong các</a:t>
              </a:r>
              <a:r>
                <a:rPr lang="en-US" sz="2400" b="1" i="0" u="none" strike="noStrike">
                  <a:solidFill>
                    <a:srgbClr val="000000"/>
                  </a:solidFill>
                  <a:latin typeface="Arial-BoldMT"/>
                </a:rPr>
                <a:t> đoạn văn sau bằng một chủ ngữ phù hợp trong khung</a:t>
              </a:r>
              <a:endParaRPr lang="en-US" sz="24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23317" y="440364"/>
              <a:ext cx="666066" cy="437097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51494" y="1353818"/>
            <a:ext cx="10535285" cy="2300605"/>
            <a:chOff x="851745" y="1987260"/>
            <a:chExt cx="10111190" cy="2156209"/>
          </a:xfrm>
        </p:grpSpPr>
        <p:sp>
          <p:nvSpPr>
            <p:cNvPr id="13" name="TextBox 12"/>
            <p:cNvSpPr txBox="1"/>
            <p:nvPr/>
          </p:nvSpPr>
          <p:spPr>
            <a:xfrm>
              <a:off x="851745" y="1987260"/>
              <a:ext cx="10111190" cy="215620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/>
              <a:r>
                <a:rPr lang="en-US" sz="3200"/>
                <a:t>  </a:t>
              </a:r>
              <a:r>
                <a:rPr lang="en-US" sz="3200">
                  <a:solidFill>
                    <a:srgbClr val="FF0000"/>
                  </a:solidFill>
                </a:rPr>
                <a:t>   Mặt trời cuối thu</a:t>
              </a:r>
              <a:r>
                <a:rPr lang="en-US" sz="3200"/>
                <a:t> nhọc nhằn chọc thủng màn sương, từ từ nhô  lên nhành cây  trên  dãy  núi  đồi lẹt xẹt. </a:t>
              </a:r>
              <a:r>
                <a:rPr lang="en-US" sz="3200">
                  <a:solidFill>
                    <a:srgbClr val="FF0000"/>
                  </a:solidFill>
                </a:rPr>
                <a:t>Bầu trời</a:t>
              </a:r>
              <a:r>
                <a:rPr lang="en-US" sz="3200"/>
                <a:t> dần  dần  tươi sáng. </a:t>
              </a:r>
              <a:r>
                <a:rPr lang="en-US" sz="3200">
                  <a:solidFill>
                    <a:srgbClr val="FF0000"/>
                  </a:solidFill>
                </a:rPr>
                <a:t>Hương vị thôn quê</a:t>
              </a:r>
              <a:r>
                <a:rPr lang="en-US" sz="3200"/>
                <a:t> </a:t>
              </a:r>
              <a:r>
                <a:rPr lang="en-US" sz="3200">
                  <a:sym typeface="+mn-ea"/>
                </a:rPr>
                <a:t>đầy quyến rũ , ngọt ngào mùi lúa chín.</a:t>
              </a:r>
              <a:endParaRPr lang="en-US" sz="3200">
                <a:sym typeface="+mn-ea"/>
              </a:endParaRPr>
            </a:p>
            <a:p>
              <a:pPr algn="just"/>
              <a:r>
                <a:rPr lang="en-US" sz="3200" i="1">
                  <a:sym typeface="+mn-ea"/>
                </a:rPr>
                <a:t>                                                       Theo </a:t>
              </a:r>
              <a:r>
                <a:rPr lang="en-US" sz="3200">
                  <a:sym typeface="+mn-ea"/>
                </a:rPr>
                <a:t>Ngô Tất Tố</a:t>
              </a:r>
              <a:endParaRPr lang="en-US" sz="3200"/>
            </a:p>
            <a:p>
              <a:pPr algn="just"/>
              <a:r>
                <a:rPr lang="en-US" sz="3200"/>
                <a:t>                                                                                      </a:t>
              </a:r>
              <a:r>
                <a:rPr lang="en-US" sz="2800" i="1"/>
                <a:t>								</a:t>
              </a:r>
              <a:r>
                <a:rPr lang="en-US" sz="2800"/>
                <a:t> </a:t>
              </a:r>
              <a:endParaRPr lang="en-US" sz="280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02475" y="2785665"/>
              <a:ext cx="483306" cy="663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985197" y="2825409"/>
              <a:ext cx="483306" cy="663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79826" y="3866670"/>
            <a:ext cx="11198860" cy="2491741"/>
            <a:chOff x="591515" y="1755132"/>
            <a:chExt cx="10748053" cy="2335347"/>
          </a:xfrm>
        </p:grpSpPr>
        <p:sp>
          <p:nvSpPr>
            <p:cNvPr id="37" name="TextBox 36"/>
            <p:cNvSpPr txBox="1"/>
            <p:nvPr/>
          </p:nvSpPr>
          <p:spPr>
            <a:xfrm>
              <a:off x="591515" y="1755132"/>
              <a:ext cx="10748053" cy="2335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      </a:t>
              </a:r>
              <a:r>
                <a:rPr lang="en-US" sz="3200">
                  <a:solidFill>
                    <a:srgbClr val="FF0000"/>
                  </a:solidFill>
                </a:rPr>
                <a:t> Hoa dẻ</a:t>
              </a:r>
              <a:r>
                <a:rPr lang="en-US" sz="3200"/>
                <a:t> vàng ruộm, cái sắc vàng rất tươi,rất trong trẻo. </a:t>
              </a:r>
              <a:r>
                <a:rPr lang="en-US" sz="3200">
                  <a:solidFill>
                    <a:srgbClr val="FF0000"/>
                  </a:solidFill>
                </a:rPr>
                <a:t>Từng chùm hoa</a:t>
              </a:r>
              <a:r>
                <a:rPr lang="en-US" sz="3200"/>
                <a:t> nom giống như những chiếc đèn lồng xinh xinh. </a:t>
              </a:r>
              <a:r>
                <a:rPr lang="en-US" sz="3200">
                  <a:solidFill>
                    <a:srgbClr val="FF0000"/>
                  </a:solidFill>
                </a:rPr>
                <a:t>Cánh hoa</a:t>
              </a:r>
              <a:r>
                <a:rPr lang="en-US" sz="3200"/>
                <a:t> buông dài mềm mại. </a:t>
              </a:r>
              <a:r>
                <a:rPr lang="en-US" sz="3200">
                  <a:solidFill>
                    <a:srgbClr val="FF0000"/>
                  </a:solidFill>
                </a:rPr>
                <a:t>Hương hoa dẻ</a:t>
              </a:r>
              <a:r>
                <a:rPr lang="en-US" sz="3200"/>
                <a:t> ngan ngát mát dịu.</a:t>
              </a:r>
              <a:endParaRPr lang="en-US" sz="3200"/>
            </a:p>
            <a:p>
              <a:pPr algn="just"/>
              <a:r>
                <a:rPr lang="en-US" sz="2800" i="1"/>
                <a:t>								Theo</a:t>
              </a:r>
              <a:r>
                <a:rPr lang="en-US" sz="2800"/>
                <a:t> Văn Linh</a:t>
              </a:r>
              <a:endParaRPr lang="en-US" sz="280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819939" y="2785665"/>
              <a:ext cx="483306" cy="663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468184" y="2318744"/>
              <a:ext cx="483306" cy="6634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0" u="none" strike="noStrike" baseline="0">
                  <a:solidFill>
                    <a:srgbClr val="FF00FF"/>
                  </a:solidFill>
                  <a:latin typeface="Wingdings-Regular"/>
                </a:rPr>
                <a:t></a:t>
              </a:r>
              <a:endParaRPr lang="en-US" sz="4400" b="1"/>
            </a:p>
          </p:txBody>
        </p:sp>
      </p:grpSp>
      <p:sp>
        <p:nvSpPr>
          <p:cNvPr id="2" name="6-Point Star 1"/>
          <p:cNvSpPr/>
          <p:nvPr/>
        </p:nvSpPr>
        <p:spPr>
          <a:xfrm>
            <a:off x="2102485" y="326390"/>
            <a:ext cx="410210" cy="484505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3541" y="-827735"/>
            <a:ext cx="9953128" cy="12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" b="1" i="0" u="none" strike="noStrike" kern="1200" cap="none" spc="0" normalizeH="0" baseline="0" noProof="0">
                <a:ln>
                  <a:noFill/>
                </a:ln>
                <a:solidFill>
                  <a:srgbClr val="FC246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1. Tìm các câu kể Ai làm gì? trong đoạn văn trên. </a:t>
            </a:r>
            <a:endParaRPr kumimoji="0" lang="en-US" sz="200" b="1" i="0" u="none" strike="noStrike" kern="1200" cap="none" spc="0" normalizeH="0" baseline="0" noProof="0">
              <a:ln>
                <a:noFill/>
              </a:ln>
              <a:solidFill>
                <a:srgbClr val="FC2462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577524" y="-209062"/>
            <a:ext cx="647724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77524" y="-228600"/>
            <a:ext cx="1132113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-472176" y="793543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683657" y="-158262"/>
            <a:ext cx="8259790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-472176" y="1258605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-472176" y="2240767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473995" y="-156308"/>
            <a:ext cx="1005840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19436" y="-158262"/>
            <a:ext cx="5138056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-472176" y="1733835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4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761349" y="-100205"/>
            <a:ext cx="8108018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-472176" y="2747699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5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957178" y="-158262"/>
            <a:ext cx="6850742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077827" y="-158262"/>
            <a:ext cx="635992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348865" y="589915"/>
            <a:ext cx="9269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1 – 2 câu có chủ ngữ: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07" t="-6097" b="-1"/>
          <a:stretch>
            <a:fillRect/>
          </a:stretch>
        </p:blipFill>
        <p:spPr>
          <a:xfrm>
            <a:off x="1053465" y="2747645"/>
            <a:ext cx="9260840" cy="11233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735" r="54636" b="-1"/>
          <a:stretch>
            <a:fillRect/>
          </a:stretch>
        </p:blipFill>
        <p:spPr>
          <a:xfrm>
            <a:off x="956945" y="696595"/>
            <a:ext cx="9528175" cy="1870710"/>
          </a:xfrm>
          <a:prstGeom prst="rect">
            <a:avLst/>
          </a:prstGeom>
        </p:spPr>
      </p:pic>
      <p:pic>
        <p:nvPicPr>
          <p:cNvPr id="18" name="Picture 2" descr="Hình ảnh Cô Gái Hoạt Hình Vector Học PNG , Bọn Trẻ, đọc Hiểu, Bảng PNG miễn  phí tải tập tin PSDComment và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" y="4051300"/>
            <a:ext cx="2522220" cy="2310130"/>
          </a:xfrm>
          <a:prstGeom prst="rect">
            <a:avLst/>
          </a:prstGeom>
          <a:solidFill>
            <a:srgbClr val="C4E5E3"/>
          </a:solidFill>
        </p:spPr>
      </p:pic>
      <p:sp>
        <p:nvSpPr>
          <p:cNvPr id="7" name="Horizontal Scroll 6"/>
          <p:cNvSpPr/>
          <p:nvPr/>
        </p:nvSpPr>
        <p:spPr>
          <a:xfrm>
            <a:off x="3171825" y="4051300"/>
            <a:ext cx="4906010" cy="2150110"/>
          </a:xfrm>
          <a:prstGeom prst="horizontalScroll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LÀM BÀI CÁ NHÂN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 VỞ )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3541" y="-827735"/>
            <a:ext cx="9953128" cy="12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" b="1" i="0" u="none" strike="noStrike" kern="1200" cap="none" spc="0" normalizeH="0" baseline="0" noProof="0">
                <a:ln>
                  <a:noFill/>
                </a:ln>
                <a:solidFill>
                  <a:srgbClr val="FC246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1. Tìm các câu kể Ai làm gì? trong đoạn văn trên. </a:t>
            </a:r>
            <a:endParaRPr kumimoji="0" lang="en-US" sz="200" b="1" i="0" u="none" strike="noStrike" kern="1200" cap="none" spc="0" normalizeH="0" baseline="0" noProof="0">
              <a:ln>
                <a:noFill/>
              </a:ln>
              <a:solidFill>
                <a:srgbClr val="FC2462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577524" y="-209062"/>
            <a:ext cx="647724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77524" y="-228600"/>
            <a:ext cx="1132113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-472176" y="793543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683657" y="-158262"/>
            <a:ext cx="8259790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-472176" y="1258605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-472176" y="2240767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473995" y="-156308"/>
            <a:ext cx="1005840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19436" y="-158262"/>
            <a:ext cx="5138056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-472176" y="1733835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4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761349" y="-100205"/>
            <a:ext cx="8108018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-472176" y="2747699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5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957178" y="-158262"/>
            <a:ext cx="6850742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077827" y="-158262"/>
            <a:ext cx="635992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99090" y="458347"/>
            <a:ext cx="10993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iCiel Cadena" panose="02000503000000020004" pitchFamily="50" charset="0"/>
                <a:ea typeface="Microsoft YaHei" panose="020B0503020204020204" charset="-122"/>
                <a:cs typeface="+mn-cs"/>
              </a:rPr>
              <a:t> TRÌNH</a:t>
            </a:r>
            <a:r>
              <a:rPr kumimoji="0" lang="en-US" sz="8000" b="0" i="0" u="none" strike="noStrike" kern="1200" cap="none" spc="0" normalizeH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iCiel Cadena" panose="02000503000000020004" pitchFamily="50" charset="0"/>
                <a:ea typeface="Microsoft YaHei" panose="020B0503020204020204" charset="-122"/>
                <a:cs typeface="+mn-cs"/>
              </a:rPr>
              <a:t> BÀY TRƯỚC LỚP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iCiel Cadena" panose="02000503000000020004" pitchFamily="50" charset="0"/>
              <a:ea typeface="Microsoft YaHei" panose="020B0503020204020204" charset="-122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925" y="2060359"/>
            <a:ext cx="10341118" cy="448059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674495" y="-822960"/>
            <a:ext cx="14709140" cy="7680960"/>
          </a:xfrm>
          <a:prstGeom prst="rect">
            <a:avLst/>
          </a:prstGeom>
        </p:spPr>
      </p:pic>
      <p:sp>
        <p:nvSpPr>
          <p:cNvPr id="3" name="Heart 2"/>
          <p:cNvSpPr/>
          <p:nvPr/>
        </p:nvSpPr>
        <p:spPr>
          <a:xfrm>
            <a:off x="371475" y="-330200"/>
            <a:ext cx="9134475" cy="3926205"/>
          </a:xfrm>
          <a:prstGeom prst="heart">
            <a:avLst/>
          </a:prstGeom>
          <a:noFill/>
          <a:ln w="76200" cmpd="sng">
            <a:solidFill>
              <a:srgbClr val="00B0F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54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SỨC KHỎE - CHÚC CÁC CON HỌC TỐT</a:t>
            </a:r>
            <a:endParaRPr lang="en-US" sz="48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22153" y="560203"/>
            <a:ext cx="8440508" cy="2646878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600" b="1" i="0" u="none" strike="noStrike" kern="1200" cap="none" spc="0" normalizeH="0" baseline="0" noProof="0">
                <a:ln w="12700">
                  <a:noFill/>
                </a:ln>
                <a:solidFill>
                  <a:srgbClr val="FD6F96"/>
                </a:solidFill>
                <a:effectLst>
                  <a:glow rad="4064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enida" panose="02040603050506020204" pitchFamily="18" charset="0"/>
                <a:ea typeface="Microsoft YaHei" panose="020B0503020204020204" charset="-122"/>
                <a:cs typeface="+mn-cs"/>
              </a:rPr>
              <a:t>KHỞI ĐỘNG</a:t>
            </a:r>
            <a:endParaRPr kumimoji="0" lang="en-US" sz="16600" b="1" i="0" u="none" strike="noStrike" kern="1200" cap="none" spc="0" normalizeH="0" baseline="0" noProof="0">
              <a:ln w="12700">
                <a:noFill/>
              </a:ln>
              <a:solidFill>
                <a:srgbClr val="FD6F96"/>
              </a:solidFill>
              <a:effectLst>
                <a:glow rad="406400">
                  <a:prstClr val="white"/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enida" panose="02040603050506020204" pitchFamily="18" charset="0"/>
              <a:ea typeface="Microsoft YaHei" panose="020B050302020402020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>
            <a:fillRect/>
          </a:stretch>
        </p:blipFill>
        <p:spPr>
          <a:xfrm>
            <a:off x="94408" y="1552785"/>
            <a:ext cx="2743200" cy="4364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>
            <a:fillRect/>
          </a:stretch>
        </p:blipFill>
        <p:spPr>
          <a:xfrm>
            <a:off x="9629140" y="2305685"/>
            <a:ext cx="2891790" cy="3930015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accel="47000" fill="hold" grpId="0" nodeType="withEffect" p14:presetBounceEnd="5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6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accel="47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6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3" name="Join_file_20533569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17145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>
            <a:fillRect/>
          </a:stretch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7130" y="-728980"/>
            <a:ext cx="10051415" cy="4401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740" y="1288415"/>
            <a:ext cx="79711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 GHI ( Đ), SAI GHI ( S)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9940" y="3407881"/>
            <a:ext cx="9099590" cy="22731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9940" y="3672552"/>
            <a:ext cx="8995265" cy="1743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ngữ trả lời cho câu hỏi : Ai (cái gì, con gì)</a:t>
            </a:r>
            <a:endParaRPr lang="en-US" sz="5400" b="1" dirty="0" err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8566" y="614875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32588" y="5610477"/>
            <a:ext cx="1371600" cy="1142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880475" y="4779645"/>
            <a:ext cx="1713865" cy="8489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 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2300" y="1403985"/>
            <a:ext cx="10688955" cy="1795145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no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 w="12700">
                  <a:noFill/>
                </a:ln>
                <a:solidFill>
                  <a:schemeClr val="tx1"/>
                </a:solidFill>
                <a:effectLst>
                  <a:glow rad="4064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enida" panose="02040603050506020204" pitchFamily="18" charset="0"/>
                <a:ea typeface="Microsoft YaHei" panose="020B0503020204020204" charset="-122"/>
                <a:cs typeface="+mn-cs"/>
              </a:rPr>
              <a:t>Luyện Từ và Câu: </a:t>
            </a:r>
            <a:endParaRPr kumimoji="0" lang="en-US" sz="4800" b="1" i="0" u="none" strike="noStrike" kern="1200" cap="none" spc="0" normalizeH="0" baseline="0" noProof="0">
              <a:ln w="12700">
                <a:noFill/>
              </a:ln>
              <a:solidFill>
                <a:schemeClr val="tx1"/>
              </a:solidFill>
              <a:effectLst>
                <a:glow rad="406400">
                  <a:prstClr val="white"/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enida" panose="02040603050506020204" pitchFamily="18" charset="0"/>
              <a:ea typeface="Microsoft YaHei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800" b="1" i="0" u="none" strike="noStrike" kern="1200" cap="none" spc="0" normalizeH="0" baseline="0" noProof="0">
              <a:ln w="12700">
                <a:noFill/>
              </a:ln>
              <a:solidFill>
                <a:srgbClr val="FF0000"/>
              </a:solidFill>
              <a:effectLst>
                <a:glow rad="406400">
                  <a:prstClr val="white"/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enida" panose="02040603050506020204" pitchFamily="18" charset="0"/>
              <a:ea typeface="Microsoft YaHei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 w="12700">
                  <a:noFill/>
                </a:ln>
                <a:solidFill>
                  <a:srgbClr val="FF0000"/>
                </a:solidFill>
                <a:effectLst>
                  <a:glow rad="4064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enida" panose="02040603050506020204" pitchFamily="18" charset="0"/>
                <a:ea typeface="Microsoft YaHei" panose="020B0503020204020204" charset="-122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noProof="0">
                <a:ln w="12700">
                  <a:noFill/>
                </a:ln>
                <a:solidFill>
                  <a:srgbClr val="FF0000"/>
                </a:solidFill>
                <a:effectLst>
                  <a:glow rad="4064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enida" panose="02040603050506020204" pitchFamily="18" charset="0"/>
                <a:ea typeface="Microsoft YaHei" panose="020B0503020204020204" charset="-122"/>
                <a:cs typeface="+mn-cs"/>
              </a:rPr>
              <a:t> tập về chủ ngữ</a:t>
            </a:r>
            <a:endParaRPr kumimoji="0" lang="en-US" sz="4800" b="1" i="0" u="none" strike="noStrike" kern="1200" cap="none" spc="0" normalizeH="0" baseline="0" noProof="0">
              <a:ln w="12700">
                <a:noFill/>
              </a:ln>
              <a:solidFill>
                <a:srgbClr val="FF0000"/>
              </a:solidFill>
              <a:effectLst>
                <a:glow rad="406400">
                  <a:prstClr val="white"/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enida" panose="02040603050506020204" pitchFamily="18" charset="0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accel="47000" fill="hold" grpId="0" nodeType="withEffect" p14:presetBounceEnd="55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6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accel="47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6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3541" y="-827735"/>
            <a:ext cx="9953128" cy="12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" b="1" i="0" u="none" strike="noStrike" kern="1200" cap="none" spc="0" normalizeH="0" baseline="0" noProof="0">
                <a:ln>
                  <a:noFill/>
                </a:ln>
                <a:solidFill>
                  <a:srgbClr val="FC246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1. Tìm các câu kể Ai làm gì? trong đoạn văn trên. </a:t>
            </a:r>
            <a:endParaRPr kumimoji="0" lang="en-US" sz="200" b="1" i="0" u="none" strike="noStrike" kern="1200" cap="none" spc="0" normalizeH="0" baseline="0" noProof="0">
              <a:ln>
                <a:noFill/>
              </a:ln>
              <a:solidFill>
                <a:srgbClr val="FC2462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577524" y="-209062"/>
            <a:ext cx="647724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77524" y="-228600"/>
            <a:ext cx="1132113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-472176" y="793543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683657" y="-158262"/>
            <a:ext cx="8259790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-472176" y="1258605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-472176" y="2240767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473995" y="-156308"/>
            <a:ext cx="1005840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19436" y="-158262"/>
            <a:ext cx="5138056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-472176" y="1733835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4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761349" y="-100205"/>
            <a:ext cx="8108018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-472176" y="2747699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5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957178" y="-158262"/>
            <a:ext cx="6850742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077827" y="-158262"/>
            <a:ext cx="635992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19436" y="477088"/>
            <a:ext cx="1100666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baseline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i="0" u="none" strike="noStrike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chủ ngữ của các câu trong mỗi đoạn văn sau:</a:t>
            </a:r>
            <a:endParaRPr lang="en-US" sz="2800" b="1" i="0" u="none" strike="noStrike" baseline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8855" y="1111630"/>
            <a:ext cx="10421658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u="none" strike="noStrike" baseline="0">
                <a:latin typeface="ArialMT"/>
              </a:rPr>
              <a:t>	</a:t>
            </a:r>
            <a:r>
              <a:rPr lang="en-US" sz="32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a. Vòm trời cao xanh mênh mông. Gió từ trên đỉnh núi tràn xuống </a:t>
            </a:r>
            <a:r>
              <a:rPr lang="vi-VN" sz="32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thung lũng mát rượi. Khoảng trời sau dãy núi phía đông ửng đỏ. Những</a:t>
            </a:r>
            <a:r>
              <a:rPr lang="en-US" sz="32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tia nắng đầu tiên hắt chéo qua thung lũng, trải trên đỉnh núi phía tây </a:t>
            </a:r>
            <a:r>
              <a:rPr lang="vi-VN" sz="32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những vệt sáng màu lá mạ tươi tắn…</a:t>
            </a:r>
            <a:endParaRPr lang="vi-VN" sz="3200" b="1" i="0" u="none" strike="noStrike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						     Theo </a:t>
            </a:r>
            <a:r>
              <a:rPr lang="en-US" sz="32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Hoàng Hữu Bội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8855" y="4150419"/>
            <a:ext cx="10421658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u="none" strike="noStrike" baseline="0">
                <a:latin typeface="ArialMT"/>
              </a:rPr>
              <a:t>	</a:t>
            </a:r>
            <a:r>
              <a:rPr lang="vi-VN" sz="32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b. Cánh diều mềm mại như cánh bướm. Chúng tôi vui sướng đến phát</a:t>
            </a:r>
            <a:r>
              <a:rPr lang="en-US" sz="32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dại khi nhìn lên trời. Tiếng sáo diều vi vu trầm bổng. Sáo đơn, sáo kép,</a:t>
            </a:r>
            <a:r>
              <a:rPr lang="en-US" sz="32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sáo bè,... như gọi thấp xuống những vì sao sớm.</a:t>
            </a:r>
            <a:endParaRPr lang="vi-VN" sz="3200" b="1" i="0" u="none" strike="noStrike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  <a:r>
              <a:rPr lang="vi-VN" sz="3200" b="1" i="1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sz="32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Tạ Duy Anh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3541" y="-827735"/>
            <a:ext cx="9953128" cy="12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" b="1" i="0" u="none" strike="noStrike" kern="1200" cap="none" spc="0" normalizeH="0" baseline="0" noProof="0">
                <a:ln>
                  <a:noFill/>
                </a:ln>
                <a:solidFill>
                  <a:srgbClr val="FC246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1. Tìm các câu kể Ai làm gì? trong đoạn văn trên. </a:t>
            </a:r>
            <a:endParaRPr kumimoji="0" lang="en-US" sz="200" b="1" i="0" u="none" strike="noStrike" kern="1200" cap="none" spc="0" normalizeH="0" baseline="0" noProof="0">
              <a:ln>
                <a:noFill/>
              </a:ln>
              <a:solidFill>
                <a:srgbClr val="FC2462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577524" y="-209062"/>
            <a:ext cx="647724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77524" y="-228600"/>
            <a:ext cx="1132113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-472176" y="793543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683657" y="-158262"/>
            <a:ext cx="8259790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-472176" y="1258605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-472176" y="2240767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473995" y="-156308"/>
            <a:ext cx="1005840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19436" y="-158262"/>
            <a:ext cx="5138056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-472176" y="1733835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4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761349" y="-100205"/>
            <a:ext cx="8108018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-472176" y="2747699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5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957178" y="-158262"/>
            <a:ext cx="6850742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077827" y="-158262"/>
            <a:ext cx="635992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19436" y="477088"/>
            <a:ext cx="1100666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u="none" strike="noStrike" baseline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i="0" u="none" strike="noStrike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chủ ngữ của các câu trong mỗi đoạn văn sau:</a:t>
            </a:r>
            <a:endParaRPr lang="en-US" sz="2800" b="1" i="0" u="none" strike="noStrike" baseline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9145" y="1111885"/>
            <a:ext cx="10421620" cy="2207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sz="2800" b="0" i="0" u="none" strike="noStrike" baseline="0">
                <a:latin typeface="ArialMT"/>
              </a:rPr>
              <a:t>	</a:t>
            </a:r>
            <a:r>
              <a:rPr lang="en-US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a. Vòm trời cao xanh mênh mông. Gió từ trên đỉnh núi tràn xuống </a:t>
            </a:r>
            <a:r>
              <a:rPr lang="vi-VN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thung lũng mát rượi. Khoảng trời sau dãy núi phía đông ửng đỏ. Những</a:t>
            </a:r>
            <a:r>
              <a:rPr lang="en-US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tia nắng đầu tiên hắt chéo qua thung lũng, trải trên đỉnh núi phía tây </a:t>
            </a:r>
            <a:r>
              <a:rPr lang="vi-VN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những vệt sáng màu lá mạ tươi tắn…</a:t>
            </a:r>
            <a:endParaRPr lang="vi-VN" sz="2800" b="1" i="0" u="none" strike="noStrike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						   </a:t>
            </a:r>
            <a:r>
              <a:rPr lang="en-US" sz="2800" b="1" i="1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 Theo </a:t>
            </a:r>
            <a:r>
              <a:rPr lang="en-US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Hoàng Hữu Bội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8855" y="3510339"/>
            <a:ext cx="10421658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u="none" strike="noStrike" baseline="0">
                <a:latin typeface="ArialMT"/>
              </a:rPr>
              <a:t>	</a:t>
            </a:r>
            <a:r>
              <a:rPr lang="vi-VN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b. Cánh diều mềm mại như cánh bướm. Chúng tôi vui sướng đến phát</a:t>
            </a:r>
            <a:r>
              <a:rPr lang="en-US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dại khi nhìn lên trời. Tiếng sáo diều vi vu trầm bổng. Sáo đơn, sáo kép,</a:t>
            </a:r>
            <a:r>
              <a:rPr lang="en-US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sáo bè,... như gọi thấp xuống những vì sao sớm.</a:t>
            </a:r>
            <a:endParaRPr lang="vi-VN" sz="2800" b="1" i="0" u="none" strike="noStrike" baseline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i="1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							</a:t>
            </a:r>
            <a:r>
              <a:rPr lang="vi-VN" sz="2800" b="1" i="1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sz="2800" b="1" i="0" u="none" strike="noStrike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Tạ Duy Anh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Hình ảnh Cô Gái Hoạt Hình Vector Học PNG , Bọn Trẻ, đọc Hiểu, Bảng PNG miễn  phí tải tập tin PSDComment và Vecto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590" y="5135880"/>
            <a:ext cx="1651635" cy="1518920"/>
          </a:xfrm>
          <a:prstGeom prst="rect">
            <a:avLst/>
          </a:prstGeom>
          <a:solidFill>
            <a:srgbClr val="C4E5E3"/>
          </a:solid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3541" y="-827735"/>
            <a:ext cx="9953128" cy="12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" b="1" i="0" u="none" strike="noStrike" kern="1200" cap="none" spc="0" normalizeH="0" baseline="0" noProof="0">
                <a:ln>
                  <a:noFill/>
                </a:ln>
                <a:solidFill>
                  <a:srgbClr val="FC2462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1. Tìm các câu kể Ai làm gì? trong đoạn văn trên. </a:t>
            </a:r>
            <a:endParaRPr kumimoji="0" lang="en-US" sz="200" b="1" i="0" u="none" strike="noStrike" kern="1200" cap="none" spc="0" normalizeH="0" baseline="0" noProof="0">
              <a:ln>
                <a:noFill/>
              </a:ln>
              <a:solidFill>
                <a:srgbClr val="FC2462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577524" y="-209062"/>
            <a:ext cx="647724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77524" y="-228600"/>
            <a:ext cx="1132113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-472176" y="793543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683657" y="-158262"/>
            <a:ext cx="8259790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-472176" y="1258605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-472176" y="2240767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473995" y="-156308"/>
            <a:ext cx="1005840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19436" y="-158262"/>
            <a:ext cx="5138056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-472176" y="1733835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4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761349" y="-100205"/>
            <a:ext cx="8108018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-472176" y="2747699"/>
            <a:ext cx="326524" cy="326524"/>
          </a:xfrm>
          <a:prstGeom prst="ellipse">
            <a:avLst/>
          </a:prstGeom>
          <a:solidFill>
            <a:srgbClr val="E6E6E6"/>
          </a:solidFill>
          <a:ln>
            <a:solidFill>
              <a:srgbClr val="E6E6E6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5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957178" y="-158262"/>
            <a:ext cx="6850742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077827" y="-158262"/>
            <a:ext cx="635992" cy="0"/>
          </a:xfrm>
          <a:prstGeom prst="line">
            <a:avLst/>
          </a:prstGeom>
          <a:ln w="38100">
            <a:solidFill>
              <a:srgbClr val="E6E6E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805" y="901115"/>
            <a:ext cx="4339864" cy="505576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73688" y="577737"/>
            <a:ext cx="43398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0">
                <a:solidFill>
                  <a:srgbClr val="008000"/>
                </a:solidFill>
                <a:latin typeface="iCiel Cadena" panose="02000503000000020004" pitchFamily="50" charset="0"/>
              </a:rPr>
              <a:t> THẢO LUẬN NHÓM ĐÔI</a:t>
            </a:r>
            <a:endParaRPr lang="en-US" sz="8000" dirty="0">
              <a:solidFill>
                <a:srgbClr val="008000"/>
              </a:solidFill>
              <a:latin typeface="iCiel Cadena" panose="02000503000000020004" pitchFamily="50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2"/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477" y="2039483"/>
            <a:ext cx="10341118" cy="44805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3605" y="350989"/>
            <a:ext cx="106312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lang="en-US" sz="800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50" charset="0"/>
              </a:rPr>
              <a:t>CHIA SẺ TRƯỚC LỚP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8" grpId="0"/>
    </p:bldLst>
  </p:timing>
</p:sld>
</file>

<file path=ppt/tags/tag1.xml><?xml version="1.0" encoding="utf-8"?>
<p:tagLst xmlns:p="http://schemas.openxmlformats.org/presentationml/2006/main">
  <p:tag name="ISPRING_PRESENTATION_TITLE" val="气泡水彩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3951</Words>
  <Application>WPS Presentation</Application>
  <PresentationFormat>Widescreen</PresentationFormat>
  <Paragraphs>237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SimSun</vt:lpstr>
      <vt:lpstr>Wingdings</vt:lpstr>
      <vt:lpstr>Calibri</vt:lpstr>
      <vt:lpstr>Times New Roman</vt:lpstr>
      <vt:lpstr>UTM Avenida</vt:lpstr>
      <vt:lpstr>Segoe Print</vt:lpstr>
      <vt:lpstr>Microsoft YaHei</vt:lpstr>
      <vt:lpstr>Cambria</vt:lpstr>
      <vt:lpstr>ArialMT</vt:lpstr>
      <vt:lpstr>iCiel Cadena</vt:lpstr>
      <vt:lpstr>Corbel</vt:lpstr>
      <vt:lpstr>等线</vt:lpstr>
      <vt:lpstr>Arial-Rounded-Bold</vt:lpstr>
      <vt:lpstr>Arial-BoldMT</vt:lpstr>
      <vt:lpstr>Wingdings-Regular</vt:lpstr>
      <vt:lpstr>Arial Unicode MS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Trần Ngân</cp:lastModifiedBy>
  <cp:revision>25</cp:revision>
  <dcterms:created xsi:type="dcterms:W3CDTF">2025-02-06T13:42:00Z</dcterms:created>
  <dcterms:modified xsi:type="dcterms:W3CDTF">2025-02-12T00:24:19Z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F60B83F13DB24728B5C6D3E0CB2770F7_12</vt:lpwstr>
  </property>
  <property fmtid="{D5CDD505-2E9C-101B-9397-08002B2CF9AE}" pid="3" name="KSOProductBuildVer">
    <vt:lpwstr>1033-12.2.0.19805</vt:lpwstr>
  </property>
</Properties>
</file>