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36"/>
  </p:notesMasterIdLst>
  <p:sldIdLst>
    <p:sldId id="360" r:id="rId2"/>
    <p:sldId id="258" r:id="rId3"/>
    <p:sldId id="341" r:id="rId4"/>
    <p:sldId id="342" r:id="rId5"/>
    <p:sldId id="28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290" r:id="rId15"/>
    <p:sldId id="351" r:id="rId16"/>
    <p:sldId id="292" r:id="rId17"/>
    <p:sldId id="356" r:id="rId18"/>
    <p:sldId id="357" r:id="rId19"/>
    <p:sldId id="294" r:id="rId20"/>
    <p:sldId id="354" r:id="rId21"/>
    <p:sldId id="355" r:id="rId22"/>
    <p:sldId id="298" r:id="rId23"/>
    <p:sldId id="352" r:id="rId24"/>
    <p:sldId id="353" r:id="rId25"/>
    <p:sldId id="358" r:id="rId26"/>
    <p:sldId id="359" r:id="rId27"/>
    <p:sldId id="267" r:id="rId28"/>
    <p:sldId id="268" r:id="rId29"/>
    <p:sldId id="269" r:id="rId30"/>
    <p:sldId id="326" r:id="rId31"/>
    <p:sldId id="327" r:id="rId32"/>
    <p:sldId id="328" r:id="rId33"/>
    <p:sldId id="329" r:id="rId34"/>
    <p:sldId id="278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3304"/>
    <a:srgbClr val="00CC00"/>
    <a:srgbClr val="E68402"/>
    <a:srgbClr val="429293"/>
    <a:srgbClr val="318F7B"/>
    <a:srgbClr val="E7E6E6"/>
    <a:srgbClr val="70539A"/>
    <a:srgbClr val="8A9605"/>
    <a:srgbClr val="FC9D02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0506" autoAdjust="0"/>
  </p:normalViewPr>
  <p:slideViewPr>
    <p:cSldViewPr snapToGrid="0">
      <p:cViewPr varScale="1">
        <p:scale>
          <a:sx n="90" d="100"/>
          <a:sy n="90" d="100"/>
        </p:scale>
        <p:origin x="120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DC7B4-2F15-4D91-B713-B42D88FCBF3E}" type="datetimeFigureOut">
              <a:rPr lang="en-GB" smtClean="0"/>
              <a:t>21/01/2025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A03C3-A8B0-48A6-AEAC-0BE538D4CB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37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6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7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9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31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38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2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31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2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6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B29D033-51CF-B9C9-0576-35D1F3D4BD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8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8" r:id="rId12"/>
    <p:sldLayoutId id="2147483709" r:id="rId13"/>
    <p:sldLayoutId id="2147483710" r:id="rId14"/>
    <p:sldLayoutId id="2147483711" r:id="rId15"/>
    <p:sldLayoutId id="2147483746" r:id="rId16"/>
    <p:sldLayoutId id="2147483747" r:id="rId17"/>
    <p:sldLayoutId id="2147483748" r:id="rId18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gif_512"/><Relationship Id="rId3" Type="http://schemas.microsoft.com/office/2007/relationships/media" Target="../media/media2.mp3"/><Relationship Id="rId7" Type="http://schemas.openxmlformats.org/officeDocument/2006/relationships/image" Target="../media/image22.gif"/><Relationship Id="rId12" Type="http://schemas.openxmlformats.org/officeDocument/2006/relationships/image" Target="../media/image26.gif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gif"/><Relationship Id="rId10" Type="http://schemas.microsoft.com/office/2007/relationships/hdphoto" Target="../media/hdphoto6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17" Type="http://schemas.openxmlformats.org/officeDocument/2006/relationships/image" Target="../media/image37.png"/><Relationship Id="rId2" Type="http://schemas.microsoft.com/office/2007/relationships/media" Target="../media/media1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microsoft.com/office/2007/relationships/hdphoto" Target="../media/hdphoto8.wdp"/><Relationship Id="rId10" Type="http://schemas.openxmlformats.org/officeDocument/2006/relationships/image" Target="../media/image33.gif"/><Relationship Id="rId4" Type="http://schemas.openxmlformats.org/officeDocument/2006/relationships/audio" Target="../media/audio1.wav"/><Relationship Id="rId9" Type="http://schemas.openxmlformats.org/officeDocument/2006/relationships/image" Target="../media/image29.gif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0.wdp"/><Relationship Id="rId18" Type="http://schemas.openxmlformats.org/officeDocument/2006/relationships/image" Target="../media/image46.gif"/><Relationship Id="rId3" Type="http://schemas.openxmlformats.org/officeDocument/2006/relationships/slideLayout" Target="../slideLayouts/slideLayout7.xml"/><Relationship Id="rId21" Type="http://schemas.microsoft.com/office/2007/relationships/hdphoto" Target="../media/hdphoto8.wdp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5.gif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26.gif"/><Relationship Id="rId23" Type="http://schemas.openxmlformats.org/officeDocument/2006/relationships/image" Target="../media/image37.png"/><Relationship Id="rId10" Type="http://schemas.microsoft.com/office/2007/relationships/hdphoto" Target="../media/hdphoto9.wdp"/><Relationship Id="rId19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image" Target="../media/image44.gif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49.gif"/><Relationship Id="rId1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2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7.png"/><Relationship Id="rId7" Type="http://schemas.openxmlformats.org/officeDocument/2006/relationships/image" Target="../media/image51.gif"/><Relationship Id="rId12" Type="http://schemas.microsoft.com/office/2007/relationships/hdphoto" Target="../media/hdphoto12.wdp"/><Relationship Id="rId17" Type="http://schemas.openxmlformats.org/officeDocument/2006/relationships/image" Target="../media/image35.png"/><Relationship Id="rId2" Type="http://schemas.microsoft.com/office/2007/relationships/media" Target="../media/media1.mp3"/><Relationship Id="rId16" Type="http://schemas.openxmlformats.org/officeDocument/2006/relationships/image" Target="../media/image29.gif"/><Relationship Id="rId20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10" Type="http://schemas.microsoft.com/office/2007/relationships/hdphoto" Target="../media/hdphoto11.wdp"/><Relationship Id="rId19" Type="http://schemas.microsoft.com/office/2007/relationships/hdphoto" Target="../media/hdphoto8.wdp"/><Relationship Id="rId4" Type="http://schemas.openxmlformats.org/officeDocument/2006/relationships/audio" Target="../media/audio1.wav"/><Relationship Id="rId9" Type="http://schemas.openxmlformats.org/officeDocument/2006/relationships/image" Target="../media/image52.png"/><Relationship Id="rId14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8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7.png"/><Relationship Id="rId10" Type="http://schemas.openxmlformats.org/officeDocument/2006/relationships/image" Target="../media/image55.gif"/><Relationship Id="rId4" Type="http://schemas.microsoft.com/office/2007/relationships/media" Target="../media/media1.mp3"/><Relationship Id="rId9" Type="http://schemas.openxmlformats.org/officeDocument/2006/relationships/image" Target="../media/image23.png"/><Relationship Id="rId1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_512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6.gif"/><Relationship Id="rId11" Type="http://schemas.openxmlformats.org/officeDocument/2006/relationships/image" Target="../media/image57.gif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5D2FE3-5794-24D5-F6CB-89BBE55366C6}"/>
              </a:ext>
            </a:extLst>
          </p:cNvPr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487;p33">
            <a:extLst>
              <a:ext uri="{FF2B5EF4-FFF2-40B4-BE49-F238E27FC236}">
                <a16:creationId xmlns:a16="http://schemas.microsoft.com/office/drawing/2014/main" id="{2C833AC2-C142-B7B0-014D-4D4D744164B6}"/>
              </a:ext>
            </a:extLst>
          </p:cNvPr>
          <p:cNvSpPr txBox="1">
            <a:spLocks/>
          </p:cNvSpPr>
          <p:nvPr/>
        </p:nvSpPr>
        <p:spPr>
          <a:xfrm>
            <a:off x="960000" y="1120541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endParaRPr lang="en-US" kern="0" dirty="0">
              <a:solidFill>
                <a:srgbClr val="0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78BF2-4BC1-6E8E-C19A-0959121BD291}"/>
              </a:ext>
            </a:extLst>
          </p:cNvPr>
          <p:cNvSpPr txBox="1"/>
          <p:nvPr/>
        </p:nvSpPr>
        <p:spPr>
          <a:xfrm>
            <a:off x="4746291" y="1768494"/>
            <a:ext cx="3037339" cy="76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>
                <a:ln w="22225" cap="rnd" cmpd="sng">
                  <a:solidFill>
                    <a:srgbClr val="FFFFFF"/>
                  </a:solidFill>
                  <a:round/>
                </a:ln>
                <a:solidFill>
                  <a:srgbClr val="00CC00"/>
                </a:solidFill>
                <a:effectLst>
                  <a:outerShdw blurRad="50800" dist="88900" dir="5400000" algn="t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Tiếng Việt </a:t>
            </a:r>
            <a:endParaRPr lang="en-US" sz="4400" dirty="0">
              <a:ln w="22225" cap="rnd" cmpd="sng">
                <a:solidFill>
                  <a:srgbClr val="FFFFFF"/>
                </a:solidFill>
                <a:round/>
              </a:ln>
              <a:solidFill>
                <a:srgbClr val="00CC00"/>
              </a:solidFill>
              <a:effectLst>
                <a:outerShdw blurRad="50800" dist="88900" dir="5400000" algn="t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6" name="Google Shape;487;p33">
            <a:extLst>
              <a:ext uri="{FF2B5EF4-FFF2-40B4-BE49-F238E27FC236}">
                <a16:creationId xmlns:a16="http://schemas.microsoft.com/office/drawing/2014/main" id="{49001BFC-17E5-2737-2080-125F1985C620}"/>
              </a:ext>
            </a:extLst>
          </p:cNvPr>
          <p:cNvSpPr txBox="1">
            <a:spLocks/>
          </p:cNvSpPr>
          <p:nvPr/>
        </p:nvSpPr>
        <p:spPr>
          <a:xfrm>
            <a:off x="557744" y="2554679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/>
            <a:r>
              <a:rPr lang="en-US" sz="4000" b="1" kern="0">
                <a:solidFill>
                  <a:srgbClr val="000000"/>
                </a:solidFill>
                <a:latin typeface="Patrick Hand" panose="00000500000000000000" pitchFamily="2" charset="0"/>
                <a:cs typeface="Calibri" panose="020F0502020204030204" pitchFamily="34" charset="0"/>
              </a:rPr>
              <a:t>Bài 3 - tiết 3 : Luyện từ và câu</a:t>
            </a:r>
            <a:endParaRPr lang="en-US" sz="4000" b="1" kern="0" dirty="0">
              <a:solidFill>
                <a:srgbClr val="000000"/>
              </a:solidFill>
              <a:latin typeface="Patrick Hand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98868E-EC50-BB84-A4CD-DB415B940B05}"/>
              </a:ext>
            </a:extLst>
          </p:cNvPr>
          <p:cNvSpPr txBox="1"/>
          <p:nvPr/>
        </p:nvSpPr>
        <p:spPr>
          <a:xfrm>
            <a:off x="3157633" y="3343976"/>
            <a:ext cx="6076205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rgbClr val="FF00FF"/>
                </a:solidFill>
                <a:effectLst>
                  <a:outerShdw dist="50800" dir="3600000" algn="t" rotWithShape="0">
                    <a:srgbClr val="FFFFFF"/>
                  </a:outerShdw>
                </a:effectLst>
                <a:latin typeface="iCiel Cadena" panose="02000503000000020004" pitchFamily="50" charset="0"/>
              </a:rPr>
              <a:t>Thành phần chính của câu</a:t>
            </a:r>
            <a:endParaRPr lang="en-US" sz="6000" dirty="0">
              <a:solidFill>
                <a:srgbClr val="FF00FF"/>
              </a:solidFill>
              <a:effectLst>
                <a:outerShdw dist="50800" dir="3600000" algn="t" rotWithShape="0">
                  <a:srgbClr val="FFFFFF"/>
                </a:outerShdw>
              </a:effectLst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0113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3E4BDE-8A60-FB59-CDC3-4FA788C7C2A5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4DD287-E37C-13A6-E3A7-79282349AA8F}"/>
              </a:ext>
            </a:extLst>
          </p:cNvPr>
          <p:cNvSpPr txBox="1"/>
          <p:nvPr/>
        </p:nvSpPr>
        <p:spPr>
          <a:xfrm>
            <a:off x="673975" y="381027"/>
            <a:ext cx="108440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b="1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en-US" sz="3200" b="1">
                <a:solidFill>
                  <a:srgbClr val="000000"/>
                </a:solidFill>
                <a:latin typeface="Arial-BoldMT"/>
              </a:rPr>
              <a:t>Đọc lại các câu ở bài tập 1 và bài tập 2, cho biết: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93A9B-9F5C-9A30-4777-C5BCB85F7D7D}"/>
              </a:ext>
            </a:extLst>
          </p:cNvPr>
          <p:cNvSpPr txBox="1"/>
          <p:nvPr/>
        </p:nvSpPr>
        <p:spPr>
          <a:xfrm>
            <a:off x="792725" y="1345323"/>
            <a:ext cx="68588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ArialMT"/>
              </a:rPr>
              <a:t>a. Từ ngữ in đậm trong các câu nào nêu người, vật,... được nói đến</a:t>
            </a:r>
            <a:r>
              <a:rPr lang="en-US" sz="3600">
                <a:latin typeface="ArialMT"/>
              </a:rPr>
              <a:t> trong câu?</a:t>
            </a:r>
          </a:p>
          <a:p>
            <a:pPr algn="just"/>
            <a:endParaRPr lang="en-US" sz="3600">
              <a:latin typeface="ArialMT"/>
            </a:endParaRPr>
          </a:p>
          <a:p>
            <a:pPr algn="just"/>
            <a:r>
              <a:rPr lang="en-US" sz="3600">
                <a:latin typeface="ArialMT"/>
              </a:rPr>
              <a:t>b. Từ ngữ in đậm trong các câu nào giới thiệu hoặc nêu hoạt động, trạng </a:t>
            </a:r>
            <a:r>
              <a:rPr lang="vi-VN" sz="3600">
                <a:latin typeface="ArialMT"/>
              </a:rPr>
              <a:t>thái của người, vật,... được nói đến trong câu?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6F789-94D4-2A34-D04D-09C751571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75" b="84688" l="24844" r="87969">
                        <a14:foregroundMark x1="24844" y1="29063" x2="41719" y2="49063"/>
                        <a14:foregroundMark x1="41719" y1="49063" x2="41719" y2="49063"/>
                        <a14:foregroundMark x1="40781" y1="41094" x2="50469" y2="44844"/>
                        <a14:foregroundMark x1="57188" y1="41250" x2="63906" y2="44688"/>
                        <a14:foregroundMark x1="82813" y1="24219" x2="81563" y2="36719"/>
                        <a14:foregroundMark x1="80469" y1="18281" x2="84531" y2="22344"/>
                        <a14:foregroundMark x1="78125" y1="40781" x2="78125" y2="40781"/>
                        <a14:foregroundMark x1="33281" y1="11875" x2="53594" y2="12188"/>
                        <a14:foregroundMark x1="55625" y1="13594" x2="56719" y2="27187"/>
                        <a14:foregroundMark x1="56719" y1="38438" x2="58125" y2="49219"/>
                        <a14:foregroundMark x1="33906" y1="39531" x2="48438" y2="47188"/>
                        <a14:foregroundMark x1="45625" y1="40625" x2="65625" y2="52344"/>
                        <a14:foregroundMark x1="60313" y1="45469" x2="63281" y2="52344"/>
                        <a14:foregroundMark x1="39688" y1="81094" x2="58125" y2="84688"/>
                        <a14:foregroundMark x1="53281" y1="73906" x2="57969" y2="81094"/>
                        <a14:foregroundMark x1="51094" y1="39531" x2="60313" y2="42344"/>
                        <a14:foregroundMark x1="85156" y1="23125" x2="87969" y2="23438"/>
                        <a14:foregroundMark x1="84063" y1="21563" x2="84063" y2="21563"/>
                      </a14:backgroundRemoval>
                    </a14:imgEffect>
                  </a14:imgLayer>
                </a14:imgProps>
              </a:ext>
            </a:extLst>
          </a:blip>
          <a:srcRect l="22931" t="7026" r="9655" b="10309"/>
          <a:stretch/>
        </p:blipFill>
        <p:spPr>
          <a:xfrm>
            <a:off x="7740349" y="1261241"/>
            <a:ext cx="3944528" cy="48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4077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276F7-E685-B85E-92B6-2EFF0ED44D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994122" y="2459421"/>
            <a:ext cx="2668278" cy="42770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DAC5B3A-05C0-0D70-0A3C-D353C9D4E564}"/>
              </a:ext>
            </a:extLst>
          </p:cNvPr>
          <p:cNvGrpSpPr/>
          <p:nvPr/>
        </p:nvGrpSpPr>
        <p:grpSpPr>
          <a:xfrm>
            <a:off x="4285595" y="2459421"/>
            <a:ext cx="6203729" cy="2995447"/>
            <a:chOff x="3247697" y="672662"/>
            <a:chExt cx="6203729" cy="299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9B2D068-E816-2093-D115-87EE96753F79}"/>
                </a:ext>
              </a:extLst>
            </p:cNvPr>
            <p:cNvSpPr/>
            <p:nvPr/>
          </p:nvSpPr>
          <p:spPr>
            <a:xfrm>
              <a:off x="3247697" y="672662"/>
              <a:ext cx="6203729" cy="2995447"/>
            </a:xfrm>
            <a:prstGeom prst="wedgeRoundRectCallout">
              <a:avLst>
                <a:gd name="adj1" fmla="val -60899"/>
                <a:gd name="adj2" fmla="val -2977"/>
                <a:gd name="adj3" fmla="val 16667"/>
              </a:avLst>
            </a:prstGeom>
            <a:solidFill>
              <a:schemeClr val="bg2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E0A22A-B2BF-623C-3471-6260007A33AF}"/>
                </a:ext>
              </a:extLst>
            </p:cNvPr>
            <p:cNvSpPr txBox="1"/>
            <p:nvPr/>
          </p:nvSpPr>
          <p:spPr>
            <a:xfrm>
              <a:off x="3541986" y="770001"/>
              <a:ext cx="581222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 ngữ nêu người, vật được nói đến trong câu: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 thợ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cột ăng-ten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 sáo nâu</a:t>
              </a: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9ACD39-8B59-367C-EA9C-CF2DDC40421A}"/>
              </a:ext>
            </a:extLst>
          </p:cNvPr>
          <p:cNvGrpSpPr/>
          <p:nvPr/>
        </p:nvGrpSpPr>
        <p:grpSpPr>
          <a:xfrm>
            <a:off x="1439917" y="289364"/>
            <a:ext cx="9049407" cy="1323439"/>
            <a:chOff x="2567151" y="3682008"/>
            <a:chExt cx="9049407" cy="132343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6C13568-3040-55DA-C70C-39058EE9397C}"/>
                </a:ext>
              </a:extLst>
            </p:cNvPr>
            <p:cNvSpPr/>
            <p:nvPr/>
          </p:nvSpPr>
          <p:spPr>
            <a:xfrm>
              <a:off x="2567151" y="3693685"/>
              <a:ext cx="9049407" cy="1273016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22BACD-574F-32F2-FE03-7AED8B4497F9}"/>
                </a:ext>
              </a:extLst>
            </p:cNvPr>
            <p:cNvSpPr txBox="1"/>
            <p:nvPr/>
          </p:nvSpPr>
          <p:spPr>
            <a:xfrm>
              <a:off x="2672254" y="3682008"/>
              <a:ext cx="86000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Từ ngữ in đậm trong các câu nào nêu người, vật,... được nói đến trong câu?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5217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524707-ACDE-B5CA-CB41-136F43B57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994122" y="2459421"/>
            <a:ext cx="2668278" cy="42770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45DB736-0CF2-5324-F22D-6CBEF7F4AE74}"/>
              </a:ext>
            </a:extLst>
          </p:cNvPr>
          <p:cNvGrpSpPr/>
          <p:nvPr/>
        </p:nvGrpSpPr>
        <p:grpSpPr>
          <a:xfrm>
            <a:off x="4256691" y="2556759"/>
            <a:ext cx="7073462" cy="3477875"/>
            <a:chOff x="3218793" y="770000"/>
            <a:chExt cx="7073462" cy="347787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EDF7F711-DE10-0C92-F712-D39C119EC4FE}"/>
                </a:ext>
              </a:extLst>
            </p:cNvPr>
            <p:cNvSpPr/>
            <p:nvPr/>
          </p:nvSpPr>
          <p:spPr>
            <a:xfrm>
              <a:off x="3218793" y="770000"/>
              <a:ext cx="7073462" cy="3470111"/>
            </a:xfrm>
            <a:prstGeom prst="wedgeRoundRectCallout">
              <a:avLst>
                <a:gd name="adj1" fmla="val -60899"/>
                <a:gd name="adj2" fmla="val -2977"/>
                <a:gd name="adj3" fmla="val 16667"/>
              </a:avLst>
            </a:prstGeom>
            <a:solidFill>
              <a:schemeClr val="bg2"/>
            </a:solidFill>
            <a:ln w="38100">
              <a:solidFill>
                <a:srgbClr val="00CC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40F2FD-5D43-29A9-EC08-7ABBE7F351F5}"/>
                </a:ext>
              </a:extLst>
            </p:cNvPr>
            <p:cNvSpPr txBox="1"/>
            <p:nvPr/>
          </p:nvSpPr>
          <p:spPr>
            <a:xfrm>
              <a:off x="3409712" y="770000"/>
              <a:ext cx="6750268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 ngữ nêu hoạt động, trạng thái của người, vật,... được nói đến trong câu: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chạy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ùa ra sân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là phở bò</a:t>
              </a:r>
              <a:r>
                <a:rPr kumimoji="0" lang="vi-VN" sz="440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vi-VN" sz="44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xanh non mơn mởn</a:t>
              </a: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1FC3D24-5C55-4C65-3DC2-170A6A236C03}"/>
              </a:ext>
            </a:extLst>
          </p:cNvPr>
          <p:cNvGrpSpPr/>
          <p:nvPr/>
        </p:nvGrpSpPr>
        <p:grpSpPr>
          <a:xfrm>
            <a:off x="861848" y="215791"/>
            <a:ext cx="10468304" cy="1754326"/>
            <a:chOff x="1810406" y="3682008"/>
            <a:chExt cx="10468304" cy="17543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98FE261-5986-F4BF-0356-DD12FACE94CE}"/>
                </a:ext>
              </a:extLst>
            </p:cNvPr>
            <p:cNvSpPr/>
            <p:nvPr/>
          </p:nvSpPr>
          <p:spPr>
            <a:xfrm>
              <a:off x="1810406" y="3682008"/>
              <a:ext cx="10468304" cy="1754326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253BD7-43A4-9150-D1C8-ECD50ADF3BD0}"/>
                </a:ext>
              </a:extLst>
            </p:cNvPr>
            <p:cNvSpPr txBox="1"/>
            <p:nvPr/>
          </p:nvSpPr>
          <p:spPr>
            <a:xfrm>
              <a:off x="2073165" y="3682008"/>
              <a:ext cx="1020554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b. Từ ngữ in đậm trong các câu nào giới thiệu hoặc nêu hoạt động, trạng thái của người, vật,... được nói đến trong câu?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71673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1A02F-FCA9-C257-F321-D709F27B95E2}"/>
              </a:ext>
            </a:extLst>
          </p:cNvPr>
          <p:cNvSpPr txBox="1"/>
          <p:nvPr/>
        </p:nvSpPr>
        <p:spPr>
          <a:xfrm>
            <a:off x="3863388" y="197794"/>
            <a:ext cx="40379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>
                <a:solidFill>
                  <a:srgbClr val="E33304"/>
                </a:solidFill>
                <a:latin typeface="iCiel Cadena" panose="02000503000000020004" pitchFamily="50" charset="0"/>
              </a:rPr>
              <a:t>Ghi nhớ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C86C40-171C-C35A-0C49-A6A541D73F20}"/>
              </a:ext>
            </a:extLst>
          </p:cNvPr>
          <p:cNvGrpSpPr/>
          <p:nvPr/>
        </p:nvGrpSpPr>
        <p:grpSpPr>
          <a:xfrm>
            <a:off x="0" y="1504324"/>
            <a:ext cx="11341076" cy="3849351"/>
            <a:chOff x="477989" y="1579296"/>
            <a:chExt cx="11341076" cy="38493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E6B7E9-984F-7553-D0DB-327A8E60382C}"/>
                </a:ext>
              </a:extLst>
            </p:cNvPr>
            <p:cNvGrpSpPr/>
            <p:nvPr/>
          </p:nvGrpSpPr>
          <p:grpSpPr>
            <a:xfrm>
              <a:off x="477989" y="1579296"/>
              <a:ext cx="11341076" cy="3849351"/>
              <a:chOff x="-2959273" y="2973519"/>
              <a:chExt cx="11341076" cy="384935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CD52C64-1057-2F52-C573-8404BDAB57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-2511932" y="3440375"/>
                <a:ext cx="10893735" cy="3382495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484CA63-A05A-241D-FFD7-37F5E12814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959273" y="2973519"/>
                <a:ext cx="1165176" cy="1165176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3F5E1A-9BD9-A3FE-E9E0-3473D4DF45FC}"/>
                </a:ext>
              </a:extLst>
            </p:cNvPr>
            <p:cNvSpPr txBox="1"/>
            <p:nvPr/>
          </p:nvSpPr>
          <p:spPr>
            <a:xfrm>
              <a:off x="1378876" y="2232607"/>
              <a:ext cx="1019069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BoldMT"/>
                </a:rPr>
                <a:t>Câu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thường gồm hai thành phần chính: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– Thành phần chính thứ nhất là </a:t>
              </a: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BoldMT"/>
                </a:rPr>
                <a:t>chủ ngữ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, nêu người, vật,... được nói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 đến trong câu. Chủ ngữ trả lời cho câu hỏi: </a:t>
              </a:r>
              <a:r>
                <a:rPr kumimoji="0" lang="en-US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ItalicMT"/>
                </a:rPr>
                <a:t>Ai (con gì, cái gì)?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– Thành phần chính thứ hai là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BoldMT"/>
                </a:rPr>
                <a:t>vị ngữ</a:t>
              </a: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, giới thiệu hoặc nêu hoạt động, trạng </a:t>
              </a:r>
              <a:r>
                <a:rPr kumimoji="0" lang="vi-VN" sz="2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MT"/>
                </a:rPr>
                <a:t>thái của người, vật,... được nói đến trong câu. Vị ngữ trả lời cho câu hỏi: </a:t>
              </a:r>
              <a:r>
                <a:rPr kumimoji="0" lang="vi-VN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ItalicMT"/>
                </a:rPr>
                <a:t>Là</a:t>
              </a:r>
              <a:r>
                <a:rPr kumimoji="0" lang="en-US" sz="2800" b="0" i="1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ItalicMT"/>
                </a:rPr>
                <a:t> gì (làm gì, thế nào)?</a:t>
              </a: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5269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6">
            <a:extLst>
              <a:ext uri="{FF2B5EF4-FFF2-40B4-BE49-F238E27FC236}">
                <a16:creationId xmlns:a16="http://schemas.microsoft.com/office/drawing/2014/main" id="{DE3B0E6A-4A8E-4BDD-97D7-B9B8F0165804}"/>
              </a:ext>
            </a:extLst>
          </p:cNvPr>
          <p:cNvSpPr/>
          <p:nvPr/>
        </p:nvSpPr>
        <p:spPr>
          <a:xfrm>
            <a:off x="1358454" y="217788"/>
            <a:ext cx="97330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altLang="zh-CN" sz="72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2.2. Nhận diện</a:t>
            </a:r>
          </a:p>
          <a:p>
            <a:pPr lvl="0" algn="ctr">
              <a:defRPr/>
            </a:pPr>
            <a:r>
              <a:rPr lang="en-GB" altLang="zh-CN" sz="72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 chủ ngữ, vị ngữ</a:t>
            </a:r>
            <a:endParaRPr kumimoji="0" lang="en-GB" altLang="zh-CN" sz="7200" b="1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9D342B-59ED-8A61-51EE-2CF9F829D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00" y="2205225"/>
            <a:ext cx="4530325" cy="453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3696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69124AC-3751-271E-5A53-6271200F7762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628B80-DB1C-EBB1-9D1D-DD42668367A1}"/>
              </a:ext>
            </a:extLst>
          </p:cNvPr>
          <p:cNvSpPr txBox="1"/>
          <p:nvPr/>
        </p:nvSpPr>
        <p:spPr>
          <a:xfrm>
            <a:off x="1022130" y="446690"/>
            <a:ext cx="972995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>
                <a:solidFill>
                  <a:srgbClr val="FF00FF"/>
                </a:solidFill>
                <a:latin typeface="Arial-Rounded-Bold"/>
              </a:rPr>
              <a:t>4. </a:t>
            </a:r>
            <a:r>
              <a:rPr lang="en-US" sz="3600" b="1">
                <a:solidFill>
                  <a:srgbClr val="000000"/>
                </a:solidFill>
                <a:latin typeface="Arial-BoldMT"/>
              </a:rPr>
              <a:t>Xác định chủ ngữ và vị ngữ của mỗi câu trong đoạn văn sau: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D52BA-B96E-321B-C79B-B3E83CE1AED7}"/>
              </a:ext>
            </a:extLst>
          </p:cNvPr>
          <p:cNvSpPr txBox="1"/>
          <p:nvPr/>
        </p:nvSpPr>
        <p:spPr>
          <a:xfrm>
            <a:off x="899948" y="2070538"/>
            <a:ext cx="10671941" cy="381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ArialMT"/>
              </a:rPr>
              <a:t>	</a:t>
            </a:r>
            <a:r>
              <a:rPr lang="vi-VN" sz="4000">
                <a:latin typeface="ArialMT"/>
              </a:rPr>
              <a:t>Mây đen ùn ùn kéo đến. Bầu trời tối sầm lại. Mưa bắt đầu trút xuống</a:t>
            </a:r>
            <a:r>
              <a:rPr lang="en-US" sz="4000">
                <a:latin typeface="ArialMT"/>
              </a:rPr>
              <a:t> </a:t>
            </a:r>
            <a:r>
              <a:rPr lang="vi-VN" sz="4000">
                <a:latin typeface="ArialMT"/>
              </a:rPr>
              <a:t>rào rào. Đàn gà nhanh chóng tụ tập dưới mái hiên. Lũ gà con nép sát vào</a:t>
            </a:r>
            <a:r>
              <a:rPr lang="en-US" sz="4000">
                <a:latin typeface="ArialMT"/>
              </a:rPr>
              <a:t> </a:t>
            </a:r>
            <a:r>
              <a:rPr lang="vi-VN" sz="4000">
                <a:latin typeface="ArialMT"/>
              </a:rPr>
              <a:t>mẹ. Cây cối trong vườn hả hê tắm mưa.</a:t>
            </a:r>
            <a:endParaRPr lang="en-US" sz="4000">
              <a:latin typeface="ArialMT"/>
            </a:endParaRPr>
          </a:p>
          <a:p>
            <a:pPr algn="just"/>
            <a:r>
              <a:rPr lang="en-US" sz="4000">
                <a:solidFill>
                  <a:prstClr val="black"/>
                </a:solidFill>
              </a:rPr>
              <a:t>									   Hà Linh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055784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79723" y="0"/>
            <a:ext cx="8501062" cy="3777964"/>
            <a:chOff x="2279723" y="0"/>
            <a:chExt cx="8501062" cy="3777964"/>
          </a:xfrm>
        </p:grpSpPr>
        <p:sp>
          <p:nvSpPr>
            <p:cNvPr id="5" name="Rounded Rectangle 4"/>
            <p:cNvSpPr/>
            <p:nvPr/>
          </p:nvSpPr>
          <p:spPr>
            <a:xfrm>
              <a:off x="2279723" y="0"/>
              <a:ext cx="8501062" cy="3777964"/>
            </a:xfrm>
            <a:custGeom>
              <a:avLst/>
              <a:gdLst>
                <a:gd name="connsiteX0" fmla="*/ 0 w 7672387"/>
                <a:gd name="connsiteY0" fmla="*/ 804879 h 4829175"/>
                <a:gd name="connsiteX1" fmla="*/ 804879 w 7672387"/>
                <a:gd name="connsiteY1" fmla="*/ 0 h 4829175"/>
                <a:gd name="connsiteX2" fmla="*/ 6867508 w 7672387"/>
                <a:gd name="connsiteY2" fmla="*/ 0 h 4829175"/>
                <a:gd name="connsiteX3" fmla="*/ 7672387 w 7672387"/>
                <a:gd name="connsiteY3" fmla="*/ 804879 h 4829175"/>
                <a:gd name="connsiteX4" fmla="*/ 7672387 w 7672387"/>
                <a:gd name="connsiteY4" fmla="*/ 4024296 h 4829175"/>
                <a:gd name="connsiteX5" fmla="*/ 6867508 w 7672387"/>
                <a:gd name="connsiteY5" fmla="*/ 4829175 h 4829175"/>
                <a:gd name="connsiteX6" fmla="*/ 804879 w 7672387"/>
                <a:gd name="connsiteY6" fmla="*/ 4829175 h 4829175"/>
                <a:gd name="connsiteX7" fmla="*/ 0 w 7672387"/>
                <a:gd name="connsiteY7" fmla="*/ 4024296 h 4829175"/>
                <a:gd name="connsiteX8" fmla="*/ 0 w 7672387"/>
                <a:gd name="connsiteY8" fmla="*/ 804879 h 4829175"/>
                <a:gd name="connsiteX0" fmla="*/ 400050 w 8072437"/>
                <a:gd name="connsiteY0" fmla="*/ 804879 h 4829175"/>
                <a:gd name="connsiteX1" fmla="*/ 1204929 w 8072437"/>
                <a:gd name="connsiteY1" fmla="*/ 0 h 4829175"/>
                <a:gd name="connsiteX2" fmla="*/ 7267558 w 8072437"/>
                <a:gd name="connsiteY2" fmla="*/ 0 h 4829175"/>
                <a:gd name="connsiteX3" fmla="*/ 8072437 w 8072437"/>
                <a:gd name="connsiteY3" fmla="*/ 804879 h 4829175"/>
                <a:gd name="connsiteX4" fmla="*/ 8072437 w 8072437"/>
                <a:gd name="connsiteY4" fmla="*/ 4024296 h 4829175"/>
                <a:gd name="connsiteX5" fmla="*/ 7267558 w 8072437"/>
                <a:gd name="connsiteY5" fmla="*/ 4829175 h 4829175"/>
                <a:gd name="connsiteX6" fmla="*/ 1204929 w 8072437"/>
                <a:gd name="connsiteY6" fmla="*/ 4829175 h 4829175"/>
                <a:gd name="connsiteX7" fmla="*/ 400050 w 8072437"/>
                <a:gd name="connsiteY7" fmla="*/ 4024296 h 4829175"/>
                <a:gd name="connsiteX8" fmla="*/ 0 w 8072437"/>
                <a:gd name="connsiteY8" fmla="*/ 1743075 h 4829175"/>
                <a:gd name="connsiteX9" fmla="*/ 400050 w 8072437"/>
                <a:gd name="connsiteY9" fmla="*/ 804879 h 4829175"/>
                <a:gd name="connsiteX0" fmla="*/ 400050 w 8072437"/>
                <a:gd name="connsiteY0" fmla="*/ 1062054 h 5086350"/>
                <a:gd name="connsiteX1" fmla="*/ 1204929 w 8072437"/>
                <a:gd name="connsiteY1" fmla="*/ 257175 h 5086350"/>
                <a:gd name="connsiteX2" fmla="*/ 3114675 w 8072437"/>
                <a:gd name="connsiteY2" fmla="*/ 0 h 5086350"/>
                <a:gd name="connsiteX3" fmla="*/ 7267558 w 8072437"/>
                <a:gd name="connsiteY3" fmla="*/ 257175 h 5086350"/>
                <a:gd name="connsiteX4" fmla="*/ 8072437 w 8072437"/>
                <a:gd name="connsiteY4" fmla="*/ 1062054 h 5086350"/>
                <a:gd name="connsiteX5" fmla="*/ 8072437 w 8072437"/>
                <a:gd name="connsiteY5" fmla="*/ 4281471 h 5086350"/>
                <a:gd name="connsiteX6" fmla="*/ 7267558 w 8072437"/>
                <a:gd name="connsiteY6" fmla="*/ 5086350 h 5086350"/>
                <a:gd name="connsiteX7" fmla="*/ 1204929 w 8072437"/>
                <a:gd name="connsiteY7" fmla="*/ 5086350 h 5086350"/>
                <a:gd name="connsiteX8" fmla="*/ 400050 w 8072437"/>
                <a:gd name="connsiteY8" fmla="*/ 4281471 h 5086350"/>
                <a:gd name="connsiteX9" fmla="*/ 0 w 8072437"/>
                <a:gd name="connsiteY9" fmla="*/ 2000250 h 5086350"/>
                <a:gd name="connsiteX10" fmla="*/ 400050 w 8072437"/>
                <a:gd name="connsiteY10" fmla="*/ 1062054 h 5086350"/>
                <a:gd name="connsiteX0" fmla="*/ 400050 w 8072437"/>
                <a:gd name="connsiteY0" fmla="*/ 1062054 h 5086350"/>
                <a:gd name="connsiteX1" fmla="*/ 1204929 w 8072437"/>
                <a:gd name="connsiteY1" fmla="*/ 257175 h 5086350"/>
                <a:gd name="connsiteX2" fmla="*/ 3114675 w 8072437"/>
                <a:gd name="connsiteY2" fmla="*/ 0 h 5086350"/>
                <a:gd name="connsiteX3" fmla="*/ 7143750 w 8072437"/>
                <a:gd name="connsiteY3" fmla="*/ 42863 h 5086350"/>
                <a:gd name="connsiteX4" fmla="*/ 7267558 w 8072437"/>
                <a:gd name="connsiteY4" fmla="*/ 257175 h 5086350"/>
                <a:gd name="connsiteX5" fmla="*/ 8072437 w 8072437"/>
                <a:gd name="connsiteY5" fmla="*/ 1062054 h 5086350"/>
                <a:gd name="connsiteX6" fmla="*/ 8072437 w 8072437"/>
                <a:gd name="connsiteY6" fmla="*/ 4281471 h 5086350"/>
                <a:gd name="connsiteX7" fmla="*/ 7267558 w 8072437"/>
                <a:gd name="connsiteY7" fmla="*/ 5086350 h 5086350"/>
                <a:gd name="connsiteX8" fmla="*/ 1204929 w 8072437"/>
                <a:gd name="connsiteY8" fmla="*/ 5086350 h 5086350"/>
                <a:gd name="connsiteX9" fmla="*/ 400050 w 8072437"/>
                <a:gd name="connsiteY9" fmla="*/ 4281471 h 5086350"/>
                <a:gd name="connsiteX10" fmla="*/ 0 w 8072437"/>
                <a:gd name="connsiteY10" fmla="*/ 2000250 h 5086350"/>
                <a:gd name="connsiteX11" fmla="*/ 400050 w 8072437"/>
                <a:gd name="connsiteY11" fmla="*/ 1062054 h 5086350"/>
                <a:gd name="connsiteX0" fmla="*/ 400050 w 8501062"/>
                <a:gd name="connsiteY0" fmla="*/ 1062054 h 5086350"/>
                <a:gd name="connsiteX1" fmla="*/ 1204929 w 8501062"/>
                <a:gd name="connsiteY1" fmla="*/ 257175 h 5086350"/>
                <a:gd name="connsiteX2" fmla="*/ 3114675 w 8501062"/>
                <a:gd name="connsiteY2" fmla="*/ 0 h 5086350"/>
                <a:gd name="connsiteX3" fmla="*/ 7143750 w 8501062"/>
                <a:gd name="connsiteY3" fmla="*/ 42863 h 5086350"/>
                <a:gd name="connsiteX4" fmla="*/ 7267558 w 8501062"/>
                <a:gd name="connsiteY4" fmla="*/ 257175 h 5086350"/>
                <a:gd name="connsiteX5" fmla="*/ 8072437 w 8501062"/>
                <a:gd name="connsiteY5" fmla="*/ 1062054 h 5086350"/>
                <a:gd name="connsiteX6" fmla="*/ 8501062 w 8501062"/>
                <a:gd name="connsiteY6" fmla="*/ 2043113 h 5086350"/>
                <a:gd name="connsiteX7" fmla="*/ 8072437 w 8501062"/>
                <a:gd name="connsiteY7" fmla="*/ 4281471 h 5086350"/>
                <a:gd name="connsiteX8" fmla="*/ 7267558 w 8501062"/>
                <a:gd name="connsiteY8" fmla="*/ 5086350 h 5086350"/>
                <a:gd name="connsiteX9" fmla="*/ 1204929 w 8501062"/>
                <a:gd name="connsiteY9" fmla="*/ 5086350 h 5086350"/>
                <a:gd name="connsiteX10" fmla="*/ 400050 w 8501062"/>
                <a:gd name="connsiteY10" fmla="*/ 4281471 h 5086350"/>
                <a:gd name="connsiteX11" fmla="*/ 0 w 8501062"/>
                <a:gd name="connsiteY11" fmla="*/ 2000250 h 5086350"/>
                <a:gd name="connsiteX12" fmla="*/ 400050 w 8501062"/>
                <a:gd name="connsiteY12" fmla="*/ 1062054 h 5086350"/>
                <a:gd name="connsiteX0" fmla="*/ 400050 w 8501062"/>
                <a:gd name="connsiteY0" fmla="*/ 1062054 h 5086350"/>
                <a:gd name="connsiteX1" fmla="*/ 1204929 w 8501062"/>
                <a:gd name="connsiteY1" fmla="*/ 257175 h 5086350"/>
                <a:gd name="connsiteX2" fmla="*/ 3114675 w 8501062"/>
                <a:gd name="connsiteY2" fmla="*/ 0 h 5086350"/>
                <a:gd name="connsiteX3" fmla="*/ 7143750 w 8501062"/>
                <a:gd name="connsiteY3" fmla="*/ 42863 h 5086350"/>
                <a:gd name="connsiteX4" fmla="*/ 7267558 w 8501062"/>
                <a:gd name="connsiteY4" fmla="*/ 257175 h 5086350"/>
                <a:gd name="connsiteX5" fmla="*/ 8072437 w 8501062"/>
                <a:gd name="connsiteY5" fmla="*/ 1062054 h 5086350"/>
                <a:gd name="connsiteX6" fmla="*/ 8501062 w 8501062"/>
                <a:gd name="connsiteY6" fmla="*/ 2043113 h 5086350"/>
                <a:gd name="connsiteX7" fmla="*/ 8286749 w 8501062"/>
                <a:gd name="connsiteY7" fmla="*/ 4114800 h 5086350"/>
                <a:gd name="connsiteX8" fmla="*/ 8072437 w 8501062"/>
                <a:gd name="connsiteY8" fmla="*/ 4281471 h 5086350"/>
                <a:gd name="connsiteX9" fmla="*/ 7267558 w 8501062"/>
                <a:gd name="connsiteY9" fmla="*/ 5086350 h 5086350"/>
                <a:gd name="connsiteX10" fmla="*/ 1204929 w 8501062"/>
                <a:gd name="connsiteY10" fmla="*/ 5086350 h 5086350"/>
                <a:gd name="connsiteX11" fmla="*/ 400050 w 8501062"/>
                <a:gd name="connsiteY11" fmla="*/ 4281471 h 5086350"/>
                <a:gd name="connsiteX12" fmla="*/ 0 w 8501062"/>
                <a:gd name="connsiteY12" fmla="*/ 2000250 h 5086350"/>
                <a:gd name="connsiteX13" fmla="*/ 400050 w 8501062"/>
                <a:gd name="connsiteY13" fmla="*/ 1062054 h 5086350"/>
                <a:gd name="connsiteX0" fmla="*/ 400050 w 8501062"/>
                <a:gd name="connsiteY0" fmla="*/ 1062054 h 5372100"/>
                <a:gd name="connsiteX1" fmla="*/ 1204929 w 8501062"/>
                <a:gd name="connsiteY1" fmla="*/ 257175 h 5372100"/>
                <a:gd name="connsiteX2" fmla="*/ 3114675 w 8501062"/>
                <a:gd name="connsiteY2" fmla="*/ 0 h 5372100"/>
                <a:gd name="connsiteX3" fmla="*/ 7143750 w 8501062"/>
                <a:gd name="connsiteY3" fmla="*/ 42863 h 5372100"/>
                <a:gd name="connsiteX4" fmla="*/ 7267558 w 8501062"/>
                <a:gd name="connsiteY4" fmla="*/ 257175 h 5372100"/>
                <a:gd name="connsiteX5" fmla="*/ 8072437 w 8501062"/>
                <a:gd name="connsiteY5" fmla="*/ 1062054 h 5372100"/>
                <a:gd name="connsiteX6" fmla="*/ 8501062 w 8501062"/>
                <a:gd name="connsiteY6" fmla="*/ 2043113 h 5372100"/>
                <a:gd name="connsiteX7" fmla="*/ 8286749 w 8501062"/>
                <a:gd name="connsiteY7" fmla="*/ 4114800 h 5372100"/>
                <a:gd name="connsiteX8" fmla="*/ 8072437 w 8501062"/>
                <a:gd name="connsiteY8" fmla="*/ 4281471 h 5372100"/>
                <a:gd name="connsiteX9" fmla="*/ 7267558 w 8501062"/>
                <a:gd name="connsiteY9" fmla="*/ 5086350 h 5372100"/>
                <a:gd name="connsiteX10" fmla="*/ 6515099 w 8501062"/>
                <a:gd name="connsiteY10" fmla="*/ 5372100 h 5372100"/>
                <a:gd name="connsiteX11" fmla="*/ 1204929 w 8501062"/>
                <a:gd name="connsiteY11" fmla="*/ 5086350 h 5372100"/>
                <a:gd name="connsiteX12" fmla="*/ 400050 w 8501062"/>
                <a:gd name="connsiteY12" fmla="*/ 4281471 h 5372100"/>
                <a:gd name="connsiteX13" fmla="*/ 0 w 8501062"/>
                <a:gd name="connsiteY13" fmla="*/ 2000250 h 5372100"/>
                <a:gd name="connsiteX14" fmla="*/ 400050 w 8501062"/>
                <a:gd name="connsiteY14" fmla="*/ 1062054 h 5372100"/>
                <a:gd name="connsiteX0" fmla="*/ 400050 w 8501062"/>
                <a:gd name="connsiteY0" fmla="*/ 1062054 h 5372100"/>
                <a:gd name="connsiteX1" fmla="*/ 1204929 w 8501062"/>
                <a:gd name="connsiteY1" fmla="*/ 257175 h 5372100"/>
                <a:gd name="connsiteX2" fmla="*/ 3114675 w 8501062"/>
                <a:gd name="connsiteY2" fmla="*/ 0 h 5372100"/>
                <a:gd name="connsiteX3" fmla="*/ 7143750 w 8501062"/>
                <a:gd name="connsiteY3" fmla="*/ 42863 h 5372100"/>
                <a:gd name="connsiteX4" fmla="*/ 7267558 w 8501062"/>
                <a:gd name="connsiteY4" fmla="*/ 257175 h 5372100"/>
                <a:gd name="connsiteX5" fmla="*/ 8072437 w 8501062"/>
                <a:gd name="connsiteY5" fmla="*/ 1062054 h 5372100"/>
                <a:gd name="connsiteX6" fmla="*/ 8501062 w 8501062"/>
                <a:gd name="connsiteY6" fmla="*/ 2043113 h 5372100"/>
                <a:gd name="connsiteX7" fmla="*/ 8286749 w 8501062"/>
                <a:gd name="connsiteY7" fmla="*/ 4114800 h 5372100"/>
                <a:gd name="connsiteX8" fmla="*/ 8072437 w 8501062"/>
                <a:gd name="connsiteY8" fmla="*/ 4281471 h 5372100"/>
                <a:gd name="connsiteX9" fmla="*/ 7267558 w 8501062"/>
                <a:gd name="connsiteY9" fmla="*/ 5086350 h 5372100"/>
                <a:gd name="connsiteX10" fmla="*/ 6515099 w 8501062"/>
                <a:gd name="connsiteY10" fmla="*/ 5372100 h 5372100"/>
                <a:gd name="connsiteX11" fmla="*/ 2757486 w 8501062"/>
                <a:gd name="connsiteY11" fmla="*/ 5329238 h 5372100"/>
                <a:gd name="connsiteX12" fmla="*/ 1204929 w 8501062"/>
                <a:gd name="connsiteY12" fmla="*/ 5086350 h 5372100"/>
                <a:gd name="connsiteX13" fmla="*/ 400050 w 8501062"/>
                <a:gd name="connsiteY13" fmla="*/ 4281471 h 5372100"/>
                <a:gd name="connsiteX14" fmla="*/ 0 w 8501062"/>
                <a:gd name="connsiteY14" fmla="*/ 2000250 h 5372100"/>
                <a:gd name="connsiteX15" fmla="*/ 400050 w 8501062"/>
                <a:gd name="connsiteY15" fmla="*/ 1062054 h 537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01062" h="5372100">
                  <a:moveTo>
                    <a:pt x="400050" y="1062054"/>
                  </a:moveTo>
                  <a:cubicBezTo>
                    <a:pt x="400050" y="617532"/>
                    <a:pt x="760407" y="257175"/>
                    <a:pt x="1204929" y="257175"/>
                  </a:cubicBezTo>
                  <a:cubicBezTo>
                    <a:pt x="1670061" y="257175"/>
                    <a:pt x="2649543" y="0"/>
                    <a:pt x="3114675" y="0"/>
                  </a:cubicBezTo>
                  <a:cubicBezTo>
                    <a:pt x="4405312" y="85725"/>
                    <a:pt x="5853113" y="-42862"/>
                    <a:pt x="7143750" y="42863"/>
                  </a:cubicBezTo>
                  <a:lnTo>
                    <a:pt x="7267558" y="257175"/>
                  </a:lnTo>
                  <a:cubicBezTo>
                    <a:pt x="7712080" y="257175"/>
                    <a:pt x="8072437" y="617532"/>
                    <a:pt x="8072437" y="1062054"/>
                  </a:cubicBezTo>
                  <a:cubicBezTo>
                    <a:pt x="8072437" y="1298586"/>
                    <a:pt x="8501062" y="1806581"/>
                    <a:pt x="8501062" y="2043113"/>
                  </a:cubicBezTo>
                  <a:cubicBezTo>
                    <a:pt x="8372474" y="2652713"/>
                    <a:pt x="8415337" y="3505200"/>
                    <a:pt x="8286749" y="4114800"/>
                  </a:cubicBezTo>
                  <a:lnTo>
                    <a:pt x="8072437" y="4281471"/>
                  </a:lnTo>
                  <a:cubicBezTo>
                    <a:pt x="8072437" y="4725993"/>
                    <a:pt x="7712080" y="5086350"/>
                    <a:pt x="7267558" y="5086350"/>
                  </a:cubicBezTo>
                  <a:cubicBezTo>
                    <a:pt x="7016738" y="5086350"/>
                    <a:pt x="6765919" y="5372100"/>
                    <a:pt x="6515099" y="5372100"/>
                  </a:cubicBezTo>
                  <a:cubicBezTo>
                    <a:pt x="5353049" y="5300663"/>
                    <a:pt x="3919536" y="5400675"/>
                    <a:pt x="2757486" y="5329238"/>
                  </a:cubicBezTo>
                  <a:lnTo>
                    <a:pt x="1204929" y="5086350"/>
                  </a:lnTo>
                  <a:cubicBezTo>
                    <a:pt x="760407" y="5086350"/>
                    <a:pt x="400050" y="4725993"/>
                    <a:pt x="400050" y="4281471"/>
                  </a:cubicBezTo>
                  <a:cubicBezTo>
                    <a:pt x="395287" y="3492489"/>
                    <a:pt x="4763" y="2789232"/>
                    <a:pt x="0" y="2000250"/>
                  </a:cubicBezTo>
                  <a:cubicBezTo>
                    <a:pt x="4763" y="1716093"/>
                    <a:pt x="395287" y="1346211"/>
                    <a:pt x="400050" y="1062054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7"/>
            <p:cNvSpPr/>
            <p:nvPr/>
          </p:nvSpPr>
          <p:spPr>
            <a:xfrm>
              <a:off x="2279723" y="215997"/>
              <a:ext cx="8179340" cy="3088593"/>
            </a:xfrm>
            <a:custGeom>
              <a:avLst/>
              <a:gdLst>
                <a:gd name="connsiteX0" fmla="*/ 0 w 5424488"/>
                <a:gd name="connsiteY0" fmla="*/ 0 h 3046988"/>
                <a:gd name="connsiteX1" fmla="*/ 5424488 w 5424488"/>
                <a:gd name="connsiteY1" fmla="*/ 0 h 3046988"/>
                <a:gd name="connsiteX2" fmla="*/ 5424488 w 5424488"/>
                <a:gd name="connsiteY2" fmla="*/ 3046988 h 3046988"/>
                <a:gd name="connsiteX3" fmla="*/ 0 w 5424488"/>
                <a:gd name="connsiteY3" fmla="*/ 3046988 h 3046988"/>
                <a:gd name="connsiteX4" fmla="*/ 0 w 5424488"/>
                <a:gd name="connsiteY4" fmla="*/ 0 h 3046988"/>
                <a:gd name="connsiteX0" fmla="*/ 0 w 5424533"/>
                <a:gd name="connsiteY0" fmla="*/ 0 h 3046988"/>
                <a:gd name="connsiteX1" fmla="*/ 5424488 w 5424533"/>
                <a:gd name="connsiteY1" fmla="*/ 0 h 3046988"/>
                <a:gd name="connsiteX2" fmla="*/ 5299617 w 5424533"/>
                <a:gd name="connsiteY2" fmla="*/ 926367 h 3046988"/>
                <a:gd name="connsiteX3" fmla="*/ 5424488 w 5424533"/>
                <a:gd name="connsiteY3" fmla="*/ 3046988 h 3046988"/>
                <a:gd name="connsiteX4" fmla="*/ 0 w 5424533"/>
                <a:gd name="connsiteY4" fmla="*/ 3046988 h 3046988"/>
                <a:gd name="connsiteX5" fmla="*/ 0 w 5424533"/>
                <a:gd name="connsiteY5" fmla="*/ 0 h 3046988"/>
                <a:gd name="connsiteX0" fmla="*/ 0 w 5424533"/>
                <a:gd name="connsiteY0" fmla="*/ 0 h 3047403"/>
                <a:gd name="connsiteX1" fmla="*/ 5424488 w 5424533"/>
                <a:gd name="connsiteY1" fmla="*/ 0 h 3047403"/>
                <a:gd name="connsiteX2" fmla="*/ 5299617 w 5424533"/>
                <a:gd name="connsiteY2" fmla="*/ 926367 h 3047403"/>
                <a:gd name="connsiteX3" fmla="*/ 5424488 w 5424533"/>
                <a:gd name="connsiteY3" fmla="*/ 3046988 h 3047403"/>
                <a:gd name="connsiteX4" fmla="*/ 2632617 w 5424533"/>
                <a:gd name="connsiteY4" fmla="*/ 2869467 h 3047403"/>
                <a:gd name="connsiteX5" fmla="*/ 0 w 5424533"/>
                <a:gd name="connsiteY5" fmla="*/ 3046988 h 3047403"/>
                <a:gd name="connsiteX6" fmla="*/ 0 w 5424533"/>
                <a:gd name="connsiteY6" fmla="*/ 0 h 3047403"/>
                <a:gd name="connsiteX0" fmla="*/ 0 w 5424533"/>
                <a:gd name="connsiteY0" fmla="*/ 0 h 3047403"/>
                <a:gd name="connsiteX1" fmla="*/ 5424488 w 5424533"/>
                <a:gd name="connsiteY1" fmla="*/ 0 h 3047403"/>
                <a:gd name="connsiteX2" fmla="*/ 5299617 w 5424533"/>
                <a:gd name="connsiteY2" fmla="*/ 926367 h 3047403"/>
                <a:gd name="connsiteX3" fmla="*/ 5424488 w 5424533"/>
                <a:gd name="connsiteY3" fmla="*/ 3046988 h 3047403"/>
                <a:gd name="connsiteX4" fmla="*/ 2632617 w 5424533"/>
                <a:gd name="connsiteY4" fmla="*/ 2869467 h 3047403"/>
                <a:gd name="connsiteX5" fmla="*/ 76200 w 5424533"/>
                <a:gd name="connsiteY5" fmla="*/ 2856488 h 3047403"/>
                <a:gd name="connsiteX6" fmla="*/ 0 w 5424533"/>
                <a:gd name="connsiteY6" fmla="*/ 0 h 3047403"/>
                <a:gd name="connsiteX0" fmla="*/ 0 w 5424533"/>
                <a:gd name="connsiteY0" fmla="*/ 0 h 3047403"/>
                <a:gd name="connsiteX1" fmla="*/ 5424488 w 5424533"/>
                <a:gd name="connsiteY1" fmla="*/ 0 h 3047403"/>
                <a:gd name="connsiteX2" fmla="*/ 5299617 w 5424533"/>
                <a:gd name="connsiteY2" fmla="*/ 926367 h 3047403"/>
                <a:gd name="connsiteX3" fmla="*/ 5424488 w 5424533"/>
                <a:gd name="connsiteY3" fmla="*/ 3046988 h 3047403"/>
                <a:gd name="connsiteX4" fmla="*/ 2632617 w 5424533"/>
                <a:gd name="connsiteY4" fmla="*/ 2869467 h 3047403"/>
                <a:gd name="connsiteX5" fmla="*/ 76200 w 5424533"/>
                <a:gd name="connsiteY5" fmla="*/ 2856488 h 3047403"/>
                <a:gd name="connsiteX6" fmla="*/ 98967 w 5424533"/>
                <a:gd name="connsiteY6" fmla="*/ 1154967 h 3047403"/>
                <a:gd name="connsiteX7" fmla="*/ 0 w 5424533"/>
                <a:gd name="connsiteY7" fmla="*/ 0 h 3047403"/>
                <a:gd name="connsiteX0" fmla="*/ 176537 w 5353420"/>
                <a:gd name="connsiteY0" fmla="*/ 0 h 3047403"/>
                <a:gd name="connsiteX1" fmla="*/ 5353375 w 5353420"/>
                <a:gd name="connsiteY1" fmla="*/ 0 h 3047403"/>
                <a:gd name="connsiteX2" fmla="*/ 5228504 w 5353420"/>
                <a:gd name="connsiteY2" fmla="*/ 926367 h 3047403"/>
                <a:gd name="connsiteX3" fmla="*/ 5353375 w 5353420"/>
                <a:gd name="connsiteY3" fmla="*/ 3046988 h 3047403"/>
                <a:gd name="connsiteX4" fmla="*/ 2561504 w 5353420"/>
                <a:gd name="connsiteY4" fmla="*/ 2869467 h 3047403"/>
                <a:gd name="connsiteX5" fmla="*/ 5087 w 5353420"/>
                <a:gd name="connsiteY5" fmla="*/ 2856488 h 3047403"/>
                <a:gd name="connsiteX6" fmla="*/ 27854 w 5353420"/>
                <a:gd name="connsiteY6" fmla="*/ 1154967 h 3047403"/>
                <a:gd name="connsiteX7" fmla="*/ 176537 w 5353420"/>
                <a:gd name="connsiteY7" fmla="*/ 0 h 3047403"/>
                <a:gd name="connsiteX0" fmla="*/ 176537 w 5353420"/>
                <a:gd name="connsiteY0" fmla="*/ 189378 h 3236781"/>
                <a:gd name="connsiteX1" fmla="*/ 2762620 w 5353420"/>
                <a:gd name="connsiteY1" fmla="*/ 0 h 3236781"/>
                <a:gd name="connsiteX2" fmla="*/ 5353375 w 5353420"/>
                <a:gd name="connsiteY2" fmla="*/ 189378 h 3236781"/>
                <a:gd name="connsiteX3" fmla="*/ 5228504 w 5353420"/>
                <a:gd name="connsiteY3" fmla="*/ 1115745 h 3236781"/>
                <a:gd name="connsiteX4" fmla="*/ 5353375 w 5353420"/>
                <a:gd name="connsiteY4" fmla="*/ 3236366 h 3236781"/>
                <a:gd name="connsiteX5" fmla="*/ 2561504 w 5353420"/>
                <a:gd name="connsiteY5" fmla="*/ 3058845 h 3236781"/>
                <a:gd name="connsiteX6" fmla="*/ 5087 w 5353420"/>
                <a:gd name="connsiteY6" fmla="*/ 3045866 h 3236781"/>
                <a:gd name="connsiteX7" fmla="*/ 27854 w 5353420"/>
                <a:gd name="connsiteY7" fmla="*/ 1344345 h 3236781"/>
                <a:gd name="connsiteX8" fmla="*/ 176537 w 5353420"/>
                <a:gd name="connsiteY8" fmla="*/ 189378 h 3236781"/>
                <a:gd name="connsiteX0" fmla="*/ 176537 w 5353420"/>
                <a:gd name="connsiteY0" fmla="*/ 189378 h 3236781"/>
                <a:gd name="connsiteX1" fmla="*/ 2762620 w 5353420"/>
                <a:gd name="connsiteY1" fmla="*/ 0 h 3236781"/>
                <a:gd name="connsiteX2" fmla="*/ 5353375 w 5353420"/>
                <a:gd name="connsiteY2" fmla="*/ 189378 h 3236781"/>
                <a:gd name="connsiteX3" fmla="*/ 5228504 w 5353420"/>
                <a:gd name="connsiteY3" fmla="*/ 1115745 h 3236781"/>
                <a:gd name="connsiteX4" fmla="*/ 5201020 w 5353420"/>
                <a:gd name="connsiteY4" fmla="*/ 2286000 h 3236781"/>
                <a:gd name="connsiteX5" fmla="*/ 5353375 w 5353420"/>
                <a:gd name="connsiteY5" fmla="*/ 3236366 h 3236781"/>
                <a:gd name="connsiteX6" fmla="*/ 2561504 w 5353420"/>
                <a:gd name="connsiteY6" fmla="*/ 3058845 h 3236781"/>
                <a:gd name="connsiteX7" fmla="*/ 5087 w 5353420"/>
                <a:gd name="connsiteY7" fmla="*/ 3045866 h 3236781"/>
                <a:gd name="connsiteX8" fmla="*/ 27854 w 5353420"/>
                <a:gd name="connsiteY8" fmla="*/ 1344345 h 3236781"/>
                <a:gd name="connsiteX9" fmla="*/ 176537 w 5353420"/>
                <a:gd name="connsiteY9" fmla="*/ 189378 h 323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420" h="3236781">
                  <a:moveTo>
                    <a:pt x="176537" y="189378"/>
                  </a:moveTo>
                  <a:cubicBezTo>
                    <a:pt x="1025865" y="177052"/>
                    <a:pt x="1913292" y="12326"/>
                    <a:pt x="2762620" y="0"/>
                  </a:cubicBezTo>
                  <a:lnTo>
                    <a:pt x="5353375" y="189378"/>
                  </a:lnTo>
                  <a:cubicBezTo>
                    <a:pt x="5356201" y="510867"/>
                    <a:pt x="5225678" y="794256"/>
                    <a:pt x="5228504" y="1115745"/>
                  </a:cubicBezTo>
                  <a:cubicBezTo>
                    <a:pt x="5263793" y="1499480"/>
                    <a:pt x="5165731" y="1902265"/>
                    <a:pt x="5201020" y="2286000"/>
                  </a:cubicBezTo>
                  <a:lnTo>
                    <a:pt x="5353375" y="3236366"/>
                  </a:lnTo>
                  <a:cubicBezTo>
                    <a:pt x="4435451" y="3247042"/>
                    <a:pt x="3479428" y="3048169"/>
                    <a:pt x="2561504" y="3058845"/>
                  </a:cubicBezTo>
                  <a:lnTo>
                    <a:pt x="5087" y="3045866"/>
                  </a:lnTo>
                  <a:cubicBezTo>
                    <a:pt x="-19074" y="2472342"/>
                    <a:pt x="52015" y="1917869"/>
                    <a:pt x="27854" y="1344345"/>
                  </a:cubicBezTo>
                  <a:lnTo>
                    <a:pt x="176537" y="18937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288000" tIns="252000" rIns="288000" bIns="324000">
              <a:spAutoFit/>
            </a:bodyPr>
            <a:lstStyle/>
            <a:p>
              <a:pPr marL="0" marR="0" lvl="0" indent="22860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sinh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viết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vào</a:t>
              </a: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VBT</a:t>
              </a:r>
              <a:endPara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9" y="2521826"/>
            <a:ext cx="3792041" cy="4700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70" y="2742877"/>
            <a:ext cx="3822523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443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A19B0E-C80C-7D78-CE8D-A909DC33876C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91F4CDBC-65AE-1F93-770F-6CE26E5BC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106" y="994162"/>
            <a:ext cx="7753713" cy="5763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BBC66-0BAA-4D8F-40DE-6B51DF90F57A}"/>
              </a:ext>
            </a:extLst>
          </p:cNvPr>
          <p:cNvSpPr txBox="1"/>
          <p:nvPr/>
        </p:nvSpPr>
        <p:spPr>
          <a:xfrm>
            <a:off x="282250" y="446690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>
                <a:solidFill>
                  <a:srgbClr val="ED7D31">
                    <a:lumMod val="75000"/>
                  </a:srgbClr>
                </a:solidFill>
                <a:latin typeface="iCiel Cadena" panose="02000503000000020004" pitchFamily="50" charset="0"/>
              </a:rPr>
              <a:t>Chia sẻ bài làm trong nhóm nhỏ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4363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946161-1809-68A0-19F0-F398FE917718}"/>
              </a:ext>
            </a:extLst>
          </p:cNvPr>
          <p:cNvSpPr/>
          <p:nvPr/>
        </p:nvSpPr>
        <p:spPr>
          <a:xfrm>
            <a:off x="402021" y="5990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7DA297-F019-0A66-1F6D-6276244EADD6}"/>
              </a:ext>
            </a:extLst>
          </p:cNvPr>
          <p:cNvSpPr txBox="1"/>
          <p:nvPr/>
        </p:nvSpPr>
        <p:spPr>
          <a:xfrm>
            <a:off x="-564638" y="0"/>
            <a:ext cx="403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E3330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Chữa bài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CD34C4-6B35-62FF-4452-41EB1B2BA025}"/>
              </a:ext>
            </a:extLst>
          </p:cNvPr>
          <p:cNvSpPr txBox="1"/>
          <p:nvPr/>
        </p:nvSpPr>
        <p:spPr>
          <a:xfrm>
            <a:off x="2060027" y="764024"/>
            <a:ext cx="609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latin typeface="TimesNewRomanPS-ItalicMT"/>
              </a:rPr>
              <a:t>+ Mây đen</a:t>
            </a:r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 </a:t>
            </a:r>
            <a:r>
              <a:rPr lang="en-US" sz="3200" b="0" u="none" strike="noStrike" baseline="0">
                <a:latin typeface="TimesNewRomanPS-ItalicMT"/>
              </a:rPr>
              <a:t>ùn ùn kéo đến.</a:t>
            </a:r>
          </a:p>
          <a:p>
            <a:pPr algn="l"/>
            <a:r>
              <a:rPr lang="en-US" sz="3200" b="0" u="none" strike="noStrike" baseline="0">
                <a:latin typeface="TimesNewRomanPS-ItalicMT"/>
              </a:rPr>
              <a:t>         </a:t>
            </a:r>
            <a:endParaRPr lang="en-US" sz="3200" b="0" u="none" strike="noStrike" baseline="0">
              <a:solidFill>
                <a:srgbClr val="00B050"/>
              </a:solidFill>
              <a:latin typeface="TimesNewRomanPS-ItalicMT"/>
            </a:endParaRPr>
          </a:p>
          <a:p>
            <a:pPr algn="l"/>
            <a:r>
              <a:rPr lang="en-US" sz="3200" b="0" u="none" strike="noStrike" baseline="0">
                <a:latin typeface="TimesNewRomanPS-ItalicMT"/>
              </a:rPr>
              <a:t>+ Bầu trời tối sầm lại.</a:t>
            </a:r>
          </a:p>
          <a:p>
            <a:pPr algn="l"/>
            <a:r>
              <a:rPr lang="en-US" sz="3200" b="0" u="none" strike="noStrike" baseline="0">
                <a:latin typeface="TimesNewRomanPS-ItalicMT"/>
              </a:rPr>
              <a:t>       </a:t>
            </a: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2C2F8-92B4-5934-31CA-634BB8D8C6A7}"/>
              </a:ext>
            </a:extLst>
          </p:cNvPr>
          <p:cNvSpPr txBox="1"/>
          <p:nvPr/>
        </p:nvSpPr>
        <p:spPr>
          <a:xfrm>
            <a:off x="2060027" y="2676227"/>
            <a:ext cx="807194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TimesNewRomanPS-ItalicMT"/>
              </a:rPr>
              <a:t>+ Mưa</a:t>
            </a:r>
            <a:r>
              <a:rPr lang="en-US" sz="3200">
                <a:latin typeface="TimesNewRomanPS-ItalicMT"/>
              </a:rPr>
              <a:t> </a:t>
            </a:r>
            <a:r>
              <a:rPr lang="vi-VN" sz="3200" b="1">
                <a:solidFill>
                  <a:srgbClr val="E33304"/>
                </a:solidFill>
                <a:latin typeface="TimesNewRomanPS-ItalicMT"/>
              </a:rPr>
              <a:t> </a:t>
            </a:r>
            <a:r>
              <a:rPr lang="vi-VN" sz="3200">
                <a:latin typeface="TimesNewRomanPS-ItalicMT"/>
              </a:rPr>
              <a:t>bắt đầu trút xuống rào rào.</a:t>
            </a:r>
          </a:p>
          <a:p>
            <a:r>
              <a:rPr lang="en-US" sz="3200">
                <a:latin typeface="TimesNewRomanPS-ItalicMT"/>
              </a:rPr>
              <a:t>     </a:t>
            </a:r>
          </a:p>
          <a:p>
            <a:r>
              <a:rPr lang="vi-VN" sz="3200">
                <a:latin typeface="TimesNewRomanPS-ItalicMT"/>
              </a:rPr>
              <a:t>+ Đàn gà</a:t>
            </a:r>
            <a:r>
              <a:rPr lang="vi-VN" sz="3200" b="1">
                <a:solidFill>
                  <a:srgbClr val="FF0000"/>
                </a:solidFill>
                <a:latin typeface="TimesNewRomanPS-ItalicMT"/>
              </a:rPr>
              <a:t> </a:t>
            </a:r>
            <a:r>
              <a:rPr lang="vi-VN" sz="3200">
                <a:latin typeface="TimesNewRomanPS-ItalicMT"/>
              </a:rPr>
              <a:t>nhanh chóng tụ tập dưới mái hiên.</a:t>
            </a:r>
          </a:p>
          <a:p>
            <a:r>
              <a:rPr lang="en-US" sz="3200">
                <a:latin typeface="TimesNewRomanPS-ItalicMT"/>
              </a:rPr>
              <a:t>     </a:t>
            </a:r>
          </a:p>
          <a:p>
            <a:r>
              <a:rPr lang="en-US" sz="3200">
                <a:latin typeface="TimesNewRomanPS-ItalicMT"/>
              </a:rPr>
              <a:t>+ Lũ gà con</a:t>
            </a:r>
            <a:r>
              <a:rPr lang="en-US" sz="3200" b="1">
                <a:solidFill>
                  <a:srgbClr val="FF0000"/>
                </a:solidFill>
                <a:latin typeface="TimesNewRomanPS-ItalicMT"/>
              </a:rPr>
              <a:t> </a:t>
            </a:r>
            <a:r>
              <a:rPr lang="en-US" sz="3200">
                <a:latin typeface="TimesNewRomanPS-ItalicMT"/>
              </a:rPr>
              <a:t>nép sát vào mẹ.</a:t>
            </a:r>
          </a:p>
          <a:p>
            <a:r>
              <a:rPr lang="en-US" sz="3200">
                <a:latin typeface="TimesNewRomanPS-ItalicMT"/>
              </a:rPr>
              <a:t>         </a:t>
            </a:r>
          </a:p>
          <a:p>
            <a:r>
              <a:rPr lang="vi-VN" sz="3200">
                <a:latin typeface="TimesNewRomanPS-ItalicMT"/>
              </a:rPr>
              <a:t>+ Cây cối trong vườn</a:t>
            </a:r>
            <a:r>
              <a:rPr lang="vi-VN" sz="3200" b="1">
                <a:solidFill>
                  <a:srgbClr val="FF0000"/>
                </a:solidFill>
                <a:latin typeface="TimesNewRomanPS-ItalicMT"/>
              </a:rPr>
              <a:t>/ </a:t>
            </a:r>
            <a:r>
              <a:rPr lang="vi-VN" sz="3200">
                <a:latin typeface="TimesNewRomanPS-ItalicMT"/>
              </a:rPr>
              <a:t>hả hê tắm mưa.</a:t>
            </a:r>
          </a:p>
          <a:p>
            <a:r>
              <a:rPr lang="en-US" sz="3200">
                <a:latin typeface="TimesNewRomanPS-ItalicMT"/>
              </a:rPr>
              <a:t>                </a:t>
            </a:r>
            <a:endParaRPr lang="en-US" sz="3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F1CA7-ADEB-D0A0-3612-06D0EE2D7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384105" y="1174803"/>
            <a:ext cx="2566003" cy="5541307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DEE7228D-3BD6-CDD6-BD44-3EC3EB681BFF}"/>
              </a:ext>
            </a:extLst>
          </p:cNvPr>
          <p:cNvSpPr/>
          <p:nvPr/>
        </p:nvSpPr>
        <p:spPr>
          <a:xfrm rot="5400000">
            <a:off x="3096174" y="598837"/>
            <a:ext cx="235162" cy="1427336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AFD56A64-0279-6A64-9A29-5B222D37C6CB}"/>
              </a:ext>
            </a:extLst>
          </p:cNvPr>
          <p:cNvSpPr/>
          <p:nvPr/>
        </p:nvSpPr>
        <p:spPr>
          <a:xfrm rot="5400000">
            <a:off x="5079419" y="273597"/>
            <a:ext cx="235162" cy="2077815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B91882DA-D7E3-C89E-2EE8-E7B61510BFE5}"/>
              </a:ext>
            </a:extLst>
          </p:cNvPr>
          <p:cNvSpPr/>
          <p:nvPr/>
        </p:nvSpPr>
        <p:spPr>
          <a:xfrm rot="5400000">
            <a:off x="3096173" y="1577754"/>
            <a:ext cx="235162" cy="1427336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58FD038-7C37-D288-8C6C-B0CE6656FF0D}"/>
              </a:ext>
            </a:extLst>
          </p:cNvPr>
          <p:cNvSpPr/>
          <p:nvPr/>
        </p:nvSpPr>
        <p:spPr>
          <a:xfrm rot="5400000">
            <a:off x="4862060" y="1469871"/>
            <a:ext cx="235163" cy="1643101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37E378F6-94E3-B07B-FF22-7A09C7A9060B}"/>
              </a:ext>
            </a:extLst>
          </p:cNvPr>
          <p:cNvSpPr/>
          <p:nvPr/>
        </p:nvSpPr>
        <p:spPr>
          <a:xfrm rot="5400000">
            <a:off x="2810042" y="2742552"/>
            <a:ext cx="136231" cy="92929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B11D15CF-0B39-9D1F-F4DF-1AE0D1A487D6}"/>
              </a:ext>
            </a:extLst>
          </p:cNvPr>
          <p:cNvSpPr/>
          <p:nvPr/>
        </p:nvSpPr>
        <p:spPr>
          <a:xfrm rot="5400000">
            <a:off x="5460541" y="1236863"/>
            <a:ext cx="203205" cy="400764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11753BD-B80B-6248-78BC-D8A66D2C247F}"/>
              </a:ext>
            </a:extLst>
          </p:cNvPr>
          <p:cNvSpPr/>
          <p:nvPr/>
        </p:nvSpPr>
        <p:spPr>
          <a:xfrm rot="5400000">
            <a:off x="2953453" y="3743155"/>
            <a:ext cx="136231" cy="92929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8E1E081-94EE-419B-9E74-2DF3FE5707F9}"/>
              </a:ext>
            </a:extLst>
          </p:cNvPr>
          <p:cNvSpPr/>
          <p:nvPr/>
        </p:nvSpPr>
        <p:spPr>
          <a:xfrm rot="5400000">
            <a:off x="6441314" y="1400105"/>
            <a:ext cx="203207" cy="5682374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7986936C-940F-DFA8-906F-BFA280159E5E}"/>
              </a:ext>
            </a:extLst>
          </p:cNvPr>
          <p:cNvSpPr/>
          <p:nvPr/>
        </p:nvSpPr>
        <p:spPr>
          <a:xfrm rot="5400000">
            <a:off x="3250032" y="4406397"/>
            <a:ext cx="202063" cy="1614054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C9850AE-F4A8-70F0-F32D-2AEFEA6593F7}"/>
              </a:ext>
            </a:extLst>
          </p:cNvPr>
          <p:cNvSpPr/>
          <p:nvPr/>
        </p:nvSpPr>
        <p:spPr>
          <a:xfrm rot="5400000">
            <a:off x="5488537" y="3990226"/>
            <a:ext cx="202064" cy="2431930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57DB6C3E-1FAC-9E82-13F0-844F91DC5F9C}"/>
              </a:ext>
            </a:extLst>
          </p:cNvPr>
          <p:cNvSpPr/>
          <p:nvPr/>
        </p:nvSpPr>
        <p:spPr>
          <a:xfrm rot="5400000">
            <a:off x="3977593" y="4606447"/>
            <a:ext cx="136234" cy="3091248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6E82DC47-E011-5BD0-3775-8BDF755AF6D9}"/>
              </a:ext>
            </a:extLst>
          </p:cNvPr>
          <p:cNvSpPr/>
          <p:nvPr/>
        </p:nvSpPr>
        <p:spPr>
          <a:xfrm rot="5400000">
            <a:off x="6916125" y="4962250"/>
            <a:ext cx="202064" cy="2431930"/>
          </a:xfrm>
          <a:prstGeom prst="rightBrace">
            <a:avLst>
              <a:gd name="adj1" fmla="val 40151"/>
              <a:gd name="adj2" fmla="val 50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96E8B9-A40A-5A90-0B43-EEA82170EAC1}"/>
              </a:ext>
            </a:extLst>
          </p:cNvPr>
          <p:cNvCxnSpPr/>
          <p:nvPr/>
        </p:nvCxnSpPr>
        <p:spPr>
          <a:xfrm flipH="1">
            <a:off x="3927422" y="830997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685D6F0-BE53-A9D1-2412-F680703F259E}"/>
              </a:ext>
            </a:extLst>
          </p:cNvPr>
          <p:cNvSpPr txBox="1"/>
          <p:nvPr/>
        </p:nvSpPr>
        <p:spPr>
          <a:xfrm>
            <a:off x="2878157" y="133153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4D7981-8040-8BA7-9000-58AA3664430F}"/>
              </a:ext>
            </a:extLst>
          </p:cNvPr>
          <p:cNvSpPr txBox="1"/>
          <p:nvPr/>
        </p:nvSpPr>
        <p:spPr>
          <a:xfrm>
            <a:off x="4696104" y="133153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0B3CFC-54D4-A343-1D38-5B94FEA2D7D7}"/>
              </a:ext>
            </a:extLst>
          </p:cNvPr>
          <p:cNvCxnSpPr/>
          <p:nvPr/>
        </p:nvCxnSpPr>
        <p:spPr>
          <a:xfrm flipH="1">
            <a:off x="3807957" y="1787676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EC4A33C-C9AF-27AC-4908-EDA2AC7471C6}"/>
              </a:ext>
            </a:extLst>
          </p:cNvPr>
          <p:cNvSpPr txBox="1"/>
          <p:nvPr/>
        </p:nvSpPr>
        <p:spPr>
          <a:xfrm>
            <a:off x="2918008" y="2306424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DE5BA0-5AFA-98E9-715E-3F6770001D48}"/>
              </a:ext>
            </a:extLst>
          </p:cNvPr>
          <p:cNvSpPr txBox="1"/>
          <p:nvPr/>
        </p:nvSpPr>
        <p:spPr>
          <a:xfrm>
            <a:off x="4654604" y="2337330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43B837-9BDF-EEED-8B8F-934A720EC7FF}"/>
              </a:ext>
            </a:extLst>
          </p:cNvPr>
          <p:cNvCxnSpPr/>
          <p:nvPr/>
        </p:nvCxnSpPr>
        <p:spPr>
          <a:xfrm flipH="1">
            <a:off x="3298172" y="2793183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F3D427E-E35E-A2DD-4E6C-776657FC889B}"/>
              </a:ext>
            </a:extLst>
          </p:cNvPr>
          <p:cNvSpPr txBox="1"/>
          <p:nvPr/>
        </p:nvSpPr>
        <p:spPr>
          <a:xfrm>
            <a:off x="2544036" y="3220982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3B30C8-8D8F-D7E0-2EBA-E2DEA52266B6}"/>
              </a:ext>
            </a:extLst>
          </p:cNvPr>
          <p:cNvSpPr txBox="1"/>
          <p:nvPr/>
        </p:nvSpPr>
        <p:spPr>
          <a:xfrm>
            <a:off x="5155500" y="325536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33FCA7-A7AA-66BD-72F6-370C1492946E}"/>
              </a:ext>
            </a:extLst>
          </p:cNvPr>
          <p:cNvCxnSpPr/>
          <p:nvPr/>
        </p:nvCxnSpPr>
        <p:spPr>
          <a:xfrm flipH="1">
            <a:off x="3597135" y="3722564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6F18DD7-1EF4-DBBE-DD94-B32B9231EDD0}"/>
              </a:ext>
            </a:extLst>
          </p:cNvPr>
          <p:cNvSpPr txBox="1"/>
          <p:nvPr/>
        </p:nvSpPr>
        <p:spPr>
          <a:xfrm>
            <a:off x="2654487" y="418253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89FEDA-AB75-6ED5-D635-E3D054CA79D6}"/>
              </a:ext>
            </a:extLst>
          </p:cNvPr>
          <p:cNvSpPr txBox="1"/>
          <p:nvPr/>
        </p:nvSpPr>
        <p:spPr>
          <a:xfrm>
            <a:off x="6234850" y="4275920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CFB064-B153-824E-3D9A-DF82975187BA}"/>
              </a:ext>
            </a:extLst>
          </p:cNvPr>
          <p:cNvCxnSpPr/>
          <p:nvPr/>
        </p:nvCxnSpPr>
        <p:spPr>
          <a:xfrm flipH="1">
            <a:off x="4135823" y="4716130"/>
            <a:ext cx="118288" cy="4815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832A788-5901-52B1-60EF-454409897476}"/>
              </a:ext>
            </a:extLst>
          </p:cNvPr>
          <p:cNvSpPr txBox="1"/>
          <p:nvPr/>
        </p:nvSpPr>
        <p:spPr>
          <a:xfrm>
            <a:off x="3014538" y="5218318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46CE0D-4EF0-8D20-8616-C29E5CF63C39}"/>
              </a:ext>
            </a:extLst>
          </p:cNvPr>
          <p:cNvSpPr txBox="1"/>
          <p:nvPr/>
        </p:nvSpPr>
        <p:spPr>
          <a:xfrm>
            <a:off x="5124750" y="5266996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3160EA-91DE-3BB8-05A1-66CFCDEEFE9A}"/>
              </a:ext>
            </a:extLst>
          </p:cNvPr>
          <p:cNvSpPr txBox="1"/>
          <p:nvPr/>
        </p:nvSpPr>
        <p:spPr>
          <a:xfrm>
            <a:off x="3648417" y="6237261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FF0000"/>
                </a:solidFill>
                <a:latin typeface="TimesNewRomanPS-ItalicMT"/>
              </a:rPr>
              <a:t>CN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7709A3-3175-14B5-55FB-F70771769501}"/>
              </a:ext>
            </a:extLst>
          </p:cNvPr>
          <p:cNvSpPr txBox="1"/>
          <p:nvPr/>
        </p:nvSpPr>
        <p:spPr>
          <a:xfrm>
            <a:off x="6611822" y="6201286"/>
            <a:ext cx="100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0" u="none" strike="noStrike" baseline="0">
                <a:solidFill>
                  <a:srgbClr val="00B050"/>
                </a:solidFill>
                <a:latin typeface="TimesNewRomanPS-ItalicMT"/>
              </a:rPr>
              <a:t>VN</a:t>
            </a:r>
            <a:endParaRPr lang="en-US" sz="32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1177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  <p:bldP spid="33" grpId="0"/>
      <p:bldP spid="34" grpId="0"/>
      <p:bldP spid="35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6">
            <a:extLst>
              <a:ext uri="{FF2B5EF4-FFF2-40B4-BE49-F238E27FC236}">
                <a16:creationId xmlns:a16="http://schemas.microsoft.com/office/drawing/2014/main" id="{DE3B0E6A-4A8E-4BDD-97D7-B9B8F0165804}"/>
              </a:ext>
            </a:extLst>
          </p:cNvPr>
          <p:cNvSpPr/>
          <p:nvPr/>
        </p:nvSpPr>
        <p:spPr>
          <a:xfrm>
            <a:off x="1502498" y="252249"/>
            <a:ext cx="97330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altLang="zh-CN" sz="72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2.3. Tìm chủ ngữ, vị ngữ phù hợp</a:t>
            </a:r>
            <a:endParaRPr kumimoji="0" lang="en-GB" altLang="zh-CN" sz="7200" b="1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1AF30-BD7E-584A-C294-AD19E0488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5325"/>
            <a:ext cx="3730225" cy="37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5697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6">
            <a:extLst>
              <a:ext uri="{FF2B5EF4-FFF2-40B4-BE49-F238E27FC236}">
                <a16:creationId xmlns:a16="http://schemas.microsoft.com/office/drawing/2014/main" id="{56C561BD-F753-477D-BDA0-91264370CE83}"/>
              </a:ext>
            </a:extLst>
          </p:cNvPr>
          <p:cNvSpPr/>
          <p:nvPr/>
        </p:nvSpPr>
        <p:spPr>
          <a:xfrm>
            <a:off x="592084" y="1859340"/>
            <a:ext cx="74815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sz="9600" b="1">
                <a:solidFill>
                  <a:sysClr val="windowText" lastClr="000000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KHỞI ĐỘNG</a:t>
            </a:r>
            <a:endParaRPr lang="en-US" altLang="zh-CN" sz="9600" b="1" dirty="0">
              <a:solidFill>
                <a:sysClr val="windowText" lastClr="000000"/>
              </a:solidFill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9B471-B11D-3042-03D1-9B9E3FBDF9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43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004217-3BA3-BEC5-B2D5-2C5C33C91EBB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90186-B7F8-F83A-6787-E4FBF35D7DFA}"/>
              </a:ext>
            </a:extLst>
          </p:cNvPr>
          <p:cNvSpPr txBox="1"/>
          <p:nvPr/>
        </p:nvSpPr>
        <p:spPr>
          <a:xfrm>
            <a:off x="1022130" y="446690"/>
            <a:ext cx="9961180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400" b="1">
                <a:solidFill>
                  <a:srgbClr val="FF00FF"/>
                </a:solidFill>
                <a:latin typeface="Arial-Rounded-Bold"/>
              </a:rPr>
              <a:t>5. </a:t>
            </a:r>
            <a:r>
              <a:rPr lang="en-US" sz="4000" b="1">
                <a:solidFill>
                  <a:srgbClr val="000000"/>
                </a:solidFill>
                <a:latin typeface="Arial-BoldMT"/>
              </a:rPr>
              <a:t>Tìm chủ ngữ hoặc vị ngữ phù hợp thay cho mỗi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794D4-2AFB-F6D5-FF97-D8392C000576}"/>
              </a:ext>
            </a:extLst>
          </p:cNvPr>
          <p:cNvSpPr txBox="1"/>
          <p:nvPr/>
        </p:nvSpPr>
        <p:spPr>
          <a:xfrm>
            <a:off x="910458" y="2191886"/>
            <a:ext cx="10371083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</a:rPr>
              <a:t>	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Mùa xuân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. 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chiếu xuống mặt đất.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hoà giọng hót véo von. Những khóm hoa </a:t>
            </a:r>
            <a:r>
              <a:rPr lang="en-US" sz="60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40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just"/>
            <a:r>
              <a:rPr lang="en-US" sz="4000" i="1">
                <a:solidFill>
                  <a:srgbClr val="000000"/>
                </a:solidFill>
                <a:latin typeface="Arial-ItalicMT"/>
              </a:rPr>
              <a:t>                                        </a:t>
            </a:r>
            <a:r>
              <a:rPr lang="vi-VN" sz="4000" i="1">
                <a:solidFill>
                  <a:srgbClr val="000000"/>
                </a:solidFill>
                <a:latin typeface="Arial-ItalicMT"/>
              </a:rPr>
              <a:t>Theo </a:t>
            </a:r>
            <a:r>
              <a:rPr lang="vi-VN" sz="4000">
                <a:solidFill>
                  <a:srgbClr val="000000"/>
                </a:solidFill>
                <a:latin typeface="ArialMT"/>
              </a:rPr>
              <a:t>Linh Hương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0450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D77B04-441C-9EEB-ED19-41D4065C701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C06428D-B7A8-2E8C-6E10-700D6B70D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106" y="994162"/>
            <a:ext cx="7753713" cy="5763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5DF17-C125-37E1-ED62-D57D42D5066C}"/>
              </a:ext>
            </a:extLst>
          </p:cNvPr>
          <p:cNvSpPr txBox="1"/>
          <p:nvPr/>
        </p:nvSpPr>
        <p:spPr>
          <a:xfrm>
            <a:off x="282250" y="446690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Trao đổi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bài làm trong nhóm nhỏ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0453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79723" y="0"/>
            <a:ext cx="8501062" cy="3777964"/>
            <a:chOff x="2279723" y="0"/>
            <a:chExt cx="8501062" cy="3777964"/>
          </a:xfrm>
        </p:grpSpPr>
        <p:sp>
          <p:nvSpPr>
            <p:cNvPr id="5" name="Rounded Rectangle 4"/>
            <p:cNvSpPr/>
            <p:nvPr/>
          </p:nvSpPr>
          <p:spPr>
            <a:xfrm>
              <a:off x="2279723" y="0"/>
              <a:ext cx="8501062" cy="3777964"/>
            </a:xfrm>
            <a:custGeom>
              <a:avLst/>
              <a:gdLst>
                <a:gd name="connsiteX0" fmla="*/ 0 w 7672387"/>
                <a:gd name="connsiteY0" fmla="*/ 804879 h 4829175"/>
                <a:gd name="connsiteX1" fmla="*/ 804879 w 7672387"/>
                <a:gd name="connsiteY1" fmla="*/ 0 h 4829175"/>
                <a:gd name="connsiteX2" fmla="*/ 6867508 w 7672387"/>
                <a:gd name="connsiteY2" fmla="*/ 0 h 4829175"/>
                <a:gd name="connsiteX3" fmla="*/ 7672387 w 7672387"/>
                <a:gd name="connsiteY3" fmla="*/ 804879 h 4829175"/>
                <a:gd name="connsiteX4" fmla="*/ 7672387 w 7672387"/>
                <a:gd name="connsiteY4" fmla="*/ 4024296 h 4829175"/>
                <a:gd name="connsiteX5" fmla="*/ 6867508 w 7672387"/>
                <a:gd name="connsiteY5" fmla="*/ 4829175 h 4829175"/>
                <a:gd name="connsiteX6" fmla="*/ 804879 w 7672387"/>
                <a:gd name="connsiteY6" fmla="*/ 4829175 h 4829175"/>
                <a:gd name="connsiteX7" fmla="*/ 0 w 7672387"/>
                <a:gd name="connsiteY7" fmla="*/ 4024296 h 4829175"/>
                <a:gd name="connsiteX8" fmla="*/ 0 w 7672387"/>
                <a:gd name="connsiteY8" fmla="*/ 804879 h 4829175"/>
                <a:gd name="connsiteX0" fmla="*/ 400050 w 8072437"/>
                <a:gd name="connsiteY0" fmla="*/ 804879 h 4829175"/>
                <a:gd name="connsiteX1" fmla="*/ 1204929 w 8072437"/>
                <a:gd name="connsiteY1" fmla="*/ 0 h 4829175"/>
                <a:gd name="connsiteX2" fmla="*/ 7267558 w 8072437"/>
                <a:gd name="connsiteY2" fmla="*/ 0 h 4829175"/>
                <a:gd name="connsiteX3" fmla="*/ 8072437 w 8072437"/>
                <a:gd name="connsiteY3" fmla="*/ 804879 h 4829175"/>
                <a:gd name="connsiteX4" fmla="*/ 8072437 w 8072437"/>
                <a:gd name="connsiteY4" fmla="*/ 4024296 h 4829175"/>
                <a:gd name="connsiteX5" fmla="*/ 7267558 w 8072437"/>
                <a:gd name="connsiteY5" fmla="*/ 4829175 h 4829175"/>
                <a:gd name="connsiteX6" fmla="*/ 1204929 w 8072437"/>
                <a:gd name="connsiteY6" fmla="*/ 4829175 h 4829175"/>
                <a:gd name="connsiteX7" fmla="*/ 400050 w 8072437"/>
                <a:gd name="connsiteY7" fmla="*/ 4024296 h 4829175"/>
                <a:gd name="connsiteX8" fmla="*/ 0 w 8072437"/>
                <a:gd name="connsiteY8" fmla="*/ 1743075 h 4829175"/>
                <a:gd name="connsiteX9" fmla="*/ 400050 w 8072437"/>
                <a:gd name="connsiteY9" fmla="*/ 804879 h 4829175"/>
                <a:gd name="connsiteX0" fmla="*/ 400050 w 8072437"/>
                <a:gd name="connsiteY0" fmla="*/ 1062054 h 5086350"/>
                <a:gd name="connsiteX1" fmla="*/ 1204929 w 8072437"/>
                <a:gd name="connsiteY1" fmla="*/ 257175 h 5086350"/>
                <a:gd name="connsiteX2" fmla="*/ 3114675 w 8072437"/>
                <a:gd name="connsiteY2" fmla="*/ 0 h 5086350"/>
                <a:gd name="connsiteX3" fmla="*/ 7267558 w 8072437"/>
                <a:gd name="connsiteY3" fmla="*/ 257175 h 5086350"/>
                <a:gd name="connsiteX4" fmla="*/ 8072437 w 8072437"/>
                <a:gd name="connsiteY4" fmla="*/ 1062054 h 5086350"/>
                <a:gd name="connsiteX5" fmla="*/ 8072437 w 8072437"/>
                <a:gd name="connsiteY5" fmla="*/ 4281471 h 5086350"/>
                <a:gd name="connsiteX6" fmla="*/ 7267558 w 8072437"/>
                <a:gd name="connsiteY6" fmla="*/ 5086350 h 5086350"/>
                <a:gd name="connsiteX7" fmla="*/ 1204929 w 8072437"/>
                <a:gd name="connsiteY7" fmla="*/ 5086350 h 5086350"/>
                <a:gd name="connsiteX8" fmla="*/ 400050 w 8072437"/>
                <a:gd name="connsiteY8" fmla="*/ 4281471 h 5086350"/>
                <a:gd name="connsiteX9" fmla="*/ 0 w 8072437"/>
                <a:gd name="connsiteY9" fmla="*/ 2000250 h 5086350"/>
                <a:gd name="connsiteX10" fmla="*/ 400050 w 8072437"/>
                <a:gd name="connsiteY10" fmla="*/ 1062054 h 5086350"/>
                <a:gd name="connsiteX0" fmla="*/ 400050 w 8072437"/>
                <a:gd name="connsiteY0" fmla="*/ 1062054 h 5086350"/>
                <a:gd name="connsiteX1" fmla="*/ 1204929 w 8072437"/>
                <a:gd name="connsiteY1" fmla="*/ 257175 h 5086350"/>
                <a:gd name="connsiteX2" fmla="*/ 3114675 w 8072437"/>
                <a:gd name="connsiteY2" fmla="*/ 0 h 5086350"/>
                <a:gd name="connsiteX3" fmla="*/ 7143750 w 8072437"/>
                <a:gd name="connsiteY3" fmla="*/ 42863 h 5086350"/>
                <a:gd name="connsiteX4" fmla="*/ 7267558 w 8072437"/>
                <a:gd name="connsiteY4" fmla="*/ 257175 h 5086350"/>
                <a:gd name="connsiteX5" fmla="*/ 8072437 w 8072437"/>
                <a:gd name="connsiteY5" fmla="*/ 1062054 h 5086350"/>
                <a:gd name="connsiteX6" fmla="*/ 8072437 w 8072437"/>
                <a:gd name="connsiteY6" fmla="*/ 4281471 h 5086350"/>
                <a:gd name="connsiteX7" fmla="*/ 7267558 w 8072437"/>
                <a:gd name="connsiteY7" fmla="*/ 5086350 h 5086350"/>
                <a:gd name="connsiteX8" fmla="*/ 1204929 w 8072437"/>
                <a:gd name="connsiteY8" fmla="*/ 5086350 h 5086350"/>
                <a:gd name="connsiteX9" fmla="*/ 400050 w 8072437"/>
                <a:gd name="connsiteY9" fmla="*/ 4281471 h 5086350"/>
                <a:gd name="connsiteX10" fmla="*/ 0 w 8072437"/>
                <a:gd name="connsiteY10" fmla="*/ 2000250 h 5086350"/>
                <a:gd name="connsiteX11" fmla="*/ 400050 w 8072437"/>
                <a:gd name="connsiteY11" fmla="*/ 1062054 h 5086350"/>
                <a:gd name="connsiteX0" fmla="*/ 400050 w 8501062"/>
                <a:gd name="connsiteY0" fmla="*/ 1062054 h 5086350"/>
                <a:gd name="connsiteX1" fmla="*/ 1204929 w 8501062"/>
                <a:gd name="connsiteY1" fmla="*/ 257175 h 5086350"/>
                <a:gd name="connsiteX2" fmla="*/ 3114675 w 8501062"/>
                <a:gd name="connsiteY2" fmla="*/ 0 h 5086350"/>
                <a:gd name="connsiteX3" fmla="*/ 7143750 w 8501062"/>
                <a:gd name="connsiteY3" fmla="*/ 42863 h 5086350"/>
                <a:gd name="connsiteX4" fmla="*/ 7267558 w 8501062"/>
                <a:gd name="connsiteY4" fmla="*/ 257175 h 5086350"/>
                <a:gd name="connsiteX5" fmla="*/ 8072437 w 8501062"/>
                <a:gd name="connsiteY5" fmla="*/ 1062054 h 5086350"/>
                <a:gd name="connsiteX6" fmla="*/ 8501062 w 8501062"/>
                <a:gd name="connsiteY6" fmla="*/ 2043113 h 5086350"/>
                <a:gd name="connsiteX7" fmla="*/ 8072437 w 8501062"/>
                <a:gd name="connsiteY7" fmla="*/ 4281471 h 5086350"/>
                <a:gd name="connsiteX8" fmla="*/ 7267558 w 8501062"/>
                <a:gd name="connsiteY8" fmla="*/ 5086350 h 5086350"/>
                <a:gd name="connsiteX9" fmla="*/ 1204929 w 8501062"/>
                <a:gd name="connsiteY9" fmla="*/ 5086350 h 5086350"/>
                <a:gd name="connsiteX10" fmla="*/ 400050 w 8501062"/>
                <a:gd name="connsiteY10" fmla="*/ 4281471 h 5086350"/>
                <a:gd name="connsiteX11" fmla="*/ 0 w 8501062"/>
                <a:gd name="connsiteY11" fmla="*/ 2000250 h 5086350"/>
                <a:gd name="connsiteX12" fmla="*/ 400050 w 8501062"/>
                <a:gd name="connsiteY12" fmla="*/ 1062054 h 5086350"/>
                <a:gd name="connsiteX0" fmla="*/ 400050 w 8501062"/>
                <a:gd name="connsiteY0" fmla="*/ 1062054 h 5086350"/>
                <a:gd name="connsiteX1" fmla="*/ 1204929 w 8501062"/>
                <a:gd name="connsiteY1" fmla="*/ 257175 h 5086350"/>
                <a:gd name="connsiteX2" fmla="*/ 3114675 w 8501062"/>
                <a:gd name="connsiteY2" fmla="*/ 0 h 5086350"/>
                <a:gd name="connsiteX3" fmla="*/ 7143750 w 8501062"/>
                <a:gd name="connsiteY3" fmla="*/ 42863 h 5086350"/>
                <a:gd name="connsiteX4" fmla="*/ 7267558 w 8501062"/>
                <a:gd name="connsiteY4" fmla="*/ 257175 h 5086350"/>
                <a:gd name="connsiteX5" fmla="*/ 8072437 w 8501062"/>
                <a:gd name="connsiteY5" fmla="*/ 1062054 h 5086350"/>
                <a:gd name="connsiteX6" fmla="*/ 8501062 w 8501062"/>
                <a:gd name="connsiteY6" fmla="*/ 2043113 h 5086350"/>
                <a:gd name="connsiteX7" fmla="*/ 8286749 w 8501062"/>
                <a:gd name="connsiteY7" fmla="*/ 4114800 h 5086350"/>
                <a:gd name="connsiteX8" fmla="*/ 8072437 w 8501062"/>
                <a:gd name="connsiteY8" fmla="*/ 4281471 h 5086350"/>
                <a:gd name="connsiteX9" fmla="*/ 7267558 w 8501062"/>
                <a:gd name="connsiteY9" fmla="*/ 5086350 h 5086350"/>
                <a:gd name="connsiteX10" fmla="*/ 1204929 w 8501062"/>
                <a:gd name="connsiteY10" fmla="*/ 5086350 h 5086350"/>
                <a:gd name="connsiteX11" fmla="*/ 400050 w 8501062"/>
                <a:gd name="connsiteY11" fmla="*/ 4281471 h 5086350"/>
                <a:gd name="connsiteX12" fmla="*/ 0 w 8501062"/>
                <a:gd name="connsiteY12" fmla="*/ 2000250 h 5086350"/>
                <a:gd name="connsiteX13" fmla="*/ 400050 w 8501062"/>
                <a:gd name="connsiteY13" fmla="*/ 1062054 h 5086350"/>
                <a:gd name="connsiteX0" fmla="*/ 400050 w 8501062"/>
                <a:gd name="connsiteY0" fmla="*/ 1062054 h 5372100"/>
                <a:gd name="connsiteX1" fmla="*/ 1204929 w 8501062"/>
                <a:gd name="connsiteY1" fmla="*/ 257175 h 5372100"/>
                <a:gd name="connsiteX2" fmla="*/ 3114675 w 8501062"/>
                <a:gd name="connsiteY2" fmla="*/ 0 h 5372100"/>
                <a:gd name="connsiteX3" fmla="*/ 7143750 w 8501062"/>
                <a:gd name="connsiteY3" fmla="*/ 42863 h 5372100"/>
                <a:gd name="connsiteX4" fmla="*/ 7267558 w 8501062"/>
                <a:gd name="connsiteY4" fmla="*/ 257175 h 5372100"/>
                <a:gd name="connsiteX5" fmla="*/ 8072437 w 8501062"/>
                <a:gd name="connsiteY5" fmla="*/ 1062054 h 5372100"/>
                <a:gd name="connsiteX6" fmla="*/ 8501062 w 8501062"/>
                <a:gd name="connsiteY6" fmla="*/ 2043113 h 5372100"/>
                <a:gd name="connsiteX7" fmla="*/ 8286749 w 8501062"/>
                <a:gd name="connsiteY7" fmla="*/ 4114800 h 5372100"/>
                <a:gd name="connsiteX8" fmla="*/ 8072437 w 8501062"/>
                <a:gd name="connsiteY8" fmla="*/ 4281471 h 5372100"/>
                <a:gd name="connsiteX9" fmla="*/ 7267558 w 8501062"/>
                <a:gd name="connsiteY9" fmla="*/ 5086350 h 5372100"/>
                <a:gd name="connsiteX10" fmla="*/ 6515099 w 8501062"/>
                <a:gd name="connsiteY10" fmla="*/ 5372100 h 5372100"/>
                <a:gd name="connsiteX11" fmla="*/ 1204929 w 8501062"/>
                <a:gd name="connsiteY11" fmla="*/ 5086350 h 5372100"/>
                <a:gd name="connsiteX12" fmla="*/ 400050 w 8501062"/>
                <a:gd name="connsiteY12" fmla="*/ 4281471 h 5372100"/>
                <a:gd name="connsiteX13" fmla="*/ 0 w 8501062"/>
                <a:gd name="connsiteY13" fmla="*/ 2000250 h 5372100"/>
                <a:gd name="connsiteX14" fmla="*/ 400050 w 8501062"/>
                <a:gd name="connsiteY14" fmla="*/ 1062054 h 5372100"/>
                <a:gd name="connsiteX0" fmla="*/ 400050 w 8501062"/>
                <a:gd name="connsiteY0" fmla="*/ 1062054 h 5372100"/>
                <a:gd name="connsiteX1" fmla="*/ 1204929 w 8501062"/>
                <a:gd name="connsiteY1" fmla="*/ 257175 h 5372100"/>
                <a:gd name="connsiteX2" fmla="*/ 3114675 w 8501062"/>
                <a:gd name="connsiteY2" fmla="*/ 0 h 5372100"/>
                <a:gd name="connsiteX3" fmla="*/ 7143750 w 8501062"/>
                <a:gd name="connsiteY3" fmla="*/ 42863 h 5372100"/>
                <a:gd name="connsiteX4" fmla="*/ 7267558 w 8501062"/>
                <a:gd name="connsiteY4" fmla="*/ 257175 h 5372100"/>
                <a:gd name="connsiteX5" fmla="*/ 8072437 w 8501062"/>
                <a:gd name="connsiteY5" fmla="*/ 1062054 h 5372100"/>
                <a:gd name="connsiteX6" fmla="*/ 8501062 w 8501062"/>
                <a:gd name="connsiteY6" fmla="*/ 2043113 h 5372100"/>
                <a:gd name="connsiteX7" fmla="*/ 8286749 w 8501062"/>
                <a:gd name="connsiteY7" fmla="*/ 4114800 h 5372100"/>
                <a:gd name="connsiteX8" fmla="*/ 8072437 w 8501062"/>
                <a:gd name="connsiteY8" fmla="*/ 4281471 h 5372100"/>
                <a:gd name="connsiteX9" fmla="*/ 7267558 w 8501062"/>
                <a:gd name="connsiteY9" fmla="*/ 5086350 h 5372100"/>
                <a:gd name="connsiteX10" fmla="*/ 6515099 w 8501062"/>
                <a:gd name="connsiteY10" fmla="*/ 5372100 h 5372100"/>
                <a:gd name="connsiteX11" fmla="*/ 2757486 w 8501062"/>
                <a:gd name="connsiteY11" fmla="*/ 5329238 h 5372100"/>
                <a:gd name="connsiteX12" fmla="*/ 1204929 w 8501062"/>
                <a:gd name="connsiteY12" fmla="*/ 5086350 h 5372100"/>
                <a:gd name="connsiteX13" fmla="*/ 400050 w 8501062"/>
                <a:gd name="connsiteY13" fmla="*/ 4281471 h 5372100"/>
                <a:gd name="connsiteX14" fmla="*/ 0 w 8501062"/>
                <a:gd name="connsiteY14" fmla="*/ 2000250 h 5372100"/>
                <a:gd name="connsiteX15" fmla="*/ 400050 w 8501062"/>
                <a:gd name="connsiteY15" fmla="*/ 1062054 h 537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01062" h="5372100">
                  <a:moveTo>
                    <a:pt x="400050" y="1062054"/>
                  </a:moveTo>
                  <a:cubicBezTo>
                    <a:pt x="400050" y="617532"/>
                    <a:pt x="760407" y="257175"/>
                    <a:pt x="1204929" y="257175"/>
                  </a:cubicBezTo>
                  <a:cubicBezTo>
                    <a:pt x="1670061" y="257175"/>
                    <a:pt x="2649543" y="0"/>
                    <a:pt x="3114675" y="0"/>
                  </a:cubicBezTo>
                  <a:cubicBezTo>
                    <a:pt x="4405312" y="85725"/>
                    <a:pt x="5853113" y="-42862"/>
                    <a:pt x="7143750" y="42863"/>
                  </a:cubicBezTo>
                  <a:lnTo>
                    <a:pt x="7267558" y="257175"/>
                  </a:lnTo>
                  <a:cubicBezTo>
                    <a:pt x="7712080" y="257175"/>
                    <a:pt x="8072437" y="617532"/>
                    <a:pt x="8072437" y="1062054"/>
                  </a:cubicBezTo>
                  <a:cubicBezTo>
                    <a:pt x="8072437" y="1298586"/>
                    <a:pt x="8501062" y="1806581"/>
                    <a:pt x="8501062" y="2043113"/>
                  </a:cubicBezTo>
                  <a:cubicBezTo>
                    <a:pt x="8372474" y="2652713"/>
                    <a:pt x="8415337" y="3505200"/>
                    <a:pt x="8286749" y="4114800"/>
                  </a:cubicBezTo>
                  <a:lnTo>
                    <a:pt x="8072437" y="4281471"/>
                  </a:lnTo>
                  <a:cubicBezTo>
                    <a:pt x="8072437" y="4725993"/>
                    <a:pt x="7712080" y="5086350"/>
                    <a:pt x="7267558" y="5086350"/>
                  </a:cubicBezTo>
                  <a:cubicBezTo>
                    <a:pt x="7016738" y="5086350"/>
                    <a:pt x="6765919" y="5372100"/>
                    <a:pt x="6515099" y="5372100"/>
                  </a:cubicBezTo>
                  <a:cubicBezTo>
                    <a:pt x="5353049" y="5300663"/>
                    <a:pt x="3919536" y="5400675"/>
                    <a:pt x="2757486" y="5329238"/>
                  </a:cubicBezTo>
                  <a:lnTo>
                    <a:pt x="1204929" y="5086350"/>
                  </a:lnTo>
                  <a:cubicBezTo>
                    <a:pt x="760407" y="5086350"/>
                    <a:pt x="400050" y="4725993"/>
                    <a:pt x="400050" y="4281471"/>
                  </a:cubicBezTo>
                  <a:cubicBezTo>
                    <a:pt x="395287" y="3492489"/>
                    <a:pt x="4763" y="2789232"/>
                    <a:pt x="0" y="2000250"/>
                  </a:cubicBezTo>
                  <a:cubicBezTo>
                    <a:pt x="4763" y="1716093"/>
                    <a:pt x="395287" y="1346211"/>
                    <a:pt x="400050" y="1062054"/>
                  </a:cubicBezTo>
                  <a:close/>
                </a:path>
              </a:pathLst>
            </a:custGeom>
            <a:solidFill>
              <a:schemeClr val="accent2">
                <a:alpha val="73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7"/>
            <p:cNvSpPr/>
            <p:nvPr/>
          </p:nvSpPr>
          <p:spPr>
            <a:xfrm>
              <a:off x="2279723" y="215997"/>
              <a:ext cx="8179340" cy="3088593"/>
            </a:xfrm>
            <a:custGeom>
              <a:avLst/>
              <a:gdLst>
                <a:gd name="connsiteX0" fmla="*/ 0 w 5424488"/>
                <a:gd name="connsiteY0" fmla="*/ 0 h 3046988"/>
                <a:gd name="connsiteX1" fmla="*/ 5424488 w 5424488"/>
                <a:gd name="connsiteY1" fmla="*/ 0 h 3046988"/>
                <a:gd name="connsiteX2" fmla="*/ 5424488 w 5424488"/>
                <a:gd name="connsiteY2" fmla="*/ 3046988 h 3046988"/>
                <a:gd name="connsiteX3" fmla="*/ 0 w 5424488"/>
                <a:gd name="connsiteY3" fmla="*/ 3046988 h 3046988"/>
                <a:gd name="connsiteX4" fmla="*/ 0 w 5424488"/>
                <a:gd name="connsiteY4" fmla="*/ 0 h 3046988"/>
                <a:gd name="connsiteX0" fmla="*/ 0 w 5424533"/>
                <a:gd name="connsiteY0" fmla="*/ 0 h 3046988"/>
                <a:gd name="connsiteX1" fmla="*/ 5424488 w 5424533"/>
                <a:gd name="connsiteY1" fmla="*/ 0 h 3046988"/>
                <a:gd name="connsiteX2" fmla="*/ 5299617 w 5424533"/>
                <a:gd name="connsiteY2" fmla="*/ 926367 h 3046988"/>
                <a:gd name="connsiteX3" fmla="*/ 5424488 w 5424533"/>
                <a:gd name="connsiteY3" fmla="*/ 3046988 h 3046988"/>
                <a:gd name="connsiteX4" fmla="*/ 0 w 5424533"/>
                <a:gd name="connsiteY4" fmla="*/ 3046988 h 3046988"/>
                <a:gd name="connsiteX5" fmla="*/ 0 w 5424533"/>
                <a:gd name="connsiteY5" fmla="*/ 0 h 3046988"/>
                <a:gd name="connsiteX0" fmla="*/ 0 w 5424533"/>
                <a:gd name="connsiteY0" fmla="*/ 0 h 3047403"/>
                <a:gd name="connsiteX1" fmla="*/ 5424488 w 5424533"/>
                <a:gd name="connsiteY1" fmla="*/ 0 h 3047403"/>
                <a:gd name="connsiteX2" fmla="*/ 5299617 w 5424533"/>
                <a:gd name="connsiteY2" fmla="*/ 926367 h 3047403"/>
                <a:gd name="connsiteX3" fmla="*/ 5424488 w 5424533"/>
                <a:gd name="connsiteY3" fmla="*/ 3046988 h 3047403"/>
                <a:gd name="connsiteX4" fmla="*/ 2632617 w 5424533"/>
                <a:gd name="connsiteY4" fmla="*/ 2869467 h 3047403"/>
                <a:gd name="connsiteX5" fmla="*/ 0 w 5424533"/>
                <a:gd name="connsiteY5" fmla="*/ 3046988 h 3047403"/>
                <a:gd name="connsiteX6" fmla="*/ 0 w 5424533"/>
                <a:gd name="connsiteY6" fmla="*/ 0 h 3047403"/>
                <a:gd name="connsiteX0" fmla="*/ 0 w 5424533"/>
                <a:gd name="connsiteY0" fmla="*/ 0 h 3047403"/>
                <a:gd name="connsiteX1" fmla="*/ 5424488 w 5424533"/>
                <a:gd name="connsiteY1" fmla="*/ 0 h 3047403"/>
                <a:gd name="connsiteX2" fmla="*/ 5299617 w 5424533"/>
                <a:gd name="connsiteY2" fmla="*/ 926367 h 3047403"/>
                <a:gd name="connsiteX3" fmla="*/ 5424488 w 5424533"/>
                <a:gd name="connsiteY3" fmla="*/ 3046988 h 3047403"/>
                <a:gd name="connsiteX4" fmla="*/ 2632617 w 5424533"/>
                <a:gd name="connsiteY4" fmla="*/ 2869467 h 3047403"/>
                <a:gd name="connsiteX5" fmla="*/ 76200 w 5424533"/>
                <a:gd name="connsiteY5" fmla="*/ 2856488 h 3047403"/>
                <a:gd name="connsiteX6" fmla="*/ 0 w 5424533"/>
                <a:gd name="connsiteY6" fmla="*/ 0 h 3047403"/>
                <a:gd name="connsiteX0" fmla="*/ 0 w 5424533"/>
                <a:gd name="connsiteY0" fmla="*/ 0 h 3047403"/>
                <a:gd name="connsiteX1" fmla="*/ 5424488 w 5424533"/>
                <a:gd name="connsiteY1" fmla="*/ 0 h 3047403"/>
                <a:gd name="connsiteX2" fmla="*/ 5299617 w 5424533"/>
                <a:gd name="connsiteY2" fmla="*/ 926367 h 3047403"/>
                <a:gd name="connsiteX3" fmla="*/ 5424488 w 5424533"/>
                <a:gd name="connsiteY3" fmla="*/ 3046988 h 3047403"/>
                <a:gd name="connsiteX4" fmla="*/ 2632617 w 5424533"/>
                <a:gd name="connsiteY4" fmla="*/ 2869467 h 3047403"/>
                <a:gd name="connsiteX5" fmla="*/ 76200 w 5424533"/>
                <a:gd name="connsiteY5" fmla="*/ 2856488 h 3047403"/>
                <a:gd name="connsiteX6" fmla="*/ 98967 w 5424533"/>
                <a:gd name="connsiteY6" fmla="*/ 1154967 h 3047403"/>
                <a:gd name="connsiteX7" fmla="*/ 0 w 5424533"/>
                <a:gd name="connsiteY7" fmla="*/ 0 h 3047403"/>
                <a:gd name="connsiteX0" fmla="*/ 176537 w 5353420"/>
                <a:gd name="connsiteY0" fmla="*/ 0 h 3047403"/>
                <a:gd name="connsiteX1" fmla="*/ 5353375 w 5353420"/>
                <a:gd name="connsiteY1" fmla="*/ 0 h 3047403"/>
                <a:gd name="connsiteX2" fmla="*/ 5228504 w 5353420"/>
                <a:gd name="connsiteY2" fmla="*/ 926367 h 3047403"/>
                <a:gd name="connsiteX3" fmla="*/ 5353375 w 5353420"/>
                <a:gd name="connsiteY3" fmla="*/ 3046988 h 3047403"/>
                <a:gd name="connsiteX4" fmla="*/ 2561504 w 5353420"/>
                <a:gd name="connsiteY4" fmla="*/ 2869467 h 3047403"/>
                <a:gd name="connsiteX5" fmla="*/ 5087 w 5353420"/>
                <a:gd name="connsiteY5" fmla="*/ 2856488 h 3047403"/>
                <a:gd name="connsiteX6" fmla="*/ 27854 w 5353420"/>
                <a:gd name="connsiteY6" fmla="*/ 1154967 h 3047403"/>
                <a:gd name="connsiteX7" fmla="*/ 176537 w 5353420"/>
                <a:gd name="connsiteY7" fmla="*/ 0 h 3047403"/>
                <a:gd name="connsiteX0" fmla="*/ 176537 w 5353420"/>
                <a:gd name="connsiteY0" fmla="*/ 189378 h 3236781"/>
                <a:gd name="connsiteX1" fmla="*/ 2762620 w 5353420"/>
                <a:gd name="connsiteY1" fmla="*/ 0 h 3236781"/>
                <a:gd name="connsiteX2" fmla="*/ 5353375 w 5353420"/>
                <a:gd name="connsiteY2" fmla="*/ 189378 h 3236781"/>
                <a:gd name="connsiteX3" fmla="*/ 5228504 w 5353420"/>
                <a:gd name="connsiteY3" fmla="*/ 1115745 h 3236781"/>
                <a:gd name="connsiteX4" fmla="*/ 5353375 w 5353420"/>
                <a:gd name="connsiteY4" fmla="*/ 3236366 h 3236781"/>
                <a:gd name="connsiteX5" fmla="*/ 2561504 w 5353420"/>
                <a:gd name="connsiteY5" fmla="*/ 3058845 h 3236781"/>
                <a:gd name="connsiteX6" fmla="*/ 5087 w 5353420"/>
                <a:gd name="connsiteY6" fmla="*/ 3045866 h 3236781"/>
                <a:gd name="connsiteX7" fmla="*/ 27854 w 5353420"/>
                <a:gd name="connsiteY7" fmla="*/ 1344345 h 3236781"/>
                <a:gd name="connsiteX8" fmla="*/ 176537 w 5353420"/>
                <a:gd name="connsiteY8" fmla="*/ 189378 h 3236781"/>
                <a:gd name="connsiteX0" fmla="*/ 176537 w 5353420"/>
                <a:gd name="connsiteY0" fmla="*/ 189378 h 3236781"/>
                <a:gd name="connsiteX1" fmla="*/ 2762620 w 5353420"/>
                <a:gd name="connsiteY1" fmla="*/ 0 h 3236781"/>
                <a:gd name="connsiteX2" fmla="*/ 5353375 w 5353420"/>
                <a:gd name="connsiteY2" fmla="*/ 189378 h 3236781"/>
                <a:gd name="connsiteX3" fmla="*/ 5228504 w 5353420"/>
                <a:gd name="connsiteY3" fmla="*/ 1115745 h 3236781"/>
                <a:gd name="connsiteX4" fmla="*/ 5201020 w 5353420"/>
                <a:gd name="connsiteY4" fmla="*/ 2286000 h 3236781"/>
                <a:gd name="connsiteX5" fmla="*/ 5353375 w 5353420"/>
                <a:gd name="connsiteY5" fmla="*/ 3236366 h 3236781"/>
                <a:gd name="connsiteX6" fmla="*/ 2561504 w 5353420"/>
                <a:gd name="connsiteY6" fmla="*/ 3058845 h 3236781"/>
                <a:gd name="connsiteX7" fmla="*/ 5087 w 5353420"/>
                <a:gd name="connsiteY7" fmla="*/ 3045866 h 3236781"/>
                <a:gd name="connsiteX8" fmla="*/ 27854 w 5353420"/>
                <a:gd name="connsiteY8" fmla="*/ 1344345 h 3236781"/>
                <a:gd name="connsiteX9" fmla="*/ 176537 w 5353420"/>
                <a:gd name="connsiteY9" fmla="*/ 189378 h 323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420" h="3236781">
                  <a:moveTo>
                    <a:pt x="176537" y="189378"/>
                  </a:moveTo>
                  <a:cubicBezTo>
                    <a:pt x="1025865" y="177052"/>
                    <a:pt x="1913292" y="12326"/>
                    <a:pt x="2762620" y="0"/>
                  </a:cubicBezTo>
                  <a:lnTo>
                    <a:pt x="5353375" y="189378"/>
                  </a:lnTo>
                  <a:cubicBezTo>
                    <a:pt x="5356201" y="510867"/>
                    <a:pt x="5225678" y="794256"/>
                    <a:pt x="5228504" y="1115745"/>
                  </a:cubicBezTo>
                  <a:cubicBezTo>
                    <a:pt x="5263793" y="1499480"/>
                    <a:pt x="5165731" y="1902265"/>
                    <a:pt x="5201020" y="2286000"/>
                  </a:cubicBezTo>
                  <a:lnTo>
                    <a:pt x="5353375" y="3236366"/>
                  </a:lnTo>
                  <a:cubicBezTo>
                    <a:pt x="4435451" y="3247042"/>
                    <a:pt x="3479428" y="3048169"/>
                    <a:pt x="2561504" y="3058845"/>
                  </a:cubicBezTo>
                  <a:lnTo>
                    <a:pt x="5087" y="3045866"/>
                  </a:lnTo>
                  <a:cubicBezTo>
                    <a:pt x="-19074" y="2472342"/>
                    <a:pt x="52015" y="1917869"/>
                    <a:pt x="27854" y="1344345"/>
                  </a:cubicBezTo>
                  <a:lnTo>
                    <a:pt x="176537" y="189378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wrap="square" lIns="288000" tIns="252000" rIns="288000" bIns="324000">
              <a:spAutoFit/>
            </a:bodyPr>
            <a:lstStyle/>
            <a:p>
              <a:pPr marL="0" marR="0" lvl="0" indent="22860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Học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sinh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viết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GB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GB" sz="72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vào</a:t>
              </a:r>
              <a:r>
                <a:rPr kumimoji="0" lang="en-GB" sz="7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+mn-cs"/>
                </a:rPr>
                <a:t> VBT</a:t>
              </a:r>
              <a:endPara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469" y="2521826"/>
            <a:ext cx="3792041" cy="4700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70" y="2742877"/>
            <a:ext cx="3822523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823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640E7B-118E-E561-DD79-872156C2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24379" y="1123834"/>
            <a:ext cx="2566003" cy="55413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57776-84A0-D79D-098A-38BED99E04F8}"/>
              </a:ext>
            </a:extLst>
          </p:cNvPr>
          <p:cNvGrpSpPr/>
          <p:nvPr/>
        </p:nvGrpSpPr>
        <p:grpSpPr>
          <a:xfrm>
            <a:off x="1763316" y="-228269"/>
            <a:ext cx="5911060" cy="3944081"/>
            <a:chOff x="4570639" y="-364423"/>
            <a:chExt cx="5911060" cy="3944081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636F7F2D-FD04-F188-495E-C7EF3E9DF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639" y="-364423"/>
              <a:ext cx="5911060" cy="39440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ACE016-DB57-F2C7-4FA4-6B8EA16E5863}"/>
                </a:ext>
              </a:extLst>
            </p:cNvPr>
            <p:cNvSpPr txBox="1"/>
            <p:nvPr/>
          </p:nvSpPr>
          <p:spPr>
            <a:xfrm>
              <a:off x="5303644" y="562496"/>
              <a:ext cx="3978129" cy="2163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hơi trò chơi </a:t>
              </a:r>
              <a:r>
                <a:rPr lang="vi-VN" sz="44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Chuyền hoa </a:t>
              </a:r>
              <a:r>
                <a:rPr lang="vi-VN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chữa bài</a:t>
              </a:r>
              <a:endParaRPr lang="en-GB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90988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65521D-8E44-46CF-406E-8289514607CA}"/>
              </a:ext>
            </a:extLst>
          </p:cNvPr>
          <p:cNvSpPr/>
          <p:nvPr/>
        </p:nvSpPr>
        <p:spPr>
          <a:xfrm>
            <a:off x="402021" y="5990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9E171-D282-C223-27B3-B284DB62EA43}"/>
              </a:ext>
            </a:extLst>
          </p:cNvPr>
          <p:cNvSpPr txBox="1"/>
          <p:nvPr/>
        </p:nvSpPr>
        <p:spPr>
          <a:xfrm>
            <a:off x="-564638" y="0"/>
            <a:ext cx="4037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E33304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Chữa bài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E5340-6268-B91B-4F49-01B5C6BCEA4A}"/>
              </a:ext>
            </a:extLst>
          </p:cNvPr>
          <p:cNvSpPr txBox="1"/>
          <p:nvPr/>
        </p:nvSpPr>
        <p:spPr>
          <a:xfrm>
            <a:off x="556389" y="860308"/>
            <a:ext cx="1037108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prstClr val="black"/>
                </a:solidFill>
                <a:latin typeface="ArialMT"/>
              </a:rPr>
              <a:t>- 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Mùa xuân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 </a:t>
            </a: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-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chiếu xuống mặt đất.</a:t>
            </a:r>
          </a:p>
          <a:p>
            <a:pPr algn="just"/>
            <a:endParaRPr lang="en-US" sz="400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-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hoà giọng hót véo von. </a:t>
            </a:r>
          </a:p>
          <a:p>
            <a:pPr algn="just"/>
            <a:endParaRPr lang="en-US" sz="4000">
              <a:solidFill>
                <a:srgbClr val="000000"/>
              </a:solidFill>
              <a:latin typeface="ArialMT"/>
            </a:endParaRPr>
          </a:p>
          <a:p>
            <a:pPr algn="just"/>
            <a:r>
              <a:rPr lang="en-US" sz="4000">
                <a:solidFill>
                  <a:srgbClr val="000000"/>
                </a:solidFill>
                <a:latin typeface="ArialMT"/>
              </a:rPr>
              <a:t>- Những khóm hoa </a:t>
            </a:r>
            <a:r>
              <a:rPr lang="en-US" sz="5400">
                <a:solidFill>
                  <a:srgbClr val="FF00FF"/>
                </a:solidFill>
                <a:latin typeface="Wingdings-Regular"/>
              </a:rPr>
              <a:t></a:t>
            </a:r>
            <a:r>
              <a:rPr lang="en-US" sz="4000">
                <a:solidFill>
                  <a:srgbClr val="000000"/>
                </a:solidFill>
                <a:latin typeface="ArialMT"/>
              </a:rPr>
              <a:t>.</a:t>
            </a:r>
          </a:p>
          <a:p>
            <a:pPr algn="just"/>
            <a:r>
              <a:rPr lang="en-US" sz="3600" i="1">
                <a:solidFill>
                  <a:srgbClr val="000000"/>
                </a:solidFill>
                <a:latin typeface="Arial-ItalicMT"/>
              </a:rPr>
              <a:t>                                       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D7471-3A5E-7EB4-73B8-498AAFCCA202}"/>
              </a:ext>
            </a:extLst>
          </p:cNvPr>
          <p:cNvSpPr/>
          <p:nvPr/>
        </p:nvSpPr>
        <p:spPr>
          <a:xfrm>
            <a:off x="3226676" y="1092216"/>
            <a:ext cx="5423339" cy="60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về/ đang về/ đến/…</a:t>
            </a:r>
            <a:endParaRPr lang="en-US" sz="4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77CD16-4934-89F1-57A5-6833CF4F6E4F}"/>
              </a:ext>
            </a:extLst>
          </p:cNvPr>
          <p:cNvSpPr/>
          <p:nvPr/>
        </p:nvSpPr>
        <p:spPr>
          <a:xfrm>
            <a:off x="794846" y="2433642"/>
            <a:ext cx="8808325" cy="725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tia nắng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 mặt đất 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592D6-5889-BD29-D9ED-B59458CA2336}"/>
              </a:ext>
            </a:extLst>
          </p:cNvPr>
          <p:cNvSpPr/>
          <p:nvPr/>
        </p:nvSpPr>
        <p:spPr>
          <a:xfrm>
            <a:off x="810284" y="3890683"/>
            <a:ext cx="10832551" cy="725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Bầy chim/ Đàn chim/…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 giọng hót véo von 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476559-0D3E-726A-49AA-658899390A5B}"/>
              </a:ext>
            </a:extLst>
          </p:cNvPr>
          <p:cNvSpPr/>
          <p:nvPr/>
        </p:nvSpPr>
        <p:spPr>
          <a:xfrm>
            <a:off x="4907021" y="5347724"/>
            <a:ext cx="4121366" cy="635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nhau nở rộ.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632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004217-3BA3-BEC5-B2D5-2C5C33C91EBB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5794D4-2AFB-F6D5-FF97-D8392C000576}"/>
              </a:ext>
            </a:extLst>
          </p:cNvPr>
          <p:cNvSpPr txBox="1"/>
          <p:nvPr/>
        </p:nvSpPr>
        <p:spPr>
          <a:xfrm>
            <a:off x="878928" y="1459973"/>
            <a:ext cx="1037108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 xuân </a:t>
            </a: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về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tia nắng</a:t>
            </a:r>
            <a:r>
              <a:rPr lang="en-US" sz="4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chiếu xuống mặt đất. </a:t>
            </a:r>
            <a:r>
              <a:rPr lang="en-US" sz="480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 chim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 giọng hót véo von. Những khóm hoa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đua nhau nở rộ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kumimoji="0" lang="vi-VN" sz="4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Linh Hương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4996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640E7B-118E-E561-DD79-872156C27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124379" y="1123834"/>
            <a:ext cx="2566003" cy="55413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4857776-84A0-D79D-098A-38BED99E04F8}"/>
              </a:ext>
            </a:extLst>
          </p:cNvPr>
          <p:cNvGrpSpPr/>
          <p:nvPr/>
        </p:nvGrpSpPr>
        <p:grpSpPr>
          <a:xfrm>
            <a:off x="1763316" y="-228269"/>
            <a:ext cx="5911060" cy="3944081"/>
            <a:chOff x="4570639" y="-364423"/>
            <a:chExt cx="5911060" cy="3944081"/>
          </a:xfrm>
        </p:grpSpPr>
        <p:pic>
          <p:nvPicPr>
            <p:cNvPr id="6" name="图片 12">
              <a:extLst>
                <a:ext uri="{FF2B5EF4-FFF2-40B4-BE49-F238E27FC236}">
                  <a16:creationId xmlns:a16="http://schemas.microsoft.com/office/drawing/2014/main" id="{636F7F2D-FD04-F188-495E-C7EF3E9DF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639" y="-364423"/>
              <a:ext cx="5911060" cy="39440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ACE016-DB57-F2C7-4FA4-6B8EA16E5863}"/>
                </a:ext>
              </a:extLst>
            </p:cNvPr>
            <p:cNvSpPr txBox="1"/>
            <p:nvPr/>
          </p:nvSpPr>
          <p:spPr>
            <a:xfrm>
              <a:off x="5522509" y="987680"/>
              <a:ext cx="39781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VẬN DỤNG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707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1" y="839583"/>
            <a:ext cx="8252313" cy="4898549"/>
            <a:chOff x="2366497" y="407795"/>
            <a:chExt cx="7205382" cy="447196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733206" y="-958914"/>
              <a:ext cx="4471964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83672" y="1110227"/>
              <a:ext cx="5679912" cy="317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vương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quốc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nọ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xinh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đẹp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đang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bắt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vượt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thử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thách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gặp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hung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dữ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đánh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nhé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22E1360F-2D81-4AFE-9217-0CDDBB05C8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16994D88-5D27-479F-B1F8-5C3354288C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777729"/>
            <a:ext cx="487363" cy="487363"/>
          </a:xfrm>
          <a:prstGeom prst="rect">
            <a:avLst/>
          </a:prstGeom>
        </p:spPr>
      </p:pic>
      <p:pic>
        <p:nvPicPr>
          <p:cNvPr id="26" name="Tieng-chim-bo-cau-vo-canh-www_tiengdong_com">
            <a:hlinkClick r:id="" action="ppaction://media"/>
            <a:extLst>
              <a:ext uri="{FF2B5EF4-FFF2-40B4-BE49-F238E27FC236}">
                <a16:creationId xmlns:a16="http://schemas.microsoft.com/office/drawing/2014/main" id="{2AE15658-955E-4BA6-BE5D-06C4270BB7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3997.9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5354" y="3265092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22A52D-1103-0334-3559-418B4FE089B5}"/>
              </a:ext>
            </a:extLst>
          </p:cNvPr>
          <p:cNvSpPr/>
          <p:nvPr/>
        </p:nvSpPr>
        <p:spPr>
          <a:xfrm>
            <a:off x="0" y="643078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12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9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91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82"/>
                            </p:stCondLst>
                            <p:childTnLst>
                              <p:par>
                                <p:cTn id="5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182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21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21"/>
                            </p:stCondLst>
                            <p:childTnLst>
                              <p:par>
                                <p:cTn id="9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593281"/>
            <a:ext cx="12192000" cy="869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44" y="691397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36" y="191429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234E6D47-E631-42B5-8CBA-0CF3FFFE5B19}"/>
              </a:ext>
            </a:extLst>
          </p:cNvPr>
          <p:cNvSpPr/>
          <p:nvPr/>
        </p:nvSpPr>
        <p:spPr>
          <a:xfrm>
            <a:off x="6486296" y="1880157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">
            <a:extLst>
              <a:ext uri="{FF2B5EF4-FFF2-40B4-BE49-F238E27FC236}">
                <a16:creationId xmlns:a16="http://schemas.microsoft.com/office/drawing/2014/main" id="{C0239616-DB52-4B97-BC38-B71199E99E2B}"/>
              </a:ext>
            </a:extLst>
          </p:cNvPr>
          <p:cNvSpPr/>
          <p:nvPr/>
        </p:nvSpPr>
        <p:spPr>
          <a:xfrm>
            <a:off x="2099423" y="3063654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2035938" y="197087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9203BF-4820-48F1-93B6-40AC936EE853}"/>
              </a:ext>
            </a:extLst>
          </p:cNvPr>
          <p:cNvGrpSpPr/>
          <p:nvPr/>
        </p:nvGrpSpPr>
        <p:grpSpPr>
          <a:xfrm>
            <a:off x="547584" y="347462"/>
            <a:ext cx="10758167" cy="1385212"/>
            <a:chOff x="2719501" y="48411"/>
            <a:chExt cx="10758167" cy="1385212"/>
          </a:xfrm>
        </p:grpSpPr>
        <p:sp>
          <p:nvSpPr>
            <p:cNvPr id="19" name="Round Same Side Corner Rectangle 10">
              <a:extLst>
                <a:ext uri="{FF2B5EF4-FFF2-40B4-BE49-F238E27FC236}">
                  <a16:creationId xmlns:a16="http://schemas.microsoft.com/office/drawing/2014/main" id="{634559CE-9E08-4A21-9207-176384DB279C}"/>
                </a:ext>
              </a:extLst>
            </p:cNvPr>
            <p:cNvSpPr/>
            <p:nvPr/>
          </p:nvSpPr>
          <p:spPr>
            <a:xfrm>
              <a:off x="2719501" y="48411"/>
              <a:ext cx="10758167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1D10FDB-67E6-4C7B-B32E-A1A4ADE71C5E}"/>
                </a:ext>
              </a:extLst>
            </p:cNvPr>
            <p:cNvSpPr/>
            <p:nvPr/>
          </p:nvSpPr>
          <p:spPr>
            <a:xfrm>
              <a:off x="3212468" y="352703"/>
              <a:ext cx="10110896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Câu thường gồm 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mấy </a:t>
              </a:r>
              <a:r>
                <a:rPr kumimoji="0" lang="vi-VN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thành phần chính</a:t>
              </a: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C">
            <a:extLst>
              <a:ext uri="{FF2B5EF4-FFF2-40B4-BE49-F238E27FC236}">
                <a16:creationId xmlns:a16="http://schemas.microsoft.com/office/drawing/2014/main" id="{5F642B78-7067-46EC-93FE-25D57CC88EF2}"/>
              </a:ext>
            </a:extLst>
          </p:cNvPr>
          <p:cNvSpPr/>
          <p:nvPr/>
        </p:nvSpPr>
        <p:spPr>
          <a:xfrm>
            <a:off x="6512574" y="3030532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660" y="3789272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0734" y="5593281"/>
            <a:ext cx="923733" cy="810502"/>
          </a:xfrm>
          <a:prstGeom prst="rect">
            <a:avLst/>
          </a:prstGeom>
        </p:spPr>
      </p:pic>
      <p:pic>
        <p:nvPicPr>
          <p:cNvPr id="24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72622E4C-57AA-4918-817F-76E9F26BC3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D2324E-9071-46E5-BCAA-046120A611B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428B781-F028-9FEE-AA16-58937ABD17AB}"/>
              </a:ext>
            </a:extLst>
          </p:cNvPr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61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0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1" grpId="0" animBg="1"/>
      <p:bldP spid="21" grpId="1" animBg="1"/>
      <p:bldP spid="21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A75A6B12-F0FB-4B0E-8AA3-B19320E37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17655" y="-1923649"/>
            <a:ext cx="6872303" cy="7622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B4CBF3-F0F8-4817-A46A-4DAF4BE6E3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2320" y="1730418"/>
            <a:ext cx="2849927" cy="300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8CD9A-99AB-4F7B-82E8-962FFB439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8792" y="741017"/>
            <a:ext cx="3498136" cy="388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9462" y="342900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53876" y="1606419"/>
            <a:ext cx="2817973" cy="297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6551" y="1880146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90" y="4242499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665" y="3996835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3" y="4346645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28" y="4359703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959" y="15800"/>
            <a:ext cx="1529158" cy="9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697" y="175192"/>
            <a:ext cx="1189180" cy="7270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7770"/>
          <a:stretch/>
        </p:blipFill>
        <p:spPr>
          <a:xfrm>
            <a:off x="0" y="5522764"/>
            <a:ext cx="12192000" cy="9053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055" y="408721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68" y="4809608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26" y="4781989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50" y="4698438"/>
            <a:ext cx="596267" cy="596267"/>
          </a:xfrm>
          <a:prstGeom prst="rect">
            <a:avLst/>
          </a:prstGeom>
        </p:spPr>
      </p:pic>
      <p:sp>
        <p:nvSpPr>
          <p:cNvPr id="22" name="A">
            <a:extLst>
              <a:ext uri="{FF2B5EF4-FFF2-40B4-BE49-F238E27FC236}">
                <a16:creationId xmlns:a16="http://schemas.microsoft.com/office/drawing/2014/main" id="{78C0AD2B-1F66-4C9D-AABB-2405B2B39DD0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Chủ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C">
            <a:extLst>
              <a:ext uri="{FF2B5EF4-FFF2-40B4-BE49-F238E27FC236}">
                <a16:creationId xmlns:a16="http://schemas.microsoft.com/office/drawing/2014/main" id="{E33DC7AA-25FF-4EED-8101-689C81D98B40}"/>
              </a:ext>
            </a:extLst>
          </p:cNvPr>
          <p:cNvSpPr/>
          <p:nvPr/>
        </p:nvSpPr>
        <p:spPr>
          <a:xfrm>
            <a:off x="6426364" y="163228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Động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7" name="B">
            <a:extLst>
              <a:ext uri="{FF2B5EF4-FFF2-40B4-BE49-F238E27FC236}">
                <a16:creationId xmlns:a16="http://schemas.microsoft.com/office/drawing/2014/main" id="{7A24BF87-46C3-4BD7-9AF6-5F3818EC53A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Vị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819405" y="50792"/>
            <a:ext cx="10511533" cy="1385212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740718" y="300007"/>
              <a:ext cx="4198182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Thành phần chính thứ nhất của câu là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268" y="3674722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44" name="B">
            <a:extLst>
              <a:ext uri="{FF2B5EF4-FFF2-40B4-BE49-F238E27FC236}">
                <a16:creationId xmlns:a16="http://schemas.microsoft.com/office/drawing/2014/main" id="{05269886-688F-4C77-AB75-75CB4947F801}"/>
              </a:ext>
            </a:extLst>
          </p:cNvPr>
          <p:cNvSpPr/>
          <p:nvPr/>
        </p:nvSpPr>
        <p:spPr>
          <a:xfrm>
            <a:off x="2109311" y="278754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Tính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96DA844-1FB4-43A2-81CA-E81E8286AB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3BE493D-B0D1-4DAD-AC76-6115AB1478D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67A671-AFBC-A15B-9105-1B7069FBA2E7}"/>
              </a:ext>
            </a:extLst>
          </p:cNvPr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33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 animBg="1"/>
      <p:bldP spid="22" grpId="1" animBg="1"/>
      <p:bldP spid="22" grpId="2" animBg="1"/>
      <p:bldP spid="32" grpId="0" animBg="1"/>
      <p:bldP spid="32" grpId="1" animBg="1"/>
      <p:bldP spid="32" grpId="2" animBg="1"/>
      <p:bldP spid="37" grpId="0" animBg="1"/>
      <p:bldP spid="37" grpId="1" animBg="1"/>
      <p:bldP spid="37" grpId="2" animBg="1"/>
      <p:bldP spid="44" grpId="0" animBg="1"/>
      <p:bldP spid="44" grpId="1" animBg="1"/>
      <p:bldP spid="4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F3263-4A4F-C048-F01C-334430028A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788688C-A9BD-C24F-6001-735F465EADB7}"/>
              </a:ext>
            </a:extLst>
          </p:cNvPr>
          <p:cNvGrpSpPr/>
          <p:nvPr/>
        </p:nvGrpSpPr>
        <p:grpSpPr>
          <a:xfrm>
            <a:off x="2571941" y="693124"/>
            <a:ext cx="8472575" cy="1008992"/>
            <a:chOff x="2858813" y="672663"/>
            <a:chExt cx="7073463" cy="100899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AEADF07-D9F3-036F-7D1F-D9083B95B8D5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4645"/>
                <a:gd name="adj2" fmla="val 1099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C0789B-CA25-7CAB-6005-361BA969E29A}"/>
                </a:ext>
              </a:extLst>
            </p:cNvPr>
            <p:cNvSpPr txBox="1"/>
            <p:nvPr/>
          </p:nvSpPr>
          <p:spPr>
            <a:xfrm>
              <a:off x="3037490" y="736449"/>
              <a:ext cx="6894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/>
                <a:t>Em hãy cho biết câu là gì 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B988CA-2B99-3012-B35A-BF6229BAC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705C019-00BD-72B5-7DD6-BF37BBF797C8}"/>
              </a:ext>
            </a:extLst>
          </p:cNvPr>
          <p:cNvGrpSpPr/>
          <p:nvPr/>
        </p:nvGrpSpPr>
        <p:grpSpPr>
          <a:xfrm>
            <a:off x="5181600" y="2806261"/>
            <a:ext cx="6418729" cy="3121573"/>
            <a:chOff x="5181600" y="2806261"/>
            <a:chExt cx="5959365" cy="31215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E2FC488-CDA7-7B9C-36AB-BF8BFA49A5A0}"/>
                </a:ext>
              </a:extLst>
            </p:cNvPr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6C62EB-8025-408E-C474-9C79D1F218D2}"/>
                </a:ext>
              </a:extLst>
            </p:cNvPr>
            <p:cNvSpPr txBox="1"/>
            <p:nvPr/>
          </p:nvSpPr>
          <p:spPr>
            <a:xfrm>
              <a:off x="5181600" y="3028219"/>
              <a:ext cx="5959365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600" b="1">
                  <a:solidFill>
                    <a:srgbClr val="FF0000"/>
                  </a:solidFill>
                </a:rPr>
                <a:t>Câu</a:t>
              </a:r>
              <a:r>
                <a:rPr lang="en-US" sz="5600">
                  <a:solidFill>
                    <a:srgbClr val="FF0000"/>
                  </a:solidFill>
                </a:rPr>
                <a:t> là tập hợp các từ ngữ diễn đạt một ý trọn vẹn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0648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EBDFAC-4D25-4F6F-9E72-B732E44354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0"/>
          <a:stretch/>
        </p:blipFill>
        <p:spPr>
          <a:xfrm>
            <a:off x="0" y="5178892"/>
            <a:ext cx="12192000" cy="1315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3E5A6D-D1B5-4675-851F-A9460021F8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193" y="1320152"/>
            <a:ext cx="4363866" cy="43638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0F3E1-9B69-46D1-BD91-66608C21A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02" y="433895"/>
            <a:ext cx="3478882" cy="2622542"/>
          </a:xfrm>
          <a:prstGeom prst="rect">
            <a:avLst/>
          </a:prstGeom>
        </p:spPr>
      </p:pic>
      <p:sp>
        <p:nvSpPr>
          <p:cNvPr id="8" name="C">
            <a:extLst>
              <a:ext uri="{FF2B5EF4-FFF2-40B4-BE49-F238E27FC236}">
                <a16:creationId xmlns:a16="http://schemas.microsoft.com/office/drawing/2014/main" id="{B4AB945A-80E5-4E4A-8250-F1ECA8BB6437}"/>
              </a:ext>
            </a:extLst>
          </p:cNvPr>
          <p:cNvSpPr/>
          <p:nvPr/>
        </p:nvSpPr>
        <p:spPr>
          <a:xfrm>
            <a:off x="1916857" y="186712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Chủ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B8F75F88-F200-4903-80CB-D2B22EFE0544}"/>
              </a:ext>
            </a:extLst>
          </p:cNvPr>
          <p:cNvSpPr/>
          <p:nvPr/>
        </p:nvSpPr>
        <p:spPr>
          <a:xfrm>
            <a:off x="2057233" y="3040932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Tính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4DB0A247-9005-4ADF-9084-2FD301436999}"/>
              </a:ext>
            </a:extLst>
          </p:cNvPr>
          <p:cNvSpPr/>
          <p:nvPr/>
        </p:nvSpPr>
        <p:spPr>
          <a:xfrm>
            <a:off x="6470384" y="1811313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3600" b="0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ngữ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B172E53-6902-4B63-ACE3-CF13B085CE93}"/>
              </a:ext>
            </a:extLst>
          </p:cNvPr>
          <p:cNvGrpSpPr/>
          <p:nvPr/>
        </p:nvGrpSpPr>
        <p:grpSpPr>
          <a:xfrm>
            <a:off x="2057233" y="48411"/>
            <a:ext cx="7906080" cy="1385212"/>
            <a:chOff x="3436491" y="48411"/>
            <a:chExt cx="4806636" cy="1385212"/>
          </a:xfrm>
        </p:grpSpPr>
        <p:sp>
          <p:nvSpPr>
            <p:cNvPr id="12" name="Round Same Side Corner Rectangle 10">
              <a:extLst>
                <a:ext uri="{FF2B5EF4-FFF2-40B4-BE49-F238E27FC236}">
                  <a16:creationId xmlns:a16="http://schemas.microsoft.com/office/drawing/2014/main" id="{00FE31E0-EA3B-482B-A377-F412AC8ADAF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B25449-A7C6-4D76-AEA4-E7EF5283113E}"/>
                </a:ext>
              </a:extLst>
            </p:cNvPr>
            <p:cNvSpPr/>
            <p:nvPr/>
          </p:nvSpPr>
          <p:spPr>
            <a:xfrm>
              <a:off x="3436491" y="119823"/>
              <a:ext cx="4806636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 w="0"/>
                  <a:solidFill>
                    <a:srgbClr val="FFFF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Thành phần chính thứ hai của câu là</a:t>
              </a:r>
              <a:endParaRPr kumimoji="0" lang="en-US" sz="36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4" name="C">
            <a:extLst>
              <a:ext uri="{FF2B5EF4-FFF2-40B4-BE49-F238E27FC236}">
                <a16:creationId xmlns:a16="http://schemas.microsoft.com/office/drawing/2014/main" id="{54DE855A-1C29-431F-9124-A082855F0D8B}"/>
              </a:ext>
            </a:extLst>
          </p:cNvPr>
          <p:cNvSpPr/>
          <p:nvPr/>
        </p:nvSpPr>
        <p:spPr>
          <a:xfrm>
            <a:off x="6470384" y="300781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Động từ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F2F5D9-F9C8-45A1-BDC4-386E463278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91" y="3492513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E4ACE6-762B-450E-B10D-01115715C5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29966" y="5897359"/>
            <a:ext cx="923733" cy="810502"/>
          </a:xfrm>
          <a:prstGeom prst="rect">
            <a:avLst/>
          </a:prstGeom>
        </p:spPr>
      </p:pic>
      <p:pic>
        <p:nvPicPr>
          <p:cNvPr id="17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410D70E4-D6DC-4043-AB33-FD37A2566E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DB68BE-31F8-481F-9384-0AB71387C6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AD397F-2A01-E0AD-5BE9-8A5DD8F3828D}"/>
              </a:ext>
            </a:extLst>
          </p:cNvPr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00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39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exit" presetSubtype="0" ac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4" grpId="0" animBg="1"/>
      <p:bldP spid="14" grpId="1" animBg="1"/>
      <p:bldP spid="14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40B9BF-F327-4972-B97A-6AB35BC20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4521" y="1082675"/>
            <a:ext cx="4572000" cy="457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0620" y="-3849657"/>
            <a:ext cx="8864937" cy="10413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2" y="398304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779845" y="1713038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8801" y="270935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770"/>
          <a:stretch/>
        </p:blipFill>
        <p:spPr>
          <a:xfrm>
            <a:off x="0" y="5559365"/>
            <a:ext cx="12372754" cy="8721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83" y="5185223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94522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28" y="4561074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50" y="4417472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791" y="102973"/>
            <a:ext cx="1024886" cy="62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4" y="308200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53" y="65009"/>
            <a:ext cx="997522" cy="609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077" y="169896"/>
            <a:ext cx="1024886" cy="626644"/>
          </a:xfrm>
          <a:prstGeom prst="rect">
            <a:avLst/>
          </a:prstGeom>
        </p:spPr>
      </p:pic>
      <p:sp>
        <p:nvSpPr>
          <p:cNvPr id="27" name="C">
            <a:extLst>
              <a:ext uri="{FF2B5EF4-FFF2-40B4-BE49-F238E27FC236}">
                <a16:creationId xmlns:a16="http://schemas.microsoft.com/office/drawing/2014/main" id="{BB0562FD-CAE6-436A-866F-1D0EC49B81CC}"/>
              </a:ext>
            </a:extLst>
          </p:cNvPr>
          <p:cNvSpPr/>
          <p:nvPr/>
        </p:nvSpPr>
        <p:spPr>
          <a:xfrm>
            <a:off x="6631875" y="2775644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D.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 cấy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2C2EF1E-BE78-4B48-A474-F3BE6B24046D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đi cấy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7651A066-D971-4B9F-AA3B-5D66229BFBDE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F11E00-008E-4305-8423-9906AF8B1B1C}"/>
              </a:ext>
            </a:extLst>
          </p:cNvPr>
          <p:cNvGrpSpPr/>
          <p:nvPr/>
        </p:nvGrpSpPr>
        <p:grpSpPr>
          <a:xfrm>
            <a:off x="2820843" y="72896"/>
            <a:ext cx="6925220" cy="1385212"/>
            <a:chOff x="3436491" y="48411"/>
            <a:chExt cx="4806636" cy="1385212"/>
          </a:xfrm>
        </p:grpSpPr>
        <p:sp>
          <p:nvSpPr>
            <p:cNvPr id="31" name="Round Same Side Corner Rectangle 10">
              <a:extLst>
                <a:ext uri="{FF2B5EF4-FFF2-40B4-BE49-F238E27FC236}">
                  <a16:creationId xmlns:a16="http://schemas.microsoft.com/office/drawing/2014/main" id="{62FDCE12-CEBE-4E0E-A3C1-CBF7026BB807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38AEDA-1D39-407D-BDEC-637DF383DE6F}"/>
                </a:ext>
              </a:extLst>
            </p:cNvPr>
            <p:cNvSpPr/>
            <p:nvPr/>
          </p:nvSpPr>
          <p:spPr>
            <a:xfrm>
              <a:off x="3733112" y="201408"/>
              <a:ext cx="418170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Tìm chủ ngữ trong câu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0"/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Mẹ đang đi cấy.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72" y="3833743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9071" y="5626094"/>
            <a:ext cx="923733" cy="810502"/>
          </a:xfrm>
          <a:prstGeom prst="rect">
            <a:avLst/>
          </a:prstGeom>
        </p:spPr>
      </p:pic>
      <p:sp>
        <p:nvSpPr>
          <p:cNvPr id="35" name="C">
            <a:extLst>
              <a:ext uri="{FF2B5EF4-FFF2-40B4-BE49-F238E27FC236}">
                <a16:creationId xmlns:a16="http://schemas.microsoft.com/office/drawing/2014/main" id="{AB851E20-C479-4071-AFDE-ECF3E18C9518}"/>
              </a:ext>
            </a:extLst>
          </p:cNvPr>
          <p:cNvSpPr/>
          <p:nvPr/>
        </p:nvSpPr>
        <p:spPr>
          <a:xfrm>
            <a:off x="6582877" y="1693970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đang 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6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DAB9FE61-1335-43ED-8EB7-985F6A6E02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5FF5043-27ED-4388-B7E8-D47F0405E53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CC68D0-5967-9346-28CB-6DA6AF528B91}"/>
              </a:ext>
            </a:extLst>
          </p:cNvPr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520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3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39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39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339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5" grpId="0" animBg="1"/>
      <p:bldP spid="35" grpId="1" animBg="1"/>
      <p:bldP spid="35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D9E1B5-9B6E-467B-B6F5-CC0091C388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10698790" y="3890408"/>
            <a:ext cx="1286583" cy="217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4B5856-A0B4-4550-9D78-65242C68EA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39" y="2830195"/>
            <a:ext cx="6515971" cy="2945219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id="{E7AB0421-02F4-450B-97D1-D0348768AA42}"/>
              </a:ext>
            </a:extLst>
          </p:cNvPr>
          <p:cNvSpPr/>
          <p:nvPr/>
        </p:nvSpPr>
        <p:spPr>
          <a:xfrm>
            <a:off x="1274164" y="1995095"/>
            <a:ext cx="5081665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Cây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cối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D">
            <a:extLst>
              <a:ext uri="{FF2B5EF4-FFF2-40B4-BE49-F238E27FC236}">
                <a16:creationId xmlns:a16="http://schemas.microsoft.com/office/drawing/2014/main" id="{8D7B6B9B-7BDD-49E9-A71B-E98F7CE90913}"/>
              </a:ext>
            </a:extLst>
          </p:cNvPr>
          <p:cNvSpPr/>
          <p:nvPr/>
        </p:nvSpPr>
        <p:spPr>
          <a:xfrm>
            <a:off x="1274164" y="3190541"/>
            <a:ext cx="5276538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>
                <a:ln w="0"/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đâm chồi nảy lộc.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2AB1D8-6ED7-45C7-AC52-60CB198B4888}"/>
              </a:ext>
            </a:extLst>
          </p:cNvPr>
          <p:cNvGrpSpPr/>
          <p:nvPr/>
        </p:nvGrpSpPr>
        <p:grpSpPr>
          <a:xfrm>
            <a:off x="3076983" y="234781"/>
            <a:ext cx="7256325" cy="1385212"/>
            <a:chOff x="3376012" y="48411"/>
            <a:chExt cx="4927593" cy="1385212"/>
          </a:xfrm>
        </p:grpSpPr>
        <p:sp>
          <p:nvSpPr>
            <p:cNvPr id="13" name="Round Same Side Corner Rectangle 10">
              <a:extLst>
                <a:ext uri="{FF2B5EF4-FFF2-40B4-BE49-F238E27FC236}">
                  <a16:creationId xmlns:a16="http://schemas.microsoft.com/office/drawing/2014/main" id="{10E8D94E-B8FD-4F3C-B7C3-073824C722A5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CC4E10-2102-4C89-B833-AEE046AF4905}"/>
                </a:ext>
              </a:extLst>
            </p:cNvPr>
            <p:cNvSpPr/>
            <p:nvPr/>
          </p:nvSpPr>
          <p:spPr>
            <a:xfrm>
              <a:off x="3376012" y="162234"/>
              <a:ext cx="492759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Tìm vị ngữ trong câu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>
                  <a:ln w="0"/>
                  <a:solidFill>
                    <a:srgbClr val="FFFF00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Cây cối đâm chồi nảy lộc.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953CCA1-6C96-460B-9B4D-B3B4A95F45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45" y="3665661"/>
            <a:ext cx="2009289" cy="1957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D68D39-C523-4D5F-B981-F21625BC0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7936" y="5686551"/>
            <a:ext cx="923733" cy="810502"/>
          </a:xfrm>
          <a:prstGeom prst="rect">
            <a:avLst/>
          </a:prstGeom>
        </p:spPr>
      </p:pic>
      <p:pic>
        <p:nvPicPr>
          <p:cNvPr id="18" name="Am-thanh-phun-trao-dung-nham-nui-lua-www_tiengdong_com">
            <a:hlinkClick r:id="" action="ppaction://media"/>
            <a:extLst>
              <a:ext uri="{FF2B5EF4-FFF2-40B4-BE49-F238E27FC236}">
                <a16:creationId xmlns:a16="http://schemas.microsoft.com/office/drawing/2014/main" id="{2E07E034-8E56-44C5-9468-63ABBD7685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21058" y="5067754"/>
            <a:ext cx="487363" cy="487363"/>
          </a:xfrm>
          <a:prstGeom prst="rect">
            <a:avLst/>
          </a:prstGeom>
        </p:spPr>
      </p:pic>
      <p:pic>
        <p:nvPicPr>
          <p:cNvPr id="19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1CD4E581-25F8-44A1-A0E2-80A1EC919D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67.916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sp>
        <p:nvSpPr>
          <p:cNvPr id="21" name="B">
            <a:extLst>
              <a:ext uri="{FF2B5EF4-FFF2-40B4-BE49-F238E27FC236}">
                <a16:creationId xmlns:a16="http://schemas.microsoft.com/office/drawing/2014/main" id="{8F9AAB92-8088-46B3-A4CD-CCAE65F2644E}"/>
              </a:ext>
            </a:extLst>
          </p:cNvPr>
          <p:cNvSpPr/>
          <p:nvPr/>
        </p:nvSpPr>
        <p:spPr>
          <a:xfrm>
            <a:off x="6689231" y="199509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đâm lộc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0523D140-5623-4A99-B2D8-65C76ADA14BE}"/>
              </a:ext>
            </a:extLst>
          </p:cNvPr>
          <p:cNvSpPr/>
          <p:nvPr/>
        </p:nvSpPr>
        <p:spPr>
          <a:xfrm>
            <a:off x="6839141" y="3271027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D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. nảy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chồi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0BBFF-A4F9-464F-8FD3-6EE59C82BE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23E2E2-63FD-6DE2-A3CE-3BDA561FA484}"/>
              </a:ext>
            </a:extLst>
          </p:cNvPr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64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3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3.33333E-6 L 0.575 0.00741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6702B-4C45-40E3-9FED-B3DC9D3D21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851" y="786499"/>
            <a:ext cx="5718961" cy="32140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931648-1D14-4B92-BDA1-6E104DA3ED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663" y="552972"/>
            <a:ext cx="6550016" cy="3681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D088F53-6A1E-444C-9EC2-3A5D4C3B03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1706" y="-24932"/>
            <a:ext cx="5718961" cy="3214056"/>
          </a:xfrm>
          <a:prstGeom prst="rect">
            <a:avLst/>
          </a:prstGeom>
        </p:spPr>
      </p:pic>
      <p:pic>
        <p:nvPicPr>
          <p:cNvPr id="22" name="Tieng-ngua-ch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CBAC1B-943F-4A5B-9011-4F25C9BAB9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67.9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36497" y="2123085"/>
            <a:ext cx="487363" cy="487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CF48E59-D870-4945-BEF9-1C9F8717E9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381613"/>
            <a:ext cx="12192000" cy="4589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58405F-9C64-D08F-C4DA-2E2CF4549CC6}"/>
              </a:ext>
            </a:extLst>
          </p:cNvPr>
          <p:cNvSpPr/>
          <p:nvPr/>
        </p:nvSpPr>
        <p:spPr>
          <a:xfrm>
            <a:off x="0" y="6400800"/>
            <a:ext cx="12192000" cy="5396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33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39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087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9E65CD-03DC-688B-1A59-971FA3131A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/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DA14782-283D-C8AF-E11D-924D44B14814}"/>
              </a:ext>
            </a:extLst>
          </p:cNvPr>
          <p:cNvGrpSpPr/>
          <p:nvPr/>
        </p:nvGrpSpPr>
        <p:grpSpPr>
          <a:xfrm>
            <a:off x="2858813" y="672663"/>
            <a:ext cx="7283670" cy="1008992"/>
            <a:chOff x="2858813" y="672663"/>
            <a:chExt cx="7283670" cy="1008992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FDEB0109-E8F5-735A-A08A-5F84BBECCCAE}"/>
                </a:ext>
              </a:extLst>
            </p:cNvPr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4645"/>
                <a:gd name="adj2" fmla="val 10997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19B5C2F-7D1D-2067-A645-D606373AF436}"/>
                </a:ext>
              </a:extLst>
            </p:cNvPr>
            <p:cNvSpPr txBox="1"/>
            <p:nvPr/>
          </p:nvSpPr>
          <p:spPr>
            <a:xfrm>
              <a:off x="3247697" y="736449"/>
              <a:ext cx="6894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>
                  <a:solidFill>
                    <a:prstClr val="black"/>
                  </a:solidFill>
                  <a:latin typeface="Calibri" panose="020F0502020204030204"/>
                </a:rPr>
                <a:t>Đặc điểm của câu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là gì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7D1E8CF-8B02-656D-2560-7316DD135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90000" l="1154" r="93462">
                        <a14:foregroundMark x1="1923" y1="33750" x2="14615" y2="58125"/>
                        <a14:foregroundMark x1="86154" y1="35625" x2="93462" y2="40625"/>
                        <a14:foregroundMark x1="52692" y1="9375" x2="60000" y2="16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68DB50-9A79-E6F1-7A19-1423D4CC8C70}"/>
              </a:ext>
            </a:extLst>
          </p:cNvPr>
          <p:cNvGrpSpPr/>
          <p:nvPr/>
        </p:nvGrpSpPr>
        <p:grpSpPr>
          <a:xfrm>
            <a:off x="5060729" y="2858814"/>
            <a:ext cx="6427077" cy="2837794"/>
            <a:chOff x="5060729" y="2932386"/>
            <a:chExt cx="6427077" cy="283779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EC9B2B6-5C77-6230-8944-68E2CDF2BD61}"/>
                </a:ext>
              </a:extLst>
            </p:cNvPr>
            <p:cNvSpPr/>
            <p:nvPr/>
          </p:nvSpPr>
          <p:spPr>
            <a:xfrm>
              <a:off x="5060729" y="2932386"/>
              <a:ext cx="6427077" cy="2837794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35F353-DABD-24E1-B4CB-8B476CBDB9D2}"/>
                </a:ext>
              </a:extLst>
            </p:cNvPr>
            <p:cNvSpPr txBox="1"/>
            <p:nvPr/>
          </p:nvSpPr>
          <p:spPr>
            <a:xfrm>
              <a:off x="5060730" y="3074384"/>
              <a:ext cx="620110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 đầu câu viết hoa, cuối câu thường có dấu</a:t>
              </a:r>
              <a:r>
                <a:rPr kumimoji="0" lang="en-US" sz="5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vi-VN" sz="540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chấm.</a:t>
              </a:r>
              <a:endParaRPr kumimoji="0" lang="en-US" sz="54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39720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6">
            <a:extLst>
              <a:ext uri="{FF2B5EF4-FFF2-40B4-BE49-F238E27FC236}">
                <a16:creationId xmlns:a16="http://schemas.microsoft.com/office/drawing/2014/main" id="{DE3B0E6A-4A8E-4BDD-97D7-B9B8F0165804}"/>
              </a:ext>
            </a:extLst>
          </p:cNvPr>
          <p:cNvSpPr/>
          <p:nvPr/>
        </p:nvSpPr>
        <p:spPr>
          <a:xfrm>
            <a:off x="293807" y="294290"/>
            <a:ext cx="116043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altLang="zh-CN" sz="6600" b="1">
                <a:solidFill>
                  <a:srgbClr val="E33304"/>
                </a:solidFill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t>2.1. Hình thành khái niệm thành phần chính của câu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B440C-B86C-4FD5-87C2-9572558C7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05325"/>
            <a:ext cx="3730225" cy="37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3338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269A8C-7803-B5A4-6CA8-0B359DF6449C}"/>
              </a:ext>
            </a:extLst>
          </p:cNvPr>
          <p:cNvSpPr txBox="1"/>
          <p:nvPr/>
        </p:nvSpPr>
        <p:spPr>
          <a:xfrm>
            <a:off x="444063" y="484717"/>
            <a:ext cx="112408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i="0" u="none" strike="noStrike" baseline="0">
                <a:solidFill>
                  <a:srgbClr val="FF00FF"/>
                </a:solidFill>
                <a:latin typeface="Arial-Rounded-Bold"/>
              </a:rPr>
              <a:t>1. </a:t>
            </a:r>
            <a:r>
              <a:rPr lang="vi-VN" sz="3200" i="0" u="none" strike="noStrike" baseline="0">
                <a:solidFill>
                  <a:srgbClr val="000000"/>
                </a:solidFill>
                <a:latin typeface="Arial-BoldMT"/>
              </a:rPr>
              <a:t>Mỗi từ ngữ được in đậm dưới đây trả lời cho câu hỏi nào?</a:t>
            </a:r>
            <a:endParaRPr lang="en-US" sz="4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9E37E3-A70B-CBC8-CB6A-58B935E135AF}"/>
              </a:ext>
            </a:extLst>
          </p:cNvPr>
          <p:cNvSpPr txBox="1"/>
          <p:nvPr/>
        </p:nvSpPr>
        <p:spPr>
          <a:xfrm>
            <a:off x="899947" y="1259919"/>
            <a:ext cx="106180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0" i="0" u="none" strike="noStrike" baseline="0">
                <a:latin typeface="ArialMT"/>
              </a:rPr>
              <a:t>a. </a:t>
            </a:r>
            <a:r>
              <a:rPr lang="vi-VN" sz="3600" b="1" i="0" u="none" strike="noStrike" baseline="0">
                <a:latin typeface="Arial-BoldMT"/>
              </a:rPr>
              <a:t>Người thơ</a:t>
            </a:r>
            <a:r>
              <a:rPr lang="vi-VN" sz="3600" b="0" i="0" u="none" strike="noStrike" baseline="0">
                <a:latin typeface="ArialMT"/>
              </a:rPr>
              <a:t>̣ đang xây dựng trạm phát sóng mới.</a:t>
            </a:r>
          </a:p>
          <a:p>
            <a:pPr algn="l"/>
            <a:r>
              <a:rPr lang="en-US" sz="3600" b="0" i="0" u="none" strike="noStrike" baseline="0">
                <a:latin typeface="ArialMT"/>
              </a:rPr>
              <a:t>b. </a:t>
            </a:r>
            <a:r>
              <a:rPr lang="en-US" sz="3600" b="1" i="0" u="none" strike="noStrike" baseline="0">
                <a:latin typeface="Arial-BoldMT"/>
              </a:rPr>
              <a:t>Cột ăng-ten </a:t>
            </a:r>
            <a:r>
              <a:rPr lang="en-US" sz="3600" b="0" i="0" u="none" strike="noStrike" baseline="0">
                <a:latin typeface="ArialMT"/>
              </a:rPr>
              <a:t>lẫn vào trong mây.</a:t>
            </a:r>
          </a:p>
          <a:p>
            <a:pPr algn="l"/>
            <a:r>
              <a:rPr lang="en-US" sz="3600" b="0" i="0" u="none" strike="noStrike" baseline="0">
                <a:latin typeface="ArialMT"/>
              </a:rPr>
              <a:t>c. </a:t>
            </a:r>
            <a:r>
              <a:rPr lang="en-US" sz="3600" b="1" i="0" u="none" strike="noStrike" baseline="0">
                <a:latin typeface="Arial-BoldMT"/>
              </a:rPr>
              <a:t>Con sáo nâu </a:t>
            </a:r>
            <a:r>
              <a:rPr lang="en-US" sz="3600" b="0" i="0" u="none" strike="noStrike" baseline="0">
                <a:latin typeface="ArialMT"/>
              </a:rPr>
              <a:t>là bạn của chúng em.</a:t>
            </a:r>
            <a:endParaRPr lang="en-US" sz="3600"/>
          </a:p>
        </p:txBody>
      </p:sp>
      <p:pic>
        <p:nvPicPr>
          <p:cNvPr id="13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7AD3B2D-1306-3702-CD14-8DFFCD11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104" y="1663007"/>
            <a:ext cx="6726657" cy="50001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D4FA62-E428-506E-AD3A-1BF7038700FC}"/>
              </a:ext>
            </a:extLst>
          </p:cNvPr>
          <p:cNvSpPr txBox="1"/>
          <p:nvPr/>
        </p:nvSpPr>
        <p:spPr>
          <a:xfrm>
            <a:off x="1138039" y="3281616"/>
            <a:ext cx="4037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>
                <a:solidFill>
                  <a:schemeClr val="accent2">
                    <a:lumMod val="75000"/>
                  </a:schemeClr>
                </a:solidFill>
                <a:latin typeface="iCiel Cadena" panose="02000503000000020004" pitchFamily="50" charset="0"/>
              </a:rPr>
              <a:t>Thảo luận, trong nhóm nhỏ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93283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A22623F-3BE9-2C2E-098F-E2301407D927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209620-FCFE-5006-A01E-BCE71A448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1" t="-425" r="19346" b="-3187"/>
          <a:stretch/>
        </p:blipFill>
        <p:spPr>
          <a:xfrm>
            <a:off x="8979779" y="2667131"/>
            <a:ext cx="2454164" cy="3543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D8C22F-8BAC-1D59-CDC0-C24016962DC8}"/>
              </a:ext>
            </a:extLst>
          </p:cNvPr>
          <p:cNvSpPr txBox="1"/>
          <p:nvPr/>
        </p:nvSpPr>
        <p:spPr>
          <a:xfrm>
            <a:off x="3839197" y="201873"/>
            <a:ext cx="403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00CC00"/>
                </a:solidFill>
                <a:latin typeface="iCiel Cadena" panose="02000503000000020004" pitchFamily="50" charset="0"/>
              </a:rPr>
              <a:t>Chữa bài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iCiel Cadena" panose="02000503000000020004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01BCB-9F14-FDBE-DA76-9B7CD21AD5FE}"/>
              </a:ext>
            </a:extLst>
          </p:cNvPr>
          <p:cNvSpPr txBox="1"/>
          <p:nvPr/>
        </p:nvSpPr>
        <p:spPr>
          <a:xfrm>
            <a:off x="2007477" y="1231978"/>
            <a:ext cx="10003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Người thơ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̣ đang xây dựng trạm phát sóng mới.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A38DF21-9B43-9EBB-40D8-5B3A918A988E}"/>
              </a:ext>
            </a:extLst>
          </p:cNvPr>
          <p:cNvSpPr/>
          <p:nvPr/>
        </p:nvSpPr>
        <p:spPr>
          <a:xfrm>
            <a:off x="968266" y="1974825"/>
            <a:ext cx="764627" cy="553998"/>
          </a:xfrm>
          <a:prstGeom prst="rightArrow">
            <a:avLst/>
          </a:prstGeom>
          <a:solidFill>
            <a:srgbClr val="429293"/>
          </a:solidFill>
          <a:ln>
            <a:solidFill>
              <a:srgbClr val="429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95AB4-1704-31AB-7394-89CDF2180490}"/>
              </a:ext>
            </a:extLst>
          </p:cNvPr>
          <p:cNvSpPr txBox="1"/>
          <p:nvPr/>
        </p:nvSpPr>
        <p:spPr>
          <a:xfrm>
            <a:off x="1931275" y="1900649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>
                <a:solidFill>
                  <a:srgbClr val="00B050"/>
                </a:solidFill>
                <a:latin typeface="Arial-BoldMT"/>
              </a:rPr>
              <a:t>Ai</a:t>
            </a:r>
            <a:r>
              <a:rPr lang="vi-VN" sz="3600" b="1">
                <a:solidFill>
                  <a:srgbClr val="E33304"/>
                </a:solidFill>
                <a:latin typeface="Arial-BoldMT"/>
              </a:rPr>
              <a:t> </a:t>
            </a:r>
            <a:r>
              <a:rPr lang="vi-VN" sz="3600">
                <a:solidFill>
                  <a:srgbClr val="E33304"/>
                </a:solidFill>
                <a:latin typeface="Arial-BoldMT"/>
              </a:rPr>
              <a:t>đang xây dựng trạm phát sóng mới?</a:t>
            </a: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E05DA-3EEE-03D5-FE56-DDA404C14982}"/>
              </a:ext>
            </a:extLst>
          </p:cNvPr>
          <p:cNvSpPr txBox="1"/>
          <p:nvPr/>
        </p:nvSpPr>
        <p:spPr>
          <a:xfrm>
            <a:off x="2007477" y="2969668"/>
            <a:ext cx="10003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prstClr val="black"/>
                </a:solidFill>
                <a:latin typeface="ArialMT"/>
              </a:rPr>
              <a:t>b. </a:t>
            </a:r>
            <a:r>
              <a:rPr lang="vi-VN" sz="3200" b="1">
                <a:solidFill>
                  <a:prstClr val="black"/>
                </a:solidFill>
                <a:latin typeface="ArialMT"/>
              </a:rPr>
              <a:t>Cột ăng-ten</a:t>
            </a:r>
            <a:r>
              <a:rPr lang="vi-VN" sz="3200">
                <a:solidFill>
                  <a:prstClr val="black"/>
                </a:solidFill>
                <a:latin typeface="ArialMT"/>
              </a:rPr>
              <a:t> lẫn vào trong mây.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080215C-BBD1-56E9-741D-52908220001D}"/>
              </a:ext>
            </a:extLst>
          </p:cNvPr>
          <p:cNvSpPr/>
          <p:nvPr/>
        </p:nvSpPr>
        <p:spPr>
          <a:xfrm>
            <a:off x="998483" y="3682662"/>
            <a:ext cx="764626" cy="553998"/>
          </a:xfrm>
          <a:prstGeom prst="rightArrow">
            <a:avLst/>
          </a:prstGeom>
          <a:solidFill>
            <a:srgbClr val="429293"/>
          </a:solidFill>
          <a:ln>
            <a:solidFill>
              <a:srgbClr val="429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F11606-B3BC-1302-48AC-EBCC4E7B1503}"/>
              </a:ext>
            </a:extLst>
          </p:cNvPr>
          <p:cNvSpPr txBox="1"/>
          <p:nvPr/>
        </p:nvSpPr>
        <p:spPr>
          <a:xfrm>
            <a:off x="2007477" y="3659494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>
                <a:solidFill>
                  <a:srgbClr val="00B050"/>
                </a:solidFill>
                <a:latin typeface="Arial-BoldMT"/>
              </a:rPr>
              <a:t>Cái gì</a:t>
            </a:r>
            <a:r>
              <a:rPr lang="vi-VN" sz="3600">
                <a:solidFill>
                  <a:srgbClr val="E33304"/>
                </a:solidFill>
                <a:latin typeface="Arial-BoldMT"/>
              </a:rPr>
              <a:t> lẫn vào trong mây?</a:t>
            </a:r>
            <a:endParaRPr kumimoji="0" lang="vi-VN" sz="3600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M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AB4ED-514D-5E91-13F1-58C2F88617C0}"/>
              </a:ext>
            </a:extLst>
          </p:cNvPr>
          <p:cNvSpPr txBox="1"/>
          <p:nvPr/>
        </p:nvSpPr>
        <p:spPr>
          <a:xfrm>
            <a:off x="2007477" y="4703263"/>
            <a:ext cx="77251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prstClr val="black"/>
                </a:solidFill>
                <a:latin typeface="ArialMT"/>
              </a:rPr>
              <a:t>c. </a:t>
            </a:r>
            <a:r>
              <a:rPr lang="vi-VN" sz="3200" b="1">
                <a:solidFill>
                  <a:prstClr val="black"/>
                </a:solidFill>
                <a:latin typeface="ArialMT"/>
              </a:rPr>
              <a:t>Con sáo nâu</a:t>
            </a:r>
            <a:r>
              <a:rPr lang="vi-VN" sz="3200">
                <a:solidFill>
                  <a:prstClr val="black"/>
                </a:solidFill>
                <a:latin typeface="ArialMT"/>
              </a:rPr>
              <a:t> là bạn của chúng em.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7C571833-F9C7-BE44-20B7-68D540048EF1}"/>
              </a:ext>
            </a:extLst>
          </p:cNvPr>
          <p:cNvSpPr/>
          <p:nvPr/>
        </p:nvSpPr>
        <p:spPr>
          <a:xfrm>
            <a:off x="998483" y="5431421"/>
            <a:ext cx="764626" cy="553998"/>
          </a:xfrm>
          <a:prstGeom prst="rightArrow">
            <a:avLst/>
          </a:prstGeom>
          <a:solidFill>
            <a:srgbClr val="429293"/>
          </a:solidFill>
          <a:ln>
            <a:solidFill>
              <a:srgbClr val="4292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BD8BF5-E490-B67F-FBBE-9C7C7B5ACE44}"/>
              </a:ext>
            </a:extLst>
          </p:cNvPr>
          <p:cNvSpPr txBox="1"/>
          <p:nvPr/>
        </p:nvSpPr>
        <p:spPr>
          <a:xfrm>
            <a:off x="2007477" y="5431421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600" b="1">
                <a:solidFill>
                  <a:srgbClr val="00B050"/>
                </a:solidFill>
                <a:latin typeface="Arial-BoldMT"/>
              </a:rPr>
              <a:t>Con</a:t>
            </a:r>
            <a:r>
              <a:rPr lang="en-US" sz="3600" b="1">
                <a:solidFill>
                  <a:srgbClr val="00B050"/>
                </a:solidFill>
                <a:latin typeface="Arial-BoldMT"/>
              </a:rPr>
              <a:t> </a:t>
            </a:r>
            <a:r>
              <a:rPr lang="vi-VN" sz="3600" b="1">
                <a:solidFill>
                  <a:srgbClr val="00B050"/>
                </a:solidFill>
                <a:latin typeface="Arial-BoldMT"/>
              </a:rPr>
              <a:t>gì</a:t>
            </a:r>
            <a:r>
              <a:rPr lang="vi-VN" sz="3600" b="1">
                <a:solidFill>
                  <a:srgbClr val="E33304"/>
                </a:solidFill>
                <a:latin typeface="Arial-BoldMT"/>
              </a:rPr>
              <a:t> </a:t>
            </a:r>
            <a:r>
              <a:rPr lang="vi-VN" sz="3600">
                <a:solidFill>
                  <a:srgbClr val="E33304"/>
                </a:solidFill>
                <a:latin typeface="Arial-BoldMT"/>
              </a:rPr>
              <a:t>là bạn của chúng em?</a:t>
            </a:r>
            <a:endParaRPr kumimoji="0" lang="vi-VN" sz="3600" i="0" u="none" strike="noStrike" kern="1200" cap="none" spc="0" normalizeH="0" baseline="0" noProof="0">
              <a:ln>
                <a:noFill/>
              </a:ln>
              <a:solidFill>
                <a:srgbClr val="E33304"/>
              </a:solidFill>
              <a:effectLst/>
              <a:uLnTx/>
              <a:uFillTx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169456881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/>
      <p:bldP spid="8" grpId="0"/>
      <p:bldP spid="9" grpId="0" animBg="1"/>
      <p:bldP spid="10" grpId="0"/>
      <p:bldP spid="11" grpId="0"/>
      <p:bldP spid="12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C383C-7211-8824-F6A4-1BAFEC63B081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F7C185-5D65-C939-FBC3-7E427C101053}"/>
              </a:ext>
            </a:extLst>
          </p:cNvPr>
          <p:cNvSpPr txBox="1"/>
          <p:nvPr/>
        </p:nvSpPr>
        <p:spPr>
          <a:xfrm>
            <a:off x="636384" y="456166"/>
            <a:ext cx="110739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FF00FF"/>
                </a:solidFill>
                <a:latin typeface="Arial-Rounded-Bold"/>
              </a:rPr>
              <a:t>2. </a:t>
            </a:r>
            <a:r>
              <a:rPr lang="vi-VN" sz="3200">
                <a:latin typeface="Arial-Rounded-Bold"/>
              </a:rPr>
              <a:t>Đặt câu hỏi cho từng từ ngữ được in đậm trong các câu: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2CC02-86F4-10DD-8862-B9290E294979}"/>
              </a:ext>
            </a:extLst>
          </p:cNvPr>
          <p:cNvSpPr txBox="1"/>
          <p:nvPr/>
        </p:nvSpPr>
        <p:spPr>
          <a:xfrm>
            <a:off x="745281" y="1275491"/>
            <a:ext cx="108561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MT"/>
              </a:rPr>
              <a:t>a. Đám trẻ con </a:t>
            </a:r>
            <a:r>
              <a:rPr lang="en-US" sz="3600" b="1">
                <a:latin typeface="Arial-BoldMT"/>
              </a:rPr>
              <a:t>chạy ùa ra sân</a:t>
            </a:r>
            <a:r>
              <a:rPr lang="en-US" sz="3600">
                <a:latin typeface="ArialMT"/>
              </a:rPr>
              <a:t>.</a:t>
            </a:r>
          </a:p>
          <a:p>
            <a:r>
              <a:rPr lang="en-US" sz="3600">
                <a:latin typeface="ArialMT"/>
              </a:rPr>
              <a:t>b. Món ăn mà em thích nhất </a:t>
            </a:r>
            <a:r>
              <a:rPr lang="en-US" sz="3600" b="1">
                <a:latin typeface="Arial-BoldMT"/>
              </a:rPr>
              <a:t>là phở bò</a:t>
            </a:r>
            <a:r>
              <a:rPr lang="en-US" sz="3600">
                <a:latin typeface="ArialMT"/>
              </a:rPr>
              <a:t>.</a:t>
            </a:r>
          </a:p>
          <a:p>
            <a:r>
              <a:rPr lang="vi-VN" sz="3600">
                <a:latin typeface="ArialMT"/>
              </a:rPr>
              <a:t>c. Những đám cải bắp, su hào </a:t>
            </a:r>
            <a:r>
              <a:rPr lang="vi-VN" sz="3600" b="1">
                <a:latin typeface="Arial-BoldMT"/>
              </a:rPr>
              <a:t>xanh non mơn mởn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7D650-53F7-6C11-834D-3431B90EAEEE}"/>
              </a:ext>
            </a:extLst>
          </p:cNvPr>
          <p:cNvSpPr txBox="1"/>
          <p:nvPr/>
        </p:nvSpPr>
        <p:spPr>
          <a:xfrm>
            <a:off x="5941266" y="3360415"/>
            <a:ext cx="4037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Thảo luận, trong nhóm </a:t>
            </a:r>
            <a:r>
              <a:rPr lang="en-US" sz="6000">
                <a:solidFill>
                  <a:srgbClr val="ED7D31">
                    <a:lumMod val="75000"/>
                  </a:srgbClr>
                </a:solidFill>
                <a:latin typeface="iCiel Cadena" panose="02000503000000020004" pitchFamily="50" charset="0"/>
              </a:rPr>
              <a:t>đôi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0191B-1C75-FD73-3EC5-0D5DCBAD6F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12" y="3029817"/>
            <a:ext cx="3199929" cy="372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87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8C56D13-D5FA-B534-0C2A-98D7F2A41130}"/>
              </a:ext>
            </a:extLst>
          </p:cNvPr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72F3E-0E56-3442-5973-DE1D44246FB2}"/>
              </a:ext>
            </a:extLst>
          </p:cNvPr>
          <p:cNvSpPr txBox="1"/>
          <p:nvPr/>
        </p:nvSpPr>
        <p:spPr>
          <a:xfrm>
            <a:off x="3735423" y="155753"/>
            <a:ext cx="403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E68402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Chữa bài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68402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9EE316-DE87-3B64-C080-F8AADD921024}"/>
              </a:ext>
            </a:extLst>
          </p:cNvPr>
          <p:cNvSpPr txBox="1"/>
          <p:nvPr/>
        </p:nvSpPr>
        <p:spPr>
          <a:xfrm>
            <a:off x="752800" y="1134561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ArialMT"/>
              </a:rPr>
              <a:t>a. Đám trẻ con </a:t>
            </a:r>
            <a:r>
              <a:rPr lang="en-US" sz="3600" b="1">
                <a:solidFill>
                  <a:prstClr val="black"/>
                </a:solidFill>
                <a:latin typeface="Arial-BoldMT"/>
              </a:rPr>
              <a:t>chạy ùa ra sân</a:t>
            </a:r>
            <a:r>
              <a:rPr lang="en-US" sz="3600">
                <a:solidFill>
                  <a:prstClr val="black"/>
                </a:solidFill>
                <a:latin typeface="ArialMT"/>
              </a:rPr>
              <a:t>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4AB5126-87D8-EB16-CAAF-665760BD939D}"/>
              </a:ext>
            </a:extLst>
          </p:cNvPr>
          <p:cNvSpPr/>
          <p:nvPr/>
        </p:nvSpPr>
        <p:spPr>
          <a:xfrm>
            <a:off x="998482" y="1874490"/>
            <a:ext cx="764627" cy="55399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C8A6D-78F6-061E-0808-785D783537C3}"/>
              </a:ext>
            </a:extLst>
          </p:cNvPr>
          <p:cNvSpPr txBox="1"/>
          <p:nvPr/>
        </p:nvSpPr>
        <p:spPr>
          <a:xfrm>
            <a:off x="1806465" y="1773123"/>
            <a:ext cx="10003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7030A0"/>
                </a:solidFill>
                <a:latin typeface="Arial-BoldMT"/>
              </a:rPr>
              <a:t>Đám trẻ con</a:t>
            </a:r>
            <a:r>
              <a:rPr lang="en-US" sz="4000" b="1" noProof="0">
                <a:solidFill>
                  <a:srgbClr val="7030A0"/>
                </a:solidFill>
                <a:latin typeface="Arial-BoldMT"/>
              </a:rPr>
              <a:t> </a:t>
            </a:r>
            <a:r>
              <a:rPr lang="en-US" sz="4000" b="1" noProof="0">
                <a:solidFill>
                  <a:srgbClr val="00B050"/>
                </a:solidFill>
                <a:latin typeface="Arial-BoldMT"/>
              </a:rPr>
              <a:t>làm gì</a:t>
            </a:r>
            <a:r>
              <a:rPr lang="en-US" sz="4000" b="1" noProof="0">
                <a:solidFill>
                  <a:srgbClr val="7030A0"/>
                </a:solidFill>
                <a:latin typeface="Arial-BoldMT"/>
              </a:rPr>
              <a:t> ?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FEE35-27C5-E93E-B4EF-B43FF787B185}"/>
              </a:ext>
            </a:extLst>
          </p:cNvPr>
          <p:cNvSpPr txBox="1"/>
          <p:nvPr/>
        </p:nvSpPr>
        <p:spPr>
          <a:xfrm>
            <a:off x="752801" y="2942350"/>
            <a:ext cx="10003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>
                <a:solidFill>
                  <a:prstClr val="black"/>
                </a:solidFill>
                <a:latin typeface="ArialMT"/>
              </a:rPr>
              <a:t>b. Món ăn mà em thích nhất </a:t>
            </a:r>
            <a:r>
              <a:rPr lang="en-US" sz="3600" b="1">
                <a:solidFill>
                  <a:prstClr val="black"/>
                </a:solidFill>
                <a:latin typeface="Arial-BoldMT"/>
              </a:rPr>
              <a:t>là phở bò</a:t>
            </a:r>
            <a:r>
              <a:rPr lang="en-US" sz="3600">
                <a:solidFill>
                  <a:prstClr val="black"/>
                </a:solidFill>
                <a:latin typeface="ArialMT"/>
              </a:rPr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40BB8F7-653B-CCB8-0CDD-CE464B90678D}"/>
              </a:ext>
            </a:extLst>
          </p:cNvPr>
          <p:cNvSpPr/>
          <p:nvPr/>
        </p:nvSpPr>
        <p:spPr>
          <a:xfrm>
            <a:off x="998483" y="3682662"/>
            <a:ext cx="764626" cy="55399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84F95C-A12A-FC5D-C5EC-D701715F9733}"/>
              </a:ext>
            </a:extLst>
          </p:cNvPr>
          <p:cNvSpPr txBox="1"/>
          <p:nvPr/>
        </p:nvSpPr>
        <p:spPr>
          <a:xfrm>
            <a:off x="1806465" y="3588681"/>
            <a:ext cx="10003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Món</a:t>
            </a:r>
            <a:r>
              <a:rPr kumimoji="0" lang="en-US" sz="400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ăn em thích nhất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là gì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0DC9F1-151A-E96B-1377-81A1FE67AF4C}"/>
              </a:ext>
            </a:extLst>
          </p:cNvPr>
          <p:cNvSpPr txBox="1"/>
          <p:nvPr/>
        </p:nvSpPr>
        <p:spPr>
          <a:xfrm>
            <a:off x="752801" y="4657307"/>
            <a:ext cx="10968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>
                <a:solidFill>
                  <a:prstClr val="black"/>
                </a:solidFill>
                <a:latin typeface="ArialMT"/>
              </a:rPr>
              <a:t>c. Những đám cải bắp, su hào </a:t>
            </a:r>
            <a:r>
              <a:rPr lang="vi-VN" sz="3600" b="1">
                <a:solidFill>
                  <a:prstClr val="black"/>
                </a:solidFill>
                <a:latin typeface="Arial-BoldMT"/>
              </a:rPr>
              <a:t>xanh non mơn mởn</a:t>
            </a:r>
            <a:endParaRPr lang="en-US" sz="3600">
              <a:solidFill>
                <a:prstClr val="black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3FA7A0C-E30B-6B9D-C266-B8E57CA730B0}"/>
              </a:ext>
            </a:extLst>
          </p:cNvPr>
          <p:cNvSpPr/>
          <p:nvPr/>
        </p:nvSpPr>
        <p:spPr>
          <a:xfrm>
            <a:off x="998482" y="5477587"/>
            <a:ext cx="764626" cy="553998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3F1F3-7DFB-4DCC-F66B-7B5F8AE26B62}"/>
              </a:ext>
            </a:extLst>
          </p:cNvPr>
          <p:cNvSpPr txBox="1"/>
          <p:nvPr/>
        </p:nvSpPr>
        <p:spPr>
          <a:xfrm>
            <a:off x="1619906" y="5440253"/>
            <a:ext cx="101280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Những</a:t>
            </a:r>
            <a:r>
              <a:rPr kumimoji="0" lang="en-US" sz="400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đám cải bắp, su hào </a:t>
            </a:r>
            <a:r>
              <a:rPr kumimoji="0" lang="en-US" sz="4000" b="1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như thế nào</a:t>
            </a:r>
            <a:r>
              <a:rPr kumimoji="0" lang="en-US" sz="4000" b="1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BoldMT"/>
                <a:ea typeface="+mn-ea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23C7B1-1E25-B0C6-A684-2F70B5CCA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3624" y="449751"/>
            <a:ext cx="2912970" cy="30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090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09680206"/>
</p:tagLst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623</TotalTime>
  <Words>1143</Words>
  <Application>Microsoft Office PowerPoint</Application>
  <PresentationFormat>Màn hình rộng</PresentationFormat>
  <Paragraphs>133</Paragraphs>
  <Slides>34</Slides>
  <Notes>1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34</vt:i4>
      </vt:variant>
    </vt:vector>
  </HeadingPairs>
  <TitlesOfParts>
    <vt:vector size="49" baseType="lpstr">
      <vt:lpstr>Arial</vt:lpstr>
      <vt:lpstr>Arial-BoldMT</vt:lpstr>
      <vt:lpstr>Arial-ItalicMT</vt:lpstr>
      <vt:lpstr>ArialMT</vt:lpstr>
      <vt:lpstr>Arial-Rounded-Bold</vt:lpstr>
      <vt:lpstr>Bubblegum Sans</vt:lpstr>
      <vt:lpstr>Calibri</vt:lpstr>
      <vt:lpstr>Cambria</vt:lpstr>
      <vt:lpstr>iCiel Cadena</vt:lpstr>
      <vt:lpstr>Patrick Hand</vt:lpstr>
      <vt:lpstr>TimesNewRomanPS-ItalicMT</vt:lpstr>
      <vt:lpstr>UTM Avo</vt:lpstr>
      <vt:lpstr>Wingdings-Regular</vt:lpstr>
      <vt:lpstr>字魂59号-创粗黑</vt:lpstr>
      <vt:lpstr>6_Office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NGỌC HẢI ĐẶNG</cp:lastModifiedBy>
  <cp:revision>72</cp:revision>
  <dcterms:created xsi:type="dcterms:W3CDTF">2022-07-25T08:53:23Z</dcterms:created>
  <dcterms:modified xsi:type="dcterms:W3CDTF">2025-01-21T02:08:08Z</dcterms:modified>
  <cp:category>9Slide.vn</cp:category>
</cp:coreProperties>
</file>