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8" r:id="rId1"/>
    <p:sldMasterId id="2147483664" r:id="rId2"/>
    <p:sldMasterId id="2147483666" r:id="rId3"/>
  </p:sldMasterIdLst>
  <p:notesMasterIdLst>
    <p:notesMasterId r:id="rId26"/>
  </p:notesMasterIdLst>
  <p:sldIdLst>
    <p:sldId id="281" r:id="rId4"/>
    <p:sldId id="283" r:id="rId5"/>
    <p:sldId id="299" r:id="rId6"/>
    <p:sldId id="282" r:id="rId7"/>
    <p:sldId id="287" r:id="rId8"/>
    <p:sldId id="300" r:id="rId9"/>
    <p:sldId id="301" r:id="rId10"/>
    <p:sldId id="286" r:id="rId11"/>
    <p:sldId id="285" r:id="rId12"/>
    <p:sldId id="302" r:id="rId13"/>
    <p:sldId id="290" r:id="rId14"/>
    <p:sldId id="309" r:id="rId15"/>
    <p:sldId id="303" r:id="rId16"/>
    <p:sldId id="284" r:id="rId17"/>
    <p:sldId id="304" r:id="rId18"/>
    <p:sldId id="305" r:id="rId19"/>
    <p:sldId id="306" r:id="rId20"/>
    <p:sldId id="307" r:id="rId21"/>
    <p:sldId id="308" r:id="rId22"/>
    <p:sldId id="310" r:id="rId23"/>
    <p:sldId id="311" r:id="rId24"/>
    <p:sldId id="298" r:id="rId25"/>
  </p:sldIdLst>
  <p:sldSz cx="12192000" cy="6858000"/>
  <p:notesSz cx="6858000" cy="9144000"/>
  <p:embeddedFontLst>
    <p:embeddedFont>
      <p:font typeface="Microsoft YaHei" panose="020B0503020204020204" pitchFamily="34" charset="-122"/>
      <p:regular r:id="rId27"/>
      <p:bold r:id="rId28"/>
    </p:embeddedFont>
    <p:embeddedFont>
      <p:font typeface="包图小白体" panose="020B0604020202020204" charset="-122"/>
      <p:regular r:id="rId29"/>
    </p:embeddedFont>
    <p:embeddedFont>
      <p:font typeface="Pattaya" panose="020B0604020202020204" charset="-34"/>
      <p:regular r:id="rId30"/>
    </p:embeddedFont>
    <p:embeddedFont>
      <p:font typeface="等线" panose="020B0604020202020204" charset="-122"/>
      <p:regular r:id="rId31"/>
      <p:bold r:id="rId32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Patrick Hand" panose="020B0604020202020204" charset="0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EDFF"/>
    <a:srgbClr val="FFF5DD"/>
    <a:srgbClr val="45836B"/>
    <a:srgbClr val="58A788"/>
    <a:srgbClr val="FEA26F"/>
    <a:srgbClr val="FF5050"/>
    <a:srgbClr val="FF6B3C"/>
    <a:srgbClr val="FFE05C"/>
    <a:srgbClr val="75D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4" autoAdjust="0"/>
    <p:restoredTop sz="94660"/>
  </p:normalViewPr>
  <p:slideViewPr>
    <p:cSldViewPr snapToGrid="0">
      <p:cViewPr varScale="1">
        <p:scale>
          <a:sx n="49" d="100"/>
          <a:sy n="49" d="100"/>
        </p:scale>
        <p:origin x="393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522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1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1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1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73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34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2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23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3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8.emf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12" Type="http://schemas.openxmlformats.org/officeDocument/2006/relationships/image" Target="../media/image7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1.wdp"/><Relationship Id="rId5" Type="http://schemas.openxmlformats.org/officeDocument/2006/relationships/tags" Target="../tags/tag6.xml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image" Target="../media/image5.emf"/><Relationship Id="rId1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8.emf"/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12" Type="http://schemas.openxmlformats.org/officeDocument/2006/relationships/image" Target="../media/image7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1.wdp"/><Relationship Id="rId5" Type="http://schemas.openxmlformats.org/officeDocument/2006/relationships/tags" Target="../tags/tag11.xml"/><Relationship Id="rId10" Type="http://schemas.openxmlformats.org/officeDocument/2006/relationships/image" Target="../media/image6.png"/><Relationship Id="rId4" Type="http://schemas.openxmlformats.org/officeDocument/2006/relationships/tags" Target="../tags/tag10.xml"/><Relationship Id="rId9" Type="http://schemas.openxmlformats.org/officeDocument/2006/relationships/image" Target="../media/image5.emf"/><Relationship Id="rId1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590228" y="1708155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865745" y="779115"/>
            <a:ext cx="9194141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655628" y="1690460"/>
            <a:ext cx="7102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Chủ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điểm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6B3C"/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Nơi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chốn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thân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quen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6B3C"/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714312" y="3279841"/>
            <a:ext cx="8687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30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Bài</a:t>
            </a:r>
            <a:r>
              <a:rPr kumimoji="0" lang="en-US" sz="4000" b="0" i="0" u="sng" strike="noStrike" kern="1200" cap="none" spc="30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1 – </a:t>
            </a:r>
            <a:r>
              <a:rPr kumimoji="0" lang="en-US" sz="4000" b="0" i="0" u="sng" strike="noStrike" kern="1200" cap="none" spc="30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Tiết</a:t>
            </a:r>
            <a:r>
              <a:rPr kumimoji="0" lang="en-US" sz="4000" b="0" i="0" u="sng" strike="noStrike" kern="1200" cap="none" spc="30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Từ chỉ người, chỉ hoạt động.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Dấu chấm than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2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  <p:bldP spid="2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33E7E2-6DFC-4C26-9FEE-54EBF58FF6E8}"/>
              </a:ext>
            </a:extLst>
          </p:cNvPr>
          <p:cNvSpPr/>
          <p:nvPr/>
        </p:nvSpPr>
        <p:spPr>
          <a:xfrm>
            <a:off x="495300" y="542925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1D6AC-D518-434A-B651-6979FA0C3538}"/>
              </a:ext>
            </a:extLst>
          </p:cNvPr>
          <p:cNvSpPr txBox="1"/>
          <p:nvPr/>
        </p:nvSpPr>
        <p:spPr>
          <a:xfrm>
            <a:off x="1646464" y="2992302"/>
            <a:ext cx="8507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bé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–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đánh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răng</a:t>
            </a:r>
            <a:endParaRPr lang="en-US" sz="72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lvl="0" algn="ctr"/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0FC84E-1DFC-48F6-8B53-4B8A32CE1B39}"/>
              </a:ext>
            </a:extLst>
          </p:cNvPr>
          <p:cNvSpPr txBox="1"/>
          <p:nvPr/>
        </p:nvSpPr>
        <p:spPr>
          <a:xfrm>
            <a:off x="1842407" y="4362019"/>
            <a:ext cx="8507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bạn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nhỏ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-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đi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669063-89A9-4F0F-895A-AEDAA2357E29}"/>
              </a:ext>
            </a:extLst>
          </p:cNvPr>
          <p:cNvSpPr txBox="1"/>
          <p:nvPr/>
        </p:nvSpPr>
        <p:spPr>
          <a:xfrm>
            <a:off x="1276350" y="1377688"/>
            <a:ext cx="8507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bà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-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nhai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trầu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42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laddin And The Magic Lamp Png - Vincen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976" y1="40678" x2="37927" y2="46328"/>
                        <a14:foregroundMark x1="40366" y1="44068" x2="42561" y2="4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7137" r="13164"/>
          <a:stretch/>
        </p:blipFill>
        <p:spPr bwMode="auto">
          <a:xfrm>
            <a:off x="8965" y="5052760"/>
            <a:ext cx="3015602" cy="16428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laddin And The Magic Lamp Png - Vincen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976" y1="40678" x2="37927" y2="46328"/>
                        <a14:foregroundMark x1="40366" y1="44068" x2="42561" y2="4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7137" r="13164"/>
          <a:stretch/>
        </p:blipFill>
        <p:spPr bwMode="auto">
          <a:xfrm>
            <a:off x="8965" y="5052760"/>
            <a:ext cx="3015602" cy="1642831"/>
          </a:xfrm>
          <a:prstGeom prst="rect">
            <a:avLst/>
          </a:prstGeom>
          <a:noFill/>
          <a:effectLst>
            <a:glow rad="419100">
              <a:srgbClr val="FFFF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âm thanh cây đũa thầ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023" y="-1828800"/>
            <a:ext cx="1101594" cy="1101594"/>
          </a:xfrm>
          <a:prstGeom prst="rect">
            <a:avLst/>
          </a:prstGeom>
        </p:spPr>
      </p:pic>
      <p:pic>
        <p:nvPicPr>
          <p:cNvPr id="4100" name="Picture 4" descr="Aladdin Genie, Genie Aladdin Jafar The Walt Disney Company Jinn, aladdin,  blue, computer Wallpaper, vertebrate png | Klipartz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76" l="4270" r="100000">
                        <a14:foregroundMark x1="58876" y1="15449" x2="44270" y2="20506"/>
                        <a14:foregroundMark x1="45843" y1="23876" x2="41798" y2="33708"/>
                        <a14:foregroundMark x1="37303" y1="27809" x2="55506" y2="33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-86210"/>
            <a:ext cx="8477250" cy="67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023" y="2581415"/>
            <a:ext cx="83665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bạn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thật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tuyệt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vời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</a:p>
          <a:p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Hẹn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gặp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lại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bạn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lần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nhé</a:t>
            </a:r>
            <a:r>
              <a:rPr lang="en-US" sz="44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88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20" y="1246912"/>
            <a:ext cx="3952699" cy="5611088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85593507-2773-422C-97F8-60F320923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92" y="361217"/>
            <a:ext cx="7327934" cy="5116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3292" y="1915094"/>
            <a:ext cx="65334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1500" b="0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câu</a:t>
            </a:r>
            <a:endParaRPr kumimoji="0" lang="en-US" sz="11500" b="0" i="0" u="none" strike="noStrike" kern="1200" cap="none" spc="0" normalizeH="0" baseline="0" noProof="0" dirty="0">
              <a:ln w="28575">
                <a:solidFill>
                  <a:srgbClr val="FF5050"/>
                </a:solidFill>
              </a:ln>
              <a:solidFill>
                <a:srgbClr val="FF6B3C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3834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矩形: 圆角 3">
            <a:extLst>
              <a:ext uri="{FF2B5EF4-FFF2-40B4-BE49-F238E27FC236}">
                <a16:creationId xmlns:a16="http://schemas.microsoft.com/office/drawing/2014/main" id="{8DBEEE1B-729D-4DE3-9B56-6D51192D2B0B}"/>
              </a:ext>
            </a:extLst>
          </p:cNvPr>
          <p:cNvSpPr/>
          <p:nvPr/>
        </p:nvSpPr>
        <p:spPr>
          <a:xfrm>
            <a:off x="1776450" y="652104"/>
            <a:ext cx="6626679" cy="705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Thực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hiện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yêu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cầu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17" name="椭圆 6">
            <a:extLst>
              <a:ext uri="{FF2B5EF4-FFF2-40B4-BE49-F238E27FC236}">
                <a16:creationId xmlns:a16="http://schemas.microsoft.com/office/drawing/2014/main" id="{96A0B407-DC7A-4F72-8A9F-061CA3CFF312}"/>
              </a:ext>
            </a:extLst>
          </p:cNvPr>
          <p:cNvSpPr/>
          <p:nvPr userDrawn="1"/>
        </p:nvSpPr>
        <p:spPr>
          <a:xfrm>
            <a:off x="992368" y="717512"/>
            <a:ext cx="603248" cy="574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009" y="1541784"/>
            <a:ext cx="1119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a. </a:t>
            </a:r>
            <a:r>
              <a:rPr lang="vi-VN" sz="5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Câu nào dưới đây dùng để đề nghị?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235A1-F778-4E49-AF7D-CF1A625A8F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3" y="2605422"/>
            <a:ext cx="8823024" cy="99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6E3BA-280D-4258-8464-0EB9CE5BC6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3" y="3811451"/>
            <a:ext cx="8823024" cy="991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EACBD-29CD-48F4-BEA9-547E0EA031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3" y="5006746"/>
            <a:ext cx="8822848" cy="96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90387"/>
      </p:ext>
    </p:extLst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F6FFB4F-607B-4FF2-B10F-491A5DB129EC}"/>
              </a:ext>
            </a:extLst>
          </p:cNvPr>
          <p:cNvSpPr txBox="1"/>
          <p:nvPr/>
        </p:nvSpPr>
        <p:spPr>
          <a:xfrm>
            <a:off x="1276350" y="1377688"/>
            <a:ext cx="8507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bà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-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nhai</a:t>
            </a:r>
            <a:r>
              <a:rPr lang="en-US" sz="7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7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trầu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74FC86-E9B8-411F-A9C8-F6EE86F5F5C6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6E3DB236-4E0F-4708-BDEB-7ACD88715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38319" y="976847"/>
            <a:ext cx="2405993" cy="5174178"/>
          </a:xfrm>
          <a:prstGeom prst="rect">
            <a:avLst/>
          </a:prstGeom>
        </p:spPr>
      </p:pic>
      <p:sp>
        <p:nvSpPr>
          <p:cNvPr id="20" name="矩形: 圆角 3">
            <a:extLst>
              <a:ext uri="{FF2B5EF4-FFF2-40B4-BE49-F238E27FC236}">
                <a16:creationId xmlns:a16="http://schemas.microsoft.com/office/drawing/2014/main" id="{80442FC9-1DE8-4EB1-8054-322FE15AAF25}"/>
              </a:ext>
            </a:extLst>
          </p:cNvPr>
          <p:cNvSpPr/>
          <p:nvPr/>
        </p:nvSpPr>
        <p:spPr>
          <a:xfrm>
            <a:off x="2466421" y="1644184"/>
            <a:ext cx="6626679" cy="237536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4000" dirty="0">
                <a:solidFill>
                  <a:srgbClr val="0070C0"/>
                </a:solidFill>
                <a:latin typeface="Calibri"/>
                <a:ea typeface="字魂80号-萌趣小鱼体" panose="00000500000000000000" pitchFamily="2" charset="-122"/>
              </a:rPr>
              <a:t>Câu đề nghị là câu có mục đích nói để người nghe thực hiện một hoạt động</a:t>
            </a:r>
            <a:r>
              <a:rPr lang="en-US" altLang="zh-CN" sz="4000" dirty="0">
                <a:solidFill>
                  <a:srgbClr val="0070C0"/>
                </a:solidFill>
                <a:latin typeface="Calibri"/>
                <a:ea typeface="字魂80号-萌趣小鱼体" panose="00000500000000000000" pitchFamily="2" charset="-122"/>
              </a:rPr>
              <a:t>.</a:t>
            </a:r>
            <a:r>
              <a:rPr lang="vi-VN" altLang="zh-CN" sz="4000" dirty="0">
                <a:solidFill>
                  <a:srgbClr val="0070C0"/>
                </a:solidFill>
                <a:latin typeface="Calibri"/>
                <a:ea typeface="字魂80号-萌趣小鱼体" panose="00000500000000000000" pitchFamily="2" charset="-122"/>
              </a:rPr>
              <a:t> 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C120E4-F989-4C72-97C9-4CB65F5D0AE3}"/>
              </a:ext>
            </a:extLst>
          </p:cNvPr>
          <p:cNvSpPr txBox="1"/>
          <p:nvPr/>
        </p:nvSpPr>
        <p:spPr>
          <a:xfrm>
            <a:off x="2466421" y="4745058"/>
            <a:ext cx="7857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M: </a:t>
            </a:r>
            <a:r>
              <a:rPr lang="en-US" sz="4400" b="1" dirty="0" err="1">
                <a:solidFill>
                  <a:srgbClr val="FF0000"/>
                </a:solidFill>
              </a:rPr>
              <a:t>Em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bài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tập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này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nhé</a:t>
            </a:r>
            <a:r>
              <a:rPr lang="en-US" sz="4400" b="1" dirty="0">
                <a:solidFill>
                  <a:srgbClr val="FF000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08913383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矩形: 圆角 3">
            <a:extLst>
              <a:ext uri="{FF2B5EF4-FFF2-40B4-BE49-F238E27FC236}">
                <a16:creationId xmlns:a16="http://schemas.microsoft.com/office/drawing/2014/main" id="{8DBEEE1B-729D-4DE3-9B56-6D51192D2B0B}"/>
              </a:ext>
            </a:extLst>
          </p:cNvPr>
          <p:cNvSpPr/>
          <p:nvPr/>
        </p:nvSpPr>
        <p:spPr>
          <a:xfrm>
            <a:off x="1776450" y="652104"/>
            <a:ext cx="6626679" cy="705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Thực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hiện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yêu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cầu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17" name="椭圆 6">
            <a:extLst>
              <a:ext uri="{FF2B5EF4-FFF2-40B4-BE49-F238E27FC236}">
                <a16:creationId xmlns:a16="http://schemas.microsoft.com/office/drawing/2014/main" id="{96A0B407-DC7A-4F72-8A9F-061CA3CFF312}"/>
              </a:ext>
            </a:extLst>
          </p:cNvPr>
          <p:cNvSpPr/>
          <p:nvPr userDrawn="1"/>
        </p:nvSpPr>
        <p:spPr>
          <a:xfrm>
            <a:off x="992368" y="717512"/>
            <a:ext cx="603248" cy="574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009" y="1541784"/>
            <a:ext cx="1119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nào dưới đây dùng để đề nghị?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235A1-F778-4E49-AF7D-CF1A625A8F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3" y="2605422"/>
            <a:ext cx="8823024" cy="99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6E3BA-280D-4258-8464-0EB9CE5BC6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3" y="3811451"/>
            <a:ext cx="8823024" cy="991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EACBD-29CD-48F4-BEA9-547E0EA031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3" y="5006746"/>
            <a:ext cx="8822848" cy="96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0638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01706 -0.216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矩形: 圆角 3">
            <a:extLst>
              <a:ext uri="{FF2B5EF4-FFF2-40B4-BE49-F238E27FC236}">
                <a16:creationId xmlns:a16="http://schemas.microsoft.com/office/drawing/2014/main" id="{8DBEEE1B-729D-4DE3-9B56-6D51192D2B0B}"/>
              </a:ext>
            </a:extLst>
          </p:cNvPr>
          <p:cNvSpPr/>
          <p:nvPr/>
        </p:nvSpPr>
        <p:spPr>
          <a:xfrm>
            <a:off x="1776450" y="652104"/>
            <a:ext cx="6626679" cy="705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Thực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hiện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yêu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cầu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17" name="椭圆 6">
            <a:extLst>
              <a:ext uri="{FF2B5EF4-FFF2-40B4-BE49-F238E27FC236}">
                <a16:creationId xmlns:a16="http://schemas.microsoft.com/office/drawing/2014/main" id="{96A0B407-DC7A-4F72-8A9F-061CA3CFF312}"/>
              </a:ext>
            </a:extLst>
          </p:cNvPr>
          <p:cNvSpPr/>
          <p:nvPr userDrawn="1"/>
        </p:nvSpPr>
        <p:spPr>
          <a:xfrm>
            <a:off x="992368" y="717512"/>
            <a:ext cx="603248" cy="574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009" y="1541784"/>
            <a:ext cx="111932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dirty="0">
                <a:solidFill>
                  <a:srgbClr val="C00000"/>
                </a:solidFill>
                <a:latin typeface="Calibri"/>
              </a:rPr>
              <a:t>b) </a:t>
            </a:r>
            <a:r>
              <a:rPr lang="vi-VN" sz="4800" dirty="0">
                <a:solidFill>
                  <a:srgbClr val="C00000"/>
                </a:solidFill>
                <a:latin typeface="Calibri"/>
              </a:rPr>
              <a:t>Chọn dấu câu phù hợp với mỗi :</a:t>
            </a:r>
            <a:endParaRPr lang="en-US" sz="4800" dirty="0">
              <a:solidFill>
                <a:srgbClr val="C00000"/>
              </a:solidFill>
              <a:latin typeface="Calibri"/>
            </a:endParaRPr>
          </a:p>
          <a:p>
            <a:pPr lvl="0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- </a:t>
            </a:r>
            <a:r>
              <a:rPr lang="vi-VN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Chúng mình cùng đọc bài nhé</a:t>
            </a:r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4800" dirty="0">
                <a:solidFill>
                  <a:srgbClr val="7030A0"/>
                </a:solidFill>
                <a:latin typeface="Calibri"/>
              </a:rPr>
              <a:t>!</a:t>
            </a:r>
          </a:p>
          <a:p>
            <a:pPr lvl="0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- </a:t>
            </a:r>
            <a:r>
              <a:rPr lang="vi-VN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Chúng mình cùng đọc bài được không</a:t>
            </a:r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4800" dirty="0">
                <a:solidFill>
                  <a:srgbClr val="7030A0"/>
                </a:solidFill>
                <a:latin typeface="Calibri"/>
              </a:rPr>
              <a:t>?</a:t>
            </a:r>
          </a:p>
          <a:p>
            <a:pPr lvl="0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- </a:t>
            </a:r>
            <a:r>
              <a:rPr lang="vi-VN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Các bạn đang đọc bài trong nhóm</a:t>
            </a:r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4800" dirty="0">
                <a:solidFill>
                  <a:srgbClr val="7030A0"/>
                </a:solidFill>
                <a:latin typeface="Calibri"/>
              </a:rPr>
              <a:t>.</a:t>
            </a:r>
          </a:p>
          <a:p>
            <a:pPr lvl="0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- </a:t>
            </a:r>
            <a:r>
              <a:rPr lang="vi-VN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Các bạn đọc to lên nào</a:t>
            </a:r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4800" dirty="0">
                <a:solidFill>
                  <a:srgbClr val="7030A0"/>
                </a:solidFill>
                <a:latin typeface="Calibri"/>
              </a:rPr>
              <a:t>!</a:t>
            </a:r>
            <a:endParaRPr lang="vi-VN" sz="4800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1B0B19-BAC3-4847-8CC2-685D21EC0C9F}"/>
              </a:ext>
            </a:extLst>
          </p:cNvPr>
          <p:cNvSpPr/>
          <p:nvPr/>
        </p:nvSpPr>
        <p:spPr>
          <a:xfrm>
            <a:off x="9060306" y="1676400"/>
            <a:ext cx="590550" cy="4953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449BEE-9939-4134-B433-4194254C8652}"/>
              </a:ext>
            </a:extLst>
          </p:cNvPr>
          <p:cNvSpPr/>
          <p:nvPr/>
        </p:nvSpPr>
        <p:spPr>
          <a:xfrm>
            <a:off x="8469756" y="2421354"/>
            <a:ext cx="590550" cy="4953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B0F729-C7A8-430D-8FBE-0B5926C9D84E}"/>
              </a:ext>
            </a:extLst>
          </p:cNvPr>
          <p:cNvSpPr/>
          <p:nvPr/>
        </p:nvSpPr>
        <p:spPr>
          <a:xfrm>
            <a:off x="10565256" y="3181350"/>
            <a:ext cx="590550" cy="4953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1BF365-8C2C-45A5-B601-A4D12FC7A816}"/>
              </a:ext>
            </a:extLst>
          </p:cNvPr>
          <p:cNvSpPr/>
          <p:nvPr/>
        </p:nvSpPr>
        <p:spPr>
          <a:xfrm>
            <a:off x="9498456" y="3905250"/>
            <a:ext cx="590550" cy="4953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1A3D2B-1C76-4D4D-B6BC-1CAF994F00D4}"/>
              </a:ext>
            </a:extLst>
          </p:cNvPr>
          <p:cNvSpPr/>
          <p:nvPr/>
        </p:nvSpPr>
        <p:spPr>
          <a:xfrm>
            <a:off x="6869556" y="4648200"/>
            <a:ext cx="590550" cy="4953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725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矩形: 圆角 3">
            <a:extLst>
              <a:ext uri="{FF2B5EF4-FFF2-40B4-BE49-F238E27FC236}">
                <a16:creationId xmlns:a16="http://schemas.microsoft.com/office/drawing/2014/main" id="{8DBEEE1B-729D-4DE3-9B56-6D51192D2B0B}"/>
              </a:ext>
            </a:extLst>
          </p:cNvPr>
          <p:cNvSpPr/>
          <p:nvPr/>
        </p:nvSpPr>
        <p:spPr>
          <a:xfrm>
            <a:off x="1776450" y="652104"/>
            <a:ext cx="6626679" cy="705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Thực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hiện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yêu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cầu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17" name="椭圆 6">
            <a:extLst>
              <a:ext uri="{FF2B5EF4-FFF2-40B4-BE49-F238E27FC236}">
                <a16:creationId xmlns:a16="http://schemas.microsoft.com/office/drawing/2014/main" id="{96A0B407-DC7A-4F72-8A9F-061CA3CFF312}"/>
              </a:ext>
            </a:extLst>
          </p:cNvPr>
          <p:cNvSpPr/>
          <p:nvPr userDrawn="1"/>
        </p:nvSpPr>
        <p:spPr>
          <a:xfrm>
            <a:off x="992368" y="717512"/>
            <a:ext cx="603248" cy="574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009" y="1541784"/>
            <a:ext cx="11193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dirty="0">
                <a:solidFill>
                  <a:srgbClr val="C00000"/>
                </a:solidFill>
              </a:rPr>
              <a:t>c) </a:t>
            </a:r>
            <a:r>
              <a:rPr lang="en-US" sz="4800" dirty="0" err="1">
                <a:solidFill>
                  <a:srgbClr val="C00000"/>
                </a:solidFill>
              </a:rPr>
              <a:t>Đặt</a:t>
            </a:r>
            <a:r>
              <a:rPr lang="en-US" sz="4800" dirty="0">
                <a:solidFill>
                  <a:srgbClr val="C00000"/>
                </a:solidFill>
              </a:rPr>
              <a:t> 2 – 3 </a:t>
            </a:r>
            <a:r>
              <a:rPr lang="en-US" sz="4800" dirty="0" err="1">
                <a:solidFill>
                  <a:srgbClr val="C00000"/>
                </a:solidFill>
              </a:rPr>
              <a:t>câu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đề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nghị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bạn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cùng</a:t>
            </a:r>
            <a:r>
              <a:rPr lang="en-US" sz="4800" dirty="0">
                <a:solidFill>
                  <a:srgbClr val="C00000"/>
                </a:solidFill>
              </a:rPr>
              <a:t> thực </a:t>
            </a:r>
            <a:r>
              <a:rPr lang="en-US" sz="4800" dirty="0" err="1">
                <a:solidFill>
                  <a:srgbClr val="C00000"/>
                </a:solidFill>
              </a:rPr>
              <a:t>hiện</a:t>
            </a:r>
            <a:r>
              <a:rPr lang="en-US" sz="4800" dirty="0">
                <a:solidFill>
                  <a:srgbClr val="C00000"/>
                </a:solidFill>
              </a:rPr>
              <a:t> một </a:t>
            </a:r>
            <a:r>
              <a:rPr lang="en-US" sz="4800" dirty="0" err="1">
                <a:solidFill>
                  <a:srgbClr val="C00000"/>
                </a:solidFill>
              </a:rPr>
              <a:t>hoạt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động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học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tập</a:t>
            </a:r>
            <a:r>
              <a:rPr lang="en-US" sz="4800" dirty="0">
                <a:solidFill>
                  <a:srgbClr val="C00000"/>
                </a:solidFill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0C8696-01A0-4C64-B4DE-89185F6A5849}"/>
              </a:ext>
            </a:extLst>
          </p:cNvPr>
          <p:cNvGrpSpPr/>
          <p:nvPr/>
        </p:nvGrpSpPr>
        <p:grpSpPr>
          <a:xfrm>
            <a:off x="1293992" y="3353933"/>
            <a:ext cx="4073857" cy="2686164"/>
            <a:chOff x="2280232" y="2431381"/>
            <a:chExt cx="2172083" cy="137320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F71AB3-4B97-4B47-9FD0-5679480F0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1122734">
              <a:off x="2280232" y="2431381"/>
              <a:ext cx="1168923" cy="137320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D44D7C-6AC4-4545-A9A4-47D756B64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 rot="260226">
              <a:off x="3357722" y="2431381"/>
              <a:ext cx="1094593" cy="137320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1646E1-75EE-427A-BDAD-149266E250B6}"/>
              </a:ext>
            </a:extLst>
          </p:cNvPr>
          <p:cNvGrpSpPr/>
          <p:nvPr/>
        </p:nvGrpSpPr>
        <p:grpSpPr>
          <a:xfrm>
            <a:off x="7564056" y="2326614"/>
            <a:ext cx="3232118" cy="3494303"/>
            <a:chOff x="6494965" y="207271"/>
            <a:chExt cx="3671532" cy="3340963"/>
          </a:xfrm>
        </p:grpSpPr>
        <p:pic>
          <p:nvPicPr>
            <p:cNvPr id="23" name="图片 2" descr="2">
              <a:extLst>
                <a:ext uri="{FF2B5EF4-FFF2-40B4-BE49-F238E27FC236}">
                  <a16:creationId xmlns:a16="http://schemas.microsoft.com/office/drawing/2014/main" id="{7CF0A931-C463-44CC-951E-0A661F76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1589" y="207271"/>
              <a:ext cx="3425230" cy="2903488"/>
            </a:xfrm>
            <a:prstGeom prst="rect">
              <a:avLst/>
            </a:prstGeom>
          </p:spPr>
        </p:pic>
        <p:sp>
          <p:nvSpPr>
            <p:cNvPr id="22" name="Rounded Rectangle 24">
              <a:extLst>
                <a:ext uri="{FF2B5EF4-FFF2-40B4-BE49-F238E27FC236}">
                  <a16:creationId xmlns:a16="http://schemas.microsoft.com/office/drawing/2014/main" id="{0A0181C7-982D-45FB-B3B4-C0DDB14C0BB1}"/>
                </a:ext>
              </a:extLst>
            </p:cNvPr>
            <p:cNvSpPr/>
            <p:nvPr/>
          </p:nvSpPr>
          <p:spPr>
            <a:xfrm>
              <a:off x="6494965" y="2510018"/>
              <a:ext cx="3671532" cy="1038216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4000" b="1" dirty="0">
                  <a:solidFill>
                    <a:srgbClr val="C00000"/>
                  </a:solidFill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4000" b="1" dirty="0">
                  <a:solidFill>
                    <a:srgbClr val="C00000"/>
                  </a:solidFill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000" b="1" dirty="0">
                  <a:solidFill>
                    <a:srgbClr val="C00000"/>
                  </a:solidFill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505269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9605" y="664484"/>
            <a:ext cx="101133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– 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thực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một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65F02C-002E-43A4-92BE-7D4E4A637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231" y="2111034"/>
            <a:ext cx="7444840" cy="1002186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>
            <a:extLst>
              <a:ext uri="{FF2B5EF4-FFF2-40B4-BE49-F238E27FC236}">
                <a16:creationId xmlns:a16="http://schemas.microsoft.com/office/drawing/2014/main" id="{98B72263-3EB9-43CD-B886-72C335E2A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5083256" y="3662434"/>
            <a:ext cx="1880717" cy="262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01765"/>
      </p:ext>
    </p:extLst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952" y="1616984"/>
            <a:ext cx="10910099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400" dirty="0">
                <a:solidFill>
                  <a:srgbClr val="C00000"/>
                </a:solidFill>
                <a:latin typeface="Calibri"/>
              </a:rPr>
              <a:t>+ Chúng mình cùng đọc bài nhé!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</a:t>
            </a:r>
            <a:r>
              <a:rPr lang="en-US" sz="4400" dirty="0" err="1">
                <a:solidFill>
                  <a:srgbClr val="7030A0"/>
                </a:solidFill>
                <a:latin typeface="Calibri"/>
              </a:rPr>
              <a:t>ới</a:t>
            </a:r>
            <a:r>
              <a:rPr lang="en-US" sz="4400" dirty="0">
                <a:solidFill>
                  <a:srgbClr val="7030A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Calibri"/>
              </a:rPr>
              <a:t>cây</a:t>
            </a:r>
            <a:r>
              <a:rPr lang="en-US" sz="4400" dirty="0">
                <a:solidFill>
                  <a:srgbClr val="7030A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Calibri"/>
              </a:rPr>
              <a:t>nhé</a:t>
            </a:r>
            <a:r>
              <a:rPr lang="en-US" sz="4400" dirty="0">
                <a:solidFill>
                  <a:srgbClr val="7030A0"/>
                </a:solidFill>
                <a:latin typeface="Calibri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941651"/>
      </p:ext>
    </p:extLst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355141" y="2440236"/>
            <a:ext cx="7481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包图小白体" panose="02010601030101010101" pitchFamily="2" charset="-122"/>
                <a:ea typeface="包图小白体" panose="02010601030101010101" pitchFamily="2" charset="-122"/>
                <a:cs typeface="+mn-cs"/>
              </a:rPr>
              <a:t>KHỞI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包图小白体" panose="02010601030101010101" pitchFamily="2" charset="-122"/>
                <a:ea typeface="包图小白体" panose="02010601030101010101" pitchFamily="2" charset="-122"/>
                <a:cs typeface="+mn-cs"/>
              </a:rPr>
              <a:t> 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包图小白体" panose="02010601030101010101" pitchFamily="2" charset="-122"/>
              <a:ea typeface="包图小白体" panose="02010601030101010101" pitchFamily="2" charset="-122"/>
              <a:cs typeface="+mn-cs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20" y="1246912"/>
            <a:ext cx="3952699" cy="5611088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85593507-2773-422C-97F8-60F320923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92" y="361217"/>
            <a:ext cx="7327934" cy="5116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3292" y="1915094"/>
            <a:ext cx="65334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Vận</a:t>
            </a:r>
            <a:r>
              <a:rPr kumimoji="0" lang="en-US" sz="11500" b="0" i="0" u="none" strike="noStrike" kern="1200" cap="none" spc="0" normalizeH="0" noProof="0" dirty="0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dụng</a:t>
            </a:r>
            <a:endParaRPr kumimoji="0" lang="en-US" sz="11500" b="0" i="0" u="none" strike="noStrike" kern="1200" cap="none" spc="0" normalizeH="0" baseline="0" noProof="0" dirty="0">
              <a:ln w="28575">
                <a:solidFill>
                  <a:srgbClr val="FF5050"/>
                </a:solidFill>
              </a:ln>
              <a:solidFill>
                <a:srgbClr val="FF6B3C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87058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350" y="467858"/>
            <a:ext cx="10910099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400" dirty="0">
                <a:solidFill>
                  <a:srgbClr val="7030A0"/>
                </a:solidFill>
                <a:latin typeface="Calibri"/>
              </a:rPr>
              <a:t>Chơi trò chơi </a:t>
            </a:r>
            <a:r>
              <a:rPr lang="vi-VN" sz="4400" i="1" dirty="0">
                <a:solidFill>
                  <a:srgbClr val="7030A0"/>
                </a:solidFill>
                <a:latin typeface="Calibri"/>
              </a:rPr>
              <a:t>Đôi bàn tay và chiếc mũi kì diệu.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72FCD-478E-4F43-932F-74A042BDB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40" y="1108938"/>
            <a:ext cx="7183498" cy="513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40121"/>
      </p:ext>
    </p:extLst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590228" y="1708155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865745" y="779115"/>
            <a:ext cx="9194141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497116" y="3456585"/>
            <a:ext cx="9101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spc="300" dirty="0" err="1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Tạm</a:t>
            </a:r>
            <a:r>
              <a:rPr lang="en-US" sz="6000" b="1" spc="300" dirty="0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 </a:t>
            </a:r>
            <a:r>
              <a:rPr lang="en-US" sz="6000" b="1" spc="300" dirty="0" err="1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biệt</a:t>
            </a:r>
            <a:r>
              <a:rPr lang="en-US" sz="6000" b="1" spc="300" dirty="0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 </a:t>
            </a:r>
            <a:r>
              <a:rPr lang="en-US" sz="6000" b="1" spc="300" dirty="0" err="1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và</a:t>
            </a:r>
            <a:r>
              <a:rPr lang="en-US" sz="6000" b="1" spc="300" dirty="0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 </a:t>
            </a:r>
            <a:r>
              <a:rPr lang="en-US" sz="6000" b="1" spc="300" dirty="0" err="1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hẹn</a:t>
            </a:r>
            <a:r>
              <a:rPr lang="en-US" sz="6000" b="1" spc="300" dirty="0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 </a:t>
            </a:r>
            <a:r>
              <a:rPr lang="en-US" sz="6000" b="1" spc="300" dirty="0" err="1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gặp</a:t>
            </a:r>
            <a:r>
              <a:rPr lang="en-US" sz="6000" b="1" spc="300" dirty="0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 </a:t>
            </a:r>
            <a:r>
              <a:rPr lang="en-US" sz="6000" b="1" spc="300" dirty="0" err="1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lại</a:t>
            </a:r>
            <a:r>
              <a:rPr lang="en-US" sz="6000" b="1" spc="300" dirty="0">
                <a:solidFill>
                  <a:srgbClr val="FF6B3C"/>
                </a:solidFill>
                <a:latin typeface="Patrick Hand" panose="00000500000000000000" pitchFamily="2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052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miền cổ tích">
            <a:hlinkClick r:id="" action="ppaction://media"/>
            <a:extLst>
              <a:ext uri="{FF2B5EF4-FFF2-40B4-BE49-F238E27FC236}">
                <a16:creationId xmlns:a16="http://schemas.microsoft.com/office/drawing/2014/main" id="{ED60B95C-E2C0-45EF-BB88-387F6AB7BF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4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20" y="1246912"/>
            <a:ext cx="3952699" cy="5611088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85593507-2773-422C-97F8-60F320923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92" y="361217"/>
            <a:ext cx="7327934" cy="5116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3292" y="1915094"/>
            <a:ext cx="53892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Luyện</a:t>
            </a:r>
            <a:r>
              <a:rPr lang="en-US" sz="11500" dirty="0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150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endParaRPr lang="en-US" sz="11500" dirty="0">
              <a:ln w="28575">
                <a:solidFill>
                  <a:srgbClr val="FF5050"/>
                </a:solidFill>
              </a:ln>
              <a:solidFill>
                <a:srgbClr val="FF6B3C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17703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: 圆角 3">
            <a:extLst>
              <a:ext uri="{FF2B5EF4-FFF2-40B4-BE49-F238E27FC236}">
                <a16:creationId xmlns:a16="http://schemas.microsoft.com/office/drawing/2014/main" id="{8DBEEE1B-729D-4DE3-9B56-6D51192D2B0B}"/>
              </a:ext>
            </a:extLst>
          </p:cNvPr>
          <p:cNvSpPr/>
          <p:nvPr/>
        </p:nvSpPr>
        <p:spPr>
          <a:xfrm>
            <a:off x="1776450" y="652104"/>
            <a:ext cx="6626679" cy="705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Thực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hiện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các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yêu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cầu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dưới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ea typeface="字魂80号-萌趣小鱼体" panose="00000500000000000000" pitchFamily="2" charset="-122"/>
              </a:rPr>
              <a:t>đây</a:t>
            </a:r>
            <a:r>
              <a:rPr lang="en-US" altLang="zh-CN" sz="3600" dirty="0">
                <a:solidFill>
                  <a:srgbClr val="0070C0"/>
                </a:solidFill>
                <a:ea typeface="字魂80号-萌趣小鱼体" panose="00000500000000000000" pitchFamily="2" charset="-122"/>
              </a:rPr>
              <a:t>:</a:t>
            </a:r>
            <a:endParaRPr lang="zh-CN" altLang="en-US" sz="3600" dirty="0">
              <a:solidFill>
                <a:srgbClr val="0070C0"/>
              </a:solidFill>
              <a:ea typeface="字魂80号-萌趣小鱼体" panose="00000500000000000000" pitchFamily="2" charset="-122"/>
            </a:endParaRPr>
          </a:p>
        </p:txBody>
      </p:sp>
      <p:sp>
        <p:nvSpPr>
          <p:cNvPr id="17" name="椭圆 6">
            <a:extLst>
              <a:ext uri="{FF2B5EF4-FFF2-40B4-BE49-F238E27FC236}">
                <a16:creationId xmlns:a16="http://schemas.microsoft.com/office/drawing/2014/main" id="{96A0B407-DC7A-4F72-8A9F-061CA3CFF312}"/>
              </a:ext>
            </a:extLst>
          </p:cNvPr>
          <p:cNvSpPr/>
          <p:nvPr userDrawn="1"/>
        </p:nvSpPr>
        <p:spPr>
          <a:xfrm>
            <a:off x="992368" y="717512"/>
            <a:ext cx="603248" cy="574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ea typeface="字魂80号-萌趣小鱼体" panose="00000500000000000000" pitchFamily="2" charset="-122"/>
              </a:rPr>
              <a:t>3</a:t>
            </a:r>
            <a:endParaRPr lang="zh-CN" altLang="en-US" sz="4000" dirty="0">
              <a:solidFill>
                <a:schemeClr val="bg1"/>
              </a:solidFill>
              <a:ea typeface="字魂80号-萌趣小鱼体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3649" y="1541784"/>
            <a:ext cx="111932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a.</a:t>
            </a:r>
            <a:r>
              <a:rPr lang="vi-VN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Tìm trong đoạn 1 của truyện </a:t>
            </a:r>
            <a:r>
              <a:rPr lang="vi-VN" sz="4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Khu vườn tuổi thơ </a:t>
            </a:r>
            <a:r>
              <a:rPr lang="vi-VN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từ ngữ: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vi-VN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Chỉ ngườ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vi-VN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Chỉ hoạt động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8" name="Picture 4" descr="Aladdin And The Magic Lamp Png - Vincen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976" y1="40678" x2="37927" y2="46328"/>
                        <a14:foregroundMark x1="40366" y1="44068" x2="42561" y2="4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7137" r="13164"/>
          <a:stretch/>
        </p:blipFill>
        <p:spPr bwMode="auto">
          <a:xfrm>
            <a:off x="5609665" y="4918420"/>
            <a:ext cx="3015602" cy="16428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laddin And The Magic Lamp Png - Vincen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976" y1="40678" x2="37927" y2="46328"/>
                        <a14:foregroundMark x1="40366" y1="44068" x2="42561" y2="4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7137" r="13164"/>
          <a:stretch/>
        </p:blipFill>
        <p:spPr bwMode="auto">
          <a:xfrm>
            <a:off x="5609665" y="4918420"/>
            <a:ext cx="3015602" cy="1642831"/>
          </a:xfrm>
          <a:prstGeom prst="rect">
            <a:avLst/>
          </a:prstGeom>
          <a:noFill/>
          <a:effectLst>
            <a:glow rad="419100">
              <a:srgbClr val="FFFF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nie Image - Genie Aladdin Cartoon Png, Transparent Png - kind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9371" y="2239347"/>
            <a:ext cx="4498348" cy="46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âm thanh cây đũa thầ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023" y="-1828800"/>
            <a:ext cx="1101594" cy="110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80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33E7E2-6DFC-4C26-9FEE-54EBF58FF6E8}"/>
              </a:ext>
            </a:extLst>
          </p:cNvPr>
          <p:cNvSpPr/>
          <p:nvPr/>
        </p:nvSpPr>
        <p:spPr>
          <a:xfrm>
            <a:off x="495300" y="542925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322131-05AD-4475-892F-AAFAE072943E}"/>
              </a:ext>
            </a:extLst>
          </p:cNvPr>
          <p:cNvSpPr/>
          <p:nvPr/>
        </p:nvSpPr>
        <p:spPr>
          <a:xfrm>
            <a:off x="1257300" y="923836"/>
            <a:ext cx="10020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4000" dirty="0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Nhà tôi có khu vườn rất rộng. Bố trồng nhiều hoa. Buổi chiều, bố thường dẫn tôi ra vườn tưới cây.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E98C6E-2D8A-456D-A191-C58F241AAA11}"/>
              </a:ext>
            </a:extLst>
          </p:cNvPr>
          <p:cNvSpPr/>
          <p:nvPr/>
        </p:nvSpPr>
        <p:spPr>
          <a:xfrm>
            <a:off x="952500" y="3162300"/>
            <a:ext cx="4876800" cy="2628900"/>
          </a:xfrm>
          <a:prstGeom prst="roundRect">
            <a:avLst/>
          </a:prstGeom>
          <a:solidFill>
            <a:srgbClr val="FFF5DD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F6C868-4099-49A2-86CC-105A02538AFE}"/>
              </a:ext>
            </a:extLst>
          </p:cNvPr>
          <p:cNvSpPr/>
          <p:nvPr/>
        </p:nvSpPr>
        <p:spPr>
          <a:xfrm>
            <a:off x="6267450" y="3162300"/>
            <a:ext cx="4876800" cy="2628900"/>
          </a:xfrm>
          <a:prstGeom prst="roundRect">
            <a:avLst/>
          </a:prstGeom>
          <a:solidFill>
            <a:srgbClr val="D4ED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8CE4D5-4786-4865-ACD8-5D7E02FAC285}"/>
              </a:ext>
            </a:extLst>
          </p:cNvPr>
          <p:cNvSpPr/>
          <p:nvPr/>
        </p:nvSpPr>
        <p:spPr>
          <a:xfrm>
            <a:off x="1600200" y="3243739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chỉ</a:t>
            </a:r>
            <a:r>
              <a:rPr lang="en-US" altLang="zh-CN" sz="400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 ng</a:t>
            </a:r>
            <a:r>
              <a:rPr lang="vi-VN" altLang="zh-CN" sz="400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ư</a:t>
            </a: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ời</a:t>
            </a:r>
            <a:endParaRPr lang="vi-VN" altLang="zh-CN" sz="4000" dirty="0">
              <a:solidFill>
                <a:srgbClr val="FF0000"/>
              </a:solidFill>
              <a:latin typeface="Averta Std CY" panose="00000500000000000000" pitchFamily="50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B4224D-5AB7-49E4-8F82-C24ED37095CC}"/>
              </a:ext>
            </a:extLst>
          </p:cNvPr>
          <p:cNvSpPr/>
          <p:nvPr/>
        </p:nvSpPr>
        <p:spPr>
          <a:xfrm>
            <a:off x="6705600" y="3243739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chỉ</a:t>
            </a:r>
            <a:r>
              <a:rPr lang="en-US" altLang="zh-CN" sz="400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hoạt</a:t>
            </a:r>
            <a:r>
              <a:rPr lang="en-US" altLang="zh-CN" sz="400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động</a:t>
            </a:r>
            <a:endParaRPr lang="vi-VN" altLang="zh-CN" sz="4000" dirty="0">
              <a:solidFill>
                <a:srgbClr val="FF0000"/>
              </a:solidFill>
              <a:latin typeface="Averta Std CY" panose="00000500000000000000" pitchFamily="50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49829C-5FDD-4FC2-B362-B33D4099FC0A}"/>
              </a:ext>
            </a:extLst>
          </p:cNvPr>
          <p:cNvSpPr/>
          <p:nvPr/>
        </p:nvSpPr>
        <p:spPr>
          <a:xfrm>
            <a:off x="6667500" y="1527989"/>
            <a:ext cx="129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4000" dirty="0" err="1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bố</a:t>
            </a:r>
            <a:endParaRPr lang="vi-VN" altLang="zh-CN" sz="4000" dirty="0">
              <a:solidFill>
                <a:srgbClr val="000000"/>
              </a:solidFill>
              <a:latin typeface="Averta Std CY" panose="00000500000000000000" pitchFamily="50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0BDC3C-8C09-4EC2-BF97-FA2DEDDEA7DA}"/>
              </a:ext>
            </a:extLst>
          </p:cNvPr>
          <p:cNvSpPr/>
          <p:nvPr/>
        </p:nvSpPr>
        <p:spPr>
          <a:xfrm>
            <a:off x="10496550" y="1539389"/>
            <a:ext cx="129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4000" dirty="0" err="1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tôi</a:t>
            </a:r>
            <a:endParaRPr lang="vi-VN" altLang="zh-CN" sz="4000" dirty="0">
              <a:solidFill>
                <a:srgbClr val="000000"/>
              </a:solidFill>
              <a:latin typeface="Averta Std CY" panose="00000500000000000000" pitchFamily="50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932489-844D-4B3C-A9C0-F6BA25B6BA84}"/>
              </a:ext>
            </a:extLst>
          </p:cNvPr>
          <p:cNvSpPr/>
          <p:nvPr/>
        </p:nvSpPr>
        <p:spPr>
          <a:xfrm>
            <a:off x="9829800" y="924074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4000" dirty="0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trồng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5C463-085E-4B7B-AB17-EE857A571DA1}"/>
              </a:ext>
            </a:extLst>
          </p:cNvPr>
          <p:cNvSpPr/>
          <p:nvPr/>
        </p:nvSpPr>
        <p:spPr>
          <a:xfrm>
            <a:off x="9401175" y="1527989"/>
            <a:ext cx="2000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4000" dirty="0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dẫn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91C66E-7F63-4BB1-BD51-9C5C3A38A715}"/>
              </a:ext>
            </a:extLst>
          </p:cNvPr>
          <p:cNvSpPr/>
          <p:nvPr/>
        </p:nvSpPr>
        <p:spPr>
          <a:xfrm>
            <a:off x="3248025" y="2141191"/>
            <a:ext cx="2000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4000" dirty="0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tưới</a:t>
            </a:r>
          </a:p>
        </p:txBody>
      </p:sp>
    </p:spTree>
    <p:extLst>
      <p:ext uri="{BB962C8B-B14F-4D97-AF65-F5344CB8AC3E}">
        <p14:creationId xmlns:p14="http://schemas.microsoft.com/office/powerpoint/2010/main" val="3234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43125 0.43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63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55156 0.431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78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24375 0.487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1954 0.399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4 0.4131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DCFB20-256C-4150-9354-D01EECFF2C1E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矩形: 圆角 3">
            <a:extLst>
              <a:ext uri="{FF2B5EF4-FFF2-40B4-BE49-F238E27FC236}">
                <a16:creationId xmlns:a16="http://schemas.microsoft.com/office/drawing/2014/main" id="{8DBEEE1B-729D-4DE3-9B56-6D51192D2B0B}"/>
              </a:ext>
            </a:extLst>
          </p:cNvPr>
          <p:cNvSpPr/>
          <p:nvPr/>
        </p:nvSpPr>
        <p:spPr>
          <a:xfrm>
            <a:off x="1776450" y="652104"/>
            <a:ext cx="6626679" cy="705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Thực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hiện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yêu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cầu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17" name="椭圆 6">
            <a:extLst>
              <a:ext uri="{FF2B5EF4-FFF2-40B4-BE49-F238E27FC236}">
                <a16:creationId xmlns:a16="http://schemas.microsoft.com/office/drawing/2014/main" id="{96A0B407-DC7A-4F72-8A9F-061CA3CFF312}"/>
              </a:ext>
            </a:extLst>
          </p:cNvPr>
          <p:cNvSpPr/>
          <p:nvPr userDrawn="1"/>
        </p:nvSpPr>
        <p:spPr>
          <a:xfrm>
            <a:off x="992368" y="717512"/>
            <a:ext cx="603248" cy="5746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EA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80号-萌趣小鱼体" panose="00000500000000000000" pitchFamily="2" charset="-122"/>
                <a:cs typeface="+mn-cs"/>
              </a:rPr>
              <a:t>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80号-萌趣小鱼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3649" y="1541784"/>
            <a:ext cx="11193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lang="vi-VN" sz="4400" dirty="0">
                <a:solidFill>
                  <a:prstClr val="black">
                    <a:lumMod val="95000"/>
                    <a:lumOff val="5000"/>
                  </a:prstClr>
                </a:solidFill>
              </a:rPr>
              <a:t> Tìm thêm 2 – 3 cặp từ ngữ chỉ người và chỉ hoạt động.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Aladdin And The Magic Lamp Png - Vincen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976" y1="40678" x2="37927" y2="46328"/>
                        <a14:foregroundMark x1="40366" y1="44068" x2="42561" y2="4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7137" r="13164"/>
          <a:stretch/>
        </p:blipFill>
        <p:spPr bwMode="auto">
          <a:xfrm>
            <a:off x="5609665" y="4918420"/>
            <a:ext cx="3015602" cy="16428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laddin And The Magic Lamp Png - Vincen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976" y1="40678" x2="37927" y2="46328"/>
                        <a14:foregroundMark x1="40366" y1="44068" x2="42561" y2="4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7137" r="13164"/>
          <a:stretch/>
        </p:blipFill>
        <p:spPr bwMode="auto">
          <a:xfrm>
            <a:off x="5609665" y="4918420"/>
            <a:ext cx="3015602" cy="1642831"/>
          </a:xfrm>
          <a:prstGeom prst="rect">
            <a:avLst/>
          </a:prstGeom>
          <a:noFill/>
          <a:effectLst>
            <a:glow rad="419100">
              <a:srgbClr val="FFFF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nie Image - Genie Aladdin Cartoon Png, Transparent Png - kind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9371" y="2239347"/>
            <a:ext cx="4498348" cy="46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âm thanh cây đũa thầ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023" y="-1828800"/>
            <a:ext cx="1101594" cy="1101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B1B90E-011B-44C4-AF7C-4BE0082BFB6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85" y="3553371"/>
            <a:ext cx="5821686" cy="10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508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0CE2DF-FE93-4E43-A5E7-2A2A85779982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E53B88-39C1-4DC7-B772-7473B437BA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5307">
            <a:off x="1023838" y="893142"/>
            <a:ext cx="3058599" cy="276678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53B31D1-53B1-4CE9-8C7E-CCA5F8310D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37553">
            <a:off x="6273772" y="3703285"/>
            <a:ext cx="3065710" cy="27732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3917" y="570002"/>
            <a:ext cx="2939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18494" y="4770209"/>
            <a:ext cx="2630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42990" y="1964809"/>
            <a:ext cx="2853802" cy="2924958"/>
            <a:chOff x="7774871" y="1245992"/>
            <a:chExt cx="2732340" cy="2442724"/>
          </a:xfrm>
        </p:grpSpPr>
        <p:pic>
          <p:nvPicPr>
            <p:cNvPr id="16" name="图片 2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đôi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1847389" y="1964809"/>
            <a:ext cx="1411496" cy="6234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04589" y="4738192"/>
            <a:ext cx="1404076" cy="6234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31810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B441D1-6AF7-4BAB-9971-66EDE922DAE4}"/>
              </a:ext>
            </a:extLst>
          </p:cNvPr>
          <p:cNvSpPr/>
          <p:nvPr/>
        </p:nvSpPr>
        <p:spPr>
          <a:xfrm>
            <a:off x="386551" y="467858"/>
            <a:ext cx="11239500" cy="5772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49" y="1345789"/>
            <a:ext cx="9772651" cy="1315544"/>
          </a:xfrm>
          <a:prstGeom prst="rect">
            <a:avLst/>
          </a:prstGeom>
        </p:spPr>
      </p:pic>
      <p:pic>
        <p:nvPicPr>
          <p:cNvPr id="4" name="Picture 2" descr="Happy Cute Little Kid Boy With Light Idea Stock Vector - Illustration of  back, kawaii: 177079903">
            <a:extLst>
              <a:ext uri="{FF2B5EF4-FFF2-40B4-BE49-F238E27FC236}">
                <a16:creationId xmlns:a16="http://schemas.microsoft.com/office/drawing/2014/main" id="{65C13A04-1BC0-428E-B815-7A948EF4A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16" b="99660" l="10000" r="90000">
                        <a14:foregroundMark x1="36125" y1="25964" x2="44000" y2="40476"/>
                        <a14:foregroundMark x1="49875" y1="27778" x2="51500" y2="36168"/>
                        <a14:foregroundMark x1="37875" y1="86961" x2="28625" y2="95011"/>
                        <a14:foregroundMark x1="50875" y1="89683" x2="54250" y2="91950"/>
                        <a14:foregroundMark x1="49125" y1="84807" x2="52250" y2="92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62" r="23436"/>
          <a:stretch/>
        </p:blipFill>
        <p:spPr bwMode="auto">
          <a:xfrm flipH="1">
            <a:off x="4820630" y="2921271"/>
            <a:ext cx="2550739" cy="331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660816"/>
      </p:ext>
    </p:extLst>
  </p:cSld>
  <p:clrMapOvr>
    <a:masterClrMapping/>
  </p:clrMapOvr>
  <p:transition spd="med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394</Words>
  <Application>Microsoft Office PowerPoint</Application>
  <PresentationFormat>Widescreen</PresentationFormat>
  <Paragraphs>64</Paragraphs>
  <Slides>22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Microsoft YaHei</vt:lpstr>
      <vt:lpstr>包图小白体</vt:lpstr>
      <vt:lpstr>Pattaya</vt:lpstr>
      <vt:lpstr>等线</vt:lpstr>
      <vt:lpstr>Arial</vt:lpstr>
      <vt:lpstr>A3.BoosterNextFYBlackRegular-San</vt:lpstr>
      <vt:lpstr>Microsoft YaHei</vt:lpstr>
      <vt:lpstr>Averta Std CY</vt:lpstr>
      <vt:lpstr>字魂80号-萌趣小鱼体</vt:lpstr>
      <vt:lpstr>Calibri</vt:lpstr>
      <vt:lpstr>Patrick Hand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PC</cp:lastModifiedBy>
  <cp:revision>29</cp:revision>
  <dcterms:created xsi:type="dcterms:W3CDTF">2019-07-04T09:40:38Z</dcterms:created>
  <dcterms:modified xsi:type="dcterms:W3CDTF">2025-02-10T08:19:22Z</dcterms:modified>
</cp:coreProperties>
</file>