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64" r:id="rId1"/>
    <p:sldMasterId id="2147483878" r:id="rId2"/>
  </p:sldMasterIdLst>
  <p:notesMasterIdLst>
    <p:notesMasterId r:id="rId27"/>
  </p:notesMasterIdLst>
  <p:sldIdLst>
    <p:sldId id="288" r:id="rId3"/>
    <p:sldId id="319" r:id="rId4"/>
    <p:sldId id="509" r:id="rId5"/>
    <p:sldId id="320" r:id="rId6"/>
    <p:sldId id="510" r:id="rId7"/>
    <p:sldId id="511" r:id="rId8"/>
    <p:sldId id="512" r:id="rId9"/>
    <p:sldId id="513" r:id="rId10"/>
    <p:sldId id="514" r:id="rId11"/>
    <p:sldId id="333" r:id="rId12"/>
    <p:sldId id="298" r:id="rId13"/>
    <p:sldId id="516" r:id="rId14"/>
    <p:sldId id="515" r:id="rId15"/>
    <p:sldId id="334" r:id="rId16"/>
    <p:sldId id="518" r:id="rId17"/>
    <p:sldId id="519" r:id="rId18"/>
    <p:sldId id="338" r:id="rId19"/>
    <p:sldId id="521" r:id="rId20"/>
    <p:sldId id="522" r:id="rId21"/>
    <p:sldId id="523" r:id="rId22"/>
    <p:sldId id="524" r:id="rId23"/>
    <p:sldId id="260" r:id="rId24"/>
    <p:sldId id="525" r:id="rId25"/>
    <p:sldId id="337" r:id="rId26"/>
  </p:sldIdLst>
  <p:sldSz cx="12192000" cy="6858000"/>
  <p:notesSz cx="6858000" cy="9144000"/>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AYYJ+CqvYrdf855CZJbdxdgcPU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AE9D"/>
    <a:srgbClr val="FF9900"/>
    <a:srgbClr val="FF0066"/>
    <a:srgbClr val="FF9933"/>
    <a:srgbClr val="FFCC66"/>
    <a:srgbClr val="FFFF99"/>
    <a:srgbClr val="33CCFF"/>
    <a:srgbClr val="00FF00"/>
    <a:srgbClr val="FF3399"/>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83" d="100"/>
          <a:sy n="83" d="100"/>
        </p:scale>
        <p:origin x="15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42510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26793037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33193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308743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51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76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405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7494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864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77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8124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2/9/2025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7980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6119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67086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25883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0489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57662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13547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42001379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2025/2/9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95268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9Slide.vn - 2019">
            <a:extLst>
              <a:ext uri="{FF2B5EF4-FFF2-40B4-BE49-F238E27FC236}">
                <a16:creationId xmlns:a16="http://schemas.microsoft.com/office/drawing/2014/main" id="{566E3AF2-7AA4-4908-9C40-A3869BA23F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600888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B35307B3-1944-4B9F-924D-7A655CB0523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603637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g"/><Relationship Id="rId11" Type="http://schemas.microsoft.com/office/2007/relationships/hdphoto" Target="../media/hdphoto5.wdp"/><Relationship Id="rId5" Type="http://schemas.openxmlformats.org/officeDocument/2006/relationships/slideLayout" Target="../slideLayouts/slideLayout14.xml"/><Relationship Id="rId10" Type="http://schemas.openxmlformats.org/officeDocument/2006/relationships/image" Target="../media/image42.png"/><Relationship Id="rId4" Type="http://schemas.openxmlformats.org/officeDocument/2006/relationships/audio" Target="../media/media3.mp3"/><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g"/><Relationship Id="rId11" Type="http://schemas.microsoft.com/office/2007/relationships/hdphoto" Target="../media/hdphoto5.wdp"/><Relationship Id="rId5" Type="http://schemas.openxmlformats.org/officeDocument/2006/relationships/slideLayout" Target="../slideLayouts/slideLayout14.xml"/><Relationship Id="rId10" Type="http://schemas.openxmlformats.org/officeDocument/2006/relationships/image" Target="../media/image42.png"/><Relationship Id="rId4" Type="http://schemas.openxmlformats.org/officeDocument/2006/relationships/audio" Target="../media/media3.mp3"/><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g"/><Relationship Id="rId11" Type="http://schemas.microsoft.com/office/2007/relationships/hdphoto" Target="../media/hdphoto5.wdp"/><Relationship Id="rId5" Type="http://schemas.openxmlformats.org/officeDocument/2006/relationships/slideLayout" Target="../slideLayouts/slideLayout14.xml"/><Relationship Id="rId10" Type="http://schemas.openxmlformats.org/officeDocument/2006/relationships/image" Target="../media/image42.png"/><Relationship Id="rId4" Type="http://schemas.openxmlformats.org/officeDocument/2006/relationships/audio" Target="../media/media3.mp3"/><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sv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sp>
        <p:nvSpPr>
          <p:cNvPr id="18" name="文本框 139">
            <a:extLst>
              <a:ext uri="{FF2B5EF4-FFF2-40B4-BE49-F238E27FC236}">
                <a16:creationId xmlns:a16="http://schemas.microsoft.com/office/drawing/2014/main" id="{32CD12C0-FFDA-4258-80E9-4B2246FBAAA1}"/>
              </a:ext>
            </a:extLst>
          </p:cNvPr>
          <p:cNvSpPr txBox="1"/>
          <p:nvPr/>
        </p:nvSpPr>
        <p:spPr>
          <a:xfrm>
            <a:off x="4837469" y="150845"/>
            <a:ext cx="10659747" cy="1200329"/>
          </a:xfrm>
          <a:prstGeom prst="rect">
            <a:avLst/>
          </a:prstGeom>
          <a:noFill/>
        </p:spPr>
        <p:txBody>
          <a:bodyPr wrap="square" rtlCol="0">
            <a:spAutoFit/>
          </a:bodyPr>
          <a:lstStyle/>
          <a:p>
            <a:pPr defTabSz="914377">
              <a:buClrTx/>
            </a:pPr>
            <a:r>
              <a:rPr lang="en-US" altLang="zh-CN" sz="7200" b="1" kern="1200">
                <a:solidFill>
                  <a:srgbClr val="4472C4">
                    <a:lumMod val="75000"/>
                  </a:srgbClr>
                </a:solidFill>
                <a:latin typeface="UTM Habano" panose="02040603050506020204" pitchFamily="18" charset="0"/>
                <a:ea typeface="等线" panose="02010600030101010101" pitchFamily="2" charset="-122"/>
                <a:cs typeface="Aharoni" panose="02010803020104030203" pitchFamily="2" charset="-79"/>
              </a:rPr>
              <a:t>Luyện từ và câu</a:t>
            </a:r>
            <a:endParaRPr lang="zh-CN" altLang="en-US" sz="7200" b="1" kern="1200" dirty="0">
              <a:solidFill>
                <a:srgbClr val="4472C4">
                  <a:lumMod val="75000"/>
                </a:srgbClr>
              </a:solidFill>
              <a:latin typeface="UTM Habano" panose="02040603050506020204" pitchFamily="18" charset="0"/>
              <a:ea typeface="等线" panose="02010600030101010101" pitchFamily="2" charset="-122"/>
              <a:cs typeface="Aharoni" panose="02010803020104030203" pitchFamily="2" charset="-79"/>
            </a:endParaRPr>
          </a:p>
        </p:txBody>
      </p:sp>
      <p:sp>
        <p:nvSpPr>
          <p:cNvPr id="19" name="文本框 139">
            <a:extLst>
              <a:ext uri="{FF2B5EF4-FFF2-40B4-BE49-F238E27FC236}">
                <a16:creationId xmlns:a16="http://schemas.microsoft.com/office/drawing/2014/main" id="{6959E0E0-7891-4D79-A4C5-A0BB8EF862AD}"/>
              </a:ext>
            </a:extLst>
          </p:cNvPr>
          <p:cNvSpPr txBox="1"/>
          <p:nvPr/>
        </p:nvSpPr>
        <p:spPr>
          <a:xfrm>
            <a:off x="-613066" y="1538916"/>
            <a:ext cx="13085745" cy="2800767"/>
          </a:xfrm>
          <a:prstGeom prst="rect">
            <a:avLst/>
          </a:prstGeom>
          <a:solidFill>
            <a:schemeClr val="bg1">
              <a:alpha val="38000"/>
            </a:schemeClr>
          </a:solidFill>
          <a:ln>
            <a:noFill/>
          </a:ln>
        </p:spPr>
        <p:txBody>
          <a:bodyPr wrap="square" rtlCol="0">
            <a:spAutoFit/>
          </a:bodyPr>
          <a:lstStyle/>
          <a:p>
            <a:pPr algn="ctr" defTabSz="914377">
              <a:buClrTx/>
            </a:pPr>
            <a:r>
              <a:rPr lang="en-US" altLang="zh-CN" sz="8800" b="1" kern="120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Câu khiến</a:t>
            </a:r>
          </a:p>
          <a:p>
            <a:pPr algn="ctr" defTabSz="914377">
              <a:buClrTx/>
            </a:pPr>
            <a:r>
              <a:rPr lang="en-US" altLang="zh-CN" sz="8800" b="1" kern="120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Dấu chấm than!</a:t>
            </a:r>
            <a:endParaRPr lang="zh-CN" altLang="en-US" sz="8800" b="1" kern="1200"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endParaRPr>
          </a:p>
        </p:txBody>
      </p:sp>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125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125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algn="ctr" defTabSz="914377">
                <a:buClrTx/>
              </a:pPr>
              <a:r>
                <a:rPr lang="en-US" sz="8000" kern="120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Điền dấu câu</a:t>
              </a:r>
              <a:endParaRPr lang="en-US" sz="8000" kern="120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376362" y="0"/>
            <a:ext cx="10491787" cy="707886"/>
          </a:xfrm>
          <a:prstGeom prst="rect">
            <a:avLst/>
          </a:prstGeom>
          <a:noFill/>
        </p:spPr>
        <p:txBody>
          <a:bodyPr wrap="square">
            <a:spAutoFit/>
          </a:bodyPr>
          <a:lstStyle/>
          <a:p>
            <a:r>
              <a:rPr lang="en-US" sz="4000" b="1">
                <a:solidFill>
                  <a:srgbClr val="FFFF00"/>
                </a:solidFill>
              </a:rPr>
              <a:t>2. Chọn dấu câu phù hợp với mỗi    :</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61975" y="1380797"/>
            <a:ext cx="10801350" cy="4401205"/>
          </a:xfrm>
          <a:prstGeom prst="rect">
            <a:avLst/>
          </a:prstGeom>
          <a:noFill/>
        </p:spPr>
        <p:txBody>
          <a:bodyPr wrap="square">
            <a:spAutoFit/>
          </a:bodyPr>
          <a:lstStyle/>
          <a:p>
            <a:pPr algn="just"/>
            <a:r>
              <a:rPr lang="en-US" sz="4000"/>
              <a:t>	</a:t>
            </a:r>
            <a:r>
              <a:rPr lang="vi-VN" sz="4000"/>
              <a:t>Cô Mùa Xuân xúc động nhìn theo bóng hoạ mi</a:t>
            </a:r>
            <a:r>
              <a:rPr lang="en-US" sz="4000"/>
              <a:t> </a:t>
            </a:r>
            <a:r>
              <a:rPr lang="en-US" sz="4000">
                <a:solidFill>
                  <a:srgbClr val="FF0000"/>
                </a:solidFill>
              </a:rPr>
              <a:t>.</a:t>
            </a:r>
            <a:r>
              <a:rPr lang="en-US" sz="4000"/>
              <a:t> </a:t>
            </a:r>
            <a:r>
              <a:rPr lang="vi-VN" sz="4000"/>
              <a:t>Nước mắt cô lặng lẽ lăn dài</a:t>
            </a:r>
            <a:r>
              <a:rPr lang="en-US" sz="4000"/>
              <a:t> . </a:t>
            </a:r>
            <a:r>
              <a:rPr lang="vi-VN" sz="4000"/>
              <a:t>Cô thì thầm:</a:t>
            </a:r>
          </a:p>
          <a:p>
            <a:pPr algn="just"/>
            <a:r>
              <a:rPr lang="vi-VN" sz="4000"/>
              <a:t>– Hót đi</a:t>
            </a:r>
            <a:r>
              <a:rPr lang="en-US" sz="4000"/>
              <a:t> </a:t>
            </a:r>
            <a:r>
              <a:rPr lang="en-US" sz="4000">
                <a:solidFill>
                  <a:srgbClr val="FF0000"/>
                </a:solidFill>
              </a:rPr>
              <a:t>!</a:t>
            </a:r>
            <a:r>
              <a:rPr lang="en-US" sz="4000"/>
              <a:t> </a:t>
            </a:r>
            <a:r>
              <a:rPr lang="vi-VN" sz="4000"/>
              <a:t>Hót nữa đi, hoạ mi nhé</a:t>
            </a:r>
            <a:r>
              <a:rPr lang="en-US" sz="4000"/>
              <a:t> ! </a:t>
            </a:r>
            <a:r>
              <a:rPr lang="vi-VN" sz="4000"/>
              <a:t>Từ nay, em sẽ là sứ giả của mùa xuân</a:t>
            </a:r>
            <a:r>
              <a:rPr lang="en-US" sz="4000"/>
              <a:t> . </a:t>
            </a:r>
            <a:r>
              <a:rPr lang="vi-VN" sz="4000"/>
              <a:t>Tiếng em là tiếng của mùa xuân. </a:t>
            </a:r>
            <a:endParaRPr lang="en-US" sz="4000"/>
          </a:p>
          <a:p>
            <a:pPr algn="just"/>
            <a:r>
              <a:rPr lang="en-US" sz="4000"/>
              <a:t>					</a:t>
            </a:r>
            <a:r>
              <a:rPr lang="vi-VN" sz="3600" i="1"/>
              <a:t>Theo Trần Hoài Dương</a:t>
            </a:r>
            <a:endParaRPr lang="en-US" sz="4000" i="1"/>
          </a:p>
        </p:txBody>
      </p:sp>
      <p:sp>
        <p:nvSpPr>
          <p:cNvPr id="23" name="Rectangle 22">
            <a:extLst>
              <a:ext uri="{FF2B5EF4-FFF2-40B4-BE49-F238E27FC236}">
                <a16:creationId xmlns:a16="http://schemas.microsoft.com/office/drawing/2014/main" id="{DC66AB64-3AC4-4A36-8B03-72019A3D60BE}"/>
              </a:ext>
            </a:extLst>
          </p:cNvPr>
          <p:cNvSpPr/>
          <p:nvPr/>
        </p:nvSpPr>
        <p:spPr>
          <a:xfrm>
            <a:off x="9663184" y="151337"/>
            <a:ext cx="354841" cy="40521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81A888C-F0D2-4DCF-96B1-0E49CA3E7917}"/>
              </a:ext>
            </a:extLst>
          </p:cNvPr>
          <p:cNvSpPr/>
          <p:nvPr/>
        </p:nvSpPr>
        <p:spPr>
          <a:xfrm>
            <a:off x="2293109" y="21706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955E3D-C131-4F98-884C-D6BE7A4EA52C}"/>
              </a:ext>
            </a:extLst>
          </p:cNvPr>
          <p:cNvSpPr/>
          <p:nvPr/>
        </p:nvSpPr>
        <p:spPr>
          <a:xfrm>
            <a:off x="9466713" y="21706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DD5AD4-754E-4F4F-81F3-D2D2A8C679CD}"/>
              </a:ext>
            </a:extLst>
          </p:cNvPr>
          <p:cNvSpPr/>
          <p:nvPr/>
        </p:nvSpPr>
        <p:spPr>
          <a:xfrm>
            <a:off x="2470529" y="3365689"/>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E14E069-FA68-4438-8BBC-7944AFDDDFB7}"/>
              </a:ext>
            </a:extLst>
          </p:cNvPr>
          <p:cNvSpPr/>
          <p:nvPr/>
        </p:nvSpPr>
        <p:spPr>
          <a:xfrm>
            <a:off x="8223629" y="3378793"/>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552357B-054C-424E-AAB4-AACE6408177E}"/>
              </a:ext>
            </a:extLst>
          </p:cNvPr>
          <p:cNvSpPr/>
          <p:nvPr/>
        </p:nvSpPr>
        <p:spPr>
          <a:xfrm>
            <a:off x="6832979" y="3988393"/>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4"/>
                                        </p:tgtEl>
                                      </p:cBhvr>
                                    </p:animEffect>
                                    <p:set>
                                      <p:cBhvr>
                                        <p:cTn id="17" dur="1" fill="hold">
                                          <p:stCondLst>
                                            <p:cond delay="19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35"/>
                                        </p:tgtEl>
                                      </p:cBhvr>
                                    </p:animEffect>
                                    <p:set>
                                      <p:cBhvr>
                                        <p:cTn id="22" dur="1" fill="hold">
                                          <p:stCondLst>
                                            <p:cond delay="19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37"/>
                                        </p:tgtEl>
                                      </p:cBhvr>
                                    </p:animEffect>
                                    <p:set>
                                      <p:cBhvr>
                                        <p:cTn id="27"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4" grpId="0" animBg="1"/>
      <p:bldP spid="35"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dirty="0" err="1">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Tìm</a:t>
              </a:r>
              <a:r>
                <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 </a:t>
              </a:r>
              <a:r>
                <a:rPr kumimoji="0" lang="en-US" sz="8000" b="0" i="0" u="none" strike="noStrike" kern="1200" cap="none" spc="0" normalizeH="0" baseline="0" noProof="0" dirty="0" err="1">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câu</a:t>
              </a:r>
              <a:r>
                <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 </a:t>
              </a:r>
              <a:r>
                <a:rPr kumimoji="0" lang="en-US" sz="8000" b="0" i="0" u="none" strike="noStrike" kern="1200" cap="none" spc="0" normalizeH="0" baseline="0" noProof="0" dirty="0" err="1">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khiến</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spTree>
    <p:extLst>
      <p:ext uri="{BB962C8B-B14F-4D97-AF65-F5344CB8AC3E}">
        <p14:creationId xmlns:p14="http://schemas.microsoft.com/office/powerpoint/2010/main" val="1493333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228600" y="0"/>
            <a:ext cx="1163954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00"/>
                </a:solidFill>
                <a:effectLst/>
                <a:uLnTx/>
                <a:uFillTx/>
                <a:latin typeface="Arial"/>
                <a:cs typeface="Arial"/>
                <a:sym typeface="Arial"/>
              </a:rPr>
              <a:t>3.Tìm các câu khiến có trong đoạn văn ở BT2</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61975" y="1380797"/>
            <a:ext cx="10801350" cy="440120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Cô Mùa Xuân xúc động nhìn theo bóng hoạ mi</a:t>
            </a: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Nước mắt cô lặng lẽ lăn dài</a:t>
            </a: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Cô thì thầm:</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chemeClr val="tx1"/>
                </a:solidFill>
                <a:effectLst/>
                <a:uLnTx/>
                <a:uFillTx/>
                <a:latin typeface="Arial"/>
                <a:cs typeface="Arial"/>
                <a:sym typeface="Arial"/>
              </a:rPr>
              <a:t>– Hót đi</a:t>
            </a: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Hót nữa đi, hoạ mi nhé</a:t>
            </a: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Từ nay, em sẽ là sứ giả của mùa xuân</a:t>
            </a: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4000" b="0" i="0" u="none" strike="noStrike" kern="0" cap="none" spc="0" normalizeH="0" baseline="0" noProof="0">
                <a:ln>
                  <a:noFill/>
                </a:ln>
                <a:solidFill>
                  <a:schemeClr val="tx1"/>
                </a:solidFill>
                <a:effectLst/>
                <a:uLnTx/>
                <a:uFillTx/>
                <a:latin typeface="Arial"/>
                <a:cs typeface="Arial"/>
                <a:sym typeface="Arial"/>
              </a:rPr>
              <a:t>Tiếng em là tiếng của mùa xuân. </a:t>
            </a:r>
            <a:endParaRPr kumimoji="0" lang="en-US" sz="4000" b="0" i="0" u="none" strike="noStrike" kern="0" cap="none" spc="0" normalizeH="0" baseline="0" noProof="0">
              <a:ln>
                <a:noFill/>
              </a:ln>
              <a:solidFill>
                <a:schemeClr val="tx1"/>
              </a:solidFill>
              <a:effectLst/>
              <a:uLnTx/>
              <a:uFillTx/>
              <a:latin typeface="Arial"/>
              <a:cs typeface="Arial"/>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chemeClr val="tx1"/>
                </a:solidFill>
                <a:effectLst/>
                <a:uLnTx/>
                <a:uFillTx/>
                <a:latin typeface="Arial"/>
                <a:cs typeface="Arial"/>
                <a:sym typeface="Arial"/>
              </a:rPr>
              <a:t>					</a:t>
            </a:r>
            <a:r>
              <a:rPr kumimoji="0" lang="vi-VN" sz="3600" b="0" i="1" u="none" strike="noStrike" kern="0" cap="none" spc="0" normalizeH="0" baseline="0" noProof="0">
                <a:ln>
                  <a:noFill/>
                </a:ln>
                <a:solidFill>
                  <a:schemeClr val="tx1"/>
                </a:solidFill>
                <a:effectLst/>
                <a:uLnTx/>
                <a:uFillTx/>
                <a:latin typeface="Arial"/>
                <a:cs typeface="Arial"/>
                <a:sym typeface="Arial"/>
              </a:rPr>
              <a:t>Theo Trần Hoài Dương</a:t>
            </a:r>
            <a:endParaRPr kumimoji="0" lang="en-US" sz="4000" b="0" i="1" u="none" strike="noStrike" kern="0" cap="none" spc="0" normalizeH="0" baseline="0" noProof="0">
              <a:ln>
                <a:noFill/>
              </a:ln>
              <a:solidFill>
                <a:schemeClr val="tx1"/>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CE8AE1B0-7AC4-4A93-B644-0AB4E53A198C}"/>
              </a:ext>
            </a:extLst>
          </p:cNvPr>
          <p:cNvSpPr txBox="1"/>
          <p:nvPr/>
        </p:nvSpPr>
        <p:spPr>
          <a:xfrm>
            <a:off x="571499" y="3208406"/>
            <a:ext cx="211455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FF0000"/>
                </a:solidFill>
                <a:effectLst/>
                <a:uLnTx/>
                <a:uFillTx/>
                <a:latin typeface="Arial"/>
                <a:cs typeface="Arial"/>
                <a:sym typeface="Arial"/>
              </a:rPr>
              <a:t>– Hót đi</a:t>
            </a:r>
            <a:r>
              <a:rPr kumimoji="0" lang="en-US" sz="4000" b="0" i="0" u="none" strike="noStrike" kern="0" cap="none" spc="0" normalizeH="0" baseline="0" noProof="0">
                <a:ln>
                  <a:noFill/>
                </a:ln>
                <a:solidFill>
                  <a:srgbClr val="FF0000"/>
                </a:solidFill>
                <a:effectLst/>
                <a:uLnTx/>
                <a:uFillTx/>
                <a:latin typeface="Arial"/>
                <a:cs typeface="Arial"/>
                <a:sym typeface="Arial"/>
              </a:rPr>
              <a:t>! </a:t>
            </a:r>
            <a:endParaRPr kumimoji="0" lang="en-US" sz="4000" b="0" i="1" u="none" strike="noStrike" kern="0" cap="none" spc="0" normalizeH="0" baseline="0" noProof="0">
              <a:ln>
                <a:noFill/>
              </a:ln>
              <a:solidFill>
                <a:srgbClr val="FF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68E60113-E03C-447A-87B8-6950774F17DC}"/>
              </a:ext>
            </a:extLst>
          </p:cNvPr>
          <p:cNvSpPr txBox="1"/>
          <p:nvPr/>
        </p:nvSpPr>
        <p:spPr>
          <a:xfrm>
            <a:off x="2590800" y="3208406"/>
            <a:ext cx="1080135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00B050"/>
                </a:solidFill>
                <a:effectLst/>
                <a:uLnTx/>
                <a:uFillTx/>
                <a:latin typeface="Arial"/>
                <a:cs typeface="Arial"/>
                <a:sym typeface="Arial"/>
              </a:rPr>
              <a:t>Hót nữa đi, hoạ mi nhé</a:t>
            </a:r>
            <a:r>
              <a:rPr kumimoji="0" lang="en-US" sz="4000" b="0" i="0" u="none" strike="noStrike" kern="0" cap="none" spc="0" normalizeH="0" baseline="0" noProof="0">
                <a:ln>
                  <a:noFill/>
                </a:ln>
                <a:solidFill>
                  <a:srgbClr val="00B050"/>
                </a:solidFill>
                <a:effectLst/>
                <a:uLnTx/>
                <a:uFillTx/>
                <a:latin typeface="Arial"/>
                <a:cs typeface="Arial"/>
                <a:sym typeface="Arial"/>
              </a:rPr>
              <a:t>! </a:t>
            </a:r>
            <a:endParaRPr kumimoji="0" lang="en-US" sz="4000" b="0" i="1" u="none" strike="noStrike" kern="0" cap="none" spc="0" normalizeH="0" baseline="0" noProof="0">
              <a:ln>
                <a:noFill/>
              </a:ln>
              <a:solidFill>
                <a:srgbClr val="00B050"/>
              </a:solidFill>
              <a:effectLst/>
              <a:uLnTx/>
              <a:uFillTx/>
              <a:latin typeface="Arial"/>
              <a:cs typeface="Arial"/>
              <a:sym typeface="Arial"/>
            </a:endParaRPr>
          </a:p>
        </p:txBody>
      </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923329"/>
            </a:xfrm>
            <a:prstGeom prst="rect">
              <a:avLst/>
            </a:prstGeom>
            <a:noFill/>
          </p:spPr>
          <p:txBody>
            <a:bodyPr wrap="square" lIns="121920" tIns="60960" rIns="121920" bIns="60960">
              <a:spAutoFit/>
            </a:bodyPr>
            <a:lstStyle/>
            <a:p>
              <a:pPr algn="ctr" defTabSz="914377">
                <a:buClrTx/>
              </a:pPr>
              <a:r>
                <a:rPr lang="en-US" sz="7200" kern="120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Đặt câu khiến</a:t>
              </a:r>
              <a:endParaRPr lang="en-US" sz="7200" kern="120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707189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646D439-8004-4BC9-825E-5C9D15889DB0}"/>
              </a:ext>
            </a:extLst>
          </p:cNvPr>
          <p:cNvSpPr/>
          <p:nvPr/>
        </p:nvSpPr>
        <p:spPr>
          <a:xfrm>
            <a:off x="-228600" y="-247650"/>
            <a:ext cx="12763419" cy="11276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50E07C3-FF09-456D-83D3-4E33AC58E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888"/>
            <a:ext cx="12763419" cy="6549698"/>
          </a:xfrm>
          <a:prstGeom prst="rect">
            <a:avLst/>
          </a:prstGeom>
        </p:spPr>
      </p:pic>
      <p:sp>
        <p:nvSpPr>
          <p:cNvPr id="6" name="Rectangle 5">
            <a:extLst>
              <a:ext uri="{FF2B5EF4-FFF2-40B4-BE49-F238E27FC236}">
                <a16:creationId xmlns:a16="http://schemas.microsoft.com/office/drawing/2014/main" id="{C8FB5A0E-32FB-4322-A85A-70A8E577BE34}"/>
              </a:ext>
            </a:extLst>
          </p:cNvPr>
          <p:cNvSpPr/>
          <p:nvPr/>
        </p:nvSpPr>
        <p:spPr>
          <a:xfrm>
            <a:off x="400050" y="50198"/>
            <a:ext cx="11620500" cy="1200329"/>
          </a:xfrm>
          <a:prstGeom prst="rect">
            <a:avLst/>
          </a:prstGeom>
        </p:spPr>
        <p:txBody>
          <a:bodyPr wrap="square">
            <a:spAutoFit/>
          </a:bodyPr>
          <a:lstStyle/>
          <a:p>
            <a:pPr algn="just"/>
            <a:r>
              <a:rPr lang="en-US" sz="3600" dirty="0">
                <a:solidFill>
                  <a:srgbClr val="FF0000"/>
                </a:solidFill>
                <a:latin typeface="Arial" pitchFamily="34" charset="0"/>
                <a:cs typeface="Arial" pitchFamily="34" charset="0"/>
              </a:rPr>
              <a:t>4. </a:t>
            </a:r>
            <a:r>
              <a:rPr lang="en-US" sz="3600" dirty="0">
                <a:solidFill>
                  <a:schemeClr val="tx1"/>
                </a:solidFill>
                <a:latin typeface="Arial" pitchFamily="34" charset="0"/>
                <a:cs typeface="Arial" pitchFamily="34" charset="0"/>
              </a:rPr>
              <a:t>Đặt 1- 2 câu khiến để đề nghị bạn tham gia một tiết mục văn nghệ trong ngày hội mùa xuân của trường.</a:t>
            </a:r>
            <a:endParaRPr lang="en-US" sz="3600" dirty="0">
              <a:solidFill>
                <a:schemeClr val="tx1"/>
              </a:solidFill>
            </a:endParaRPr>
          </a:p>
        </p:txBody>
      </p:sp>
      <p:pic>
        <p:nvPicPr>
          <p:cNvPr id="7" name="Picture 6">
            <a:extLst>
              <a:ext uri="{FF2B5EF4-FFF2-40B4-BE49-F238E27FC236}">
                <a16:creationId xmlns:a16="http://schemas.microsoft.com/office/drawing/2014/main" id="{59A2E2A9-E1CE-416E-B7A7-19632C319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71552" y="1895484"/>
            <a:ext cx="4465761" cy="5052102"/>
          </a:xfrm>
          <a:prstGeom prst="rect">
            <a:avLst/>
          </a:prstGeom>
        </p:spPr>
      </p:pic>
      <p:pic>
        <p:nvPicPr>
          <p:cNvPr id="8" name="Picture 7" descr="Icon&#10;&#10;Description automatically generated">
            <a:extLst>
              <a:ext uri="{FF2B5EF4-FFF2-40B4-BE49-F238E27FC236}">
                <a16:creationId xmlns:a16="http://schemas.microsoft.com/office/drawing/2014/main" id="{713ED91B-E326-4ED4-AFE4-94C2E5DA7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732" y="5574403"/>
            <a:ext cx="2083268" cy="1283597"/>
          </a:xfrm>
          <a:prstGeom prst="rect">
            <a:avLst/>
          </a:prstGeom>
        </p:spPr>
      </p:pic>
    </p:spTree>
    <p:extLst>
      <p:ext uri="{BB962C8B-B14F-4D97-AF65-F5344CB8AC3E}">
        <p14:creationId xmlns:p14="http://schemas.microsoft.com/office/powerpoint/2010/main" val="14790145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80138D0F-B5D7-450D-B5A3-CB41BD68A75D}"/>
              </a:ext>
            </a:extLst>
          </p:cNvPr>
          <p:cNvSpPr txBox="1"/>
          <p:nvPr/>
        </p:nvSpPr>
        <p:spPr>
          <a:xfrm>
            <a:off x="2253100" y="1771650"/>
            <a:ext cx="9024500" cy="769441"/>
          </a:xfrm>
          <a:prstGeom prst="rect">
            <a:avLst/>
          </a:prstGeom>
          <a:noFill/>
        </p:spPr>
        <p:txBody>
          <a:bodyPr wrap="square" rtlCol="0">
            <a:spAutoFit/>
          </a:bodyPr>
          <a:lstStyle/>
          <a:p>
            <a:pPr lvl="0">
              <a:buClrTx/>
              <a:defRPr/>
            </a:pPr>
            <a:r>
              <a:rPr lang="vi-VN" sz="4400" kern="1200">
                <a:solidFill>
                  <a:prstClr val="black"/>
                </a:solidFill>
                <a:latin typeface="Calibri" panose="020F0502020204030204" pitchFamily="34" charset="0"/>
                <a:ea typeface="+mn-ea"/>
                <a:cs typeface="Calibri" panose="020F0502020204030204" pitchFamily="34" charset="0"/>
              </a:rPr>
              <a:t>Mai hãy tham gia tiết mục hát đi !</a:t>
            </a:r>
            <a:endParaRPr lang="vi-VN" sz="4400" kern="1200" dirty="0">
              <a:solidFill>
                <a:prstClr val="black"/>
              </a:solidFill>
              <a:latin typeface="Calibri" panose="020F0502020204030204" pitchFamily="34" charset="0"/>
              <a:ea typeface="+mn-ea"/>
              <a:cs typeface="Calibri" panose="020F0502020204030204" pitchFamily="34" charset="0"/>
            </a:endParaRPr>
          </a:p>
        </p:txBody>
      </p:sp>
      <p:pic>
        <p:nvPicPr>
          <p:cNvPr id="3" name="Picture 6" descr="arrow design png - Photo #706 - Devadara| Free Stock Photos">
            <a:extLst>
              <a:ext uri="{FF2B5EF4-FFF2-40B4-BE49-F238E27FC236}">
                <a16:creationId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6">
            <a:extLst>
              <a:ext uri="{FF2B5EF4-FFF2-40B4-BE49-F238E27FC236}">
                <a16:creationId xmlns:a16="http://schemas.microsoft.com/office/drawing/2014/main" id="{8C90AEA6-E3A7-43F2-8AD1-C3EFD4AB4D76}"/>
              </a:ext>
            </a:extLst>
          </p:cNvPr>
          <p:cNvSpPr txBox="1"/>
          <p:nvPr/>
        </p:nvSpPr>
        <p:spPr>
          <a:xfrm>
            <a:off x="2155249" y="3429000"/>
            <a:ext cx="9838553" cy="2123658"/>
          </a:xfrm>
          <a:prstGeom prst="rect">
            <a:avLst/>
          </a:prstGeom>
          <a:noFill/>
        </p:spPr>
        <p:txBody>
          <a:bodyPr wrap="square" rtlCol="0">
            <a:spAutoFit/>
          </a:bodyPr>
          <a:lstStyle/>
          <a:p>
            <a:pPr lvl="0">
              <a:buClrTx/>
              <a:defRPr/>
            </a:pPr>
            <a:r>
              <a:rPr lang="vi-VN" sz="4400" kern="1200">
                <a:solidFill>
                  <a:prstClr val="black"/>
                </a:solidFill>
                <a:latin typeface="Calibri" panose="020F0502020204030204" pitchFamily="34" charset="0"/>
                <a:ea typeface="+mn-ea"/>
                <a:cs typeface="Calibri" panose="020F0502020204030204" pitchFamily="34" charset="0"/>
              </a:rPr>
              <a:t>Nhóm của Minh phải chuẩn bị tiết mục múa thôi !</a:t>
            </a:r>
          </a:p>
          <a:p>
            <a:pPr lvl="0">
              <a:buClrTx/>
              <a:defRPr/>
            </a:pPr>
            <a:endParaRPr lang="vi-VN" sz="4400" kern="1200">
              <a:solidFill>
                <a:prstClr val="black"/>
              </a:solidFill>
              <a:latin typeface="Calibri" panose="020F0502020204030204" pitchFamily="34" charset="0"/>
              <a:ea typeface="+mn-ea"/>
              <a:cs typeface="Calibri" panose="020F0502020204030204" pitchFamily="34" charset="0"/>
            </a:endParaRPr>
          </a:p>
        </p:txBody>
      </p:sp>
      <p:pic>
        <p:nvPicPr>
          <p:cNvPr id="5" name="Picture 6" descr="arrow design png - Photo #706 - Devadara| Free Stock Photos">
            <a:extLst>
              <a:ext uri="{FF2B5EF4-FFF2-40B4-BE49-F238E27FC236}">
                <a16:creationId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314823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107996"/>
            </a:xfrm>
            <a:prstGeom prst="rect">
              <a:avLst/>
            </a:prstGeom>
            <a:noFill/>
          </p:spPr>
          <p:txBody>
            <a:bodyPr wrap="square" lIns="121920" tIns="60960" rIns="121920" bIns="60960">
              <a:spAutoFit/>
            </a:bodyPr>
            <a:lstStyle/>
            <a:p>
              <a:pPr algn="ctr" defTabSz="914377">
                <a:buClrTx/>
              </a:pPr>
              <a:r>
                <a:rPr lang="en-US" sz="8800" kern="120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VẬN DỤNG</a:t>
              </a: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ED97FA4-C025-4B10-AC07-9630257FB350}"/>
              </a:ext>
            </a:extLst>
          </p:cNvPr>
          <p:cNvGrpSpPr/>
          <p:nvPr/>
        </p:nvGrpSpPr>
        <p:grpSpPr>
          <a:xfrm>
            <a:off x="379824" y="890261"/>
            <a:ext cx="11465169" cy="3746190"/>
            <a:chOff x="520504" y="1354505"/>
            <a:chExt cx="11465169" cy="3559126"/>
          </a:xfrm>
        </p:grpSpPr>
        <p:pic>
          <p:nvPicPr>
            <p:cNvPr id="18" name="Picture 4">
              <a:extLst>
                <a:ext uri="{FF2B5EF4-FFF2-40B4-BE49-F238E27FC236}">
                  <a16:creationId xmlns:a16="http://schemas.microsoft.com/office/drawing/2014/main" id="{028492EE-2E31-43EC-95CE-A39709AB512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9586" b="9213"/>
            <a:stretch/>
          </p:blipFill>
          <p:spPr bwMode="auto">
            <a:xfrm>
              <a:off x="520504" y="1354505"/>
              <a:ext cx="11465169" cy="355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21335FC3-0AAA-4E05-B48C-10AAE6201ED5}"/>
                </a:ext>
              </a:extLst>
            </p:cNvPr>
            <p:cNvSpPr/>
            <p:nvPr/>
          </p:nvSpPr>
          <p:spPr>
            <a:xfrm>
              <a:off x="4125477" y="2545350"/>
              <a:ext cx="4278221" cy="1666725"/>
            </a:xfrm>
            <a:prstGeom prst="rect">
              <a:avLst/>
            </a:prstGeom>
          </p:spPr>
          <p:txBody>
            <a:bodyPr wrap="square">
              <a:spAutoFit/>
            </a:bodyPr>
            <a:lstStyle/>
            <a:p>
              <a:pPr algn="ctr"/>
              <a:r>
                <a:rPr lang="en-US" sz="3600" b="1" dirty="0">
                  <a:solidFill>
                    <a:srgbClr val="FF0000"/>
                  </a:solidFill>
                  <a:latin typeface="iCiel Cadena" pitchFamily="50" charset="0"/>
                  <a:cs typeface="Arial" pitchFamily="34" charset="0"/>
                </a:rPr>
                <a:t>Chia sẻ cảm xúc của em khi tham gia một lễ hội ở trường. </a:t>
              </a:r>
              <a:endParaRPr lang="en-US" sz="3600" dirty="0">
                <a:solidFill>
                  <a:prstClr val="black"/>
                </a:solidFill>
                <a:latin typeface="iCiel Cadena" pitchFamily="50" charset="0"/>
              </a:endParaRPr>
            </a:p>
          </p:txBody>
        </p:sp>
      </p:grpSp>
    </p:spTree>
    <p:extLst>
      <p:ext uri="{BB962C8B-B14F-4D97-AF65-F5344CB8AC3E}">
        <p14:creationId xmlns:p14="http://schemas.microsoft.com/office/powerpoint/2010/main" val="3084496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2BAA01E-69BA-4298-99AC-162C26F9C3E7}"/>
              </a:ext>
            </a:extLst>
          </p:cNvPr>
          <p:cNvGrpSpPr/>
          <p:nvPr/>
        </p:nvGrpSpPr>
        <p:grpSpPr>
          <a:xfrm>
            <a:off x="438150" y="744017"/>
            <a:ext cx="11087100" cy="5172156"/>
            <a:chOff x="278712" y="280424"/>
            <a:chExt cx="11087100" cy="5172156"/>
          </a:xfrm>
        </p:grpSpPr>
        <p:pic>
          <p:nvPicPr>
            <p:cNvPr id="21" name="Picture 2">
              <a:extLst>
                <a:ext uri="{FF2B5EF4-FFF2-40B4-BE49-F238E27FC236}">
                  <a16:creationId xmlns:a16="http://schemas.microsoft.com/office/drawing/2014/main" id="{E35ACB46-FD10-4A9C-8C7F-555A90FA5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238" y="280424"/>
              <a:ext cx="41489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a:extLst>
                <a:ext uri="{FF2B5EF4-FFF2-40B4-BE49-F238E27FC236}">
                  <a16:creationId xmlns:a16="http://schemas.microsoft.com/office/drawing/2014/main" id="{454D3263-F301-4F66-B39F-1D4F7F44388E}"/>
                </a:ext>
              </a:extLst>
            </p:cNvPr>
            <p:cNvSpPr/>
            <p:nvPr/>
          </p:nvSpPr>
          <p:spPr>
            <a:xfrm>
              <a:off x="278712" y="1828800"/>
              <a:ext cx="11087100" cy="36237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Arial" pitchFamily="34" charset="0"/>
                  <a:cs typeface="Arial" pitchFamily="34" charset="0"/>
                </a:rPr>
                <a:t>	Vào </a:t>
              </a:r>
              <a:r>
                <a:rPr lang="en-US" sz="3200" dirty="0">
                  <a:solidFill>
                    <a:schemeClr val="tx1"/>
                  </a:solidFill>
                  <a:latin typeface="Arial" pitchFamily="34" charset="0"/>
                  <a:cs typeface="Arial" pitchFamily="34" charset="0"/>
                </a:rPr>
                <a:t>tháng tư hàng năm, khi trường tổ chức lễ hội đọc sách, lòng em lại nao nức, hồi hộp chỉ mong tới ngày hôm đó. Em cảm thấy rất vui và phấn khởi khi được tham gia lễ hội đọc sách. Ở đó có biết bao nhiêu cuốn sách lí thú và hấp dẫn. Nhờ có ngày hội đọc sách mà em đã được học hỏi thêm nhiều kiến thức mới lạ và có thêm được nhiều người bạn có cùng sở thích với mình. Em vui lắm! </a:t>
              </a:r>
            </a:p>
          </p:txBody>
        </p:sp>
      </p:grpSp>
    </p:spTree>
    <p:extLst>
      <p:ext uri="{BB962C8B-B14F-4D97-AF65-F5344CB8AC3E}">
        <p14:creationId xmlns:p14="http://schemas.microsoft.com/office/powerpoint/2010/main" val="12135315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algn="ctr" defTabSz="914377">
                <a:buClrTx/>
              </a:pPr>
              <a:r>
                <a:rPr lang="en-US" sz="10666" kern="1200" err="1">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Khởi</a:t>
              </a:r>
              <a:r>
                <a:rPr lang="en-US" sz="10666" kern="120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 </a:t>
              </a:r>
              <a:r>
                <a:rPr lang="en-US" sz="10666" kern="120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đ</a:t>
              </a:r>
              <a:r>
                <a:rPr lang="en-US" sz="10666" kern="120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rPr>
                <a:t>ộng</a:t>
              </a:r>
              <a:endParaRPr lang="en-US" sz="10666" kern="120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latin typeface="UVN Banh Mi" pitchFamily="2" charset="0"/>
                <a:ea typeface="+mn-ea"/>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0666"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Củng cố</a:t>
              </a:r>
              <a:endParaRPr kumimoji="0" lang="en-US" sz="10666"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Dấu</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hỏi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3392" y="2399143"/>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Dấu</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phảy</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Sai">
            <a:extLst>
              <a:ext uri="{FF2B5EF4-FFF2-40B4-BE49-F238E27FC236}">
                <a16:creationId xmlns:a16="http://schemas.microsoft.com/office/drawing/2014/main" id="{38217453-40B9-46AA-B254-03324A5C916F}"/>
              </a:ext>
            </a:extLst>
          </p:cNvPr>
          <p:cNvSpPr/>
          <p:nvPr/>
        </p:nvSpPr>
        <p:spPr>
          <a:xfrm>
            <a:off x="6750780" y="4445753"/>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 Dấu</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chấm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1072263" y="451134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Dấu</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chấm than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5144692" y="435175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2" name="Picture 11">
            <a:extLst>
              <a:ext uri="{FF2B5EF4-FFF2-40B4-BE49-F238E27FC236}">
                <a16:creationId xmlns:a16="http://schemas.microsoft.com/office/drawing/2014/main" id="{AA0B8EAB-3F49-472C-A6D3-BB9392D0781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968505" y="4550700"/>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2295760" y="781148"/>
            <a:ext cx="7695254"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Cuối câu khiến là dấu gì?</a:t>
            </a: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841778" y="4347153"/>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866" fill="hold"/>
                                        <p:tgtEl>
                                          <p:spTgt spid="18"/>
                                        </p:tgtEl>
                                      </p:cBhvr>
                                    </p:cmd>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8"/>
                </p:tgtEl>
              </p:cMediaNode>
            </p:audio>
            <p:audio>
              <p:cMediaNode vol="80000">
                <p:cTn id="3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 Con đã</a:t>
            </a:r>
            <a:r>
              <a:rPr kumimoji="0" lang="en-US" sz="4000" b="0" i="0" u="none" strike="noStrike" kern="1200" cap="none" spc="0" normalizeH="0" noProof="0">
                <a:ln>
                  <a:noFill/>
                </a:ln>
                <a:solidFill>
                  <a:schemeClr val="tx1"/>
                </a:solidFill>
                <a:effectLst/>
                <a:uLnTx/>
                <a:uFillTx/>
                <a:latin typeface="Arial" panose="020B0604020202020204" pitchFamily="34" charset="0"/>
                <a:cs typeface="Arial" panose="020B0604020202020204" pitchFamily="34" charset="0"/>
              </a:rPr>
              <a:t> đi học về rồi à?</a:t>
            </a:r>
            <a:r>
              <a:rPr kumimoji="0" lang="en-US" sz="40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just">
              <a:buClrTx/>
              <a:buFontTx/>
              <a:buNone/>
            </a:pPr>
            <a:r>
              <a:rPr kumimoji="0" lang="en-US" sz="40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B. Nam mặc</a:t>
            </a:r>
            <a:r>
              <a:rPr kumimoji="0" lang="en-US" sz="4000" b="0" i="0" u="none" strike="noStrike" kern="1200" cap="none" spc="0" normalizeH="0" noProof="0">
                <a:ln>
                  <a:noFill/>
                </a:ln>
                <a:solidFill>
                  <a:schemeClr val="tx1"/>
                </a:solidFill>
                <a:effectLst/>
                <a:uLnTx/>
                <a:uFillTx/>
                <a:latin typeface="Arial" panose="020B0604020202020204" pitchFamily="34" charset="0"/>
                <a:cs typeface="Arial" panose="020B0604020202020204" pitchFamily="34" charset="0"/>
              </a:rPr>
              <a:t> áo màu đỏ.</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 name="Sai">
            <a:extLst>
              <a:ext uri="{FF2B5EF4-FFF2-40B4-BE49-F238E27FC236}">
                <a16:creationId xmlns:a16="http://schemas.microsoft.com/office/drawing/2014/main" id="{38217453-40B9-46AA-B254-03324A5C916F}"/>
              </a:ext>
            </a:extLst>
          </p:cNvPr>
          <p:cNvSpPr/>
          <p:nvPr/>
        </p:nvSpPr>
        <p:spPr>
          <a:xfrm>
            <a:off x="6750780" y="4445753"/>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D.</a:t>
            </a:r>
            <a:r>
              <a:rPr kumimoji="0" lang="en-US" sz="4000" b="0" i="0" u="none" strike="noStrike" kern="1200" cap="none" spc="0" normalizeH="0" noProof="0">
                <a:ln>
                  <a:noFill/>
                </a:ln>
                <a:solidFill>
                  <a:schemeClr val="tx1"/>
                </a:solidFill>
                <a:effectLst/>
                <a:uLnTx/>
                <a:uFillTx/>
                <a:latin typeface="Arial" panose="020B0604020202020204" pitchFamily="34" charset="0"/>
                <a:cs typeface="Arial" panose="020B0604020202020204" pitchFamily="34" charset="0"/>
              </a:rPr>
              <a:t> Con làm bài được 9 điểm.</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 Con nhớ</a:t>
            </a:r>
            <a:r>
              <a:rPr kumimoji="0" lang="en-US" sz="4000" b="0" i="0" u="none" strike="noStrike" kern="1200" cap="none" spc="0" normalizeH="0" noProof="0">
                <a:ln>
                  <a:noFill/>
                </a:ln>
                <a:solidFill>
                  <a:schemeClr val="tx1"/>
                </a:solidFill>
                <a:effectLst/>
                <a:uLnTx/>
                <a:uFillTx/>
                <a:latin typeface="Arial" panose="020B0604020202020204" pitchFamily="34" charset="0"/>
                <a:cs typeface="Arial" panose="020B0604020202020204" pitchFamily="34" charset="0"/>
              </a:rPr>
              <a:t> mặc áo ấm nhé!</a:t>
            </a:r>
            <a:endParaRPr kumimoji="0" lang="en-US" sz="3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5060331" y="2280671"/>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4849" y="4250643"/>
            <a:ext cx="1422400" cy="1287800"/>
          </a:xfrm>
          <a:prstGeom prst="rect">
            <a:avLst/>
          </a:prstGeom>
        </p:spPr>
      </p:pic>
      <p:pic>
        <p:nvPicPr>
          <p:cNvPr id="12" name="Picture 11">
            <a:extLst>
              <a:ext uri="{FF2B5EF4-FFF2-40B4-BE49-F238E27FC236}">
                <a16:creationId xmlns:a16="http://schemas.microsoft.com/office/drawing/2014/main" id="{AA0B8EAB-3F49-472C-A6D3-BB9392D0781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0968505" y="4550700"/>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7695254"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Câu nào là câu khiến?</a:t>
            </a: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757417" y="2276070"/>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866" fill="hold"/>
                                        <p:tgtEl>
                                          <p:spTgt spid="18"/>
                                        </p:tgtEl>
                                      </p:cBhvr>
                                    </p:cmd>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8"/>
                </p:tgtEl>
              </p:cMediaNode>
            </p:audio>
            <p:audio>
              <p:cMediaNode vol="80000">
                <p:cTn id="3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Con làm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bài tập Toán đi!</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Con cắm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cơm giúp mẹ nhé!</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Sai">
            <a:extLst>
              <a:ext uri="{FF2B5EF4-FFF2-40B4-BE49-F238E27FC236}">
                <a16:creationId xmlns:a16="http://schemas.microsoft.com/office/drawing/2014/main" id="{38217453-40B9-46AA-B254-03324A5C916F}"/>
              </a:ext>
            </a:extLst>
          </p:cNvPr>
          <p:cNvSpPr/>
          <p:nvPr/>
        </p:nvSpPr>
        <p:spPr>
          <a:xfrm>
            <a:off x="1017124" y="2406063"/>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buClrTx/>
            </a:pPr>
            <a:r>
              <a:rPr lang="en-US" sz="4000" kern="1200">
                <a:solidFill>
                  <a:prstClr val="black"/>
                </a:solidFill>
                <a:latin typeface="Arial" panose="020B0604020202020204" pitchFamily="34" charset="0"/>
                <a:cs typeface="Arial" panose="020B0604020202020204" pitchFamily="34" charset="0"/>
              </a:rPr>
              <a:t>A. Con hãy mặc chiếc áo màu cam!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6804950" y="4296916"/>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 Con ăn</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sáng chưa?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10881450" y="4132725"/>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4849" y="4250643"/>
            <a:ext cx="1422400" cy="1287800"/>
          </a:xfrm>
          <a:prstGeom prst="rect">
            <a:avLst/>
          </a:prstGeom>
        </p:spPr>
      </p:pic>
      <p:pic>
        <p:nvPicPr>
          <p:cNvPr id="12" name="Picture 11">
            <a:extLst>
              <a:ext uri="{FF2B5EF4-FFF2-40B4-BE49-F238E27FC236}">
                <a16:creationId xmlns:a16="http://schemas.microsoft.com/office/drawing/2014/main" id="{AA0B8EAB-3F49-472C-A6D3-BB9392D0781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4849" y="2511010"/>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2" y="686947"/>
            <a:ext cx="9943627"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Câu nào là KHÔNG phải là câu khiến?</a:t>
            </a: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6556373" y="4110256"/>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866" fill="hold"/>
                                        <p:tgtEl>
                                          <p:spTgt spid="18"/>
                                        </p:tgtEl>
                                      </p:cBhvr>
                                    </p:cmd>
                                  </p:childTnLst>
                                </p:cTn>
                              </p:par>
                            </p:childTnLst>
                          </p:cTn>
                        </p:par>
                      </p:childTnLst>
                    </p:cTn>
                  </p:par>
                </p:childTnLst>
              </p:cTn>
              <p:nextCondLst>
                <p:cond evt="onClick" delay="0">
                  <p:tgtEl>
                    <p:spTgt spid="8"/>
                  </p:tgtEl>
                </p:cond>
              </p:nextCondLst>
            </p:seq>
            <p:audio>
              <p:cMediaNode vol="80000">
                <p:cTn id="33" fill="hold" display="0">
                  <p:stCondLst>
                    <p:cond delay="indefinite"/>
                  </p:stCondLst>
                  <p:endCondLst>
                    <p:cond evt="onStopAudio" delay="0">
                      <p:tgtEl>
                        <p:sldTgt/>
                      </p:tgtEl>
                    </p:cond>
                  </p:endCondLst>
                </p:cTn>
                <p:tgtEl>
                  <p:spTgt spid="18"/>
                </p:tgtEl>
              </p:cMediaNode>
            </p:audio>
            <p:audio>
              <p:cMediaNode vol="80000">
                <p:cTn id="3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sp>
        <p:nvSpPr>
          <p:cNvPr id="19" name="文本框 139">
            <a:extLst>
              <a:ext uri="{FF2B5EF4-FFF2-40B4-BE49-F238E27FC236}">
                <a16:creationId xmlns:a16="http://schemas.microsoft.com/office/drawing/2014/main" id="{6959E0E0-7891-4D79-A4C5-A0BB8EF862AD}"/>
              </a:ext>
            </a:extLst>
          </p:cNvPr>
          <p:cNvSpPr txBox="1"/>
          <p:nvPr/>
        </p:nvSpPr>
        <p:spPr>
          <a:xfrm>
            <a:off x="-791815" y="824255"/>
            <a:ext cx="12749416" cy="2800767"/>
          </a:xfrm>
          <a:prstGeom prst="rect">
            <a:avLst/>
          </a:prstGeom>
          <a:noFill/>
          <a:ln>
            <a:noFill/>
          </a:ln>
        </p:spPr>
        <p:txBody>
          <a:bodyPr wrap="square" rtlCol="0">
            <a:spAutoFit/>
          </a:bodyPr>
          <a:lstStyle/>
          <a:p>
            <a:pPr algn="ctr" defTabSz="914377">
              <a:buClrTx/>
            </a:pPr>
            <a:r>
              <a:rPr lang="en-US" altLang="zh-CN" sz="8800" b="1" kern="1200"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Chúc</a:t>
            </a:r>
            <a:r>
              <a:rPr lang="en-US" altLang="zh-CN" sz="8800" b="1" kern="1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 </a:t>
            </a:r>
            <a:r>
              <a:rPr lang="en-US" altLang="zh-CN" sz="8800" b="1" kern="1200"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các</a:t>
            </a:r>
            <a:r>
              <a:rPr lang="en-US" altLang="zh-CN" sz="8800" b="1" kern="1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 </a:t>
            </a:r>
            <a:r>
              <a:rPr lang="en-US" altLang="zh-CN" sz="8800" b="1" kern="1200"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em</a:t>
            </a:r>
            <a:r>
              <a:rPr lang="en-US" altLang="zh-CN" sz="8800" b="1" kern="1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 </a:t>
            </a:r>
          </a:p>
          <a:p>
            <a:pPr algn="ctr" defTabSz="914377">
              <a:buClrTx/>
            </a:pPr>
            <a:r>
              <a:rPr lang="en-US" altLang="zh-CN" sz="8800" b="1" kern="1200"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học</a:t>
            </a:r>
            <a:r>
              <a:rPr lang="en-US" altLang="zh-CN" sz="8800" b="1" kern="1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 </a:t>
            </a:r>
            <a:r>
              <a:rPr lang="en-US" altLang="zh-CN" sz="8800" b="1" kern="1200"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rPr>
              <a:t>tốt</a:t>
            </a:r>
            <a:endParaRPr lang="zh-CN" altLang="en-US" sz="8800" b="1" kern="12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prstClr val="white">
                    <a:alpha val="40000"/>
                  </a:prstClr>
                </a:glow>
              </a:effectLst>
              <a:latin typeface="UVN Banh Mi" pitchFamily="2" charset="0"/>
              <a:ea typeface="等线" panose="02010600030101010101" pitchFamily="2" charset="-122"/>
              <a:cs typeface="Aharoni" panose="02010803020104030203" pitchFamily="2" charset="-79"/>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4429417">
            <a:hlinkClick r:id="" action="ppaction://media"/>
            <a:extLst>
              <a:ext uri="{FF2B5EF4-FFF2-40B4-BE49-F238E27FC236}">
                <a16:creationId xmlns:a16="http://schemas.microsoft.com/office/drawing/2014/main" id="{F239A4D3-C8C8-4E7D-A43E-BAD6071ABF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75220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199117" y="1860409"/>
            <a:ext cx="7163916" cy="3012363"/>
          </a:xfrm>
          <a:prstGeom prst="rect">
            <a:avLst/>
          </a:prstGeom>
        </p:spPr>
        <p:txBody>
          <a:bodyPr wrap="square">
            <a:spAutoFit/>
          </a:bodyPr>
          <a:lstStyle/>
          <a:p>
            <a:pPr algn="ctr" defTabSz="914377">
              <a:lnSpc>
                <a:spcPct val="150000"/>
              </a:lnSpc>
              <a:buClrTx/>
            </a:pPr>
            <a:r>
              <a:rPr lang="en-US" sz="6600" b="1" kern="1200">
                <a:solidFill>
                  <a:srgbClr val="FF0000"/>
                </a:solidFill>
                <a:latin typeface="Coiny" panose="02000903060500060000" pitchFamily="2" charset="0"/>
                <a:ea typeface="+mn-ea"/>
                <a:cs typeface="Arial" panose="020B0604020202020204" pitchFamily="34" charset="0"/>
              </a:rPr>
              <a:t>NHẬN DIỆN CÂU KHIẾN</a:t>
            </a:r>
            <a:endParaRPr lang="en-US" sz="6600" b="1" kern="1200" dirty="0">
              <a:solidFill>
                <a:srgbClr val="FF0000"/>
              </a:solidFill>
              <a:latin typeface="Coiny" panose="02000903060500060000" pitchFamily="2" charset="0"/>
              <a:ea typeface="+mn-ea"/>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386660" y="1155700"/>
            <a:ext cx="1132909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defTabSz="914377" eaLnBrk="1" hangingPunct="1">
              <a:spcBef>
                <a:spcPct val="50000"/>
              </a:spcBef>
              <a:buClrTx/>
            </a:pPr>
            <a:r>
              <a:rPr lang="vi-VN" altLang="en-US" sz="3600" b="1" i="1" kern="1200">
                <a:solidFill>
                  <a:srgbClr val="C00000"/>
                </a:solidFill>
                <a:ea typeface="+mn-ea"/>
                <a:cs typeface="Arial" panose="020B0604020202020204" pitchFamily="34" charset="0"/>
              </a:rPr>
              <a:t>1.</a:t>
            </a:r>
            <a:r>
              <a:rPr lang="en-US" altLang="en-US" sz="3600" b="1" i="1" kern="1200">
                <a:solidFill>
                  <a:srgbClr val="C00000"/>
                </a:solidFill>
                <a:ea typeface="+mn-ea"/>
                <a:cs typeface="Arial" panose="020B0604020202020204" pitchFamily="34" charset="0"/>
              </a:rPr>
              <a:t> </a:t>
            </a:r>
            <a:r>
              <a:rPr lang="vi-VN" altLang="en-US" sz="3600" b="1" i="1" kern="1200">
                <a:solidFill>
                  <a:srgbClr val="C00000"/>
                </a:solidFill>
                <a:ea typeface="+mn-ea"/>
                <a:cs typeface="Arial" panose="020B0604020202020204" pitchFamily="34" charset="0"/>
              </a:rPr>
              <a:t>Tìm trong đoạn văn sau các câu nêu yêu cầu, đề nghị và cho biết cuối mỗi câu có dấu gì?</a:t>
            </a:r>
            <a:endParaRPr lang="en-US" altLang="en-US" sz="3600" b="1" i="1" kern="1200">
              <a:solidFill>
                <a:srgbClr val="C00000"/>
              </a:solidFill>
              <a:ea typeface="+mn-ea"/>
              <a:cs typeface="Arial" panose="020B0604020202020204" pitchFamily="34" charset="0"/>
            </a:endParaRPr>
          </a:p>
          <a:p>
            <a:pPr lvl="0" defTabSz="914377" eaLnBrk="1" hangingPunct="1">
              <a:spcBef>
                <a:spcPct val="50000"/>
              </a:spcBef>
              <a:buClrTx/>
            </a:pPr>
            <a:r>
              <a:rPr lang="en-US" altLang="en-US" sz="3600" kern="1200">
                <a:ea typeface="+mn-ea"/>
                <a:cs typeface="Arial" panose="020B0604020202020204" pitchFamily="34" charset="0"/>
              </a:rPr>
              <a:t>	</a:t>
            </a:r>
            <a:r>
              <a:rPr lang="vi-VN" altLang="en-US" sz="3600" kern="1200">
                <a:ea typeface="+mn-ea"/>
                <a:cs typeface="Arial" panose="020B0604020202020204" pitchFamily="34" charset="0"/>
              </a:rPr>
              <a:t>Chúng tôi đi xem múa rối nước. Má nhắc:</a:t>
            </a:r>
          </a:p>
          <a:p>
            <a:pPr lvl="0" defTabSz="914377" eaLnBrk="1" hangingPunct="1">
              <a:spcBef>
                <a:spcPct val="50000"/>
              </a:spcBef>
              <a:buClrTx/>
            </a:pPr>
            <a:r>
              <a:rPr lang="vi-VN" altLang="en-US" sz="3600" kern="1200">
                <a:solidFill>
                  <a:prstClr val="black"/>
                </a:solidFill>
                <a:ea typeface="+mn-ea"/>
                <a:cs typeface="Arial" panose="020B0604020202020204" pitchFamily="34" charset="0"/>
              </a:rPr>
              <a:t>–</a:t>
            </a:r>
            <a:r>
              <a:rPr lang="en-US" altLang="en-US" sz="3600" kern="1200">
                <a:solidFill>
                  <a:prstClr val="black"/>
                </a:solidFill>
                <a:ea typeface="+mn-ea"/>
                <a:cs typeface="Arial" panose="020B0604020202020204" pitchFamily="34" charset="0"/>
              </a:rPr>
              <a:t> </a:t>
            </a:r>
            <a:r>
              <a:rPr lang="vi-VN" altLang="en-US" sz="3600" kern="1200">
                <a:solidFill>
                  <a:prstClr val="black"/>
                </a:solidFill>
                <a:ea typeface="+mn-ea"/>
                <a:cs typeface="Arial" panose="020B0604020202020204" pitchFamily="34" charset="0"/>
              </a:rPr>
              <a:t>Con hãy nắm chặt tay em! Đừng để em lạc đó!</a:t>
            </a:r>
          </a:p>
          <a:p>
            <a:pPr lvl="0" defTabSz="914377" eaLnBrk="1" hangingPunct="1">
              <a:spcBef>
                <a:spcPct val="50000"/>
              </a:spcBef>
              <a:buClrTx/>
            </a:pPr>
            <a:r>
              <a:rPr lang="vi-VN" altLang="en-US" sz="3600" kern="1200">
                <a:solidFill>
                  <a:prstClr val="black"/>
                </a:solidFill>
                <a:ea typeface="+mn-ea"/>
                <a:cs typeface="Arial" panose="020B0604020202020204" pitchFamily="34" charset="0"/>
              </a:rPr>
              <a:t>–</a:t>
            </a:r>
            <a:r>
              <a:rPr lang="en-US" altLang="en-US" sz="3600" kern="1200">
                <a:solidFill>
                  <a:prstClr val="black"/>
                </a:solidFill>
                <a:ea typeface="+mn-ea"/>
                <a:cs typeface="Arial" panose="020B0604020202020204" pitchFamily="34" charset="0"/>
              </a:rPr>
              <a:t> </a:t>
            </a:r>
            <a:r>
              <a:rPr lang="vi-VN" altLang="en-US" sz="3600" kern="1200">
                <a:solidFill>
                  <a:prstClr val="black"/>
                </a:solidFill>
                <a:ea typeface="+mn-ea"/>
                <a:cs typeface="Arial" panose="020B0604020202020204" pitchFamily="34" charset="0"/>
              </a:rPr>
              <a:t>Dạ, con nhớ rồi.Thế mà vừa thấy màn đá banh dưới nước, anh em tôi đã vỗ tay</a:t>
            </a:r>
            <a:r>
              <a:rPr lang="en-US" altLang="en-US" sz="3600" kern="1200">
                <a:solidFill>
                  <a:prstClr val="black"/>
                </a:solidFill>
                <a:ea typeface="+mn-ea"/>
                <a:cs typeface="Arial" panose="020B0604020202020204" pitchFamily="34" charset="0"/>
              </a:rPr>
              <a:t> reo hò. </a:t>
            </a:r>
          </a:p>
          <a:p>
            <a:pPr lvl="0" defTabSz="914377" eaLnBrk="1" hangingPunct="1">
              <a:spcBef>
                <a:spcPct val="50000"/>
              </a:spcBef>
              <a:buClrTx/>
            </a:pPr>
            <a:r>
              <a:rPr lang="en-US" altLang="en-US" sz="3600" kern="1200">
                <a:solidFill>
                  <a:prstClr val="black"/>
                </a:solidFill>
                <a:ea typeface="+mn-ea"/>
                <a:cs typeface="Arial" panose="020B0604020202020204" pitchFamily="34" charset="0"/>
              </a:rPr>
              <a:t>								Trần Quốc Toàn</a:t>
            </a:r>
            <a:endParaRPr kumimoji="0" lang="en-US" altLang="en-US" sz="360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p:sp>
        <p:nvSpPr>
          <p:cNvPr id="19" name="Rectangle: Rounded Corners 132">
            <a:extLst>
              <a:ext uri="{FF2B5EF4-FFF2-40B4-BE49-F238E27FC236}">
                <a16:creationId xmlns:a16="http://schemas.microsoft.com/office/drawing/2014/main" id="{D4F441B4-AE0D-4745-A8A2-463228620E0F}"/>
              </a:ext>
            </a:extLst>
          </p:cNvPr>
          <p:cNvSpPr/>
          <p:nvPr/>
        </p:nvSpPr>
        <p:spPr>
          <a:xfrm>
            <a:off x="386660" y="2458363"/>
            <a:ext cx="11329090" cy="377565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solidFill>
                <a:srgbClr val="000000"/>
              </a:solidFill>
            </a:endParaRPr>
          </a:p>
        </p:txBody>
      </p:sp>
      <p:pic>
        <p:nvPicPr>
          <p:cNvPr id="20" name="Picture 19">
            <a:extLst>
              <a:ext uri="{FF2B5EF4-FFF2-40B4-BE49-F238E27FC236}">
                <a16:creationId xmlns:a16="http://schemas.microsoft.com/office/drawing/2014/main" id="{ED8E26D3-4449-4511-9C25-BA382FCCBF9D}"/>
              </a:ext>
            </a:extLst>
          </p:cNvPr>
          <p:cNvPicPr>
            <a:picLocks noChangeAspect="1"/>
          </p:cNvPicPr>
          <p:nvPr/>
        </p:nvPicPr>
        <p:blipFill rotWithShape="1">
          <a:blip r:embed="rId2"/>
          <a:srcRect l="57421" t="53580" r="2212" b="10109"/>
          <a:stretch/>
        </p:blipFill>
        <p:spPr>
          <a:xfrm>
            <a:off x="10633577" y="2202139"/>
            <a:ext cx="1558423" cy="1035372"/>
          </a:xfrm>
          <a:prstGeom prst="rect">
            <a:avLst/>
          </a:prstGeom>
        </p:spPr>
      </p:pic>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 vector graphics&#10;&#10;Description automatically generated">
            <a:extLst>
              <a:ext uri="{FF2B5EF4-FFF2-40B4-BE49-F238E27FC236}">
                <a16:creationId xmlns:a16="http://schemas.microsoft.com/office/drawing/2014/main" id="{8B6EDFF3-04D5-4868-979C-95849DFCF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433" y="584023"/>
            <a:ext cx="8859368" cy="5689954"/>
          </a:xfrm>
          <a:prstGeom prst="rect">
            <a:avLst/>
          </a:prstGeom>
        </p:spPr>
      </p:pic>
      <p:sp>
        <p:nvSpPr>
          <p:cNvPr id="4" name="Hộp Văn bản 3">
            <a:extLst>
              <a:ext uri="{FF2B5EF4-FFF2-40B4-BE49-F238E27FC236}">
                <a16:creationId xmlns:a16="http://schemas.microsoft.com/office/drawing/2014/main" id="{CC1644CA-A73B-4ABA-A946-449C081DE583}"/>
              </a:ext>
            </a:extLst>
          </p:cNvPr>
          <p:cNvSpPr txBox="1"/>
          <p:nvPr/>
        </p:nvSpPr>
        <p:spPr>
          <a:xfrm>
            <a:off x="2313785" y="4081515"/>
            <a:ext cx="72693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uLnTx/>
                <a:uFillTx/>
                <a:latin typeface="Calibri" panose="020F0502020204030204" pitchFamily="34" charset="0"/>
                <a:ea typeface="+mn-ea"/>
                <a:cs typeface="Calibri" panose="020F0502020204030204" pitchFamily="34" charset="0"/>
              </a:rPr>
              <a:t>Làm</a:t>
            </a:r>
            <a:r>
              <a:rPr kumimoji="0" lang="en-US" sz="8000" b="1" i="0" u="none" strike="noStrike" kern="1200" cap="none" spc="0" normalizeH="0" noProof="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uLnTx/>
                <a:uFillTx/>
                <a:latin typeface="Calibri" panose="020F0502020204030204" pitchFamily="34" charset="0"/>
                <a:ea typeface="+mn-ea"/>
                <a:cs typeface="Calibri" panose="020F0502020204030204" pitchFamily="34" charset="0"/>
              </a:rPr>
              <a:t> bài cá nhân</a:t>
            </a:r>
            <a:endParaRPr kumimoji="0" lang="vi-VN" sz="8000" b="1" i="0" u="none" strike="noStrike" kern="1200" cap="none" spc="0" normalizeH="0" baseline="0" noProof="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00670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386660" y="1155700"/>
            <a:ext cx="1132909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vi-VN" altLang="en-US" sz="36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rPr>
              <a:t>1.</a:t>
            </a:r>
            <a:r>
              <a:rPr kumimoji="0" lang="en-US" altLang="en-US" sz="36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rPr>
              <a:t> </a:t>
            </a:r>
            <a:r>
              <a:rPr kumimoji="0" lang="vi-VN" altLang="en-US" sz="36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rPr>
              <a:t>Tìm trong đoạn văn sau các câu nêu yêu cầu, đề nghị và cho biết cuối mỗi câu có dấu gì?</a:t>
            </a:r>
            <a:endParaRPr kumimoji="0" lang="en-US" altLang="en-US" sz="36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Arial"/>
            </a:endParaRPr>
          </a:p>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Chúng tôi đi xem múa rối nước. Má nhắc:</a:t>
            </a:r>
          </a:p>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vi-VN"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Con hãy nắm chặt tay em! Đừng để em lạc đó!</a:t>
            </a:r>
          </a:p>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vi-VN"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Dạ, con nhớ rồi.Thế mà vừa thấy màn đá banh dưới nước, anh em tôi đã vỗ tay</a:t>
            </a:r>
            <a:r>
              <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reo hò. </a:t>
            </a:r>
          </a:p>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Trần Quốc Toàn</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Rectangle: Rounded Corners 132">
            <a:extLst>
              <a:ext uri="{FF2B5EF4-FFF2-40B4-BE49-F238E27FC236}">
                <a16:creationId xmlns:a16="http://schemas.microsoft.com/office/drawing/2014/main" id="{D4F441B4-AE0D-4745-A8A2-463228620E0F}"/>
              </a:ext>
            </a:extLst>
          </p:cNvPr>
          <p:cNvSpPr/>
          <p:nvPr/>
        </p:nvSpPr>
        <p:spPr>
          <a:xfrm>
            <a:off x="386660" y="2458363"/>
            <a:ext cx="11329090" cy="377565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000000"/>
              </a:solidFill>
              <a:effectLst/>
              <a:uLnTx/>
              <a:uFillTx/>
              <a:latin typeface="Calibri" panose="020F0502020204030204"/>
              <a:ea typeface="+mn-ea"/>
              <a:cs typeface="+mn-cs"/>
              <a:sym typeface="Arial"/>
            </a:endParaRPr>
          </a:p>
        </p:txBody>
      </p:sp>
      <p:pic>
        <p:nvPicPr>
          <p:cNvPr id="20" name="Picture 19">
            <a:extLst>
              <a:ext uri="{FF2B5EF4-FFF2-40B4-BE49-F238E27FC236}">
                <a16:creationId xmlns:a16="http://schemas.microsoft.com/office/drawing/2014/main" id="{ED8E26D3-4449-4511-9C25-BA382FCCBF9D}"/>
              </a:ext>
            </a:extLst>
          </p:cNvPr>
          <p:cNvPicPr>
            <a:picLocks noChangeAspect="1"/>
          </p:cNvPicPr>
          <p:nvPr/>
        </p:nvPicPr>
        <p:blipFill rotWithShape="1">
          <a:blip r:embed="rId2"/>
          <a:srcRect l="57421" t="53580" r="2212" b="10109"/>
          <a:stretch/>
        </p:blipFill>
        <p:spPr>
          <a:xfrm>
            <a:off x="10633577" y="2202139"/>
            <a:ext cx="1558423" cy="1035372"/>
          </a:xfrm>
          <a:prstGeom prst="rect">
            <a:avLst/>
          </a:prstGeom>
        </p:spPr>
      </p:pic>
      <p:sp>
        <p:nvSpPr>
          <p:cNvPr id="5" name="Text Box 14">
            <a:extLst>
              <a:ext uri="{FF2B5EF4-FFF2-40B4-BE49-F238E27FC236}">
                <a16:creationId xmlns:a16="http://schemas.microsoft.com/office/drawing/2014/main" id="{79F03F00-9654-45AC-8502-52ABC24FCD4B}"/>
              </a:ext>
            </a:extLst>
          </p:cNvPr>
          <p:cNvSpPr txBox="1">
            <a:spLocks noChangeArrowheads="1"/>
          </p:cNvSpPr>
          <p:nvPr/>
        </p:nvSpPr>
        <p:spPr bwMode="auto">
          <a:xfrm>
            <a:off x="386660" y="3371690"/>
            <a:ext cx="6090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0"/>
              </a:spcAft>
              <a:buClrTx/>
              <a:buSzTx/>
              <a:buFont typeface="Arial"/>
              <a:buNone/>
              <a:tabLst/>
              <a:defRPr/>
            </a:pPr>
            <a:r>
              <a:rPr kumimoji="0" lang="vi-VN" alt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a:t>
            </a:r>
            <a:r>
              <a:rPr kumimoji="0" lang="en-US" alt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vi-VN" alt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Con hãy nắm chặt tay em! </a:t>
            </a:r>
          </a:p>
        </p:txBody>
      </p:sp>
      <p:sp>
        <p:nvSpPr>
          <p:cNvPr id="6" name="Text Box 14">
            <a:extLst>
              <a:ext uri="{FF2B5EF4-FFF2-40B4-BE49-F238E27FC236}">
                <a16:creationId xmlns:a16="http://schemas.microsoft.com/office/drawing/2014/main" id="{FC61501D-DBAE-4CAB-8020-2982D9B3DBCA}"/>
              </a:ext>
            </a:extLst>
          </p:cNvPr>
          <p:cNvSpPr txBox="1">
            <a:spLocks noChangeArrowheads="1"/>
          </p:cNvSpPr>
          <p:nvPr/>
        </p:nvSpPr>
        <p:spPr bwMode="auto">
          <a:xfrm>
            <a:off x="6226332" y="3369332"/>
            <a:ext cx="6090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defTabSz="914377" eaLnBrk="1" hangingPunct="1">
              <a:spcBef>
                <a:spcPct val="50000"/>
              </a:spcBef>
              <a:buClrTx/>
            </a:pPr>
            <a:r>
              <a:rPr lang="pt-BR" altLang="en-US" sz="3600" kern="1200">
                <a:solidFill>
                  <a:srgbClr val="00B050"/>
                </a:solidFill>
                <a:ea typeface="+mn-ea"/>
                <a:cs typeface="Arial" panose="020B0604020202020204" pitchFamily="34" charset="0"/>
              </a:rPr>
              <a:t>Đừng để em lạc đó!</a:t>
            </a:r>
            <a:endParaRPr kumimoji="0" lang="vi-VN" altLang="en-US" sz="3600" b="0" i="0" u="none" strike="noStrike" kern="1200" cap="none" spc="0" normalizeH="0" baseline="0" noProof="0">
              <a:ln>
                <a:noFill/>
              </a:ln>
              <a:solidFill>
                <a:srgbClr val="00B050"/>
              </a:solidFill>
              <a:effectLst/>
              <a:uLnTx/>
              <a:uFillTx/>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E5B60B45-47E1-4A7F-B96C-2A0A4460EB5A}"/>
              </a:ext>
            </a:extLst>
          </p:cNvPr>
          <p:cNvSpPr/>
          <p:nvPr/>
        </p:nvSpPr>
        <p:spPr>
          <a:xfrm>
            <a:off x="6051205" y="3237511"/>
            <a:ext cx="175127" cy="77815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A6E3E53-5991-4179-8460-2060DB09534A}"/>
              </a:ext>
            </a:extLst>
          </p:cNvPr>
          <p:cNvSpPr/>
          <p:nvPr/>
        </p:nvSpPr>
        <p:spPr>
          <a:xfrm>
            <a:off x="10188073" y="3237511"/>
            <a:ext cx="175127" cy="77815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00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500"/>
                            </p:stCondLst>
                            <p:childTnLst>
                              <p:par>
                                <p:cTn id="19" presetID="26" presetClass="emph" presetSubtype="0" repeatCount="indefinite" fill="hold" grpId="1" nodeType="after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6" presetClass="emph" presetSubtype="0" repeatCount="indefinite" fill="hold" grpId="1" nodeType="with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2"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C688693-0592-4CD5-95F2-90C5CD73A130}"/>
              </a:ext>
            </a:extLst>
          </p:cNvPr>
          <p:cNvPicPr>
            <a:picLocks noChangeAspect="1"/>
          </p:cNvPicPr>
          <p:nvPr/>
        </p:nvPicPr>
        <p:blipFill>
          <a:blip r:embed="rId2"/>
          <a:stretch>
            <a:fillRect/>
          </a:stretch>
        </p:blipFill>
        <p:spPr>
          <a:xfrm>
            <a:off x="5117852" y="1708610"/>
            <a:ext cx="5517358" cy="3590855"/>
          </a:xfrm>
          <a:prstGeom prst="rect">
            <a:avLst/>
          </a:prstGeom>
        </p:spPr>
      </p:pic>
      <p:pic>
        <p:nvPicPr>
          <p:cNvPr id="5" name="Picture 4" descr="Sun clipart transparent for kid - Clipart World">
            <a:extLst>
              <a:ext uri="{FF2B5EF4-FFF2-40B4-BE49-F238E27FC236}">
                <a16:creationId xmlns:a16="http://schemas.microsoft.com/office/drawing/2014/main" id="{28B7A10A-A7A2-433A-BF15-D52AED83D5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2" y="-78016"/>
            <a:ext cx="1882301" cy="1882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ar Images | Free Vectors, Stock Photos &amp;amp; PSD">
            <a:extLst>
              <a:ext uri="{FF2B5EF4-FFF2-40B4-BE49-F238E27FC236}">
                <a16:creationId xmlns:a16="http://schemas.microsoft.com/office/drawing/2014/main" id="{9EEF6556-AA0D-4A39-B84D-3DC4237D580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35210" y="5424215"/>
            <a:ext cx="1670678" cy="1670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5B4086BE-400D-4037-AEDC-71CDD8B38A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0571" y="1626011"/>
            <a:ext cx="3142274" cy="497051"/>
          </a:xfrm>
          <a:prstGeom prst="rect">
            <a:avLst/>
          </a:prstGeom>
        </p:spPr>
      </p:pic>
      <p:pic>
        <p:nvPicPr>
          <p:cNvPr id="10" name="Picture 6">
            <a:extLst>
              <a:ext uri="{FF2B5EF4-FFF2-40B4-BE49-F238E27FC236}">
                <a16:creationId xmlns:a16="http://schemas.microsoft.com/office/drawing/2014/main" id="{5F8AABFC-E5F7-4579-B69D-F063860EC17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65538" y="4886519"/>
            <a:ext cx="2592339" cy="494901"/>
          </a:xfrm>
          <a:prstGeom prst="rect">
            <a:avLst/>
          </a:prstGeom>
        </p:spPr>
      </p:pic>
      <p:pic>
        <p:nvPicPr>
          <p:cNvPr id="11" name="Picture 2" descr="Star Images | Free Vectors, Stock Photos &amp;amp; PSD">
            <a:extLst>
              <a:ext uri="{FF2B5EF4-FFF2-40B4-BE49-F238E27FC236}">
                <a16:creationId xmlns:a16="http://schemas.microsoft.com/office/drawing/2014/main" id="{F133485B-BC50-4D4A-A53F-41488273735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4503" y="0"/>
            <a:ext cx="679039" cy="6790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Images | Free Vectors, Stock Photos &amp;amp; PSD">
            <a:extLst>
              <a:ext uri="{FF2B5EF4-FFF2-40B4-BE49-F238E27FC236}">
                <a16:creationId xmlns:a16="http://schemas.microsoft.com/office/drawing/2014/main" id="{511AD7B8-D618-4860-B698-99919A6DFFA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19800" y="4716247"/>
            <a:ext cx="540117" cy="540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oy, doll&#10;&#10;Description automatically generated">
            <a:extLst>
              <a:ext uri="{FF2B5EF4-FFF2-40B4-BE49-F238E27FC236}">
                <a16:creationId xmlns:a16="http://schemas.microsoft.com/office/drawing/2014/main" id="{52AF3EAA-7FDA-447A-B5D4-E80BE50F12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119" y="3024481"/>
            <a:ext cx="4303268" cy="3946097"/>
          </a:xfrm>
          <a:prstGeom prst="rect">
            <a:avLst/>
          </a:prstGeom>
        </p:spPr>
      </p:pic>
      <p:sp>
        <p:nvSpPr>
          <p:cNvPr id="27" name="TextBox 26">
            <a:extLst>
              <a:ext uri="{FF2B5EF4-FFF2-40B4-BE49-F238E27FC236}">
                <a16:creationId xmlns:a16="http://schemas.microsoft.com/office/drawing/2014/main" id="{402091B6-8021-4651-AB5C-34CDADE50417}"/>
              </a:ext>
            </a:extLst>
          </p:cNvPr>
          <p:cNvSpPr txBox="1"/>
          <p:nvPr/>
        </p:nvSpPr>
        <p:spPr>
          <a:xfrm>
            <a:off x="6800850" y="2096926"/>
            <a:ext cx="2095500" cy="1631216"/>
          </a:xfrm>
          <a:prstGeom prst="rect">
            <a:avLst/>
          </a:prstGeom>
          <a:noFill/>
        </p:spPr>
        <p:txBody>
          <a:bodyPr wrap="square" rtlCol="0">
            <a:spAutoFit/>
          </a:bodyPr>
          <a:lstStyle/>
          <a:p>
            <a:pPr algn="ctr"/>
            <a:r>
              <a:rPr lang="en-US" sz="10000">
                <a:solidFill>
                  <a:srgbClr val="FF0000"/>
                </a:solidFill>
              </a:rPr>
              <a:t>!</a:t>
            </a:r>
          </a:p>
        </p:txBody>
      </p:sp>
      <p:pic>
        <p:nvPicPr>
          <p:cNvPr id="28" name="Picture 27">
            <a:extLst>
              <a:ext uri="{FF2B5EF4-FFF2-40B4-BE49-F238E27FC236}">
                <a16:creationId xmlns:a16="http://schemas.microsoft.com/office/drawing/2014/main" id="{52C79C6F-A4FF-498C-9E5C-5034787AC6D4}"/>
              </a:ext>
            </a:extLst>
          </p:cNvPr>
          <p:cNvPicPr>
            <a:picLocks noChangeAspect="1"/>
          </p:cNvPicPr>
          <p:nvPr/>
        </p:nvPicPr>
        <p:blipFill>
          <a:blip r:embed="rId13"/>
          <a:stretch>
            <a:fillRect/>
          </a:stretch>
        </p:blipFill>
        <p:spPr>
          <a:xfrm>
            <a:off x="5404389" y="3504038"/>
            <a:ext cx="5230821" cy="1024217"/>
          </a:xfrm>
          <a:prstGeom prst="rect">
            <a:avLst/>
          </a:prstGeom>
        </p:spPr>
      </p:pic>
    </p:spTree>
    <p:extLst>
      <p:ext uri="{BB962C8B-B14F-4D97-AF65-F5344CB8AC3E}">
        <p14:creationId xmlns:p14="http://schemas.microsoft.com/office/powerpoint/2010/main" val="2864842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1301548" y="1002435"/>
            <a:ext cx="9588903" cy="5626965"/>
            <a:chOff x="1898247" y="299983"/>
            <a:chExt cx="9588903" cy="56269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898247" y="1537375"/>
              <a:ext cx="9588903" cy="4389573"/>
              <a:chOff x="1898248" y="1688122"/>
              <a:chExt cx="9588903"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898248" y="1688122"/>
                <a:ext cx="9588903" cy="4389573"/>
              </a:xfrm>
              <a:prstGeom prst="cloudCallout">
                <a:avLst>
                  <a:gd name="adj1" fmla="val 20965"/>
                  <a:gd name="adj2" fmla="val -54477"/>
                </a:avLst>
              </a:prstGeom>
              <a:solidFill>
                <a:schemeClr val="accent5">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FF0066"/>
                  </a:solidFill>
                  <a:latin typeface="Arial" pitchFamily="34" charset="0"/>
                  <a:cs typeface="Arial" pitchFamily="34" charset="0"/>
                </a:endParaRPr>
              </a:p>
            </p:txBody>
          </p:sp>
          <p:sp>
            <p:nvSpPr>
              <p:cNvPr id="7" name="Rectangle 6">
                <a:extLst>
                  <a:ext uri="{FF2B5EF4-FFF2-40B4-BE49-F238E27FC236}">
                    <a16:creationId xmlns:a16="http://schemas.microsoft.com/office/drawing/2014/main" id="{CEFC726B-736C-418F-A7F4-51F8B513318B}"/>
                  </a:ext>
                </a:extLst>
              </p:cNvPr>
              <p:cNvSpPr/>
              <p:nvPr/>
            </p:nvSpPr>
            <p:spPr>
              <a:xfrm>
                <a:off x="3137561" y="2516405"/>
                <a:ext cx="7670224" cy="3539430"/>
              </a:xfrm>
              <a:prstGeom prst="rect">
                <a:avLst/>
              </a:prstGeom>
            </p:spPr>
            <p:txBody>
              <a:bodyPr wrap="square">
                <a:spAutoFit/>
              </a:bodyPr>
              <a:lstStyle/>
              <a:p>
                <a:r>
                  <a:rPr lang="en-US" sz="2800" dirty="0">
                    <a:solidFill>
                      <a:schemeClr val="tx1"/>
                    </a:solidFill>
                    <a:latin typeface="iCiel Cadena" pitchFamily="50" charset="0"/>
                    <a:sym typeface="Wingdings 2"/>
                  </a:rPr>
                  <a:t> </a:t>
                </a:r>
                <a:r>
                  <a:rPr lang="en-US" sz="2800" dirty="0">
                    <a:solidFill>
                      <a:schemeClr val="tx1"/>
                    </a:solidFill>
                    <a:latin typeface="iCiel Cadena" pitchFamily="50" charset="0"/>
                  </a:rPr>
                  <a:t> </a:t>
                </a:r>
                <a:r>
                  <a:rPr lang="en-US" sz="2800" dirty="0">
                    <a:solidFill>
                      <a:schemeClr val="tx1"/>
                    </a:solidFill>
                    <a:latin typeface="iCiel Cadena" pitchFamily="50" charset="0"/>
                    <a:cs typeface="iCiel Cucho Bold" pitchFamily="50" charset="0"/>
                  </a:rPr>
                  <a:t>Nếu trong câu tồn tại các từ: thôi, hãy, đi thôi, thôi đừng, thôi nào… thì chắc chắn đó là 1 câu nêu yêu cầu, đề nghị.</a:t>
                </a:r>
              </a:p>
              <a:p>
                <a:r>
                  <a:rPr lang="en-US" sz="2800" dirty="0">
                    <a:solidFill>
                      <a:schemeClr val="tx1"/>
                    </a:solidFill>
                    <a:latin typeface="iCiel Cadena" pitchFamily="50" charset="0"/>
                    <a:cs typeface="iCiel Cucho Bold" pitchFamily="50" charset="0"/>
                    <a:sym typeface="Wingdings 2"/>
                  </a:rPr>
                  <a:t></a:t>
                </a:r>
                <a:r>
                  <a:rPr lang="en-US" sz="2800" dirty="0">
                    <a:solidFill>
                      <a:schemeClr val="tx1"/>
                    </a:solidFill>
                    <a:latin typeface="iCiel Cadena" pitchFamily="50" charset="0"/>
                    <a:cs typeface="iCiel Cucho Bold" pitchFamily="50" charset="0"/>
                  </a:rPr>
                  <a:t> Nếu kết thúc câu bằng dấu chấm than hoặc dấu chấm và ngữ điệu, ý nghĩa câu mang tính chất ra lệnh, khuyên bảo hoặc đề nghị.</a:t>
                </a:r>
              </a:p>
              <a:p>
                <a:endParaRPr lang="en-US" sz="2800" i="1" dirty="0">
                  <a:solidFill>
                    <a:schemeClr val="tx1"/>
                  </a:solidFill>
                  <a:latin typeface="iCiel Mijas" pitchFamily="50" charset="0"/>
                  <a:cs typeface="iCiel Cucho Bold" pitchFamily="50" charset="0"/>
                </a:endParaRPr>
              </a:p>
              <a:p>
                <a:endParaRPr lang="en-US" sz="2800" dirty="0">
                  <a:solidFill>
                    <a:schemeClr val="tx1"/>
                  </a:solidFill>
                </a:endParaRPr>
              </a:p>
            </p:txBody>
          </p:sp>
        </p:grpSp>
        <p:sp>
          <p:nvSpPr>
            <p:cNvPr id="4" name="TextBox 3">
              <a:extLst>
                <a:ext uri="{FF2B5EF4-FFF2-40B4-BE49-F238E27FC236}">
                  <a16:creationId xmlns:a16="http://schemas.microsoft.com/office/drawing/2014/main" id="{4EDCE245-CB08-4212-B89C-70370B6E1F9D}"/>
                </a:ext>
              </a:extLst>
            </p:cNvPr>
            <p:cNvSpPr txBox="1"/>
            <p:nvPr/>
          </p:nvSpPr>
          <p:spPr>
            <a:xfrm>
              <a:off x="5083895" y="450376"/>
              <a:ext cx="4572000" cy="830997"/>
            </a:xfrm>
            <a:prstGeom prst="rect">
              <a:avLst/>
            </a:prstGeom>
            <a:noFill/>
          </p:spPr>
          <p:txBody>
            <a:bodyPr wrap="square" rtlCol="0">
              <a:spAutoFit/>
            </a:bodyPr>
            <a:lstStyle/>
            <a:p>
              <a:r>
                <a:rPr lang="en-US" sz="4800" dirty="0">
                  <a:solidFill>
                    <a:srgbClr val="FF0066"/>
                  </a:solidFill>
                  <a:latin typeface="iCiel Cadena" pitchFamily="50" charset="0"/>
                </a:rPr>
                <a:t>Lưu ý </a:t>
              </a:r>
            </a:p>
          </p:txBody>
        </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7760884" y="29998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4716807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3256</TotalTime>
  <Words>734</Words>
  <Application>Microsoft Office PowerPoint</Application>
  <PresentationFormat>Widescreen</PresentationFormat>
  <Paragraphs>61</Paragraphs>
  <Slides>24</Slides>
  <Notes>2</Notes>
  <HiddenSlides>0</HiddenSlides>
  <MMClips>7</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#9Slide02 Noi dung dai</vt:lpstr>
      <vt:lpstr>#9Slide02 Tieu de dai</vt:lpstr>
      <vt:lpstr>Arial</vt:lpstr>
      <vt:lpstr>Calibri</vt:lpstr>
      <vt:lpstr>Coiny</vt:lpstr>
      <vt:lpstr>iCiel Cadena</vt:lpstr>
      <vt:lpstr>iCiel Mijas</vt:lpstr>
      <vt:lpstr>UTM Habano</vt:lpstr>
      <vt:lpstr>UVN Banh Mi</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GIANG</cp:lastModifiedBy>
  <cp:revision>1</cp:revision>
  <dcterms:created xsi:type="dcterms:W3CDTF">2021-02-20T02:56:00Z</dcterms:created>
  <dcterms:modified xsi:type="dcterms:W3CDTF">2025-02-08T22:43:30Z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