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Lst>
  <p:notesMasterIdLst>
    <p:notesMasterId r:id="rId51"/>
  </p:notesMasterIdLst>
  <p:sldIdLst>
    <p:sldId id="308" r:id="rId3"/>
    <p:sldId id="309" r:id="rId4"/>
    <p:sldId id="349" r:id="rId5"/>
    <p:sldId id="351" r:id="rId6"/>
    <p:sldId id="469" r:id="rId7"/>
    <p:sldId id="470" r:id="rId8"/>
    <p:sldId id="471" r:id="rId9"/>
    <p:sldId id="472" r:id="rId10"/>
    <p:sldId id="355" r:id="rId11"/>
    <p:sldId id="392" r:id="rId12"/>
    <p:sldId id="393" r:id="rId13"/>
    <p:sldId id="473" r:id="rId14"/>
    <p:sldId id="474" r:id="rId15"/>
    <p:sldId id="396" r:id="rId16"/>
    <p:sldId id="397" r:id="rId17"/>
    <p:sldId id="475" r:id="rId18"/>
    <p:sldId id="476" r:id="rId19"/>
    <p:sldId id="398" r:id="rId20"/>
    <p:sldId id="477" r:id="rId21"/>
    <p:sldId id="478" r:id="rId22"/>
    <p:sldId id="362" r:id="rId23"/>
    <p:sldId id="365" r:id="rId24"/>
    <p:sldId id="405" r:id="rId25"/>
    <p:sldId id="403" r:id="rId26"/>
    <p:sldId id="439" r:id="rId27"/>
    <p:sldId id="406" r:id="rId28"/>
    <p:sldId id="415" r:id="rId29"/>
    <p:sldId id="458" r:id="rId30"/>
    <p:sldId id="479" r:id="rId31"/>
    <p:sldId id="460" r:id="rId32"/>
    <p:sldId id="481" r:id="rId33"/>
    <p:sldId id="480" r:id="rId34"/>
    <p:sldId id="482" r:id="rId35"/>
    <p:sldId id="379" r:id="rId36"/>
    <p:sldId id="483" r:id="rId37"/>
    <p:sldId id="421" r:id="rId38"/>
    <p:sldId id="484" r:id="rId39"/>
    <p:sldId id="383" r:id="rId40"/>
    <p:sldId id="467" r:id="rId41"/>
    <p:sldId id="468" r:id="rId42"/>
    <p:sldId id="485" r:id="rId43"/>
    <p:sldId id="486" r:id="rId44"/>
    <p:sldId id="487" r:id="rId45"/>
    <p:sldId id="488" r:id="rId46"/>
    <p:sldId id="304" r:id="rId47"/>
    <p:sldId id="389" r:id="rId48"/>
    <p:sldId id="2631" r:id="rId49"/>
    <p:sldId id="2633" r:id="rId50"/>
  </p:sldIdLst>
  <p:sldSz cx="9144000" cy="5143500" type="screen16x9"/>
  <p:notesSz cx="6858000" cy="9144000"/>
  <p:embeddedFontLst>
    <p:embeddedFont>
      <p:font typeface="#9Slide05 Phobia" panose="02000506000000020003" pitchFamily="2" charset="0"/>
      <p:regular r:id="rId52"/>
    </p:embeddedFont>
    <p:embeddedFont>
      <p:font typeface="#9Slide05 SVNClementine" panose="020F0502020204030203" pitchFamily="34" charset="0"/>
      <p:regular r:id="rId53"/>
    </p:embeddedFont>
    <p:embeddedFont>
      <p:font typeface="SVN-Gretoon" panose="02040603050506020204" pitchFamily="18" charset="0"/>
      <p:regular r:id="rId54"/>
    </p:embeddedFont>
    <p:embeddedFont>
      <p:font typeface="SVN-Poky's" panose="020B0606040200020203" pitchFamily="34" charset="0"/>
      <p:regular r:id="rId55"/>
    </p:embeddedFont>
    <p:embeddedFont>
      <p:font typeface="UTM Cookies" panose="02040603050506020204" pitchFamily="18" charset="0"/>
      <p:regular r:id="rId56"/>
    </p:embeddedFont>
    <p:embeddedFont>
      <p:font typeface="UTM Duepuntozero" panose="02040603050506020204" pitchFamily="18" charset="0"/>
      <p:regular r:id="rId57"/>
      <p:bold r:id="rId58"/>
    </p:embeddedFont>
    <p:embeddedFont>
      <p:font typeface="UTM Edwardian" panose="02040603050506020204" pitchFamily="18" charset="0"/>
      <p:regular r:id="rId59"/>
      <p:bold r:id="rId60"/>
    </p:embeddedFont>
    <p:embeddedFont>
      <p:font typeface="UVN Banh Mi" pitchFamily="2" charset="0"/>
      <p:regular r:id="rId61"/>
    </p:embeddedFont>
  </p:embeddedFontLst>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1FF"/>
    <a:srgbClr val="FFFFFF"/>
    <a:srgbClr val="FF0000"/>
    <a:srgbClr val="E7C367"/>
    <a:srgbClr val="191337"/>
    <a:srgbClr val="FFCCCC"/>
    <a:srgbClr val="CC99FF"/>
    <a:srgbClr val="FF0066"/>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6" d="100"/>
          <a:sy n="76" d="100"/>
        </p:scale>
        <p:origin x="1218" y="9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p:txBody>
          <a:bodyPr/>
          <a:lstStyle/>
          <a:p>
            <a:fld id="{FC9ABF94-1DF3-45F2-8DD1-86B4FE0196E7}" type="datetimeFigureOut">
              <a:rPr lang="en-US" smtClean="0"/>
              <a:t>25/08/2024</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915992-E909-A6E1-2413-4BB363817D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BDC94D3-B661-184D-EA08-91F3513485E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C1ED7-A69B-8E59-7D6C-57D73A1A7A9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DB6EF-385A-1C91-2948-2010F072302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C9ABF94-1DF3-45F2-8DD1-86B4FE0196E7}" type="datetimeFigureOut">
              <a:rPr lang="en-US" smtClean="0"/>
              <a:t>25/08/2024</a:t>
            </a:fld>
            <a:endParaRPr lang="en-US"/>
          </a:p>
        </p:txBody>
      </p:sp>
      <p:sp>
        <p:nvSpPr>
          <p:cNvPr id="5" name="Footer Placeholder 4">
            <a:extLst>
              <a:ext uri="{FF2B5EF4-FFF2-40B4-BE49-F238E27FC236}">
                <a16:creationId xmlns:a16="http://schemas.microsoft.com/office/drawing/2014/main" id="{21843198-AC7A-5939-1F74-15AA525E1E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AD6CB0-1F1B-1654-9928-F7AA3117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80769EC-12DA-4E33-A8F3-766C936F2DBF}" type="slidenum">
              <a:rPr lang="en-US" smtClean="0"/>
              <a:t>‹#›</a:t>
            </a:fld>
            <a:endParaRPr lang="en-US"/>
          </a:p>
        </p:txBody>
      </p:sp>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8D58DCD-BD18-E4E7-2F03-B4F1C2F4E5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2C5AE06-28D5-4F22-973B-2A07B6E547CE}" type="datetimeFigureOut">
              <a:rPr lang="en-US" smtClean="0"/>
              <a:t>25/08/2024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23.wmf"/><Relationship Id="rId5" Type="http://schemas.microsoft.com/office/2007/relationships/hdphoto" Target="../media/hdphoto3.wdp"/><Relationship Id="rId4" Type="http://schemas.openxmlformats.org/officeDocument/2006/relationships/image" Target="../media/image22.png"/><Relationship Id="rId9" Type="http://schemas.openxmlformats.org/officeDocument/2006/relationships/audio" Target="../media/audio5.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5.jpg"/><Relationship Id="rId5" Type="http://schemas.microsoft.com/office/2007/relationships/hdphoto" Target="../media/hdphoto5.wdp"/><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2A03AE-5B01-4BB9-B7DB-A7DE04F678FB}"/>
              </a:ext>
            </a:extLst>
          </p:cNvPr>
          <p:cNvSpPr txBox="1"/>
          <p:nvPr/>
        </p:nvSpPr>
        <p:spPr>
          <a:xfrm>
            <a:off x="977173" y="13063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977173" y="653852"/>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7" name="TextBox 16">
            <a:extLst>
              <a:ext uri="{FF2B5EF4-FFF2-40B4-BE49-F238E27FC236}">
                <a16:creationId xmlns:a16="http://schemas.microsoft.com/office/drawing/2014/main" id="{42725E57-A347-4B64-ABD3-595C6E691CE5}"/>
              </a:ext>
            </a:extLst>
          </p:cNvPr>
          <p:cNvSpPr txBox="1"/>
          <p:nvPr/>
        </p:nvSpPr>
        <p:spPr>
          <a:xfrm>
            <a:off x="2285273" y="1413875"/>
            <a:ext cx="4128227" cy="523220"/>
          </a:xfrm>
          <a:prstGeom prst="rect">
            <a:avLst/>
          </a:prstGeom>
          <a:noFill/>
        </p:spPr>
        <p:txBody>
          <a:bodyPr wrap="square">
            <a:spAutoFit/>
          </a:bodyPr>
          <a:lstStyle/>
          <a:p>
            <a:pPr algn="ct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5</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1,2</a:t>
            </a:r>
            <a:endPar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pic>
        <p:nvPicPr>
          <p:cNvPr id="2" name="Picture 1">
            <a:extLst>
              <a:ext uri="{FF2B5EF4-FFF2-40B4-BE49-F238E27FC236}">
                <a16:creationId xmlns:a16="http://schemas.microsoft.com/office/drawing/2014/main" id="{CEBB5D77-A1C5-41A9-4C44-901CF3C1AF86}"/>
              </a:ext>
            </a:extLst>
          </p:cNvPr>
          <p:cNvPicPr>
            <a:picLocks noChangeAspect="1"/>
          </p:cNvPicPr>
          <p:nvPr/>
        </p:nvPicPr>
        <p:blipFill>
          <a:blip r:embed="rId2"/>
          <a:stretch>
            <a:fillRect/>
          </a:stretch>
        </p:blipFill>
        <p:spPr>
          <a:xfrm>
            <a:off x="600021" y="1991276"/>
            <a:ext cx="7498730" cy="816935"/>
          </a:xfrm>
          <a:prstGeom prst="rect">
            <a:avLst/>
          </a:prstGeom>
        </p:spPr>
      </p:pic>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529353" y="968210"/>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312884" y="1087166"/>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2949193" y="1595513"/>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2080885" y="122140"/>
            <a:ext cx="3954746" cy="1182547"/>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2612046" y="285750"/>
            <a:ext cx="3999915" cy="646331"/>
          </a:xfrm>
          <a:prstGeom prst="rect">
            <a:avLst/>
          </a:prstGeom>
        </p:spPr>
        <p:txBody>
          <a:bodyPr wrap="square">
            <a:spAutoFit/>
          </a:bodyPr>
          <a:lstStyle/>
          <a:p>
            <a:pPr algn="ctr"/>
            <a:r>
              <a:rPr lang="vi-VN" sz="3600" b="1">
                <a:solidFill>
                  <a:srgbClr val="0070C0"/>
                </a:solidFill>
                <a:latin typeface="Calibri" panose="020F0502020204030204" pitchFamily="34" charset="0"/>
                <a:cs typeface="Calibri" panose="020F0502020204030204" pitchFamily="34" charset="0"/>
              </a:rPr>
              <a:t>Bầy chim mùa xuân</a:t>
            </a:r>
            <a:endParaRPr lang="vi-VN" sz="3600" b="1" dirty="0">
              <a:solidFill>
                <a:srgbClr val="0070C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4154984"/>
          </a:xfrm>
          <a:prstGeom prst="rect">
            <a:avLst/>
          </a:prstGeom>
        </p:spPr>
        <p:txBody>
          <a:bodyPr wrap="square">
            <a:spAutoFit/>
          </a:bodyPr>
          <a:lstStyle/>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p>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lang="vi-VN"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446708"/>
            <a:ext cx="8086061"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prstClr val="black"/>
                </a:solidFill>
                <a:latin typeface="Calibri" panose="020F0502020204030204" pitchFamily="34" charset="0"/>
                <a:cs typeface="Calibri" panose="020F0502020204030204" pitchFamily="34" charset="0"/>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endParaRPr kumimoji="0" lang="vi-VN"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544359"/>
            <a:ext cx="808606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873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algn="just"/>
                <a:r>
                  <a:rPr lang="en-US" sz="2700" b="1">
                    <a:latin typeface="Calibri" panose="020F0502020204030204" pitchFamily="34" charset="0"/>
                    <a:cs typeface="Calibri" panose="020F0502020204030204" pitchFamily="34" charset="0"/>
                  </a:rPr>
                  <a:t>Nhấn giọng ở những từ ngữ chỉ hoạt động, trạng thái của các nhân vật, từ ngữ miêu tả cảnh vật,...</a:t>
                </a:r>
                <a:endParaRPr lang="vi-VN" sz="27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algn="just"/>
                <a:r>
                  <a:rPr lang="vi-VN" sz="2700" b="1">
                    <a:latin typeface="Calibri" panose="020F0502020204030204" pitchFamily="34" charset="0"/>
                    <a:cs typeface="Calibri" panose="020F0502020204030204" pitchFamily="34" charset="0"/>
                  </a:rPr>
                  <a:t>Giọng đọc cả bài tươi vui, giọng người dẫn chuyện thong thả.</a:t>
                </a:r>
                <a:endParaRPr lang="vi-VN" sz="2700" b="1"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a:t>
            </a:r>
            <a:r>
              <a:rPr lang="en-US" sz="2800" b="1">
                <a:latin typeface="Calibri" panose="020F0502020204030204" pitchFamily="34" charset="0"/>
                <a:ea typeface="Roboto" panose="02000000000000000000" pitchFamily="2" charset="0"/>
                <a:cs typeface="Calibri" panose="020F0502020204030204" pitchFamily="34" charset="0"/>
              </a:rPr>
              <a:t>: </a:t>
            </a:r>
            <a:r>
              <a:rPr lang="en-US" sz="2800">
                <a:latin typeface="Calibri" panose="020F0502020204030204" pitchFamily="34" charset="0"/>
                <a:ea typeface="Roboto" panose="02000000000000000000" pitchFamily="2" charset="0"/>
                <a:cs typeface="Calibri" panose="020F0502020204030204" pitchFamily="34" charset="0"/>
              </a:rPr>
              <a:t>Từ đầu đến “trồi lên”.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2</a:t>
            </a:r>
            <a:r>
              <a:rPr lang="en-US" sz="2800" b="1">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Tiếp theo đến “vui buồn”.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3:</a:t>
            </a:r>
            <a:r>
              <a:rPr lang="vi-VN" sz="2800">
                <a:latin typeface="Calibri" panose="020F0502020204030204" pitchFamily="34" charset="0"/>
                <a:ea typeface="Roboto" panose="02000000000000000000" pitchFamily="2" charset="0"/>
                <a:cs typeface="Calibri" panose="020F0502020204030204" pitchFamily="34" charset="0"/>
              </a:rPr>
              <a:t> </a:t>
            </a:r>
            <a:r>
              <a:rPr lang="vi-VN" sz="2800" dirty="0">
                <a:latin typeface="Calibri" panose="020F0502020204030204" pitchFamily="34" charset="0"/>
                <a:ea typeface="Roboto" panose="02000000000000000000" pitchFamily="2" charset="0"/>
                <a:cs typeface="Calibri" panose="020F0502020204030204" pitchFamily="34" charset="0"/>
              </a:rPr>
              <a:t>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run rẩy</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phắt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ngồi thụp xuống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832783"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Nhưng tôi xin mẹ cho đi chân đất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600">
                <a:latin typeface="Calibri" panose="020F0502020204030204" pitchFamily="34" charset="0"/>
                <a:ea typeface="Roboto" panose="02000000000000000000" pitchFamily="2" charset="0"/>
                <a:cs typeface="Calibri" panose="020F0502020204030204" pitchFamily="34" charset="0"/>
              </a:rPr>
              <a:t>bởi tôi thích cái cảm giác đất vườn ẩm ướt,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mềm mại</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ôm lấy hai bàn chân thật dịu dàng.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512653" y="523923"/>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 name="TextBox 1">
            <a:extLst>
              <a:ext uri="{FF2B5EF4-FFF2-40B4-BE49-F238E27FC236}">
                <a16:creationId xmlns:a16="http://schemas.microsoft.com/office/drawing/2014/main" id="{0FF4666B-017D-6314-6A89-418115367403}"/>
              </a:ext>
            </a:extLst>
          </p:cNvPr>
          <p:cNvSpPr txBox="1"/>
          <p:nvPr/>
        </p:nvSpPr>
        <p:spPr>
          <a:xfrm>
            <a:off x="832782"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Tôi đã luôn nghĩ rằng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cây cối trong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chiếc lá hay mỗi bông hoa,</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chúng đều biết vui buồn.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2C6A086D-6CBC-8BE0-E5DF-1FD4D27BBA41}"/>
              </a:ext>
            </a:extLst>
          </p:cNvPr>
          <p:cNvSpPr txBox="1"/>
          <p:nvPr/>
        </p:nvSpPr>
        <p:spPr>
          <a:xfrm>
            <a:off x="832782" y="1781893"/>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Bởi vì chúng chỉ trở về vào mùa xuân,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làm tổ khắp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và rồi sẽ bay đi khi những tia nắng đầu tiên của mùa hè chiếu xuống.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51C450-8375-4BA7-B459-975F3A8D27CC}"/>
              </a:ext>
            </a:extLst>
          </p:cNvPr>
          <p:cNvGrpSpPr/>
          <p:nvPr/>
        </p:nvGrpSpPr>
        <p:grpSpPr>
          <a:xfrm>
            <a:off x="0" y="0"/>
            <a:ext cx="9144000" cy="5143500"/>
            <a:chOff x="0" y="0"/>
            <a:chExt cx="9144000" cy="5143500"/>
          </a:xfrm>
        </p:grpSpPr>
        <p:pic>
          <p:nvPicPr>
            <p:cNvPr id="23" name="Picture 22">
              <a:extLst>
                <a:ext uri="{FF2B5EF4-FFF2-40B4-BE49-F238E27FC236}">
                  <a16:creationId xmlns:a16="http://schemas.microsoft.com/office/drawing/2014/main" id="{BCF4C6B0-4988-4813-AB7C-A5F83B48BA64}"/>
                </a:ext>
              </a:extLst>
            </p:cNvPr>
            <p:cNvPicPr>
              <a:picLocks noChangeAspect="1"/>
            </p:cNvPicPr>
            <p:nvPr/>
          </p:nvPicPr>
          <p:blipFill rotWithShape="1">
            <a:blip r:embed="rId3"/>
            <a:srcRect r="72444"/>
            <a:stretch/>
          </p:blipFill>
          <p:spPr>
            <a:xfrm>
              <a:off x="0" y="0"/>
              <a:ext cx="3463290" cy="5143500"/>
            </a:xfrm>
            <a:prstGeom prst="rect">
              <a:avLst/>
            </a:prstGeom>
          </p:spPr>
        </p:pic>
        <p:pic>
          <p:nvPicPr>
            <p:cNvPr id="29" name="Picture 28">
              <a:extLst>
                <a:ext uri="{FF2B5EF4-FFF2-40B4-BE49-F238E27FC236}">
                  <a16:creationId xmlns:a16="http://schemas.microsoft.com/office/drawing/2014/main" id="{1C1C7B67-3E6E-4A60-8AF4-B89012D03178}"/>
                </a:ext>
              </a:extLst>
            </p:cNvPr>
            <p:cNvPicPr>
              <a:picLocks noChangeAspect="1"/>
            </p:cNvPicPr>
            <p:nvPr/>
          </p:nvPicPr>
          <p:blipFill rotWithShape="1">
            <a:blip r:embed="rId3"/>
            <a:srcRect l="28222"/>
            <a:stretch/>
          </p:blipFill>
          <p:spPr>
            <a:xfrm>
              <a:off x="3451860" y="0"/>
              <a:ext cx="5692140" cy="5143500"/>
            </a:xfrm>
            <a:prstGeom prst="rect">
              <a:avLst/>
            </a:prstGeom>
          </p:spPr>
        </p:pic>
      </p:grpSp>
      <p:pic>
        <p:nvPicPr>
          <p:cNvPr id="30" name="Picture 29">
            <a:extLst>
              <a:ext uri="{FF2B5EF4-FFF2-40B4-BE49-F238E27FC236}">
                <a16:creationId xmlns:a16="http://schemas.microsoft.com/office/drawing/2014/main" id="{1778811D-4269-4A1F-B3D4-C7228CBFC4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sp>
        <p:nvSpPr>
          <p:cNvPr id="17" name="Rectangle: Rounded Corners 1">
            <a:extLst>
              <a:ext uri="{FF2B5EF4-FFF2-40B4-BE49-F238E27FC236}">
                <a16:creationId xmlns:a16="http://schemas.microsoft.com/office/drawing/2014/main" id="{4402107E-4BA1-404A-AC81-3C5232E14429}"/>
              </a:ext>
            </a:extLst>
          </p:cNvPr>
          <p:cNvSpPr/>
          <p:nvPr/>
        </p:nvSpPr>
        <p:spPr>
          <a:xfrm>
            <a:off x="342900" y="167431"/>
            <a:ext cx="8412480" cy="4633169"/>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774369" y="24211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388621" y="963124"/>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id="{06BAD9B2-E1C1-44FC-9F5C-92E6AD562FF5}"/>
              </a:ext>
            </a:extLst>
          </p:cNvPr>
          <p:cNvSpPr/>
          <p:nvPr/>
        </p:nvSpPr>
        <p:spPr>
          <a:xfrm>
            <a:off x="525780" y="1825961"/>
            <a:ext cx="8058150" cy="2862322"/>
          </a:xfrm>
          <a:prstGeom prst="rect">
            <a:avLst/>
          </a:prstGeom>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endParaRPr lang="vi-VN" sz="36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5057640" imgH="647640"/>
        </mc:Choice>
        <mc:Fallback>
          <p:control name="TextBox1" r:id="rId1" imgW="5057640" imgH="647640">
            <p:pic>
              <p:nvPicPr>
                <p:cNvPr id="26" name="TextBox1">
                  <a:extLst>
                    <a:ext uri="{FF2B5EF4-FFF2-40B4-BE49-F238E27FC236}">
                      <a16:creationId xmlns:a16="http://schemas.microsoft.com/office/drawing/2014/main" id="{B940582D-2961-44E8-87BB-063E5DFE58BE}"/>
                    </a:ext>
                  </a:extLst>
                </p:cNvPr>
                <p:cNvPicPr>
                  <a:picLocks/>
                </p:cNvPicPr>
                <p:nvPr/>
              </p:nvPicPr>
              <p:blipFill>
                <a:blip r:embed="rId6"/>
                <a:stretch>
                  <a:fillRect/>
                </a:stretch>
              </p:blipFill>
              <p:spPr>
                <a:xfrm>
                  <a:off x="3526680" y="956460"/>
                  <a:ext cx="5057250" cy="646331"/>
                </a:xfrm>
                <a:prstGeom prst="rect">
                  <a:avLst/>
                </a:prstGeom>
              </p:spPr>
            </p:pic>
          </p:control>
        </mc:Fallback>
      </mc:AlternateContent>
    </p:controls>
    <p:extLst>
      <p:ext uri="{BB962C8B-B14F-4D97-AF65-F5344CB8AC3E}">
        <p14:creationId xmlns:p14="http://schemas.microsoft.com/office/powerpoint/2010/main" val="12484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9"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285750"/>
            <a:ext cx="808606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endPar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43C5BF5B-C15D-5B8F-BA20-DCCA536F889A}"/>
              </a:ext>
            </a:extLst>
          </p:cNvPr>
          <p:cNvSpPr/>
          <p:nvPr/>
        </p:nvSpPr>
        <p:spPr>
          <a:xfrm>
            <a:off x="109478" y="18554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310868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5E3F609D-214B-455C-ACD1-1E2D83DB69A2}"/>
              </a:ext>
            </a:extLst>
          </p:cNvPr>
          <p:cNvSpPr/>
          <p:nvPr/>
        </p:nvSpPr>
        <p:spPr>
          <a:xfrm>
            <a:off x="253917" y="825500"/>
            <a:ext cx="8382166" cy="395109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hoạt động khởi động và tranh minh hoạ.</a:t>
            </a:r>
          </a:p>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2200" i="1">
                <a:solidFill>
                  <a:schemeClr val="bg1">
                    <a:lumMod val="10000"/>
                  </a:schemeClr>
                </a:solidFill>
                <a:latin typeface="Calibri" panose="020F0502020204030204" pitchFamily="34" charset="0"/>
                <a:cs typeface="Calibri" panose="020F0502020204030204" pitchFamily="34" charset="0"/>
              </a:rPr>
              <a:t>Kể về hoạt động của các thành viên gia đình nhân vật tôi trong vườn nhà vào những ngày đầu xuân.</a:t>
            </a:r>
            <a:r>
              <a:rPr lang="vi-VN" sz="2200" b="1" i="1">
                <a:solidFill>
                  <a:schemeClr val="bg1">
                    <a:lumMod val="10000"/>
                  </a:schemeClr>
                </a:solidFill>
                <a:latin typeface="Calibri" panose="020F0502020204030204" pitchFamily="34" charset="0"/>
                <a:cs typeface="Calibri" panose="020F0502020204030204" pitchFamily="34" charset="0"/>
              </a:rPr>
              <a:t> T</a:t>
            </a:r>
            <a:r>
              <a:rPr lang="vi-VN" sz="2200" b="1">
                <a:solidFill>
                  <a:schemeClr val="bg1">
                    <a:lumMod val="10000"/>
                  </a:schemeClr>
                </a:solidFill>
                <a:latin typeface="Calibri" panose="020F0502020204030204" pitchFamily="34" charset="0"/>
                <a:cs typeface="Calibri" panose="020F0502020204030204" pitchFamily="34" charset="0"/>
              </a:rPr>
              <a:t>ừ đó, rút ra được ý nghĩa: </a:t>
            </a:r>
            <a:r>
              <a:rPr lang="vi-VN" sz="2200" i="1">
                <a:solidFill>
                  <a:schemeClr val="bg1">
                    <a:lumMod val="10000"/>
                  </a:schemeClr>
                </a:solidFill>
                <a:latin typeface="Calibri" panose="020F0502020204030204" pitchFamily="34" charset="0"/>
                <a:cs typeface="Calibri" panose="020F0502020204030204" pitchFamily="34" charset="0"/>
              </a:rPr>
              <a:t>Tình yêu và sự gắn bó của gia đình nhân vật tôi với khu vườn và bầy chim mùa xuân, đó cũng là tình yêu và ý thức bảo vệ thiên nhi</a:t>
            </a:r>
            <a:r>
              <a:rPr lang="vi-VN" sz="2200">
                <a:solidFill>
                  <a:schemeClr val="bg1">
                    <a:lumMod val="10000"/>
                  </a:schemeClr>
                </a:solidFill>
                <a:latin typeface="Calibri" panose="020F0502020204030204" pitchFamily="34" charset="0"/>
                <a:cs typeface="Calibri" panose="020F0502020204030204" pitchFamily="34" charset="0"/>
              </a:rPr>
              <a:t>ên, môi trường.</a:t>
            </a:r>
            <a:endParaRPr lang="vi-VN" sz="2200" dirty="0">
              <a:solidFill>
                <a:schemeClr val="bg1">
                  <a:lumMod val="1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79ED4A3-5270-730A-C4F2-16BE8AA1BEF9}"/>
              </a:ext>
            </a:extLst>
          </p:cNvPr>
          <p:cNvPicPr>
            <a:picLocks noChangeAspect="1"/>
          </p:cNvPicPr>
          <p:nvPr/>
        </p:nvPicPr>
        <p:blipFill>
          <a:blip r:embed="rId2"/>
          <a:stretch>
            <a:fillRect/>
          </a:stretch>
        </p:blipFill>
        <p:spPr>
          <a:xfrm>
            <a:off x="1792516" y="0"/>
            <a:ext cx="4974767" cy="707197"/>
          </a:xfrm>
          <a:prstGeom prst="rect">
            <a:avLst/>
          </a:prstGeom>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375456"/>
            <a:ext cx="8086061" cy="504753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a:solidFill>
                  <a:prstClr val="black"/>
                </a:solidFill>
                <a:latin typeface="Calibri" panose="020F0502020204030204" pitchFamily="34" charset="0"/>
                <a:cs typeface="Calibri" panose="020F0502020204030204" pitchFamily="34" charset="0"/>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3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7033570" y="1014887"/>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49734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5D0971F-4D7F-4D37-9980-3EC1BCAD4767}"/>
              </a:ext>
            </a:extLst>
          </p:cNvPr>
          <p:cNvSpPr txBox="1"/>
          <p:nvPr/>
        </p:nvSpPr>
        <p:spPr>
          <a:xfrm>
            <a:off x="1978876" y="1216975"/>
            <a:ext cx="4703161" cy="664797"/>
          </a:xfrm>
          <a:prstGeom prst="rect">
            <a:avLst/>
          </a:prstGeom>
          <a:noFill/>
        </p:spPr>
        <p:txBody>
          <a:bodyPr wrap="square">
            <a:prstTxWarp prst="textArchUp">
              <a:avLst/>
            </a:prstTxWarp>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962128">
            <a:off x="1258225" y="273326"/>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000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0000"/>
                  </a:solidFill>
                  <a:latin typeface="#9Slide05 Phobia" panose="02000506000000020003" pitchFamily="2" charset="0"/>
                </a:rPr>
                <a:t>Hoạt</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Động</a:t>
              </a:r>
              <a:endParaRPr lang="en-US" sz="4000" dirty="0">
                <a:solidFill>
                  <a:srgbClr val="FF0000"/>
                </a:solidFill>
                <a:latin typeface="#9Slide05 Phobia" panose="02000506000000020003" pitchFamily="2" charset="0"/>
              </a:endParaRPr>
            </a:p>
          </p:txBody>
        </p:sp>
      </p:gr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4.5679E-6 L -1.11111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365760" y="3503989"/>
            <a:ext cx="3817620"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ngồi thụp xuống: </a:t>
            </a:r>
            <a:r>
              <a:rPr lang="vi-VN" sz="2800" i="1">
                <a:latin typeface="Calibri" panose="020F0502020204030204" pitchFamily="34" charset="0"/>
                <a:cs typeface="Calibri" panose="020F0502020204030204" pitchFamily="34" charset="0"/>
              </a:rPr>
              <a:t>ngồi thấp xuống một cách đột ngột.</a:t>
            </a:r>
            <a:endParaRPr lang="vi-VN" sz="28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D35815D-7A61-4FCD-ABC3-D2EFF7970D04}"/>
              </a:ext>
            </a:extLst>
          </p:cNvPr>
          <p:cNvSpPr txBox="1"/>
          <p:nvPr/>
        </p:nvSpPr>
        <p:spPr>
          <a:xfrm>
            <a:off x="4300394" y="3498311"/>
            <a:ext cx="4466416"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phắt: </a:t>
            </a:r>
            <a:r>
              <a:rPr lang="vi-VN" sz="2800" i="1">
                <a:latin typeface="Calibri" panose="020F0502020204030204" pitchFamily="34" charset="0"/>
                <a:cs typeface="Calibri" panose="020F0502020204030204" pitchFamily="34" charset="0"/>
              </a:rPr>
              <a:t>một cách nhanh, gọn, ngay lập tức, với thái độ dứt khoát.</a:t>
            </a:r>
            <a:endParaRPr lang="vi-VN" sz="2800" i="1" dirty="0">
              <a:latin typeface="Calibri" panose="020F0502020204030204" pitchFamily="34" charset="0"/>
              <a:cs typeface="Calibri" panose="020F0502020204030204" pitchFamily="34" charset="0"/>
            </a:endParaRPr>
          </a:p>
        </p:txBody>
      </p:sp>
      <p:pic>
        <p:nvPicPr>
          <p:cNvPr id="60418" name="Picture 2" descr="Noo Phước Thịnh ngồi thụp xuống đất khi vừa tới sân bay - Sao việt - Việt  Giải Trí">
            <a:extLst>
              <a:ext uri="{FF2B5EF4-FFF2-40B4-BE49-F238E27FC236}">
                <a16:creationId xmlns:a16="http://schemas.microsoft.com/office/drawing/2014/main" id="{8416CBB9-7CEF-D282-357B-CD91B32737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2" t="25532" r="11558" b="6227"/>
          <a:stretch/>
        </p:blipFill>
        <p:spPr bwMode="auto">
          <a:xfrm>
            <a:off x="860675" y="1341912"/>
            <a:ext cx="3082825" cy="2156399"/>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Hình ảnh Đi Học Cùng Nhau PNG Miễn Phí Tải Về - Lovepik">
            <a:extLst>
              <a:ext uri="{FF2B5EF4-FFF2-40B4-BE49-F238E27FC236}">
                <a16:creationId xmlns:a16="http://schemas.microsoft.com/office/drawing/2014/main" id="{81BBCA63-138A-6B09-B0A6-85F780B239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86" b="90220" l="9681" r="91617">
                        <a14:foregroundMark x1="24551" y1="36527" x2="35529" y2="49002"/>
                        <a14:foregroundMark x1="47505" y1="21756" x2="53493" y2="33234"/>
                        <a14:foregroundMark x1="50699" y1="19062" x2="58383" y2="27844"/>
                        <a14:foregroundMark x1="51796" y1="11976" x2="67565" y2="14770"/>
                        <a14:foregroundMark x1="52894" y1="12575" x2="64371" y2="23952"/>
                        <a14:foregroundMark x1="55090" y1="63174" x2="55090" y2="63174"/>
                        <a14:foregroundMark x1="30040" y1="41417" x2="31138" y2="46806"/>
                        <a14:foregroundMark x1="37625" y1="70858" x2="40918" y2="74052"/>
                        <a14:foregroundMark x1="38224" y1="83333" x2="39820" y2="85529"/>
                        <a14:foregroundMark x1="39820" y1="88822" x2="63772" y2="90419"/>
                        <a14:foregroundMark x1="86627" y1="82236" x2="91617" y2="82236"/>
                        <a14:foregroundMark x1="31637" y1="8782" x2="39820" y2="9281"/>
                        <a14:foregroundMark x1="53493" y1="7086" x2="65968" y2="8184"/>
                      </a14:backgroundRemoval>
                    </a14:imgEffect>
                  </a14:imgLayer>
                </a14:imgProps>
              </a:ext>
              <a:ext uri="{28A0092B-C50C-407E-A947-70E740481C1C}">
                <a14:useLocalDpi xmlns:a14="http://schemas.microsoft.com/office/drawing/2010/main" val="0"/>
              </a:ext>
            </a:extLst>
          </a:blip>
          <a:srcRect/>
          <a:stretch>
            <a:fillRect/>
          </a:stretch>
        </p:blipFill>
        <p:spPr bwMode="auto">
          <a:xfrm>
            <a:off x="5626947" y="1258274"/>
            <a:ext cx="2180822" cy="218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714374" y="1086609"/>
            <a:ext cx="7562728" cy="954107"/>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Rón rén: </a:t>
            </a:r>
            <a:r>
              <a:rPr lang="vi-VN" sz="2800">
                <a:latin typeface="Calibri" panose="020F0502020204030204" pitchFamily="34" charset="0"/>
                <a:cs typeface="Calibri" panose="020F0502020204030204" pitchFamily="34" charset="0"/>
              </a:rPr>
              <a:t>(thường là đi đứng) cố làm cho thật nhẹ nhàng, thong thả vì sợ gây tiếng động.</a:t>
            </a:r>
            <a:endParaRPr lang="vi-VN" sz="2800" i="1" dirty="0">
              <a:latin typeface="Calibri" panose="020F0502020204030204" pitchFamily="34" charset="0"/>
              <a:cs typeface="Calibri" panose="020F0502020204030204" pitchFamily="34" charset="0"/>
            </a:endParaRPr>
          </a:p>
        </p:txBody>
      </p:sp>
      <p:pic>
        <p:nvPicPr>
          <p:cNvPr id="63490" name="Picture 2" descr="Hai Em Bé Đi Học - KhoThietKe.Net">
            <a:extLst>
              <a:ext uri="{FF2B5EF4-FFF2-40B4-BE49-F238E27FC236}">
                <a16:creationId xmlns:a16="http://schemas.microsoft.com/office/drawing/2014/main" id="{5B33E69F-22F7-7D12-DFE2-2E33D3F84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804" y="1496115"/>
            <a:ext cx="3686695" cy="368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868285" y="656167"/>
            <a:ext cx="5361709"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1. Tháng Giêng gợi cho nhân vật tôi nhớ về điều gì?</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28304" y="2836680"/>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i="1">
                <a:solidFill>
                  <a:srgbClr val="C00000"/>
                </a:solidFill>
                <a:latin typeface="Calibri" panose="020F0502020204030204" pitchFamily="34" charset="0"/>
                <a:cs typeface="Calibri" panose="020F0502020204030204" pitchFamily="34" charset="0"/>
              </a:rPr>
              <a:t>Tháng Giêng gợi cho nhân vật tôi nhớ về những hạt cây vừa nảy mầm trên mặt đất. Chúng xanh tươi, non nớt, tuy run rẩy yếu đuối nhưng cũng đầy kiêu hãnh. Chúng xuyên qua những vụn đất để trồi lên.</a:t>
            </a:r>
            <a:endParaRPr lang="en-US" sz="30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AA74C-FC6C-9BC8-99AB-7847018E680E}"/>
              </a:ext>
            </a:extLst>
          </p:cNvPr>
          <p:cNvPicPr>
            <a:picLocks noChangeAspect="1"/>
          </p:cNvPicPr>
          <p:nvPr/>
        </p:nvPicPr>
        <p:blipFill>
          <a:blip r:embed="rId2"/>
          <a:stretch>
            <a:fillRect/>
          </a:stretch>
        </p:blipFill>
        <p:spPr>
          <a:xfrm>
            <a:off x="0" y="96080"/>
            <a:ext cx="8803387" cy="1286367"/>
          </a:xfrm>
          <a:prstGeom prst="rect">
            <a:avLst/>
          </a:prstGeom>
        </p:spPr>
      </p:pic>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4466101"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b="1">
                <a:solidFill>
                  <a:srgbClr val="C00000"/>
                </a:solidFill>
                <a:latin typeface="Calibri" panose="020F0502020204030204" pitchFamily="34" charset="0"/>
                <a:ea typeface="Roboto" panose="02000000000000000000" pitchFamily="2" charset="0"/>
                <a:cs typeface="Calibri" panose="020F0502020204030204" pitchFamily="34" charset="0"/>
              </a:rPr>
              <a:t>Vẻ đẹp của những mầm cây trong khu vườn.</a:t>
            </a:r>
            <a:endParaRPr lang="vi-VN" sz="3200" b="1" dirty="0">
              <a:solidFill>
                <a:srgbClr val="C0000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33000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244127"/>
            <a:ext cx="8183880" cy="83439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25000"/>
                  </a:schemeClr>
                </a:solidFill>
                <a:latin typeface="Calibri" panose="020F0502020204030204" pitchFamily="34" charset="0"/>
                <a:cs typeface="Calibri" panose="020F0502020204030204" pitchFamily="34" charset="0"/>
              </a:rPr>
              <a:t>Câu 2. Tìm những chi tiết cho thấy sự gắn bó của mọi người trong gia đình nhân vật tôi với khu vườn.</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rgbClr val="FF0000"/>
                </a:solidFill>
                <a:latin typeface="Calibri" panose="020F0502020204030204" pitchFamily="34" charset="0"/>
                <a:cs typeface="Calibri" panose="020F0502020204030204" pitchFamily="34" charset="0"/>
              </a:rPr>
              <a:t>Vào ngày đầu xuân, cả nhà ra vườn. Bạn nhỏ đi chân đất vì thích cái cảm giác đất vườn ẩm ướt, mềm mại ôm lấy hai bàn chân thật dịu dàng. Bố bạn nhỏ là người bổ xuống nhát cuốc đầu tiên còn anh trai của bạn nhỏ thì hát. Bạn nhỏ ngồi thụp xuống dưới gốc cây hồng xiêm rất to và ngắm mấy cái hạt mầm. Cảm nhận cơn gió thổi qua tai, qua má và cho rằng mọi vật trong khu vườn đều có linh tính.</a:t>
            </a:r>
            <a:endParaRPr lang="en-US"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Sự gắn bó của mọi người trong gia đình với khu vườn.</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C6D799FB-5050-B58C-EEC3-1026917BD3CA}"/>
              </a:ext>
            </a:extLst>
          </p:cNvPr>
          <p:cNvPicPr>
            <a:picLocks noChangeAspect="1"/>
          </p:cNvPicPr>
          <p:nvPr/>
        </p:nvPicPr>
        <p:blipFill>
          <a:blip r:embed="rId2"/>
          <a:stretch>
            <a:fillRect/>
          </a:stretch>
        </p:blipFill>
        <p:spPr>
          <a:xfrm>
            <a:off x="0" y="0"/>
            <a:ext cx="8803387" cy="1286367"/>
          </a:xfrm>
          <a:prstGeom prst="rect">
            <a:avLst/>
          </a:prstGeom>
        </p:spPr>
      </p:pic>
    </p:spTree>
    <p:extLst>
      <p:ext uri="{BB962C8B-B14F-4D97-AF65-F5344CB8AC3E}">
        <p14:creationId xmlns:p14="http://schemas.microsoft.com/office/powerpoint/2010/main" val="3571242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4D6F9-0549-53E9-B8AD-4E5C5BF3055B}"/>
              </a:ext>
            </a:extLst>
          </p:cNvPr>
          <p:cNvPicPr>
            <a:picLocks noChangeAspect="1"/>
          </p:cNvPicPr>
          <p:nvPr/>
        </p:nvPicPr>
        <p:blipFill>
          <a:blip r:embed="rId2"/>
          <a:stretch>
            <a:fillRect/>
          </a:stretch>
        </p:blipFill>
        <p:spPr>
          <a:xfrm>
            <a:off x="-342900" y="338938"/>
            <a:ext cx="9144000" cy="146842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113311" y="640969"/>
            <a:ext cx="6917377" cy="102157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3: Bầy chim mùa xuân được tả bằng những từ ngữ, hình ảnh nào?</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61157" y="2799530"/>
            <a:ext cx="7821683"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a:solidFill>
                  <a:srgbClr val="C00000"/>
                </a:solidFill>
                <a:latin typeface="Calibri" panose="020F0502020204030204" pitchFamily="34" charset="0"/>
                <a:cs typeface="Calibri" panose="020F0502020204030204" pitchFamily="34" charset="0"/>
              </a:rPr>
              <a:t>Bầy chim mùa xuân được tả bằng những từ ngữ, hình ảnh: trở về vào mùa xuân, làm tổ khắp vườn, bay đi khi những tia nắng đầu tiên của mùa hè chiếu xuống, màu đỏ, đậu trên những vòm cây như quả chín.</a:t>
            </a:r>
            <a:endParaRPr lang="en-US" sz="32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249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087482" y="281330"/>
            <a:ext cx="6923315"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4. Qua hai đoạn văn cuối bài, em cảm nhận được tình cảm của gia đình nhân vật tôi dành cho bầy chim như thế nào? Vì sao? </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Calibri" panose="020F0502020204030204" pitchFamily="34" charset="0"/>
                <a:cs typeface="Calibri" panose="020F0502020204030204" pitchFamily="34" charset="0"/>
              </a:rPr>
              <a:t>Khi thấy bầy chim, gia đình nhân vật tôi đã rón rén trở về nhà, nhường cả khu vườn đang đâm chồi mướt mát cho bầy chim ấy. Việc làm đó thể hiện lòng quý mến đối với bầy chim và tình yêu thiên nhiên của gia đình bạn nhỏ.</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94218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Vẻ đẹp của khu vườn khi bầy chim mùa xuân trở về.</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29820A01-6933-9FA1-F5C6-AF995655439B}"/>
              </a:ext>
            </a:extLst>
          </p:cNvPr>
          <p:cNvPicPr>
            <a:picLocks noChangeAspect="1"/>
          </p:cNvPicPr>
          <p:nvPr/>
        </p:nvPicPr>
        <p:blipFill>
          <a:blip r:embed="rId2"/>
          <a:stretch>
            <a:fillRect/>
          </a:stretch>
        </p:blipFill>
        <p:spPr>
          <a:xfrm>
            <a:off x="170306" y="194769"/>
            <a:ext cx="8803387" cy="1286367"/>
          </a:xfrm>
          <a:prstGeom prst="rect">
            <a:avLst/>
          </a:prstGeom>
        </p:spPr>
      </p:pic>
    </p:spTree>
    <p:extLst>
      <p:ext uri="{BB962C8B-B14F-4D97-AF65-F5344CB8AC3E}">
        <p14:creationId xmlns:p14="http://schemas.microsoft.com/office/powerpoint/2010/main" val="4568964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087482" y="281330"/>
            <a:ext cx="6382097"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5: </a:t>
            </a: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Nói 2 – 3 câu về vẻ đẹp của khu vườn khi bầy chim mùa xuân trở về.</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C00000"/>
                </a:solidFill>
                <a:latin typeface="Calibri" panose="020F0502020204030204" pitchFamily="34" charset="0"/>
                <a:cs typeface="Calibri" panose="020F0502020204030204" pitchFamily="34" charset="0"/>
              </a:rPr>
              <a:t>Bầy chim màu đỏ trở về làm khu vườn xanh mướt thêm rực rỡ, thêm tươi vui và đầy sức sống. Chúng đậu trên những vòm cây xanh rì, từ xa trông chúng như những chùm quả chín mọng đỏ ối.</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90675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2194560" y="1261774"/>
            <a:ext cx="5702531" cy="2219084"/>
          </a:xfrm>
          <a:custGeom>
            <a:avLst/>
            <a:gdLst>
              <a:gd name="connsiteX0" fmla="*/ 0 w 5702531"/>
              <a:gd name="connsiteY0" fmla="*/ 541923 h 2219084"/>
              <a:gd name="connsiteX1" fmla="*/ 541923 w 5702531"/>
              <a:gd name="connsiteY1" fmla="*/ 0 h 2219084"/>
              <a:gd name="connsiteX2" fmla="*/ 5160608 w 5702531"/>
              <a:gd name="connsiteY2" fmla="*/ 0 h 2219084"/>
              <a:gd name="connsiteX3" fmla="*/ 5702531 w 5702531"/>
              <a:gd name="connsiteY3" fmla="*/ 541923 h 2219084"/>
              <a:gd name="connsiteX4" fmla="*/ 5702531 w 5702531"/>
              <a:gd name="connsiteY4" fmla="*/ 1677161 h 2219084"/>
              <a:gd name="connsiteX5" fmla="*/ 5160608 w 5702531"/>
              <a:gd name="connsiteY5" fmla="*/ 2219084 h 2219084"/>
              <a:gd name="connsiteX6" fmla="*/ 541923 w 5702531"/>
              <a:gd name="connsiteY6" fmla="*/ 2219084 h 2219084"/>
              <a:gd name="connsiteX7" fmla="*/ 0 w 5702531"/>
              <a:gd name="connsiteY7" fmla="*/ 1677161 h 2219084"/>
              <a:gd name="connsiteX8" fmla="*/ 0 w 570253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531" h="2219084" fill="none" extrusionOk="0">
                <a:moveTo>
                  <a:pt x="0" y="541923"/>
                </a:moveTo>
                <a:cubicBezTo>
                  <a:pt x="-10319" y="278786"/>
                  <a:pt x="207627" y="-23520"/>
                  <a:pt x="541923" y="0"/>
                </a:cubicBezTo>
                <a:cubicBezTo>
                  <a:pt x="1102787" y="-35273"/>
                  <a:pt x="4028168" y="-144294"/>
                  <a:pt x="5160608" y="0"/>
                </a:cubicBezTo>
                <a:cubicBezTo>
                  <a:pt x="5466436" y="1988"/>
                  <a:pt x="5691335" y="233188"/>
                  <a:pt x="5702531" y="541923"/>
                </a:cubicBezTo>
                <a:cubicBezTo>
                  <a:pt x="5708942" y="706071"/>
                  <a:pt x="5677944" y="1494666"/>
                  <a:pt x="5702531" y="1677161"/>
                </a:cubicBezTo>
                <a:cubicBezTo>
                  <a:pt x="5719558" y="1963581"/>
                  <a:pt x="5492898" y="2183315"/>
                  <a:pt x="5160608" y="2219084"/>
                </a:cubicBezTo>
                <a:cubicBezTo>
                  <a:pt x="3943074" y="2296609"/>
                  <a:pt x="2045246" y="2175381"/>
                  <a:pt x="541923" y="2219084"/>
                </a:cubicBezTo>
                <a:cubicBezTo>
                  <a:pt x="198399" y="2206830"/>
                  <a:pt x="-45112" y="1975840"/>
                  <a:pt x="0" y="1677161"/>
                </a:cubicBezTo>
                <a:cubicBezTo>
                  <a:pt x="-19144" y="1205177"/>
                  <a:pt x="32295" y="877237"/>
                  <a:pt x="0" y="541923"/>
                </a:cubicBezTo>
                <a:close/>
              </a:path>
              <a:path w="5702531" h="2219084" stroke="0" extrusionOk="0">
                <a:moveTo>
                  <a:pt x="0" y="541923"/>
                </a:moveTo>
                <a:cubicBezTo>
                  <a:pt x="-2780" y="233022"/>
                  <a:pt x="201963" y="32935"/>
                  <a:pt x="541923" y="0"/>
                </a:cubicBezTo>
                <a:cubicBezTo>
                  <a:pt x="1387449" y="-95379"/>
                  <a:pt x="3008012" y="58096"/>
                  <a:pt x="5160608" y="0"/>
                </a:cubicBezTo>
                <a:cubicBezTo>
                  <a:pt x="5454057" y="-4116"/>
                  <a:pt x="5682497" y="228229"/>
                  <a:pt x="5702531" y="541923"/>
                </a:cubicBezTo>
                <a:cubicBezTo>
                  <a:pt x="5617047" y="658279"/>
                  <a:pt x="5698152" y="1307421"/>
                  <a:pt x="5702531" y="1677161"/>
                </a:cubicBezTo>
                <a:cubicBezTo>
                  <a:pt x="5729974" y="1943836"/>
                  <a:pt x="5445149" y="2204386"/>
                  <a:pt x="5160608" y="2219084"/>
                </a:cubicBezTo>
                <a:cubicBezTo>
                  <a:pt x="4265597" y="2159178"/>
                  <a:pt x="2284622" y="2301598"/>
                  <a:pt x="541923" y="2219084"/>
                </a:cubicBezTo>
                <a:cubicBezTo>
                  <a:pt x="197122" y="2230333"/>
                  <a:pt x="-9558" y="1986158"/>
                  <a:pt x="0" y="1677161"/>
                </a:cubicBezTo>
                <a:cubicBezTo>
                  <a:pt x="49776" y="1412098"/>
                  <a:pt x="18242" y="659425"/>
                  <a:pt x="0" y="541923"/>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3500" b="1" i="1">
                <a:solidFill>
                  <a:srgbClr val="0070C0"/>
                </a:solidFill>
                <a:latin typeface="Calibri" panose="020F0502020204030204" pitchFamily="34" charset="0"/>
                <a:cs typeface="Calibri" panose="020F0502020204030204" pitchFamily="34" charset="0"/>
              </a:rPr>
              <a:t>Kể về hoạt động của các thành viên gia đình nhân vật tôi trong vườn nhà vào những ngày đầu xuân. </a:t>
            </a:r>
            <a:endParaRPr lang="vi-VN" sz="35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1299508" y="437488"/>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795647" y="1261774"/>
            <a:ext cx="7137069" cy="2823338"/>
          </a:xfrm>
          <a:custGeom>
            <a:avLst/>
            <a:gdLst>
              <a:gd name="connsiteX0" fmla="*/ 0 w 7137069"/>
              <a:gd name="connsiteY0" fmla="*/ 689487 h 2823338"/>
              <a:gd name="connsiteX1" fmla="*/ 689487 w 7137069"/>
              <a:gd name="connsiteY1" fmla="*/ 0 h 2823338"/>
              <a:gd name="connsiteX2" fmla="*/ 6447582 w 7137069"/>
              <a:gd name="connsiteY2" fmla="*/ 0 h 2823338"/>
              <a:gd name="connsiteX3" fmla="*/ 7137069 w 7137069"/>
              <a:gd name="connsiteY3" fmla="*/ 689487 h 2823338"/>
              <a:gd name="connsiteX4" fmla="*/ 7137069 w 7137069"/>
              <a:gd name="connsiteY4" fmla="*/ 2133851 h 2823338"/>
              <a:gd name="connsiteX5" fmla="*/ 6447582 w 7137069"/>
              <a:gd name="connsiteY5" fmla="*/ 2823338 h 2823338"/>
              <a:gd name="connsiteX6" fmla="*/ 689487 w 7137069"/>
              <a:gd name="connsiteY6" fmla="*/ 2823338 h 2823338"/>
              <a:gd name="connsiteX7" fmla="*/ 0 w 7137069"/>
              <a:gd name="connsiteY7" fmla="*/ 2133851 h 2823338"/>
              <a:gd name="connsiteX8" fmla="*/ 0 w 7137069"/>
              <a:gd name="connsiteY8" fmla="*/ 689487 h 282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069" h="2823338" fill="none" extrusionOk="0">
                <a:moveTo>
                  <a:pt x="0" y="689487"/>
                </a:moveTo>
                <a:cubicBezTo>
                  <a:pt x="-10114" y="344134"/>
                  <a:pt x="282825" y="-17385"/>
                  <a:pt x="689487" y="0"/>
                </a:cubicBezTo>
                <a:cubicBezTo>
                  <a:pt x="2096862" y="-35273"/>
                  <a:pt x="5657481" y="-144294"/>
                  <a:pt x="6447582" y="0"/>
                </a:cubicBezTo>
                <a:cubicBezTo>
                  <a:pt x="6875207" y="14255"/>
                  <a:pt x="7117554" y="292240"/>
                  <a:pt x="7137069" y="689487"/>
                </a:cubicBezTo>
                <a:cubicBezTo>
                  <a:pt x="7057304" y="1205343"/>
                  <a:pt x="7203051" y="1487065"/>
                  <a:pt x="7137069" y="2133851"/>
                </a:cubicBezTo>
                <a:cubicBezTo>
                  <a:pt x="7153667" y="2502093"/>
                  <a:pt x="6877091" y="2770525"/>
                  <a:pt x="6447582" y="2823338"/>
                </a:cubicBezTo>
                <a:cubicBezTo>
                  <a:pt x="5148551" y="2900863"/>
                  <a:pt x="2101998" y="2779635"/>
                  <a:pt x="689487" y="2823338"/>
                </a:cubicBezTo>
                <a:cubicBezTo>
                  <a:pt x="258893" y="2809540"/>
                  <a:pt x="-58760" y="2513841"/>
                  <a:pt x="0" y="2133851"/>
                </a:cubicBezTo>
                <a:cubicBezTo>
                  <a:pt x="65926" y="1623265"/>
                  <a:pt x="33128" y="1272647"/>
                  <a:pt x="0" y="689487"/>
                </a:cubicBezTo>
                <a:close/>
              </a:path>
              <a:path w="7137069" h="2823338" stroke="0" extrusionOk="0">
                <a:moveTo>
                  <a:pt x="0" y="689487"/>
                </a:moveTo>
                <a:cubicBezTo>
                  <a:pt x="-13396" y="262409"/>
                  <a:pt x="267116" y="33675"/>
                  <a:pt x="689487" y="0"/>
                </a:cubicBezTo>
                <a:cubicBezTo>
                  <a:pt x="3301593" y="-95379"/>
                  <a:pt x="3855917" y="58096"/>
                  <a:pt x="6447582" y="0"/>
                </a:cubicBezTo>
                <a:cubicBezTo>
                  <a:pt x="6770619" y="-40657"/>
                  <a:pt x="7079561" y="267364"/>
                  <a:pt x="7137069" y="689487"/>
                </a:cubicBezTo>
                <a:cubicBezTo>
                  <a:pt x="7098942" y="1282581"/>
                  <a:pt x="7262439" y="1599187"/>
                  <a:pt x="7137069" y="2133851"/>
                </a:cubicBezTo>
                <a:cubicBezTo>
                  <a:pt x="7181602" y="2461710"/>
                  <a:pt x="6779838" y="2774989"/>
                  <a:pt x="6447582" y="2823338"/>
                </a:cubicBezTo>
                <a:cubicBezTo>
                  <a:pt x="3964777" y="2763432"/>
                  <a:pt x="2268633" y="2905852"/>
                  <a:pt x="689487" y="2823338"/>
                </a:cubicBezTo>
                <a:cubicBezTo>
                  <a:pt x="272351" y="2832322"/>
                  <a:pt x="-33506" y="2548650"/>
                  <a:pt x="0" y="2133851"/>
                </a:cubicBezTo>
                <a:cubicBezTo>
                  <a:pt x="99313" y="1423441"/>
                  <a:pt x="46581" y="1214101"/>
                  <a:pt x="0" y="689487"/>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r>
              <a:rPr lang="vi-VN" sz="3500" b="1" i="1">
                <a:solidFill>
                  <a:srgbClr val="0070C0"/>
                </a:solidFill>
                <a:latin typeface="Calibri" panose="020F0502020204030204" pitchFamily="34" charset="0"/>
                <a:cs typeface="Calibri" panose="020F0502020204030204" pitchFamily="34" charset="0"/>
              </a:rPr>
              <a:t>Tình yêu và sự gắn bó của gia đình nhân vật tôi với khu vườn và bầy chim mùa xuân, đó cũng là tình yêu và ý thức bảo vệ thiên nhiên, môi trường.</a:t>
            </a:r>
            <a:endParaRPr kumimoji="0" lang="vi-VN" sz="3500" b="0" i="0" u="none" strike="noStrike" kern="0" cap="none" spc="0" normalizeH="0" baseline="0" noProof="0" dirty="0">
              <a:ln>
                <a:noFill/>
              </a:ln>
              <a:solidFill>
                <a:srgbClr val="0070C0"/>
              </a:solidFill>
              <a:effectLst/>
              <a:uLnTx/>
              <a:uFillTx/>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4AD3CB7-A96B-0605-1844-42183DDA541D}"/>
              </a:ext>
            </a:extLst>
          </p:cNvPr>
          <p:cNvPicPr>
            <a:picLocks noChangeAspect="1"/>
          </p:cNvPicPr>
          <p:nvPr/>
        </p:nvPicPr>
        <p:blipFill>
          <a:blip r:embed="rId2"/>
          <a:stretch>
            <a:fillRect/>
          </a:stretch>
        </p:blipFill>
        <p:spPr>
          <a:xfrm>
            <a:off x="440083" y="418253"/>
            <a:ext cx="7492633" cy="640135"/>
          </a:xfrm>
          <a:prstGeom prst="rect">
            <a:avLst/>
          </a:prstGeom>
        </p:spPr>
      </p:pic>
    </p:spTree>
    <p:extLst>
      <p:ext uri="{BB962C8B-B14F-4D97-AF65-F5344CB8AC3E}">
        <p14:creationId xmlns:p14="http://schemas.microsoft.com/office/powerpoint/2010/main" val="39821414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algn="ctr">
              <a:lnSpc>
                <a:spcPct val="8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70C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b="1" dirty="0" err="1">
                  <a:solidFill>
                    <a:srgbClr val="0070C0"/>
                  </a:solidFill>
                  <a:latin typeface="#9Slide05 Phobia" panose="02000506000000020003" pitchFamily="2" charset="0"/>
                </a:rPr>
                <a:t>Hoạt</a:t>
              </a:r>
              <a:r>
                <a:rPr lang="en-US" sz="4000" b="1" dirty="0">
                  <a:solidFill>
                    <a:srgbClr val="0070C0"/>
                  </a:solidFill>
                  <a:latin typeface="#9Slide05 Phobia" panose="02000506000000020003" pitchFamily="2" charset="0"/>
                </a:rPr>
                <a:t>  </a:t>
              </a:r>
              <a:r>
                <a:rPr lang="en-US" sz="4000" b="1" dirty="0" err="1">
                  <a:solidFill>
                    <a:srgbClr val="0070C0"/>
                  </a:solidFill>
                  <a:latin typeface="#9Slide05 Phobia" panose="02000506000000020003" pitchFamily="2" charset="0"/>
                </a:rPr>
                <a:t>Động</a:t>
              </a:r>
              <a:endParaRPr lang="en-US" sz="4000" b="1" dirty="0">
                <a:solidFill>
                  <a:srgbClr val="0070C0"/>
                </a:solidFill>
                <a:latin typeface="#9Slide05 Phobia" panose="02000506000000020003" pitchFamily="2" charset="0"/>
              </a:endParaRPr>
            </a:p>
          </p:txBody>
        </p:sp>
      </p:gr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7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2" name="TextBox 41">
                <a:extLst>
                  <a:ext uri="{FF2B5EF4-FFF2-40B4-BE49-F238E27FC236}">
                    <a16:creationId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Nhấn giọng ở những từ ngữ chỉ hoạt động, trạng thái của các nhân vật, từ ngữ miêu tả cảnh vật,...</a:t>
                </a:r>
                <a:endParaRPr kumimoji="0" lang="vi-VN" sz="27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Giọng đọc cả bài tươi vui, giọng người dẫn chuyện thong thả.</a:t>
                </a:r>
                <a:endParaRPr kumimoji="0" lang="vi-VN" sz="27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987060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217170" y="816930"/>
            <a:ext cx="8766810" cy="3984266"/>
          </a:xfrm>
          <a:custGeom>
            <a:avLst/>
            <a:gdLst>
              <a:gd name="connsiteX0" fmla="*/ 0 w 8766810"/>
              <a:gd name="connsiteY0" fmla="*/ 499268 h 3984266"/>
              <a:gd name="connsiteX1" fmla="*/ 499268 w 8766810"/>
              <a:gd name="connsiteY1" fmla="*/ 0 h 3984266"/>
              <a:gd name="connsiteX2" fmla="*/ 991259 w 8766810"/>
              <a:gd name="connsiteY2" fmla="*/ 0 h 3984266"/>
              <a:gd name="connsiteX3" fmla="*/ 1716298 w 8766810"/>
              <a:gd name="connsiteY3" fmla="*/ 0 h 3984266"/>
              <a:gd name="connsiteX4" fmla="*/ 2363654 w 8766810"/>
              <a:gd name="connsiteY4" fmla="*/ 0 h 3984266"/>
              <a:gd name="connsiteX5" fmla="*/ 2933327 w 8766810"/>
              <a:gd name="connsiteY5" fmla="*/ 0 h 3984266"/>
              <a:gd name="connsiteX6" fmla="*/ 3503001 w 8766810"/>
              <a:gd name="connsiteY6" fmla="*/ 0 h 3984266"/>
              <a:gd name="connsiteX7" fmla="*/ 3917309 w 8766810"/>
              <a:gd name="connsiteY7" fmla="*/ 0 h 3984266"/>
              <a:gd name="connsiteX8" fmla="*/ 4486982 w 8766810"/>
              <a:gd name="connsiteY8" fmla="*/ 0 h 3984266"/>
              <a:gd name="connsiteX9" fmla="*/ 4978973 w 8766810"/>
              <a:gd name="connsiteY9" fmla="*/ 0 h 3984266"/>
              <a:gd name="connsiteX10" fmla="*/ 5393281 w 8766810"/>
              <a:gd name="connsiteY10" fmla="*/ 0 h 3984266"/>
              <a:gd name="connsiteX11" fmla="*/ 6196002 w 8766810"/>
              <a:gd name="connsiteY11" fmla="*/ 0 h 3984266"/>
              <a:gd name="connsiteX12" fmla="*/ 6843358 w 8766810"/>
              <a:gd name="connsiteY12" fmla="*/ 0 h 3984266"/>
              <a:gd name="connsiteX13" fmla="*/ 7413032 w 8766810"/>
              <a:gd name="connsiteY13" fmla="*/ 0 h 3984266"/>
              <a:gd name="connsiteX14" fmla="*/ 8267542 w 8766810"/>
              <a:gd name="connsiteY14" fmla="*/ 0 h 3984266"/>
              <a:gd name="connsiteX15" fmla="*/ 8766810 w 8766810"/>
              <a:gd name="connsiteY15" fmla="*/ 499268 h 3984266"/>
              <a:gd name="connsiteX16" fmla="*/ 8766810 w 8766810"/>
              <a:gd name="connsiteY16" fmla="*/ 1126271 h 3984266"/>
              <a:gd name="connsiteX17" fmla="*/ 8766810 w 8766810"/>
              <a:gd name="connsiteY17" fmla="*/ 1693560 h 3984266"/>
              <a:gd name="connsiteX18" fmla="*/ 8766810 w 8766810"/>
              <a:gd name="connsiteY18" fmla="*/ 2260849 h 3984266"/>
              <a:gd name="connsiteX19" fmla="*/ 8766810 w 8766810"/>
              <a:gd name="connsiteY19" fmla="*/ 2768423 h 3984266"/>
              <a:gd name="connsiteX20" fmla="*/ 8766810 w 8766810"/>
              <a:gd name="connsiteY20" fmla="*/ 3484998 h 3984266"/>
              <a:gd name="connsiteX21" fmla="*/ 8267542 w 8766810"/>
              <a:gd name="connsiteY21" fmla="*/ 3984266 h 3984266"/>
              <a:gd name="connsiteX22" fmla="*/ 7542503 w 8766810"/>
              <a:gd name="connsiteY22" fmla="*/ 3984266 h 3984266"/>
              <a:gd name="connsiteX23" fmla="*/ 7050512 w 8766810"/>
              <a:gd name="connsiteY23" fmla="*/ 3984266 h 3984266"/>
              <a:gd name="connsiteX24" fmla="*/ 6247791 w 8766810"/>
              <a:gd name="connsiteY24" fmla="*/ 3984266 h 3984266"/>
              <a:gd name="connsiteX25" fmla="*/ 5833483 w 8766810"/>
              <a:gd name="connsiteY25" fmla="*/ 3984266 h 3984266"/>
              <a:gd name="connsiteX26" fmla="*/ 5108444 w 8766810"/>
              <a:gd name="connsiteY26" fmla="*/ 3984266 h 3984266"/>
              <a:gd name="connsiteX27" fmla="*/ 4461088 w 8766810"/>
              <a:gd name="connsiteY27" fmla="*/ 3984266 h 3984266"/>
              <a:gd name="connsiteX28" fmla="*/ 3736049 w 8766810"/>
              <a:gd name="connsiteY28" fmla="*/ 3984266 h 3984266"/>
              <a:gd name="connsiteX29" fmla="*/ 3011010 w 8766810"/>
              <a:gd name="connsiteY29" fmla="*/ 3984266 h 3984266"/>
              <a:gd name="connsiteX30" fmla="*/ 2519019 w 8766810"/>
              <a:gd name="connsiteY30" fmla="*/ 3984266 h 3984266"/>
              <a:gd name="connsiteX31" fmla="*/ 2104711 w 8766810"/>
              <a:gd name="connsiteY31" fmla="*/ 3984266 h 3984266"/>
              <a:gd name="connsiteX32" fmla="*/ 1301990 w 8766810"/>
              <a:gd name="connsiteY32" fmla="*/ 3984266 h 3984266"/>
              <a:gd name="connsiteX33" fmla="*/ 499268 w 8766810"/>
              <a:gd name="connsiteY33" fmla="*/ 3984266 h 3984266"/>
              <a:gd name="connsiteX34" fmla="*/ 0 w 8766810"/>
              <a:gd name="connsiteY34" fmla="*/ 3484998 h 3984266"/>
              <a:gd name="connsiteX35" fmla="*/ 0 w 8766810"/>
              <a:gd name="connsiteY35" fmla="*/ 2828137 h 3984266"/>
              <a:gd name="connsiteX36" fmla="*/ 0 w 8766810"/>
              <a:gd name="connsiteY36" fmla="*/ 2260849 h 3984266"/>
              <a:gd name="connsiteX37" fmla="*/ 0 w 8766810"/>
              <a:gd name="connsiteY37" fmla="*/ 1663703 h 3984266"/>
              <a:gd name="connsiteX38" fmla="*/ 0 w 8766810"/>
              <a:gd name="connsiteY38" fmla="*/ 1096414 h 3984266"/>
              <a:gd name="connsiteX39" fmla="*/ 0 w 8766810"/>
              <a:gd name="connsiteY39" fmla="*/ 499268 h 3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66810" h="3984266" fill="none" extrusionOk="0">
                <a:moveTo>
                  <a:pt x="0" y="499268"/>
                </a:moveTo>
                <a:cubicBezTo>
                  <a:pt x="24668" y="170458"/>
                  <a:pt x="232406" y="-63572"/>
                  <a:pt x="499268" y="0"/>
                </a:cubicBezTo>
                <a:cubicBezTo>
                  <a:pt x="601022" y="7127"/>
                  <a:pt x="764676" y="19221"/>
                  <a:pt x="991259" y="0"/>
                </a:cubicBezTo>
                <a:cubicBezTo>
                  <a:pt x="1217842" y="-19221"/>
                  <a:pt x="1514569" y="16481"/>
                  <a:pt x="1716298" y="0"/>
                </a:cubicBezTo>
                <a:cubicBezTo>
                  <a:pt x="1918027" y="-16481"/>
                  <a:pt x="2121950" y="25355"/>
                  <a:pt x="2363654" y="0"/>
                </a:cubicBezTo>
                <a:cubicBezTo>
                  <a:pt x="2605358" y="-25355"/>
                  <a:pt x="2661497" y="6597"/>
                  <a:pt x="2933327" y="0"/>
                </a:cubicBezTo>
                <a:cubicBezTo>
                  <a:pt x="3205157" y="-6597"/>
                  <a:pt x="3330904" y="-20052"/>
                  <a:pt x="3503001" y="0"/>
                </a:cubicBezTo>
                <a:cubicBezTo>
                  <a:pt x="3675098" y="20052"/>
                  <a:pt x="3723168" y="-1278"/>
                  <a:pt x="3917309" y="0"/>
                </a:cubicBezTo>
                <a:cubicBezTo>
                  <a:pt x="4111450" y="1278"/>
                  <a:pt x="4332188" y="25616"/>
                  <a:pt x="4486982" y="0"/>
                </a:cubicBezTo>
                <a:cubicBezTo>
                  <a:pt x="4641776" y="-25616"/>
                  <a:pt x="4772731" y="6531"/>
                  <a:pt x="4978973" y="0"/>
                </a:cubicBezTo>
                <a:cubicBezTo>
                  <a:pt x="5185215" y="-6531"/>
                  <a:pt x="5301422" y="9338"/>
                  <a:pt x="5393281" y="0"/>
                </a:cubicBezTo>
                <a:cubicBezTo>
                  <a:pt x="5485140" y="-9338"/>
                  <a:pt x="5937920" y="-5686"/>
                  <a:pt x="6196002" y="0"/>
                </a:cubicBezTo>
                <a:cubicBezTo>
                  <a:pt x="6454084" y="5686"/>
                  <a:pt x="6593274" y="-4763"/>
                  <a:pt x="6843358" y="0"/>
                </a:cubicBezTo>
                <a:cubicBezTo>
                  <a:pt x="7093442" y="4763"/>
                  <a:pt x="7267955" y="16109"/>
                  <a:pt x="7413032" y="0"/>
                </a:cubicBezTo>
                <a:cubicBezTo>
                  <a:pt x="7558109" y="-16109"/>
                  <a:pt x="7920940" y="-37309"/>
                  <a:pt x="8267542" y="0"/>
                </a:cubicBezTo>
                <a:cubicBezTo>
                  <a:pt x="8562580" y="57164"/>
                  <a:pt x="8786937" y="185962"/>
                  <a:pt x="8766810" y="499268"/>
                </a:cubicBezTo>
                <a:cubicBezTo>
                  <a:pt x="8758157" y="772989"/>
                  <a:pt x="8793063" y="975217"/>
                  <a:pt x="8766810" y="1126271"/>
                </a:cubicBezTo>
                <a:cubicBezTo>
                  <a:pt x="8740557" y="1277325"/>
                  <a:pt x="8767849" y="1486530"/>
                  <a:pt x="8766810" y="1693560"/>
                </a:cubicBezTo>
                <a:cubicBezTo>
                  <a:pt x="8765771" y="1900590"/>
                  <a:pt x="8745868" y="2025891"/>
                  <a:pt x="8766810" y="2260849"/>
                </a:cubicBezTo>
                <a:cubicBezTo>
                  <a:pt x="8787752" y="2495807"/>
                  <a:pt x="8774642" y="2571446"/>
                  <a:pt x="8766810" y="2768423"/>
                </a:cubicBezTo>
                <a:cubicBezTo>
                  <a:pt x="8758978" y="2965400"/>
                  <a:pt x="8738376" y="3214373"/>
                  <a:pt x="8766810" y="3484998"/>
                </a:cubicBezTo>
                <a:cubicBezTo>
                  <a:pt x="8763041" y="3766497"/>
                  <a:pt x="8547699" y="4006799"/>
                  <a:pt x="8267542" y="3984266"/>
                </a:cubicBezTo>
                <a:cubicBezTo>
                  <a:pt x="8032095" y="3965953"/>
                  <a:pt x="7718485" y="3995668"/>
                  <a:pt x="7542503" y="3984266"/>
                </a:cubicBezTo>
                <a:cubicBezTo>
                  <a:pt x="7366521" y="3972864"/>
                  <a:pt x="7255131" y="3985867"/>
                  <a:pt x="7050512" y="3984266"/>
                </a:cubicBezTo>
                <a:cubicBezTo>
                  <a:pt x="6845893" y="3982665"/>
                  <a:pt x="6460266" y="3989825"/>
                  <a:pt x="6247791" y="3984266"/>
                </a:cubicBezTo>
                <a:cubicBezTo>
                  <a:pt x="6035316" y="3978707"/>
                  <a:pt x="6007220" y="3987827"/>
                  <a:pt x="5833483" y="3984266"/>
                </a:cubicBezTo>
                <a:cubicBezTo>
                  <a:pt x="5659746" y="3980705"/>
                  <a:pt x="5403055" y="3963873"/>
                  <a:pt x="5108444" y="3984266"/>
                </a:cubicBezTo>
                <a:cubicBezTo>
                  <a:pt x="4813833" y="4004659"/>
                  <a:pt x="4609652" y="3955237"/>
                  <a:pt x="4461088" y="3984266"/>
                </a:cubicBezTo>
                <a:cubicBezTo>
                  <a:pt x="4312524" y="4013295"/>
                  <a:pt x="3887326" y="4009003"/>
                  <a:pt x="3736049" y="3984266"/>
                </a:cubicBezTo>
                <a:cubicBezTo>
                  <a:pt x="3584772" y="3959529"/>
                  <a:pt x="3230413" y="4020208"/>
                  <a:pt x="3011010" y="3984266"/>
                </a:cubicBezTo>
                <a:cubicBezTo>
                  <a:pt x="2791607" y="3948324"/>
                  <a:pt x="2672916" y="3983171"/>
                  <a:pt x="2519019" y="3984266"/>
                </a:cubicBezTo>
                <a:cubicBezTo>
                  <a:pt x="2365122" y="3985361"/>
                  <a:pt x="2307508" y="3974700"/>
                  <a:pt x="2104711" y="3984266"/>
                </a:cubicBezTo>
                <a:cubicBezTo>
                  <a:pt x="1901914" y="3993832"/>
                  <a:pt x="1606598" y="4013437"/>
                  <a:pt x="1301990" y="3984266"/>
                </a:cubicBezTo>
                <a:cubicBezTo>
                  <a:pt x="997382" y="3955095"/>
                  <a:pt x="800237" y="4017257"/>
                  <a:pt x="499268" y="3984266"/>
                </a:cubicBezTo>
                <a:cubicBezTo>
                  <a:pt x="171423" y="3973714"/>
                  <a:pt x="2735" y="3749132"/>
                  <a:pt x="0" y="3484998"/>
                </a:cubicBezTo>
                <a:cubicBezTo>
                  <a:pt x="-18683" y="3337721"/>
                  <a:pt x="-16299" y="3085370"/>
                  <a:pt x="0" y="2828137"/>
                </a:cubicBezTo>
                <a:cubicBezTo>
                  <a:pt x="16299" y="2570904"/>
                  <a:pt x="-21221" y="2512114"/>
                  <a:pt x="0" y="2260849"/>
                </a:cubicBezTo>
                <a:cubicBezTo>
                  <a:pt x="21221" y="2009584"/>
                  <a:pt x="21229" y="1854336"/>
                  <a:pt x="0" y="1663703"/>
                </a:cubicBezTo>
                <a:cubicBezTo>
                  <a:pt x="-21229" y="1473070"/>
                  <a:pt x="-17425" y="1214061"/>
                  <a:pt x="0" y="1096414"/>
                </a:cubicBezTo>
                <a:cubicBezTo>
                  <a:pt x="17425" y="978767"/>
                  <a:pt x="18393" y="687787"/>
                  <a:pt x="0" y="499268"/>
                </a:cubicBezTo>
                <a:close/>
              </a:path>
              <a:path w="8766810" h="3984266" stroke="0" extrusionOk="0">
                <a:moveTo>
                  <a:pt x="0" y="499268"/>
                </a:moveTo>
                <a:cubicBezTo>
                  <a:pt x="2059" y="286480"/>
                  <a:pt x="231625" y="14466"/>
                  <a:pt x="499268" y="0"/>
                </a:cubicBezTo>
                <a:cubicBezTo>
                  <a:pt x="647396" y="-28448"/>
                  <a:pt x="865055" y="25537"/>
                  <a:pt x="1224307" y="0"/>
                </a:cubicBezTo>
                <a:cubicBezTo>
                  <a:pt x="1583559" y="-25537"/>
                  <a:pt x="1550488" y="14376"/>
                  <a:pt x="1716298" y="0"/>
                </a:cubicBezTo>
                <a:cubicBezTo>
                  <a:pt x="1882108" y="-14376"/>
                  <a:pt x="2100506" y="-10770"/>
                  <a:pt x="2208288" y="0"/>
                </a:cubicBezTo>
                <a:cubicBezTo>
                  <a:pt x="2316070" y="10770"/>
                  <a:pt x="2767489" y="-19344"/>
                  <a:pt x="2933327" y="0"/>
                </a:cubicBezTo>
                <a:cubicBezTo>
                  <a:pt x="3099165" y="19344"/>
                  <a:pt x="3373799" y="-16530"/>
                  <a:pt x="3503001" y="0"/>
                </a:cubicBezTo>
                <a:cubicBezTo>
                  <a:pt x="3632203" y="16530"/>
                  <a:pt x="4137701" y="-18500"/>
                  <a:pt x="4305722" y="0"/>
                </a:cubicBezTo>
                <a:cubicBezTo>
                  <a:pt x="4473743" y="18500"/>
                  <a:pt x="4836280" y="11075"/>
                  <a:pt x="5108444" y="0"/>
                </a:cubicBezTo>
                <a:cubicBezTo>
                  <a:pt x="5380608" y="-11075"/>
                  <a:pt x="5492904" y="-31755"/>
                  <a:pt x="5833483" y="0"/>
                </a:cubicBezTo>
                <a:cubicBezTo>
                  <a:pt x="6174062" y="31755"/>
                  <a:pt x="6199529" y="7903"/>
                  <a:pt x="6325473" y="0"/>
                </a:cubicBezTo>
                <a:cubicBezTo>
                  <a:pt x="6451417" y="-7903"/>
                  <a:pt x="6625739" y="-16862"/>
                  <a:pt x="6739781" y="0"/>
                </a:cubicBezTo>
                <a:cubicBezTo>
                  <a:pt x="6853823" y="16862"/>
                  <a:pt x="7227773" y="-22072"/>
                  <a:pt x="7542503" y="0"/>
                </a:cubicBezTo>
                <a:cubicBezTo>
                  <a:pt x="7857233" y="22072"/>
                  <a:pt x="8055952" y="-34247"/>
                  <a:pt x="8267542" y="0"/>
                </a:cubicBezTo>
                <a:cubicBezTo>
                  <a:pt x="8545240" y="-25417"/>
                  <a:pt x="8737600" y="168087"/>
                  <a:pt x="8766810" y="499268"/>
                </a:cubicBezTo>
                <a:cubicBezTo>
                  <a:pt x="8780933" y="622989"/>
                  <a:pt x="8753232" y="824603"/>
                  <a:pt x="8766810" y="1006842"/>
                </a:cubicBezTo>
                <a:cubicBezTo>
                  <a:pt x="8780388" y="1189081"/>
                  <a:pt x="8738124" y="1350646"/>
                  <a:pt x="8766810" y="1663703"/>
                </a:cubicBezTo>
                <a:cubicBezTo>
                  <a:pt x="8795496" y="1976760"/>
                  <a:pt x="8783674" y="1960150"/>
                  <a:pt x="8766810" y="2230991"/>
                </a:cubicBezTo>
                <a:cubicBezTo>
                  <a:pt x="8749946" y="2501832"/>
                  <a:pt x="8760164" y="2544552"/>
                  <a:pt x="8766810" y="2798280"/>
                </a:cubicBezTo>
                <a:cubicBezTo>
                  <a:pt x="8773456" y="3052008"/>
                  <a:pt x="8793496" y="3184917"/>
                  <a:pt x="8766810" y="3484998"/>
                </a:cubicBezTo>
                <a:cubicBezTo>
                  <a:pt x="8760828" y="3744009"/>
                  <a:pt x="8578386" y="3958599"/>
                  <a:pt x="8267542" y="3984266"/>
                </a:cubicBezTo>
                <a:cubicBezTo>
                  <a:pt x="8123532" y="3975640"/>
                  <a:pt x="7960042" y="3997775"/>
                  <a:pt x="7775551" y="3984266"/>
                </a:cubicBezTo>
                <a:cubicBezTo>
                  <a:pt x="7591060" y="3970757"/>
                  <a:pt x="7419345" y="3990474"/>
                  <a:pt x="7283561" y="3984266"/>
                </a:cubicBezTo>
                <a:cubicBezTo>
                  <a:pt x="7147777" y="3978059"/>
                  <a:pt x="6865864" y="4002273"/>
                  <a:pt x="6480839" y="3984266"/>
                </a:cubicBezTo>
                <a:cubicBezTo>
                  <a:pt x="6095814" y="3966259"/>
                  <a:pt x="6148437" y="3973109"/>
                  <a:pt x="5911166" y="3984266"/>
                </a:cubicBezTo>
                <a:cubicBezTo>
                  <a:pt x="5673895" y="3995423"/>
                  <a:pt x="5339721" y="4008781"/>
                  <a:pt x="5108444" y="3984266"/>
                </a:cubicBezTo>
                <a:cubicBezTo>
                  <a:pt x="4877167" y="3959751"/>
                  <a:pt x="4472616" y="3975494"/>
                  <a:pt x="4305722" y="3984266"/>
                </a:cubicBezTo>
                <a:cubicBezTo>
                  <a:pt x="4138828" y="3993038"/>
                  <a:pt x="3967933" y="3974612"/>
                  <a:pt x="3736049" y="3984266"/>
                </a:cubicBezTo>
                <a:cubicBezTo>
                  <a:pt x="3504165" y="3993920"/>
                  <a:pt x="3464889" y="3985241"/>
                  <a:pt x="3321741" y="3984266"/>
                </a:cubicBezTo>
                <a:cubicBezTo>
                  <a:pt x="3178593" y="3983291"/>
                  <a:pt x="3057095" y="3964528"/>
                  <a:pt x="2829750" y="3984266"/>
                </a:cubicBezTo>
                <a:cubicBezTo>
                  <a:pt x="2602405" y="4004004"/>
                  <a:pt x="2468473" y="3999501"/>
                  <a:pt x="2337760" y="3984266"/>
                </a:cubicBezTo>
                <a:cubicBezTo>
                  <a:pt x="2207047" y="3969032"/>
                  <a:pt x="1831684" y="3985456"/>
                  <a:pt x="1612721" y="3984266"/>
                </a:cubicBezTo>
                <a:cubicBezTo>
                  <a:pt x="1393758" y="3983076"/>
                  <a:pt x="1381332" y="3996074"/>
                  <a:pt x="1198413" y="3984266"/>
                </a:cubicBezTo>
                <a:cubicBezTo>
                  <a:pt x="1015494" y="3972458"/>
                  <a:pt x="750232" y="3989362"/>
                  <a:pt x="499268" y="3984266"/>
                </a:cubicBezTo>
                <a:cubicBezTo>
                  <a:pt x="179797" y="3961424"/>
                  <a:pt x="5671" y="3804329"/>
                  <a:pt x="0" y="3484998"/>
                </a:cubicBezTo>
                <a:cubicBezTo>
                  <a:pt x="-8931" y="3206265"/>
                  <a:pt x="-12313" y="3142119"/>
                  <a:pt x="0" y="2857995"/>
                </a:cubicBezTo>
                <a:cubicBezTo>
                  <a:pt x="12313" y="2573871"/>
                  <a:pt x="-22269" y="2596317"/>
                  <a:pt x="0" y="2350421"/>
                </a:cubicBezTo>
                <a:cubicBezTo>
                  <a:pt x="22269" y="2104525"/>
                  <a:pt x="-19554" y="1955605"/>
                  <a:pt x="0" y="1753275"/>
                </a:cubicBezTo>
                <a:cubicBezTo>
                  <a:pt x="19554" y="1550945"/>
                  <a:pt x="28326" y="1287572"/>
                  <a:pt x="0" y="1156129"/>
                </a:cubicBezTo>
                <a:cubicBezTo>
                  <a:pt x="-28326" y="1024686"/>
                  <a:pt x="-11256" y="636140"/>
                  <a:pt x="0" y="499268"/>
                </a:cubicBezTo>
                <a:close/>
              </a:path>
            </a:pathLst>
          </a:custGeom>
          <a:solidFill>
            <a:srgbClr val="FFFFFF"/>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1731485" y="113234"/>
            <a:ext cx="4999074" cy="727477"/>
          </a:xfrm>
          <a:prstGeom prst="rect">
            <a:avLst/>
          </a:prstGeom>
        </p:spPr>
      </p:pic>
      <p:sp>
        <p:nvSpPr>
          <p:cNvPr id="60" name="Rectangle 59">
            <a:extLst>
              <a:ext uri="{FF2B5EF4-FFF2-40B4-BE49-F238E27FC236}">
                <a16:creationId xmlns:a16="http://schemas.microsoft.com/office/drawing/2014/main" id="{DBCA7F26-DD75-417D-A794-9240A241FF1C}"/>
              </a:ext>
            </a:extLst>
          </p:cNvPr>
          <p:cNvSpPr/>
          <p:nvPr/>
        </p:nvSpPr>
        <p:spPr>
          <a:xfrm>
            <a:off x="329889" y="951599"/>
            <a:ext cx="8596941" cy="3714928"/>
          </a:xfrm>
          <a:prstGeom prst="rect">
            <a:avLst/>
          </a:prstGeom>
        </p:spPr>
        <p:txBody>
          <a:bodyPr wrap="square">
            <a:spAutoFit/>
          </a:bodyPr>
          <a:lstStyle/>
          <a:p>
            <a:pPr marL="67945" marR="60960" indent="89535" algn="just">
              <a:lnSpc>
                <a:spcPct val="115000"/>
              </a:lnSpc>
              <a:spcBef>
                <a:spcPts val="210"/>
              </a:spcBef>
              <a:spcAft>
                <a:spcPts val="0"/>
              </a:spcAft>
            </a:pPr>
            <a:r>
              <a:rPr lang="vi-VN" sz="2000" i="1">
                <a:effectLst/>
                <a:latin typeface="Times New Roman" panose="02020603050405020304" pitchFamily="18" charset="0"/>
                <a:ea typeface="Times New Roman" panose="02020603050405020304" pitchFamily="18" charset="0"/>
              </a:rPr>
              <a:t>Anh tôi chợt </a:t>
            </a:r>
            <a:r>
              <a:rPr lang="vi-VN" sz="2000" i="1" u="sng">
                <a:effectLst/>
                <a:latin typeface="Times New Roman" panose="02020603050405020304" pitchFamily="18" charset="0"/>
                <a:ea typeface="Times New Roman" panose="02020603050405020304" pitchFamily="18" charset="0"/>
              </a:rPr>
              <a:t>dừng hát</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ngồi xuống</a:t>
            </a:r>
            <a:r>
              <a:rPr lang="vi-VN" sz="2000" i="1">
                <a:effectLst/>
                <a:latin typeface="Times New Roman" panose="02020603050405020304" pitchFamily="18" charset="0"/>
                <a:ea typeface="Times New Roman" panose="02020603050405020304" pitchFamily="18" charset="0"/>
              </a:rPr>
              <a:t> bên cạnh tôi và </a:t>
            </a:r>
            <a:r>
              <a:rPr lang="vi-VN" sz="2000" i="1" u="sng">
                <a:effectLst/>
                <a:latin typeface="Times New Roman" panose="02020603050405020304" pitchFamily="18" charset="0"/>
                <a:ea typeface="Times New Roman" panose="02020603050405020304" pitchFamily="18" charset="0"/>
              </a:rPr>
              <a:t>thì</a:t>
            </a:r>
            <a:r>
              <a:rPr lang="vi-VN" sz="2000" i="1">
                <a:effectLst/>
                <a:latin typeface="Times New Roman" panose="02020603050405020304" pitchFamily="18" charset="0"/>
                <a:ea typeface="Times New Roman" panose="02020603050405020304" pitchFamily="18" charset="0"/>
              </a:rPr>
              <a:t> </a:t>
            </a:r>
            <a:r>
              <a:rPr lang="vi-VN" sz="2000" i="1" u="sng" spc="-10">
                <a:effectLst/>
                <a:latin typeface="Times New Roman" panose="02020603050405020304" pitchFamily="18" charset="0"/>
                <a:ea typeface="Times New Roman" panose="02020603050405020304" pitchFamily="18" charset="0"/>
              </a:rPr>
              <a:t>thào</a:t>
            </a:r>
            <a:r>
              <a:rPr lang="vi-VN" sz="2000" i="1" spc="-10">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algn="just">
              <a:lnSpc>
                <a:spcPct val="120000"/>
              </a:lnSpc>
            </a:pPr>
            <a:r>
              <a:rPr lang="en-US" sz="2000" i="1">
                <a:effectLst/>
                <a:latin typeface="Times New Roman" panose="02020603050405020304" pitchFamily="18" charset="0"/>
                <a:ea typeface="Calibri" panose="020F0502020204030204" pitchFamily="34" charset="0"/>
              </a:rPr>
              <a:t>–</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Này,/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anh</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vừa</a:t>
            </a:r>
            <a:r>
              <a:rPr lang="en-US" sz="2000" i="1"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nhìn</a:t>
            </a:r>
            <a:r>
              <a:rPr lang="en-US" sz="2000" i="1" u="sng"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thấy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đàn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chim</a:t>
            </a:r>
            <a:r>
              <a:rPr lang="en-US" sz="2000" i="1" spc="-25">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“Mùa</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Xuân”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đấy.// Tôi </a:t>
            </a:r>
            <a:r>
              <a:rPr lang="en-US" sz="2000" i="1" u="sng">
                <a:effectLst/>
                <a:latin typeface="Times New Roman" panose="02020603050405020304" pitchFamily="18" charset="0"/>
                <a:ea typeface="Calibri" panose="020F0502020204030204" pitchFamily="34" charset="0"/>
              </a:rPr>
              <a:t>quay phắt </a:t>
            </a:r>
            <a:r>
              <a:rPr lang="en-US" sz="2000" i="1">
                <a:effectLst/>
                <a:latin typeface="Times New Roman" panose="02020603050405020304" pitchFamily="18" charset="0"/>
                <a:ea typeface="Calibri" panose="020F0502020204030204" pitchFamily="34" charset="0"/>
              </a:rPr>
              <a:t>sang://</a:t>
            </a:r>
            <a:endParaRPr lang="en-US" sz="2000">
              <a:effectLst/>
              <a:latin typeface="Times New Roman" panose="02020603050405020304" pitchFamily="18" charset="0"/>
              <a:ea typeface="Calibri" panose="020F0502020204030204" pitchFamily="34" charset="0"/>
            </a:endParaRPr>
          </a:p>
          <a:p>
            <a:pPr marL="158115" algn="just"/>
            <a:r>
              <a:rPr lang="vi-VN" sz="2000" i="1">
                <a:effectLst/>
                <a:latin typeface="Times New Roman" panose="02020603050405020304" pitchFamily="18" charset="0"/>
                <a:ea typeface="Times New Roman" panose="02020603050405020304" pitchFamily="18" charset="0"/>
              </a:rPr>
              <a:t>–</a:t>
            </a:r>
            <a:r>
              <a:rPr lang="vi-VN" sz="2000" i="1" spc="-1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Thật </a:t>
            </a:r>
            <a:r>
              <a:rPr lang="vi-VN" sz="2000" i="1" spc="-20">
                <a:effectLst/>
                <a:latin typeface="Times New Roman" panose="02020603050405020304" pitchFamily="18" charset="0"/>
                <a:ea typeface="Times New Roman" panose="02020603050405020304" pitchFamily="18" charset="0"/>
              </a:rPr>
              <a:t>ư?//</a:t>
            </a:r>
            <a:endParaRPr lang="en-US" sz="1600">
              <a:effectLst/>
              <a:latin typeface="Times New Roman" panose="02020603050405020304" pitchFamily="18" charset="0"/>
              <a:ea typeface="Times New Roman" panose="02020603050405020304" pitchFamily="18" charset="0"/>
            </a:endParaRPr>
          </a:p>
          <a:p>
            <a:pPr marL="67945" marR="60325" indent="89535" algn="just">
              <a:lnSpc>
                <a:spcPct val="120000"/>
              </a:lnSpc>
              <a:spcBef>
                <a:spcPts val="275"/>
              </a:spcBef>
              <a:spcAft>
                <a:spcPts val="0"/>
              </a:spcAft>
            </a:pPr>
            <a:r>
              <a:rPr lang="vi-VN" sz="2000" i="1">
                <a:effectLst/>
                <a:latin typeface="Times New Roman" panose="02020603050405020304" pitchFamily="18" charset="0"/>
                <a:ea typeface="Times New Roman" panose="02020603050405020304" pitchFamily="18" charset="0"/>
              </a:rPr>
              <a:t>Một</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đưa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lên</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miệng,/</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kia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 Ôi chao,/ đúng là một đàn đến hàng trăm con,/ loài chim mà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đặt</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tên</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t>
            </a:r>
            <a:r>
              <a:rPr lang="vi-VN" sz="2000" i="1" u="sng">
                <a:effectLst/>
                <a:latin typeface="Times New Roman" panose="02020603050405020304" pitchFamily="18" charset="0"/>
                <a:ea typeface="Times New Roman" panose="02020603050405020304" pitchFamily="18" charset="0"/>
              </a:rPr>
              <a:t>Mùa</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Xuân</a:t>
            </a:r>
            <a:r>
              <a:rPr lang="vi-VN" sz="2000" i="1">
                <a:effectLst/>
                <a:latin typeface="Times New Roman" panose="02020603050405020304" pitchFamily="18" charset="0"/>
                <a:ea typeface="Times New Roman" panose="02020603050405020304" pitchFamily="18" charset="0"/>
              </a:rPr>
              <a: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Bởi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vì</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trở</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về</a:t>
            </a:r>
            <a:r>
              <a:rPr lang="vi-VN" sz="2000" i="1">
                <a:effectLst/>
                <a:latin typeface="Times New Roman" panose="02020603050405020304" pitchFamily="18" charset="0"/>
                <a:ea typeface="Times New Roman" panose="02020603050405020304" pitchFamily="18" charset="0"/>
              </a:rPr>
              <a:t> vào mùa xuân,/ </a:t>
            </a:r>
            <a:r>
              <a:rPr lang="vi-VN" sz="2000" i="1" u="sng">
                <a:effectLst/>
                <a:latin typeface="Times New Roman" panose="02020603050405020304" pitchFamily="18" charset="0"/>
                <a:ea typeface="Times New Roman" panose="02020603050405020304" pitchFamily="18" charset="0"/>
              </a:rPr>
              <a:t>làm tổ</a:t>
            </a:r>
            <a:r>
              <a:rPr lang="vi-VN" sz="2000" i="1">
                <a:effectLst/>
                <a:latin typeface="Times New Roman" panose="02020603050405020304" pitchFamily="18" charset="0"/>
                <a:ea typeface="Times New Roman" panose="02020603050405020304" pitchFamily="18" charset="0"/>
              </a:rPr>
              <a:t> khắp vườn/ và rồi sẽ </a:t>
            </a:r>
            <a:r>
              <a:rPr lang="vi-VN" sz="2000" i="1" u="sng">
                <a:effectLst/>
                <a:latin typeface="Times New Roman" panose="02020603050405020304" pitchFamily="18" charset="0"/>
                <a:ea typeface="Times New Roman" panose="02020603050405020304" pitchFamily="18" charset="0"/>
              </a:rPr>
              <a:t>bay đi</a:t>
            </a:r>
            <a:r>
              <a:rPr lang="vi-VN" sz="2000" i="1">
                <a:effectLst/>
                <a:latin typeface="Times New Roman" panose="02020603050405020304" pitchFamily="18" charset="0"/>
                <a:ea typeface="Times New Roman" panose="02020603050405020304" pitchFamily="18" charset="0"/>
              </a:rPr>
              <a:t> khi những tia nắng đầu tiên của mùa hè </a:t>
            </a:r>
            <a:r>
              <a:rPr lang="vi-VN" sz="2000" i="1" u="sng">
                <a:effectLst/>
                <a:latin typeface="Times New Roman" panose="02020603050405020304" pitchFamily="18" charset="0"/>
                <a:ea typeface="Times New Roman" panose="02020603050405020304" pitchFamily="18" charset="0"/>
              </a:rPr>
              <a:t>chiếu xuống</a:t>
            </a:r>
            <a:r>
              <a:rPr lang="vi-VN" sz="2000" i="1">
                <a:effectLst/>
                <a:latin typeface="Times New Roman" panose="02020603050405020304" pitchFamily="18" charset="0"/>
                <a:ea typeface="Times New Roman" panose="02020603050405020304" pitchFamily="18" charset="0"/>
              </a:rPr>
              <a:t>.// Chúng 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Tất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đều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đậu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trên những vòm cây như quả </a:t>
            </a:r>
            <a:r>
              <a:rPr lang="vi-VN" sz="2000" i="1" u="sng">
                <a:effectLst/>
                <a:latin typeface="Times New Roman" panose="02020603050405020304" pitchFamily="18" charset="0"/>
                <a:ea typeface="Times New Roman" panose="02020603050405020304" pitchFamily="18" charset="0"/>
              </a:rPr>
              <a:t>chín</a:t>
            </a:r>
            <a:r>
              <a:rPr lang="vi-VN" sz="2000" i="1">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marL="67945" marR="59690" indent="89535" algn="just">
              <a:lnSpc>
                <a:spcPct val="120000"/>
              </a:lnSpc>
            </a:pP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nhìn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bố</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vẫy</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tay</a:t>
            </a:r>
            <a:r>
              <a:rPr lang="vi-VN" sz="2000" i="1">
                <a:effectLst/>
                <a:latin typeface="Times New Roman" panose="02020603050405020304" pitchFamily="18" charset="0"/>
                <a:ea typeface="Times New Roman" panose="02020603050405020304" pitchFamily="18" charset="0"/>
              </a:rPr>
              <a:t>/</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và</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rón</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rén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trở</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về</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nhà,/ </a:t>
            </a:r>
            <a:r>
              <a:rPr lang="vi-VN" sz="2000" i="1" u="sng">
                <a:effectLst/>
                <a:latin typeface="Times New Roman" panose="02020603050405020304" pitchFamily="18" charset="0"/>
                <a:ea typeface="Times New Roman" panose="02020603050405020304" pitchFamily="18" charset="0"/>
              </a:rPr>
              <a:t>nhường</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khu</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vườn</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đang</a:t>
            </a:r>
            <a:r>
              <a:rPr lang="vi-VN" sz="2000" i="1"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đâm</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chồi</a:t>
            </a:r>
            <a:r>
              <a:rPr lang="vi-VN" sz="2000" i="1" u="sng" spc="-5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mướt</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mát</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bầy</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chim </a:t>
            </a:r>
            <a:r>
              <a:rPr lang="vi-VN" sz="2000" i="1" spc="-10">
                <a:effectLst/>
                <a:latin typeface="Times New Roman" panose="02020603050405020304" pitchFamily="18" charset="0"/>
                <a:ea typeface="Times New Roman" panose="02020603050405020304" pitchFamily="18" charset="0"/>
              </a:rPr>
              <a:t>ấy.//</a:t>
            </a:r>
            <a:endParaRPr lang="en-US"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46725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40855" y="59897"/>
            <a:ext cx="7923645" cy="1813674"/>
            <a:chOff x="-1566300" y="953981"/>
            <a:chExt cx="7923645" cy="1813674"/>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53233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Chia sẻ với bạn về một việc làm thể hiện sự gắn bó của con người</a:t>
              </a:r>
              <a:r>
                <a:rPr lang="en-US" sz="2800">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với thiên nhiên mà em biết dựa vào gợi ý:</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808070"/>
            <a:ext cx="3620751" cy="2604930"/>
          </a:xfrm>
          <a:prstGeom prst="rect">
            <a:avLst/>
          </a:prstGeom>
          <a:noFill/>
          <a:extLst>
            <a:ext uri="{909E8E84-426E-40DD-AFC4-6F175D3DCCD1}">
              <a14:hiddenFill xmlns:a14="http://schemas.microsoft.com/office/drawing/2010/main">
                <a:solidFill>
                  <a:srgbClr val="FFFFFF"/>
                </a:solidFill>
              </a14:hiddenFill>
            </a:ext>
          </a:extLst>
        </p:spPr>
      </p:pic>
      <p:sp>
        <p:nvSpPr>
          <p:cNvPr id="5" name="Wave 4">
            <a:extLst>
              <a:ext uri="{FF2B5EF4-FFF2-40B4-BE49-F238E27FC236}">
                <a16:creationId xmlns:a16="http://schemas.microsoft.com/office/drawing/2014/main" id="{F523BC2B-626A-229C-E1A2-1CC95035F74F}"/>
              </a:ext>
            </a:extLst>
          </p:cNvPr>
          <p:cNvSpPr/>
          <p:nvPr/>
        </p:nvSpPr>
        <p:spPr>
          <a:xfrm>
            <a:off x="1432225" y="2003425"/>
            <a:ext cx="228008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Chăm sóc cây xanh</a:t>
            </a:r>
          </a:p>
        </p:txBody>
      </p:sp>
      <p:sp>
        <p:nvSpPr>
          <p:cNvPr id="6" name="Wave 5">
            <a:extLst>
              <a:ext uri="{FF2B5EF4-FFF2-40B4-BE49-F238E27FC236}">
                <a16:creationId xmlns:a16="http://schemas.microsoft.com/office/drawing/2014/main" id="{F4836C8B-434C-657D-E1D5-A64493DCF1EE}"/>
              </a:ext>
            </a:extLst>
          </p:cNvPr>
          <p:cNvSpPr/>
          <p:nvPr/>
        </p:nvSpPr>
        <p:spPr>
          <a:xfrm>
            <a:off x="3611288" y="2540000"/>
            <a:ext cx="3380609"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Chăm sóc, chơi đùa với loài vật</a:t>
            </a:r>
            <a:endParaRPr lang="en-US" sz="2800">
              <a:solidFill>
                <a:schemeClr val="tx1"/>
              </a:solidFill>
            </a:endParaRPr>
          </a:p>
        </p:txBody>
      </p:sp>
      <p:sp>
        <p:nvSpPr>
          <p:cNvPr id="7" name="Wave 6">
            <a:extLst>
              <a:ext uri="{FF2B5EF4-FFF2-40B4-BE49-F238E27FC236}">
                <a16:creationId xmlns:a16="http://schemas.microsoft.com/office/drawing/2014/main" id="{6895E12A-DE6E-95A6-7C14-1821FD56631B}"/>
              </a:ext>
            </a:extLst>
          </p:cNvPr>
          <p:cNvSpPr/>
          <p:nvPr/>
        </p:nvSpPr>
        <p:spPr>
          <a:xfrm>
            <a:off x="6517747" y="3342667"/>
            <a:ext cx="179431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t>
            </a:r>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5EA54AE-8C04-4E15-926B-9BD395476867}"/>
              </a:ext>
            </a:extLst>
          </p:cNvPr>
          <p:cNvGrpSpPr/>
          <p:nvPr/>
        </p:nvGrpSpPr>
        <p:grpSpPr>
          <a:xfrm>
            <a:off x="0" y="0"/>
            <a:ext cx="9144000" cy="5143500"/>
            <a:chOff x="0" y="0"/>
            <a:chExt cx="9144000" cy="5143500"/>
          </a:xfrm>
        </p:grpSpPr>
        <p:pic>
          <p:nvPicPr>
            <p:cNvPr id="23" name="Picture 22">
              <a:extLst>
                <a:ext uri="{FF2B5EF4-FFF2-40B4-BE49-F238E27FC236}">
                  <a16:creationId xmlns:a16="http://schemas.microsoft.com/office/drawing/2014/main" id="{7C1FF16E-F28B-4C3C-B311-99DA2C001CEF}"/>
                </a:ext>
              </a:extLst>
            </p:cNvPr>
            <p:cNvPicPr>
              <a:picLocks noChangeAspect="1"/>
            </p:cNvPicPr>
            <p:nvPr/>
          </p:nvPicPr>
          <p:blipFill rotWithShape="1">
            <a:blip r:embed="rId2"/>
            <a:srcRect r="72444"/>
            <a:stretch/>
          </p:blipFill>
          <p:spPr>
            <a:xfrm>
              <a:off x="0" y="0"/>
              <a:ext cx="3463290" cy="5143500"/>
            </a:xfrm>
            <a:prstGeom prst="rect">
              <a:avLst/>
            </a:prstGeom>
          </p:spPr>
        </p:pic>
        <p:pic>
          <p:nvPicPr>
            <p:cNvPr id="24" name="Picture 23">
              <a:extLst>
                <a:ext uri="{FF2B5EF4-FFF2-40B4-BE49-F238E27FC236}">
                  <a16:creationId xmlns:a16="http://schemas.microsoft.com/office/drawing/2014/main" id="{2CE5E37E-BCF7-4ADC-B782-EC4C2A25620A}"/>
                </a:ext>
              </a:extLst>
            </p:cNvPr>
            <p:cNvPicPr>
              <a:picLocks noChangeAspect="1"/>
            </p:cNvPicPr>
            <p:nvPr/>
          </p:nvPicPr>
          <p:blipFill rotWithShape="1">
            <a:blip r:embed="rId2"/>
            <a:srcRect l="28222"/>
            <a:stretch/>
          </p:blipFill>
          <p:spPr>
            <a:xfrm>
              <a:off x="3451860" y="0"/>
              <a:ext cx="5692140" cy="5143500"/>
            </a:xfrm>
            <a:prstGeom prst="rect">
              <a:avLst/>
            </a:prstGeom>
          </p:spPr>
        </p:pic>
      </p:grpSp>
      <p:pic>
        <p:nvPicPr>
          <p:cNvPr id="25" name="Picture 24">
            <a:extLst>
              <a:ext uri="{FF2B5EF4-FFF2-40B4-BE49-F238E27FC236}">
                <a16:creationId xmlns:a16="http://schemas.microsoft.com/office/drawing/2014/main" id="{220737A4-BA0C-4910-AFDA-FEB7D0025E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Mark x1="16417" y1="20250" x2="24833" y2="19333"/>
                        <a14:backgroundMark x1="24833" y1="19333" x2="37167" y2="19667"/>
                        <a14:backgroundMark x1="15250" y1="18333" x2="33333" y2="20250"/>
                        <a14:backgroundMark x1="33333" y1="20250" x2="41917" y2="19917"/>
                        <a14:backgroundMark x1="41917" y1="19917" x2="42667" y2="19667"/>
                        <a14:backgroundMark x1="24583" y1="19000" x2="38083" y2="21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7"/>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8"/>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9"/>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7"/>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8"/>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9"/>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7"/>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8"/>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9"/>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354741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cs typeface="Arial"/>
              <a:sym typeface="Arial"/>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800" b="1" i="0" u="none" strike="noStrike" kern="0" cap="none" spc="0" normalizeH="0" baseline="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CÙNG</a:t>
            </a:r>
            <a:r>
              <a:rPr kumimoji="0" lang="en-US" sz="4800" b="1" i="0" u="none" strike="noStrike" kern="0" cap="none" spc="0" normalizeH="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SÁNG TẠO</a:t>
            </a:r>
            <a:endParaRPr kumimoji="0" lang="en-US" sz="48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127000">
                  <a:solidFill>
                    <a:prstClr val="white"/>
                  </a:solidFill>
                </a:ln>
                <a:solidFill>
                  <a:srgbClr val="0070C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Hoạt</a:t>
              </a:r>
              <a:r>
                <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rPr>
                <a:t>  </a:t>
              </a: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Động</a:t>
              </a:r>
              <a:endPar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endParaRPr>
            </a:p>
          </p:txBody>
        </p:sp>
      </p:grpSp>
    </p:spTree>
    <p:extLst>
      <p:ext uri="{BB962C8B-B14F-4D97-AF65-F5344CB8AC3E}">
        <p14:creationId xmlns:p14="http://schemas.microsoft.com/office/powerpoint/2010/main" val="64161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722762" y="673215"/>
            <a:ext cx="7652756"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prstClr val="white">
                    <a:lumMod val="25000"/>
                  </a:prstClr>
                </a:solidFill>
                <a:latin typeface="Calibri" panose="020F0502020204030204" pitchFamily="34" charset="0"/>
                <a:cs typeface="Calibri" panose="020F0502020204030204" pitchFamily="34" charset="0"/>
              </a:rPr>
              <a:t>Tưởng tượng, viết 3 – 4 câu kể về hoạt động của bầy chim “Mùa Xuân” khi trở về khu vườn.</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6D9E88AA-FDA9-F93F-BDDF-E28254C8B86D}"/>
              </a:ext>
            </a:extLst>
          </p:cNvPr>
          <p:cNvPicPr>
            <a:picLocks noChangeAspect="1"/>
          </p:cNvPicPr>
          <p:nvPr/>
        </p:nvPicPr>
        <p:blipFill rotWithShape="1">
          <a:blip r:embed="rId2"/>
          <a:srcRect l="1818" t="3453"/>
          <a:stretch/>
        </p:blipFill>
        <p:spPr>
          <a:xfrm>
            <a:off x="1638794" y="2217983"/>
            <a:ext cx="6033484" cy="2525467"/>
          </a:xfrm>
          <a:prstGeom prst="rect">
            <a:avLst/>
          </a:prstGeom>
        </p:spPr>
      </p:pic>
    </p:spTree>
    <p:extLst>
      <p:ext uri="{BB962C8B-B14F-4D97-AF65-F5344CB8AC3E}">
        <p14:creationId xmlns:p14="http://schemas.microsoft.com/office/powerpoint/2010/main" val="652094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722762" y="673215"/>
            <a:ext cx="7652756" cy="381565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1"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Gợi 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Theo em, khi bầy chim: Mùa xuân” trở về, khung cảnh khu vườn trong như thế nào?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Bầy chim làm gì sau khi trở về khu vườn?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Em cảm nhận được những âm thanh nào có trong khu vườn khi bầy chim trở về?</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002935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87952" y="972514"/>
            <a:ext cx="7722375" cy="330134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u="none" strike="noStrike" kern="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sym typeface="Arial"/>
              </a:rPr>
              <a:t>Bầy chim "Mùa Xuân" tung tăng bay lượn khắp khu vườn, chao lượn trên những cành cây cao. Tiếng hót líu lo vang vọng khắp nơi, như một bản nhạc chào mừng mùa xuân. Lũ chim nhỏ ríu rít chuyền cành, tìm kiếm thức ăn và bắt đầu xây tổ. Vườn cây như bừng tỉnh sau một mùa đông dài, trở nên rộn ràng và náo nhiệt hơn bao giờ hết.</a:t>
            </a:r>
          </a:p>
        </p:txBody>
      </p:sp>
    </p:spTree>
    <p:extLst>
      <p:ext uri="{BB962C8B-B14F-4D97-AF65-F5344CB8AC3E}">
        <p14:creationId xmlns:p14="http://schemas.microsoft.com/office/powerpoint/2010/main" val="2576436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BCBB6-21BF-962C-FC5E-2FF3F0A366B4}"/>
              </a:ext>
            </a:extLst>
          </p:cNvPr>
          <p:cNvPicPr>
            <a:picLocks noChangeAspect="1"/>
          </p:cNvPicPr>
          <p:nvPr/>
        </p:nvPicPr>
        <p:blipFill>
          <a:blip r:embed="rId2"/>
          <a:stretch>
            <a:fillRect/>
          </a:stretch>
        </p:blipFill>
        <p:spPr>
          <a:xfrm>
            <a:off x="649907" y="445033"/>
            <a:ext cx="7084166" cy="1902117"/>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3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0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2801"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2801"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626504"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361952"/>
            <a:ext cx="831107" cy="822795"/>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361952"/>
            <a:ext cx="831107" cy="822795"/>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5143500" y="773350"/>
            <a:ext cx="2781300" cy="388841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456390" y="1184748"/>
            <a:ext cx="4228100" cy="3231654"/>
          </a:xfrm>
          <a:prstGeom prst="rect">
            <a:avLst/>
          </a:prstGeom>
          <a:noFill/>
        </p:spPr>
        <p:txBody>
          <a:bodyPr wrap="square" rtlCol="0">
            <a:spAutoFit/>
          </a:bodyP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CD9AD-FE30-C6EB-522C-6A05244DC9DB}"/>
              </a:ext>
            </a:extLst>
          </p:cNvPr>
          <p:cNvPicPr>
            <a:picLocks noChangeAspect="1"/>
          </p:cNvPicPr>
          <p:nvPr/>
        </p:nvPicPr>
        <p:blipFill>
          <a:blip r:embed="rId2"/>
          <a:stretch>
            <a:fillRect/>
          </a:stretch>
        </p:blipFill>
        <p:spPr>
          <a:xfrm>
            <a:off x="254000" y="177800"/>
            <a:ext cx="4090894" cy="325993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0F75DCA-1820-7C6B-4B72-60AE7B8F6B90}"/>
              </a:ext>
            </a:extLst>
          </p:cNvPr>
          <p:cNvPicPr>
            <a:picLocks noChangeAspect="1"/>
          </p:cNvPicPr>
          <p:nvPr/>
        </p:nvPicPr>
        <p:blipFill>
          <a:blip r:embed="rId3"/>
          <a:stretch>
            <a:fillRect/>
          </a:stretch>
        </p:blipFill>
        <p:spPr>
          <a:xfrm>
            <a:off x="4482296" y="1629965"/>
            <a:ext cx="4203651" cy="32599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32307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C8DB15-3EC2-00B0-9700-2B3E88F1BA20}"/>
              </a:ext>
            </a:extLst>
          </p:cNvPr>
          <p:cNvPicPr>
            <a:picLocks noChangeAspect="1"/>
          </p:cNvPicPr>
          <p:nvPr/>
        </p:nvPicPr>
        <p:blipFill rotWithShape="1">
          <a:blip r:embed="rId2"/>
          <a:srcRect l="1528" t="4178"/>
          <a:stretch/>
        </p:blipFill>
        <p:spPr>
          <a:xfrm>
            <a:off x="0" y="1413875"/>
            <a:ext cx="9004300" cy="3729625"/>
          </a:xfrm>
          <a:prstGeom prst="rect">
            <a:avLst/>
          </a:prstGeom>
          <a:ln>
            <a:noFill/>
          </a:ln>
          <a:effectLst>
            <a:softEdge rad="112500"/>
          </a:effectLst>
        </p:spPr>
      </p:pic>
      <p:sp>
        <p:nvSpPr>
          <p:cNvPr id="14" name="TextBox 13">
            <a:extLst>
              <a:ext uri="{FF2B5EF4-FFF2-40B4-BE49-F238E27FC236}">
                <a16:creationId xmlns:a16="http://schemas.microsoft.com/office/drawing/2014/main" id="{402A03AE-5B01-4BB9-B7DB-A7DE04F678FB}"/>
              </a:ext>
            </a:extLst>
          </p:cNvPr>
          <p:cNvSpPr txBox="1"/>
          <p:nvPr/>
        </p:nvSpPr>
        <p:spPr>
          <a:xfrm>
            <a:off x="977173" y="130632"/>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977173" y="653852"/>
            <a:ext cx="63581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Tiếng</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Việt</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sp>
        <p:nvSpPr>
          <p:cNvPr id="17" name="TextBox 16">
            <a:extLst>
              <a:ext uri="{FF2B5EF4-FFF2-40B4-BE49-F238E27FC236}">
                <a16:creationId xmlns:a16="http://schemas.microsoft.com/office/drawing/2014/main" id="{42725E57-A347-4B64-ABD3-595C6E691CE5}"/>
              </a:ext>
            </a:extLst>
          </p:cNvPr>
          <p:cNvSpPr txBox="1"/>
          <p:nvPr/>
        </p:nvSpPr>
        <p:spPr>
          <a:xfrm>
            <a:off x="-691008" y="801829"/>
            <a:ext cx="41282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Bài</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5</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 </a:t>
            </a:r>
            <a:r>
              <a:rPr kumimoji="0" lang="en-US" sz="28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Tiết</a:t>
            </a:r>
            <a:r>
              <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vi-VN"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1,2</a:t>
            </a:r>
            <a:endParaRPr kumimoji="0" lang="en-US" sz="28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endParaRPr>
          </a:p>
        </p:txBody>
      </p:sp>
      <p:pic>
        <p:nvPicPr>
          <p:cNvPr id="4" name="Picture 3">
            <a:extLst>
              <a:ext uri="{FF2B5EF4-FFF2-40B4-BE49-F238E27FC236}">
                <a16:creationId xmlns:a16="http://schemas.microsoft.com/office/drawing/2014/main" id="{59531F85-252E-7D21-3345-DAE9400BE9E5}"/>
              </a:ext>
            </a:extLst>
          </p:cNvPr>
          <p:cNvPicPr>
            <a:picLocks noChangeAspect="1"/>
          </p:cNvPicPr>
          <p:nvPr/>
        </p:nvPicPr>
        <p:blipFill>
          <a:blip r:embed="rId3"/>
          <a:stretch>
            <a:fillRect/>
          </a:stretch>
        </p:blipFill>
        <p:spPr>
          <a:xfrm>
            <a:off x="525752" y="1353379"/>
            <a:ext cx="7498730" cy="816935"/>
          </a:xfrm>
          <a:prstGeom prst="rect">
            <a:avLst/>
          </a:prstGeom>
        </p:spPr>
      </p:pic>
    </p:spTree>
    <p:extLst>
      <p:ext uri="{BB962C8B-B14F-4D97-AF65-F5344CB8AC3E}">
        <p14:creationId xmlns:p14="http://schemas.microsoft.com/office/powerpoint/2010/main" val="326807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ma Dream Machine">
            <a:hlinkClick r:id="" action="ppaction://media"/>
            <a:extLst>
              <a:ext uri="{FF2B5EF4-FFF2-40B4-BE49-F238E27FC236}">
                <a16:creationId xmlns:a16="http://schemas.microsoft.com/office/drawing/2014/main" id="{9E6C70B7-C6C7-5301-2679-5DBB3DC6DF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863"/>
            <a:ext cx="9144000" cy="5056187"/>
          </a:xfrm>
          <a:prstGeom prst="rect">
            <a:avLst/>
          </a:prstGeom>
        </p:spPr>
      </p:pic>
    </p:spTree>
    <p:extLst>
      <p:ext uri="{BB962C8B-B14F-4D97-AF65-F5344CB8AC3E}">
        <p14:creationId xmlns:p14="http://schemas.microsoft.com/office/powerpoint/2010/main" val="428490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02A10F5A-2DA5-A1AA-4539-974971AC9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7937"/>
            <a:ext cx="9144000" cy="3865563"/>
          </a:xfrm>
          <a:prstGeom prst="rect">
            <a:avLst/>
          </a:prstGeom>
        </p:spPr>
      </p:pic>
    </p:spTree>
    <p:extLst>
      <p:ext uri="{BB962C8B-B14F-4D97-AF65-F5344CB8AC3E}">
        <p14:creationId xmlns:p14="http://schemas.microsoft.com/office/powerpoint/2010/main" val="4031346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47409">
            <a:off x="-1078614" y="616035"/>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206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b="1" dirty="0" err="1">
                  <a:solidFill>
                    <a:srgbClr val="002060"/>
                  </a:solidFill>
                  <a:latin typeface="#9Slide05 Phobia" panose="02000506000000020003" pitchFamily="2" charset="0"/>
                </a:rPr>
                <a:t>Hoạt</a:t>
              </a:r>
              <a:r>
                <a:rPr lang="en-US" sz="4000" b="1" dirty="0">
                  <a:solidFill>
                    <a:srgbClr val="002060"/>
                  </a:solidFill>
                  <a:latin typeface="#9Slide05 Phobia" panose="02000506000000020003" pitchFamily="2" charset="0"/>
                </a:rPr>
                <a:t>  </a:t>
              </a:r>
              <a:r>
                <a:rPr lang="en-US" sz="4000" b="1" dirty="0" err="1">
                  <a:solidFill>
                    <a:srgbClr val="002060"/>
                  </a:solidFill>
                  <a:latin typeface="#9Slide05 Phobia" panose="02000506000000020003" pitchFamily="2" charset="0"/>
                </a:rPr>
                <a:t>Động</a:t>
              </a:r>
              <a:endParaRPr lang="en-US" sz="4000" b="1" dirty="0">
                <a:solidFill>
                  <a:srgbClr val="002060"/>
                </a:solidFill>
                <a:latin typeface="#9Slide05 Phobia" panose="02000506000000020003" pitchFamily="2" charset="0"/>
              </a:endParaRPr>
            </a:p>
          </p:txBody>
        </p:sp>
      </p:grpSp>
      <p:sp>
        <p:nvSpPr>
          <p:cNvPr id="2" name="TextBox 1">
            <a:extLst>
              <a:ext uri="{FF2B5EF4-FFF2-40B4-BE49-F238E27FC236}">
                <a16:creationId xmlns:a16="http://schemas.microsoft.com/office/drawing/2014/main" id="{7CE8DDD4-FE29-434D-B015-C02D1DDA926B}"/>
              </a:ext>
            </a:extLst>
          </p:cNvPr>
          <p:cNvSpPr txBox="1"/>
          <p:nvPr/>
        </p:nvSpPr>
        <p:spPr>
          <a:xfrm>
            <a:off x="-341785" y="334169"/>
            <a:ext cx="9355130"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72222E-6 3.20988E-6 L 4.72222E-6 -0.07223 " pathEditMode="relative" rAng="0" ptsTypes="AA">
                                      <p:cBhvr>
                                        <p:cTn id="13" dur="250" accel="50000" decel="50000" autoRev="1" fill="hold">
                                          <p:stCondLst>
                                            <p:cond delay="0"/>
                                          </p:stCondLst>
                                        </p:cTn>
                                        <p:tgtEl>
                                          <p:spTgt spid="2"/>
                                        </p:tgtEl>
                                        <p:attrNameLst>
                                          <p:attrName>ppt_x</p:attrName>
                                          <p:attrName>ppt_y</p:attrName>
                                        </p:attrNameLst>
                                      </p:cBhvr>
                                      <p:rCtr x="0" y="-3611"/>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2791</TotalTime>
  <Words>2407</Words>
  <Application>Microsoft Office PowerPoint</Application>
  <PresentationFormat>On-screen Show (16:9)</PresentationFormat>
  <Paragraphs>143</Paragraphs>
  <Slides>48</Slides>
  <Notes>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48</vt:i4>
      </vt:variant>
    </vt:vector>
  </HeadingPairs>
  <TitlesOfParts>
    <vt:vector size="63" baseType="lpstr">
      <vt:lpstr>Aptos</vt:lpstr>
      <vt:lpstr>Arial</vt:lpstr>
      <vt:lpstr>UTM Edwardian</vt:lpstr>
      <vt:lpstr>Times New Roman</vt:lpstr>
      <vt:lpstr>#9Slide05 Phobia</vt:lpstr>
      <vt:lpstr>UTM Cookies</vt:lpstr>
      <vt:lpstr>Aptos Display</vt:lpstr>
      <vt:lpstr>SVN-Poky's</vt:lpstr>
      <vt:lpstr>Calibri</vt:lpstr>
      <vt:lpstr>#9Slide05 SVNClementine</vt:lpstr>
      <vt:lpstr>SVN-Gretoon</vt:lpstr>
      <vt:lpstr>UVN Banh Mi</vt:lpstr>
      <vt:lpstr>UTM Duepuntozero</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343</cp:revision>
  <dcterms:modified xsi:type="dcterms:W3CDTF">2024-08-25T09:32:33Z</dcterms:modified>
  <cp:category>9Slide.vn</cp:category>
</cp:coreProperties>
</file>