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634" r:id="rId3"/>
    <p:sldId id="316" r:id="rId4"/>
    <p:sldId id="341" r:id="rId5"/>
    <p:sldId id="346" r:id="rId6"/>
    <p:sldId id="348" r:id="rId7"/>
    <p:sldId id="345" r:id="rId8"/>
    <p:sldId id="349" r:id="rId9"/>
    <p:sldId id="326" r:id="rId10"/>
    <p:sldId id="350" r:id="rId11"/>
    <p:sldId id="351" r:id="rId12"/>
    <p:sldId id="352" r:id="rId13"/>
    <p:sldId id="354" r:id="rId14"/>
    <p:sldId id="355" r:id="rId15"/>
    <p:sldId id="336" r:id="rId1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66"/>
    <a:srgbClr val="FFD7DD"/>
    <a:srgbClr val="CCFFCC"/>
    <a:srgbClr val="F6FFCB"/>
    <a:srgbClr val="00B482"/>
    <a:srgbClr val="4F81BD"/>
    <a:srgbClr val="FEC556"/>
    <a:srgbClr val="FDA2B1"/>
    <a:srgbClr val="FF5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1509" autoAdjust="0"/>
  </p:normalViewPr>
  <p:slideViewPr>
    <p:cSldViewPr>
      <p:cViewPr varScale="1">
        <p:scale>
          <a:sx n="78" d="100"/>
          <a:sy n="78" d="100"/>
        </p:scale>
        <p:origin x="2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6184"/>
    </p:cViewPr>
  </p:sorterViewPr>
  <p:notesViewPr>
    <p:cSldViewPr>
      <p:cViewPr varScale="1">
        <p:scale>
          <a:sx n="52" d="100"/>
          <a:sy n="52" d="100"/>
        </p:scale>
        <p:origin x="219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52280-CF9A-8E01-CFC3-695D33AD25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3F031A-7DFB-E079-6549-10293A32D6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0D821D-4226-4F7B-B2E2-E100F387734A}" type="datetimeFigureOut">
              <a:rPr lang="en-US" smtClean="0"/>
              <a:t>20/1/2025</a:t>
            </a:fld>
            <a:endParaRPr lang="en-US"/>
          </a:p>
        </p:txBody>
      </p:sp>
      <p:sp>
        <p:nvSpPr>
          <p:cNvPr id="4" name="Footer Placeholder 3">
            <a:extLst>
              <a:ext uri="{FF2B5EF4-FFF2-40B4-BE49-F238E27FC236}">
                <a16:creationId xmlns:a16="http://schemas.microsoft.com/office/drawing/2014/main" id="{2E11DA5B-5B55-8EE2-DDCF-58AF1E973D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F8921D-4C42-F936-FF0B-0F77DEDB97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D5C263-0C95-4A21-A8AC-DE38C3705E62}" type="slidenum">
              <a:rPr lang="en-US" smtClean="0"/>
              <a:t>‹#›</a:t>
            </a:fld>
            <a:endParaRPr lang="en-US"/>
          </a:p>
        </p:txBody>
      </p:sp>
    </p:spTree>
    <p:extLst>
      <p:ext uri="{BB962C8B-B14F-4D97-AF65-F5344CB8AC3E}">
        <p14:creationId xmlns:p14="http://schemas.microsoft.com/office/powerpoint/2010/main" val="1290300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40800-550A-41FA-8E43-B9B3BAC703E8}" type="datetimeFigureOut">
              <a:rPr lang="en-US" smtClean="0"/>
              <a:t>20/1/2025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19E28-B495-44AE-91F0-330781200C64}" type="slidenum">
              <a:rPr lang="en-US" smtClean="0"/>
              <a:t>‹#›</a:t>
            </a:fld>
            <a:endParaRPr lang="en-US"/>
          </a:p>
        </p:txBody>
      </p:sp>
    </p:spTree>
    <p:extLst>
      <p:ext uri="{BB962C8B-B14F-4D97-AF65-F5344CB8AC3E}">
        <p14:creationId xmlns:p14="http://schemas.microsoft.com/office/powerpoint/2010/main" val="1452317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NGÂN NGUYỄN">
            <a:extLst>
              <a:ext uri="{FF2B5EF4-FFF2-40B4-BE49-F238E27FC236}">
                <a16:creationId xmlns:a16="http://schemas.microsoft.com/office/drawing/2014/main" id="{283A6DA3-3533-9DF4-37E0-981CA7648C08}"/>
              </a:ext>
            </a:extLst>
          </p:cNvPr>
          <p:cNvPicPr>
            <a:picLocks noChangeAspect="1"/>
          </p:cNvPicPr>
          <p:nvPr userDrawn="1"/>
        </p:nvPicPr>
        <p:blipFill>
          <a:blip r:embed="rId2"/>
          <a:stretch>
            <a:fillRect/>
          </a:stretch>
        </p:blipFill>
        <p:spPr>
          <a:xfrm>
            <a:off x="0" y="0"/>
            <a:ext cx="18288000" cy="10287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20/1/2025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20/1/2025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0306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17856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1262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17656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004265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21127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78612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5979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NGÂN NGUYỄN">
            <a:extLst>
              <a:ext uri="{FF2B5EF4-FFF2-40B4-BE49-F238E27FC236}">
                <a16:creationId xmlns:a16="http://schemas.microsoft.com/office/drawing/2014/main" id="{BCDEC80D-DB8F-5AE4-14B7-2C84B8C5E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33986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67816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07258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61334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85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NGÂN NGUYỄN">
            <a:extLst>
              <a:ext uri="{FF2B5EF4-FFF2-40B4-BE49-F238E27FC236}">
                <a16:creationId xmlns:a16="http://schemas.microsoft.com/office/drawing/2014/main" id="{20455753-12F0-6EA1-DE44-0F723CA814CE}"/>
              </a:ext>
            </a:extLst>
          </p:cNvPr>
          <p:cNvPicPr>
            <a:picLocks noChangeAspect="1"/>
          </p:cNvPicPr>
          <p:nvPr userDrawn="1"/>
        </p:nvPicPr>
        <p:blipFill>
          <a:blip r:embed="rId2"/>
          <a:stretch>
            <a:fillRect/>
          </a:stretch>
        </p:blipFill>
        <p:spPr>
          <a:xfrm>
            <a:off x="0" y="0"/>
            <a:ext cx="18288000" cy="10287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NGÂN NGUYỄN"/>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20/1/2025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NGÂN NGUYỄN"/>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20/1/2025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20/1/2025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20/1/2025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20/1/2025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20/1/2025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FCB"/>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0C3DA109-0FF1-4BD0-9F57-070B067C4F83}"/>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pic>
        <p:nvPicPr>
          <p:cNvPr id="4" name="Picture 3">
            <a:extLst>
              <a:ext uri="{FF2B5EF4-FFF2-40B4-BE49-F238E27FC236}">
                <a16:creationId xmlns:a16="http://schemas.microsoft.com/office/drawing/2014/main" id="{52CDD72B-B946-450B-B105-D9F1D002353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392400" y="266700"/>
            <a:ext cx="5181600" cy="51889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6FFCB"/>
        </a:solid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2652E0E-9F41-240C-40DF-C648A45321B4}"/>
              </a:ext>
            </a:extLst>
          </p:cNvPr>
          <p:cNvSpPr txBox="1"/>
          <p:nvPr userDrawn="1"/>
        </p:nvSpPr>
        <p:spPr>
          <a:xfrm>
            <a:off x="0" y="-2406997"/>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22C5AE06-28D5-4F22-973B-2A07B6E547CE}" type="datetimeFigureOut">
              <a:rPr lang="en-US" smtClean="0"/>
              <a:t>20/1/2025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8288000" cy="1035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128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8.sv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F623C-2959-4A53-9102-C9E585D70E5A}"/>
              </a:ext>
            </a:extLst>
          </p:cNvPr>
          <p:cNvSpPr txBox="1"/>
          <p:nvPr/>
        </p:nvSpPr>
        <p:spPr>
          <a:xfrm>
            <a:off x="654908" y="671513"/>
            <a:ext cx="17435385" cy="4708981"/>
          </a:xfrm>
          <a:prstGeom prst="rect">
            <a:avLst/>
          </a:prstGeom>
          <a:noFill/>
        </p:spPr>
        <p:txBody>
          <a:bodyPr wrap="square" rtlCol="0">
            <a:spAutoFit/>
          </a:bodyPr>
          <a:lstStyle/>
          <a:p>
            <a:pPr algn="ctr"/>
            <a:r>
              <a:rPr lang="en-US" sz="6000" b="1">
                <a:solidFill>
                  <a:srgbClr val="0000FF"/>
                </a:solidFill>
                <a:latin typeface="Times New Roman" panose="02020603050405020304" pitchFamily="18" charset="0"/>
                <a:cs typeface="Times New Roman" panose="02020603050405020304" pitchFamily="18" charset="0"/>
              </a:rPr>
              <a:t>Thứ t</a:t>
            </a:r>
            <a:r>
              <a:rPr lang="vi-VN" sz="6000" b="1">
                <a:solidFill>
                  <a:srgbClr val="0000FF"/>
                </a:solidFill>
                <a:latin typeface="Times New Roman" panose="02020603050405020304" pitchFamily="18" charset="0"/>
                <a:cs typeface="Times New Roman" panose="02020603050405020304" pitchFamily="18" charset="0"/>
              </a:rPr>
              <a:t>ư</a:t>
            </a:r>
            <a:r>
              <a:rPr lang="en-US" sz="6000" b="1">
                <a:solidFill>
                  <a:srgbClr val="0000FF"/>
                </a:solidFill>
                <a:latin typeface="Times New Roman" panose="02020603050405020304" pitchFamily="18" charset="0"/>
                <a:cs typeface="Times New Roman" panose="02020603050405020304" pitchFamily="18" charset="0"/>
              </a:rPr>
              <a:t>, ngày 5 tháng 2 năm 2025</a:t>
            </a:r>
          </a:p>
          <a:p>
            <a:pPr algn="ctr"/>
            <a:r>
              <a:rPr lang="en-US" sz="6000" b="1" u="sng">
                <a:solidFill>
                  <a:srgbClr val="0000FF"/>
                </a:solidFill>
                <a:latin typeface="Times New Roman" panose="02020603050405020304" pitchFamily="18" charset="0"/>
                <a:cs typeface="Times New Roman" panose="02020603050405020304" pitchFamily="18" charset="0"/>
              </a:rPr>
              <a:t>Tiếng Việt</a:t>
            </a:r>
          </a:p>
          <a:p>
            <a:pPr algn="ctr"/>
            <a:r>
              <a:rPr lang="en-US" sz="6000" b="1">
                <a:solidFill>
                  <a:srgbClr val="FF0000"/>
                </a:solidFill>
                <a:latin typeface="Times New Roman" panose="02020603050405020304" pitchFamily="18" charset="0"/>
                <a:cs typeface="Times New Roman" panose="02020603050405020304" pitchFamily="18" charset="0"/>
              </a:rPr>
              <a:t>Luyện từ và câu:Luyện tập về cách nối các vế trong câu ghép</a:t>
            </a:r>
            <a:endParaRPr lang="vi-VN" sz="6000" b="1">
              <a:solidFill>
                <a:srgbClr val="0000FF"/>
              </a:solidFill>
              <a:latin typeface="Times New Roman" panose="02020603050405020304" pitchFamily="18" charset="0"/>
              <a:cs typeface="Times New Roman" panose="02020603050405020304" pitchFamily="18" charset="0"/>
            </a:endParaRPr>
          </a:p>
          <a:p>
            <a:endParaRPr lang="vi-VN" sz="6000" b="1" dirty="0">
              <a:solidFill>
                <a:srgbClr val="FF0000"/>
              </a:solidFill>
              <a:latin typeface="#9Slide05 Great Vibes" panose="02000507080000020002" pitchFamily="2" charset="-93"/>
            </a:endParaRPr>
          </a:p>
        </p:txBody>
      </p:sp>
    </p:spTree>
    <p:extLst>
      <p:ext uri="{BB962C8B-B14F-4D97-AF65-F5344CB8AC3E}">
        <p14:creationId xmlns:p14="http://schemas.microsoft.com/office/powerpoint/2010/main" val="18193346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Rectangle 40"/>
          <p:cNvSpPr/>
          <p:nvPr/>
        </p:nvSpPr>
        <p:spPr>
          <a:xfrm>
            <a:off x="2247900" y="277494"/>
            <a:ext cx="177546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000000"/>
                </a:solidFill>
                <a:effectLst/>
                <a:uLnTx/>
                <a:uFillTx/>
                <a:latin typeface="ArialMT"/>
                <a:ea typeface="+mn-ea"/>
                <a:cs typeface="+mn-cs"/>
              </a:rPr>
              <a:t>c. Hội đua thuyền tổ chức vào thứ Bảy </a:t>
            </a:r>
            <a:r>
              <a:rPr kumimoji="0" lang="en-US" sz="8000" b="0" i="0" u="none" strike="noStrike" kern="1200" cap="none" spc="0" normalizeH="0" baseline="0" noProof="0">
                <a:ln>
                  <a:noFill/>
                </a:ln>
                <a:solidFill>
                  <a:srgbClr val="FF00FF"/>
                </a:solidFill>
                <a:effectLst/>
                <a:uLnTx/>
                <a:uFillTx/>
                <a:latin typeface="Wingdings-Regular"/>
                <a:ea typeface="+mn-ea"/>
                <a:cs typeface="+mn-cs"/>
              </a:rPr>
              <a:t></a:t>
            </a:r>
            <a:r>
              <a:rPr kumimoji="0" lang="en-US" sz="6000" b="0" i="0" u="none" strike="noStrike" kern="1200" cap="none" spc="0" normalizeH="0" baseline="0" noProof="0">
                <a:ln>
                  <a:noFill/>
                </a:ln>
                <a:solidFill>
                  <a:srgbClr val="000000"/>
                </a:solidFill>
                <a:effectLst/>
                <a:uLnTx/>
                <a:uFillTx/>
                <a:latin typeface="ArialMT"/>
                <a:ea typeface="+mn-ea"/>
                <a:cs typeface="+mn-cs"/>
              </a:rPr>
              <a:t>.</a:t>
            </a:r>
          </a:p>
        </p:txBody>
      </p:sp>
      <p:sp>
        <p:nvSpPr>
          <p:cNvPr id="40" name="Rounded Rectangle 39"/>
          <p:cNvSpPr/>
          <p:nvPr/>
        </p:nvSpPr>
        <p:spPr>
          <a:xfrm>
            <a:off x="2247900" y="2247900"/>
            <a:ext cx="13792200" cy="2895600"/>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6000">
                <a:solidFill>
                  <a:srgbClr val="FF0000"/>
                </a:solidFill>
              </a:rPr>
              <a:t>Hội đua thuyền tổ chức vào thứ Bảy </a:t>
            </a:r>
            <a:r>
              <a:rPr lang="vi-VN" sz="6000">
                <a:solidFill>
                  <a:srgbClr val="00B050"/>
                </a:solidFill>
              </a:rPr>
              <a:t>nhưng từ chiều thứ Sáu, các đội đua đã nô nức tụ tập bên bến sông. </a:t>
            </a:r>
            <a:endParaRPr kumimoji="0" lang="en-GB" sz="6000" b="0" i="0" u="none" strike="noStrike" kern="1200" cap="none" spc="0" normalizeH="0" baseline="0" noProof="0">
              <a:ln>
                <a:noFill/>
              </a:ln>
              <a:solidFill>
                <a:srgbClr val="00B050"/>
              </a:solidFill>
              <a:effectLst/>
              <a:uLnTx/>
              <a:uFillTx/>
              <a:latin typeface="Calibri"/>
            </a:endParaRPr>
          </a:p>
        </p:txBody>
      </p:sp>
      <p:sp>
        <p:nvSpPr>
          <p:cNvPr id="15" name="Rounded Rectangle 39">
            <a:extLst>
              <a:ext uri="{FF2B5EF4-FFF2-40B4-BE49-F238E27FC236}">
                <a16:creationId xmlns:a16="http://schemas.microsoft.com/office/drawing/2014/main" id="{106391BC-0A62-4979-AAAA-86B214AF243A}"/>
              </a:ext>
            </a:extLst>
          </p:cNvPr>
          <p:cNvSpPr/>
          <p:nvPr/>
        </p:nvSpPr>
        <p:spPr>
          <a:xfrm>
            <a:off x="2247900" y="6057900"/>
            <a:ext cx="14058900" cy="2984458"/>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6000">
                <a:solidFill>
                  <a:srgbClr val="FF0000"/>
                </a:solidFill>
              </a:rPr>
              <a:t>Hội đua thuyền tổ chức vào thứ Bảy </a:t>
            </a:r>
            <a:r>
              <a:rPr lang="vi-VN" sz="6000">
                <a:solidFill>
                  <a:srgbClr val="0070C0"/>
                </a:solidFill>
              </a:rPr>
              <a:t>nên các gian hàng ẩm thực trên sông đã kết thúc vào tối thứ Sáu.</a:t>
            </a:r>
            <a:endParaRPr lang="en-GB" sz="6000">
              <a:solidFill>
                <a:srgbClr val="0070C0"/>
              </a:solidFill>
            </a:endParaRPr>
          </a:p>
        </p:txBody>
      </p:sp>
    </p:spTree>
    <p:extLst>
      <p:ext uri="{BB962C8B-B14F-4D97-AF65-F5344CB8AC3E}">
        <p14:creationId xmlns:p14="http://schemas.microsoft.com/office/powerpoint/2010/main" val="680007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Rectangle 40"/>
          <p:cNvSpPr/>
          <p:nvPr/>
        </p:nvSpPr>
        <p:spPr>
          <a:xfrm>
            <a:off x="2247900" y="277494"/>
            <a:ext cx="177546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000000"/>
                </a:solidFill>
                <a:effectLst/>
                <a:uLnTx/>
                <a:uFillTx/>
                <a:latin typeface="ArialMT"/>
                <a:ea typeface="+mn-ea"/>
                <a:cs typeface="+mn-cs"/>
              </a:rPr>
              <a:t>d. Tôi thích những món đồ chơi kết từ lá dừa </a:t>
            </a:r>
            <a:r>
              <a:rPr kumimoji="0" lang="vi-VN" sz="7200" b="0" i="0" u="none" strike="noStrike" kern="1200" cap="none" spc="0" normalizeH="0" baseline="0" noProof="0">
                <a:ln>
                  <a:noFill/>
                </a:ln>
                <a:solidFill>
                  <a:srgbClr val="FF00FF"/>
                </a:solidFill>
                <a:effectLst/>
                <a:uLnTx/>
                <a:uFillTx/>
                <a:latin typeface="Wingdings-Regular"/>
                <a:ea typeface="+mn-ea"/>
                <a:cs typeface="+mn-cs"/>
              </a:rPr>
              <a:t></a:t>
            </a:r>
            <a:r>
              <a:rPr kumimoji="0" lang="vi-VN" sz="5400" b="0" i="0" u="none" strike="noStrike" kern="1200" cap="none" spc="0" normalizeH="0" baseline="0" noProof="0">
                <a:ln>
                  <a:noFill/>
                </a:ln>
                <a:solidFill>
                  <a:srgbClr val="000000"/>
                </a:solidFill>
                <a:effectLst/>
                <a:uLnTx/>
                <a:uFillTx/>
                <a:latin typeface="ArialMT"/>
                <a:ea typeface="+mn-ea"/>
                <a:cs typeface="+mn-cs"/>
              </a:rPr>
              <a:t>.</a:t>
            </a:r>
            <a:endParaRPr kumimoji="0" lang="en-US" sz="5400" b="1"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endParaRPr>
          </a:p>
        </p:txBody>
      </p:sp>
      <p:sp>
        <p:nvSpPr>
          <p:cNvPr id="40" name="Rounded Rectangle 39"/>
          <p:cNvSpPr/>
          <p:nvPr/>
        </p:nvSpPr>
        <p:spPr>
          <a:xfrm>
            <a:off x="2247900" y="2247900"/>
            <a:ext cx="13792200" cy="2895600"/>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6000">
                <a:solidFill>
                  <a:srgbClr val="FF0000"/>
                </a:solidFill>
              </a:rPr>
              <a:t>Tôi thích những món đồ chơi kết từ lá dừa </a:t>
            </a:r>
            <a:r>
              <a:rPr lang="vi-VN" sz="6000">
                <a:solidFill>
                  <a:srgbClr val="0070C0"/>
                </a:solidFill>
              </a:rPr>
              <a:t>nên mỗi khi có dịp gặp ai bán chúng, ba đều mua về cho tôi.</a:t>
            </a:r>
            <a:endParaRPr kumimoji="0" lang="en-GB" sz="6000" b="0" i="0" u="none" strike="noStrike" kern="1200" cap="none" spc="0" normalizeH="0" baseline="0" noProof="0">
              <a:ln>
                <a:noFill/>
              </a:ln>
              <a:solidFill>
                <a:srgbClr val="0070C0"/>
              </a:solidFill>
              <a:effectLst/>
              <a:uLnTx/>
              <a:uFillTx/>
              <a:latin typeface="Calibri"/>
            </a:endParaRPr>
          </a:p>
        </p:txBody>
      </p:sp>
      <p:sp>
        <p:nvSpPr>
          <p:cNvPr id="15" name="Rounded Rectangle 39">
            <a:extLst>
              <a:ext uri="{FF2B5EF4-FFF2-40B4-BE49-F238E27FC236}">
                <a16:creationId xmlns:a16="http://schemas.microsoft.com/office/drawing/2014/main" id="{106391BC-0A62-4979-AAAA-86B214AF243A}"/>
              </a:ext>
            </a:extLst>
          </p:cNvPr>
          <p:cNvSpPr/>
          <p:nvPr/>
        </p:nvSpPr>
        <p:spPr>
          <a:xfrm>
            <a:off x="2247900" y="6057900"/>
            <a:ext cx="14058900" cy="2984458"/>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6000">
                <a:solidFill>
                  <a:srgbClr val="FF0000"/>
                </a:solidFill>
              </a:rPr>
              <a:t>Tôi thích những món đồ chơi kết từ lá dừa </a:t>
            </a:r>
            <a:r>
              <a:rPr lang="vi-VN" sz="6000">
                <a:solidFill>
                  <a:srgbClr val="00B050"/>
                </a:solidFill>
              </a:rPr>
              <a:t>còn em trai tôi lại đam mê những món đồ chơi công nghệ.</a:t>
            </a:r>
            <a:endParaRPr lang="en-GB" sz="6000">
              <a:solidFill>
                <a:srgbClr val="00B050"/>
              </a:solidFill>
            </a:endParaRPr>
          </a:p>
        </p:txBody>
      </p:sp>
    </p:spTree>
    <p:extLst>
      <p:ext uri="{BB962C8B-B14F-4D97-AF65-F5344CB8AC3E}">
        <p14:creationId xmlns:p14="http://schemas.microsoft.com/office/powerpoint/2010/main" val="875398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NGÂN NGUYỄN">
            <a:extLst>
              <a:ext uri="{FF2B5EF4-FFF2-40B4-BE49-F238E27FC236}">
                <a16:creationId xmlns:a16="http://schemas.microsoft.com/office/drawing/2014/main" id="{7C897038-D957-FADB-E328-88D85F0CF057}"/>
              </a:ext>
            </a:extLst>
          </p:cNvPr>
          <p:cNvSpPr txBox="1"/>
          <p:nvPr/>
        </p:nvSpPr>
        <p:spPr>
          <a:xfrm>
            <a:off x="1084136" y="796567"/>
            <a:ext cx="15732119" cy="1477328"/>
          </a:xfrm>
          <a:prstGeom prst="rect">
            <a:avLst/>
          </a:prstGeom>
        </p:spPr>
        <p:txBody>
          <a:bodyPr wrap="square" lIns="0" tIns="0" rIns="0" bIns="0" rtlCol="0" anchor="t">
            <a:spAutoFit/>
          </a:bodyPr>
          <a:lstStyle/>
          <a:p>
            <a:r>
              <a:rPr lang="en-US" sz="4800" b="1">
                <a:solidFill>
                  <a:srgbClr val="FF00FF"/>
                </a:solidFill>
                <a:latin typeface="Times New Roman" panose="02020603050405020304" pitchFamily="18" charset="0"/>
                <a:cs typeface="Times New Roman" panose="02020603050405020304" pitchFamily="18" charset="0"/>
              </a:rPr>
              <a:t>3. </a:t>
            </a:r>
            <a:r>
              <a:rPr lang="en-US" sz="4800" b="1">
                <a:solidFill>
                  <a:srgbClr val="000000"/>
                </a:solidFill>
                <a:latin typeface="Times New Roman" panose="02020603050405020304" pitchFamily="18" charset="0"/>
                <a:cs typeface="Times New Roman" panose="02020603050405020304" pitchFamily="18" charset="0"/>
              </a:rPr>
              <a:t>Viết 3 – 4 câu về một loài vật em thích, trong đó có ít nhất một câu ghép. Chỉ ra cách nối các vế câu đã sử dụng.</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Freeform 6">
            <a:extLst>
              <a:ext uri="{FF2B5EF4-FFF2-40B4-BE49-F238E27FC236}">
                <a16:creationId xmlns:a16="http://schemas.microsoft.com/office/drawing/2014/main" id="{0E1E376D-5FA4-1E15-0D69-1A557CAF3173}"/>
              </a:ext>
            </a:extLst>
          </p:cNvPr>
          <p:cNvSpPr/>
          <p:nvPr/>
        </p:nvSpPr>
        <p:spPr>
          <a:xfrm rot="1455067">
            <a:off x="-78152" y="8844838"/>
            <a:ext cx="1418765" cy="1408432"/>
          </a:xfrm>
          <a:custGeom>
            <a:avLst/>
            <a:gdLst/>
            <a:ahLst/>
            <a:cxnLst/>
            <a:rect l="l" t="t" r="r" b="b"/>
            <a:pathLst>
              <a:path w="2835234" h="2601327">
                <a:moveTo>
                  <a:pt x="0" y="0"/>
                </a:moveTo>
                <a:lnTo>
                  <a:pt x="2835234" y="0"/>
                </a:lnTo>
                <a:lnTo>
                  <a:pt x="2835234" y="2601327"/>
                </a:lnTo>
                <a:lnTo>
                  <a:pt x="0" y="26013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11">
            <a:extLst>
              <a:ext uri="{FF2B5EF4-FFF2-40B4-BE49-F238E27FC236}">
                <a16:creationId xmlns:a16="http://schemas.microsoft.com/office/drawing/2014/main" id="{6F1EE6F3-AF50-588A-4F81-7F0F4EF9BC4C}"/>
              </a:ext>
            </a:extLst>
          </p:cNvPr>
          <p:cNvSpPr/>
          <p:nvPr/>
        </p:nvSpPr>
        <p:spPr>
          <a:xfrm flipH="1">
            <a:off x="16530273" y="1184047"/>
            <a:ext cx="1013228" cy="1252187"/>
          </a:xfrm>
          <a:custGeom>
            <a:avLst/>
            <a:gdLst/>
            <a:ahLst/>
            <a:cxnLst/>
            <a:rect l="l" t="t" r="r" b="b"/>
            <a:pathLst>
              <a:path w="1013228" h="1252187">
                <a:moveTo>
                  <a:pt x="1013228" y="0"/>
                </a:moveTo>
                <a:lnTo>
                  <a:pt x="0" y="0"/>
                </a:lnTo>
                <a:lnTo>
                  <a:pt x="0" y="1252186"/>
                </a:lnTo>
                <a:lnTo>
                  <a:pt x="1013228" y="1252186"/>
                </a:lnTo>
                <a:lnTo>
                  <a:pt x="101322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9F5F5A89-E629-846E-C0B0-29D7371B55C7}"/>
              </a:ext>
            </a:extLst>
          </p:cNvPr>
          <p:cNvSpPr/>
          <p:nvPr/>
        </p:nvSpPr>
        <p:spPr>
          <a:xfrm>
            <a:off x="16079686" y="2502105"/>
            <a:ext cx="9144000" cy="584775"/>
          </a:xfrm>
          <a:prstGeom prst="rect">
            <a:avLst/>
          </a:prstGeom>
        </p:spPr>
        <p:txBody>
          <a:bodyPr>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kumimoji="0" lang="vi-VN" sz="3200" b="0" i="1"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pic>
        <p:nvPicPr>
          <p:cNvPr id="3" name="Picture 2">
            <a:extLst>
              <a:ext uri="{FF2B5EF4-FFF2-40B4-BE49-F238E27FC236}">
                <a16:creationId xmlns:a16="http://schemas.microsoft.com/office/drawing/2014/main" id="{9B5C7737-D77B-4978-B7E5-4A9F747D9E41}"/>
              </a:ext>
            </a:extLst>
          </p:cNvPr>
          <p:cNvPicPr>
            <a:picLocks noChangeAspect="1"/>
          </p:cNvPicPr>
          <p:nvPr/>
        </p:nvPicPr>
        <p:blipFill>
          <a:blip r:embed="rId6"/>
          <a:stretch>
            <a:fillRect/>
          </a:stretch>
        </p:blipFill>
        <p:spPr>
          <a:xfrm>
            <a:off x="863505" y="3543300"/>
            <a:ext cx="16173382" cy="5072312"/>
          </a:xfrm>
          <a:prstGeom prst="rect">
            <a:avLst/>
          </a:prstGeom>
        </p:spPr>
      </p:pic>
      <p:sp>
        <p:nvSpPr>
          <p:cNvPr id="6" name="Freeform 8">
            <a:extLst>
              <a:ext uri="{FF2B5EF4-FFF2-40B4-BE49-F238E27FC236}">
                <a16:creationId xmlns:a16="http://schemas.microsoft.com/office/drawing/2014/main" id="{F9A1E43E-69C9-E132-99B6-1CAD67FBC564}"/>
              </a:ext>
            </a:extLst>
          </p:cNvPr>
          <p:cNvSpPr/>
          <p:nvPr/>
        </p:nvSpPr>
        <p:spPr>
          <a:xfrm rot="862889">
            <a:off x="16248003" y="8124710"/>
            <a:ext cx="2166223" cy="2122013"/>
          </a:xfrm>
          <a:custGeom>
            <a:avLst/>
            <a:gdLst/>
            <a:ahLst/>
            <a:cxnLst/>
            <a:rect l="l" t="t" r="r" b="b"/>
            <a:pathLst>
              <a:path w="4156930" h="3921371">
                <a:moveTo>
                  <a:pt x="0" y="0"/>
                </a:moveTo>
                <a:lnTo>
                  <a:pt x="4156930" y="0"/>
                </a:lnTo>
                <a:lnTo>
                  <a:pt x="4156930" y="3921371"/>
                </a:lnTo>
                <a:lnTo>
                  <a:pt x="0" y="39213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43873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NGÂN NGUYỄN">
            <a:extLst>
              <a:ext uri="{FF2B5EF4-FFF2-40B4-BE49-F238E27FC236}">
                <a16:creationId xmlns:a16="http://schemas.microsoft.com/office/drawing/2014/main" id="{7C897038-D957-FADB-E328-88D85F0CF057}"/>
              </a:ext>
            </a:extLst>
          </p:cNvPr>
          <p:cNvSpPr txBox="1"/>
          <p:nvPr/>
        </p:nvSpPr>
        <p:spPr>
          <a:xfrm>
            <a:off x="1598995" y="1827024"/>
            <a:ext cx="15732119" cy="3385542"/>
          </a:xfrm>
          <a:prstGeom prst="rect">
            <a:avLst/>
          </a:prstGeom>
        </p:spPr>
        <p:txBody>
          <a:bodyPr wrap="square" lIns="0" tIns="0" rIns="0" bIns="0" rtlCol="0" anchor="t">
            <a:spAutoFit/>
          </a:bodyPr>
          <a:lstStyle/>
          <a:p>
            <a:pPr lvl="0"/>
            <a:r>
              <a:rPr lang="vi-VN" sz="4400" b="1">
                <a:latin typeface="+mj-lt"/>
              </a:rPr>
              <a:t>Miu là một chú mèo tinh ranh. Vì chú có bộ móng v</a:t>
            </a:r>
            <a:r>
              <a:rPr lang="en-US" sz="4400" b="1">
                <a:latin typeface="+mj-lt"/>
              </a:rPr>
              <a:t>u</a:t>
            </a:r>
            <a:r>
              <a:rPr lang="vi-VN" sz="4400" b="1">
                <a:latin typeface="+mj-lt"/>
              </a:rPr>
              <a:t>ốt sắc nhọn nên chú luôn rình bọn chuột phá phách, làm chúng không còn chạy vào đâu được. Chú bắt chuột thì giỏi vậy nhưng ngủ thì cũng chẳng ai bằng. Cứ khi nào chán nản là chú lại nằm phơi nắng, rồi lăn ra ngủ. Lúc đó trông chú rõ là yêu!</a:t>
            </a:r>
            <a:endParaRPr kumimoji="0" lang="en-US" sz="3600" b="1" i="0" u="none" strike="noStrike" kern="1200" cap="none" spc="0" normalizeH="0" baseline="0" noProof="0">
              <a:ln>
                <a:noFill/>
              </a:ln>
              <a:effectLst/>
              <a:uLnTx/>
              <a:uFillTx/>
              <a:latin typeface="+mj-lt"/>
              <a:cs typeface="Times New Roman" panose="02020603050405020304" pitchFamily="18" charset="0"/>
            </a:endParaRPr>
          </a:p>
        </p:txBody>
      </p:sp>
      <p:sp>
        <p:nvSpPr>
          <p:cNvPr id="5" name="Freeform 6">
            <a:extLst>
              <a:ext uri="{FF2B5EF4-FFF2-40B4-BE49-F238E27FC236}">
                <a16:creationId xmlns:a16="http://schemas.microsoft.com/office/drawing/2014/main" id="{0E1E376D-5FA4-1E15-0D69-1A557CAF3173}"/>
              </a:ext>
            </a:extLst>
          </p:cNvPr>
          <p:cNvSpPr/>
          <p:nvPr/>
        </p:nvSpPr>
        <p:spPr>
          <a:xfrm rot="1455067">
            <a:off x="-78152" y="8844838"/>
            <a:ext cx="1418765" cy="1408432"/>
          </a:xfrm>
          <a:custGeom>
            <a:avLst/>
            <a:gdLst/>
            <a:ahLst/>
            <a:cxnLst/>
            <a:rect l="l" t="t" r="r" b="b"/>
            <a:pathLst>
              <a:path w="2835234" h="2601327">
                <a:moveTo>
                  <a:pt x="0" y="0"/>
                </a:moveTo>
                <a:lnTo>
                  <a:pt x="2835234" y="0"/>
                </a:lnTo>
                <a:lnTo>
                  <a:pt x="2835234" y="2601327"/>
                </a:lnTo>
                <a:lnTo>
                  <a:pt x="0" y="26013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9F5F5A89-E629-846E-C0B0-29D7371B55C7}"/>
              </a:ext>
            </a:extLst>
          </p:cNvPr>
          <p:cNvSpPr/>
          <p:nvPr/>
        </p:nvSpPr>
        <p:spPr>
          <a:xfrm>
            <a:off x="16079686" y="2502105"/>
            <a:ext cx="9144000" cy="584775"/>
          </a:xfrm>
          <a:prstGeom prst="rect">
            <a:avLst/>
          </a:prstGeom>
        </p:spPr>
        <p:txBody>
          <a:bodyPr>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kumimoji="0" lang="vi-VN" sz="3200" b="0" i="1"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6" name="Freeform 8">
            <a:extLst>
              <a:ext uri="{FF2B5EF4-FFF2-40B4-BE49-F238E27FC236}">
                <a16:creationId xmlns:a16="http://schemas.microsoft.com/office/drawing/2014/main" id="{F9A1E43E-69C9-E132-99B6-1CAD67FBC564}"/>
              </a:ext>
            </a:extLst>
          </p:cNvPr>
          <p:cNvSpPr/>
          <p:nvPr/>
        </p:nvSpPr>
        <p:spPr>
          <a:xfrm rot="862889">
            <a:off x="16488262" y="8143762"/>
            <a:ext cx="2166223" cy="2122013"/>
          </a:xfrm>
          <a:custGeom>
            <a:avLst/>
            <a:gdLst/>
            <a:ahLst/>
            <a:cxnLst/>
            <a:rect l="l" t="t" r="r" b="b"/>
            <a:pathLst>
              <a:path w="4156930" h="3921371">
                <a:moveTo>
                  <a:pt x="0" y="0"/>
                </a:moveTo>
                <a:lnTo>
                  <a:pt x="4156930" y="0"/>
                </a:lnTo>
                <a:lnTo>
                  <a:pt x="4156930" y="3921371"/>
                </a:lnTo>
                <a:lnTo>
                  <a:pt x="0" y="39213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071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87E3B9-AE35-A61E-A0E5-69FD20882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8" name="Group 7">
            <a:extLst>
              <a:ext uri="{FF2B5EF4-FFF2-40B4-BE49-F238E27FC236}">
                <a16:creationId xmlns:a16="http://schemas.microsoft.com/office/drawing/2014/main" id="{A334DEC6-1E40-9BAA-8C0C-F2409D8DAF88}"/>
              </a:ext>
            </a:extLst>
          </p:cNvPr>
          <p:cNvGrpSpPr/>
          <p:nvPr/>
        </p:nvGrpSpPr>
        <p:grpSpPr>
          <a:xfrm>
            <a:off x="1524000" y="1028700"/>
            <a:ext cx="15240000" cy="3557263"/>
            <a:chOff x="1752600" y="2171700"/>
            <a:chExt cx="15240000" cy="3557263"/>
          </a:xfrm>
        </p:grpSpPr>
        <p:sp>
          <p:nvSpPr>
            <p:cNvPr id="4" name="TextBox 13">
              <a:extLst>
                <a:ext uri="{FF2B5EF4-FFF2-40B4-BE49-F238E27FC236}">
                  <a16:creationId xmlns:a16="http://schemas.microsoft.com/office/drawing/2014/main" id="{586D5AEB-493B-7F3D-E045-78E58DE669A5}"/>
                </a:ext>
              </a:extLst>
            </p:cNvPr>
            <p:cNvSpPr txBox="1"/>
            <p:nvPr/>
          </p:nvSpPr>
          <p:spPr>
            <a:xfrm>
              <a:off x="1752600" y="2171700"/>
              <a:ext cx="15240000" cy="3539430"/>
            </a:xfrm>
            <a:prstGeom prst="rect">
              <a:avLst/>
            </a:prstGeom>
          </p:spPr>
          <p:txBody>
            <a:bodyPr wrap="square" lIns="0" tIns="0" rIns="0" bIns="0" rtlCol="0" anchor="t">
              <a:spAutoFit/>
            </a:bodyPr>
            <a:lstStyle/>
            <a:p>
              <a:pPr algn="ctr"/>
              <a:r>
                <a:rPr lang="en-US" sz="11500" spc="179">
                  <a:ln w="190500">
                    <a:solidFill>
                      <a:sysClr val="windowText" lastClr="000000"/>
                    </a:solidFill>
                  </a:ln>
                  <a:latin typeface="#9Slide01 Tieu de ngan" panose="00000800000000000000" pitchFamily="2" charset="0"/>
                </a:rPr>
                <a:t>TẠM BIỆT CÁC EM</a:t>
              </a:r>
            </a:p>
            <a:p>
              <a:pPr algn="ctr"/>
              <a:r>
                <a:rPr lang="en-US" sz="11500" spc="179">
                  <a:ln w="190500">
                    <a:solidFill>
                      <a:sysClr val="windowText" lastClr="000000"/>
                    </a:solidFill>
                  </a:ln>
                  <a:latin typeface="#9Slide01 Tieu de ngan" panose="00000800000000000000" pitchFamily="2" charset="0"/>
                </a:rPr>
                <a:t>VÀ HẸN GẶP LẠI</a:t>
              </a:r>
            </a:p>
          </p:txBody>
        </p:sp>
        <p:sp>
          <p:nvSpPr>
            <p:cNvPr id="5" name="TextBox 13">
              <a:extLst>
                <a:ext uri="{FF2B5EF4-FFF2-40B4-BE49-F238E27FC236}">
                  <a16:creationId xmlns:a16="http://schemas.microsoft.com/office/drawing/2014/main" id="{A22E5AF5-C379-F988-0A59-2228E49EEB6B}"/>
                </a:ext>
              </a:extLst>
            </p:cNvPr>
            <p:cNvSpPr txBox="1"/>
            <p:nvPr/>
          </p:nvSpPr>
          <p:spPr>
            <a:xfrm>
              <a:off x="1752600" y="2189533"/>
              <a:ext cx="15240000" cy="3539430"/>
            </a:xfrm>
            <a:prstGeom prst="rect">
              <a:avLst/>
            </a:prstGeom>
          </p:spPr>
          <p:txBody>
            <a:bodyPr wrap="square" lIns="0" tIns="0" rIns="0" bIns="0" rtlCol="0" anchor="t">
              <a:spAutoFit/>
            </a:bodyPr>
            <a:lstStyle/>
            <a:p>
              <a:pPr algn="ctr"/>
              <a:r>
                <a:rPr lang="vi-VN" sz="11500" spc="179">
                  <a:solidFill>
                    <a:srgbClr val="FF0066"/>
                  </a:solidFill>
                  <a:latin typeface="#9Slide01 Tieu de ngan" panose="00000800000000000000" pitchFamily="2" charset="0"/>
                </a:rPr>
                <a:t>TẠM BIỆT CÁC EM</a:t>
              </a:r>
              <a:endParaRPr lang="en-US" sz="11500" spc="179">
                <a:solidFill>
                  <a:srgbClr val="FF0066"/>
                </a:solidFill>
                <a:latin typeface="#9Slide01 Tieu de ngan" panose="00000800000000000000" pitchFamily="2" charset="0"/>
              </a:endParaRPr>
            </a:p>
            <a:p>
              <a:pPr algn="ctr"/>
              <a:r>
                <a:rPr lang="vi-VN" sz="11500" spc="179">
                  <a:solidFill>
                    <a:srgbClr val="FF0066"/>
                  </a:solidFill>
                  <a:latin typeface="#9Slide01 Tieu de ngan" panose="00000800000000000000" pitchFamily="2" charset="0"/>
                </a:rPr>
                <a:t>VÀ HẸN GẶP LẠI</a:t>
              </a:r>
            </a:p>
          </p:txBody>
        </p:sp>
      </p:grpSp>
    </p:spTree>
    <p:extLst>
      <p:ext uri="{BB962C8B-B14F-4D97-AF65-F5344CB8AC3E}">
        <p14:creationId xmlns:p14="http://schemas.microsoft.com/office/powerpoint/2010/main" val="12237026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6B1D49-B559-4EE4-B27D-FC446268BB3D}"/>
              </a:ext>
            </a:extLst>
          </p:cNvPr>
          <p:cNvGrpSpPr/>
          <p:nvPr/>
        </p:nvGrpSpPr>
        <p:grpSpPr>
          <a:xfrm>
            <a:off x="1524000" y="-2476500"/>
            <a:ext cx="15240000" cy="2123658"/>
            <a:chOff x="1752600" y="2171700"/>
            <a:chExt cx="15240000" cy="2123658"/>
          </a:xfrm>
        </p:grpSpPr>
        <p:sp>
          <p:nvSpPr>
            <p:cNvPr id="9" name="TextBox 13">
              <a:extLst>
                <a:ext uri="{FF2B5EF4-FFF2-40B4-BE49-F238E27FC236}">
                  <a16:creationId xmlns:a16="http://schemas.microsoft.com/office/drawing/2014/main" id="{B0C4AE9D-9CD5-49F4-93EE-8A2C67900D00}"/>
                </a:ext>
              </a:extLst>
            </p:cNvPr>
            <p:cNvSpPr txBox="1"/>
            <p:nvPr/>
          </p:nvSpPr>
          <p:spPr>
            <a:xfrm>
              <a:off x="1752600" y="2171700"/>
              <a:ext cx="15240000" cy="2123658"/>
            </a:xfrm>
            <a:prstGeom prst="rect">
              <a:avLst/>
            </a:prstGeom>
          </p:spPr>
          <p:txBody>
            <a:bodyPr wrap="square" lIns="0" tIns="0" rIns="0" bIns="0" rtlCol="0" anchor="t">
              <a:spAutoFit/>
            </a:bodyPr>
            <a:lstStyle/>
            <a:p>
              <a:pPr algn="ctr"/>
              <a:r>
                <a:rPr lang="en-US" sz="13800" spc="179">
                  <a:ln w="190500">
                    <a:solidFill>
                      <a:sysClr val="windowText" lastClr="000000"/>
                    </a:solidFill>
                  </a:ln>
                  <a:latin typeface="Coiny" panose="02000903060500060000" pitchFamily="2" charset="0"/>
                </a:rPr>
                <a:t>KHỞI ĐỘNG</a:t>
              </a:r>
            </a:p>
          </p:txBody>
        </p:sp>
        <p:sp>
          <p:nvSpPr>
            <p:cNvPr id="10" name="TextBox 13">
              <a:extLst>
                <a:ext uri="{FF2B5EF4-FFF2-40B4-BE49-F238E27FC236}">
                  <a16:creationId xmlns:a16="http://schemas.microsoft.com/office/drawing/2014/main" id="{70B717BE-7787-4061-91A6-1327DA5107A2}"/>
                </a:ext>
              </a:extLst>
            </p:cNvPr>
            <p:cNvSpPr txBox="1"/>
            <p:nvPr/>
          </p:nvSpPr>
          <p:spPr>
            <a:xfrm>
              <a:off x="1752600" y="2171700"/>
              <a:ext cx="15240000" cy="2123658"/>
            </a:xfrm>
            <a:prstGeom prst="rect">
              <a:avLst/>
            </a:prstGeom>
          </p:spPr>
          <p:txBody>
            <a:bodyPr wrap="square" lIns="0" tIns="0" rIns="0" bIns="0" rtlCol="0" anchor="t">
              <a:spAutoFit/>
            </a:bodyPr>
            <a:lstStyle/>
            <a:p>
              <a:pPr algn="ctr"/>
              <a:r>
                <a:rPr lang="en-US" sz="13800" spc="179">
                  <a:solidFill>
                    <a:srgbClr val="FF0066"/>
                  </a:solidFill>
                  <a:latin typeface="Coiny" panose="02000903060500060000" pitchFamily="2" charset="0"/>
                </a:rPr>
                <a:t>KHỞI ĐỘNG</a:t>
              </a:r>
            </a:p>
          </p:txBody>
        </p:sp>
      </p:grpSp>
      <p:pic>
        <p:nvPicPr>
          <p:cNvPr id="2" name="Picture 1">
            <a:extLst>
              <a:ext uri="{FF2B5EF4-FFF2-40B4-BE49-F238E27FC236}">
                <a16:creationId xmlns:a16="http://schemas.microsoft.com/office/drawing/2014/main" id="{3883CE25-4041-4699-811A-6A9D78258A06}"/>
              </a:ext>
            </a:extLst>
          </p:cNvPr>
          <p:cNvPicPr>
            <a:picLocks noChangeAspect="1"/>
          </p:cNvPicPr>
          <p:nvPr/>
        </p:nvPicPr>
        <p:blipFill>
          <a:blip r:embed="rId2"/>
          <a:stretch>
            <a:fillRect/>
          </a:stretch>
        </p:blipFill>
        <p:spPr>
          <a:xfrm>
            <a:off x="1495640" y="2171700"/>
            <a:ext cx="15241321" cy="3694496"/>
          </a:xfrm>
          <a:prstGeom prst="rect">
            <a:avLst/>
          </a:prstGeom>
        </p:spPr>
      </p:pic>
    </p:spTree>
    <p:extLst>
      <p:ext uri="{BB962C8B-B14F-4D97-AF65-F5344CB8AC3E}">
        <p14:creationId xmlns:p14="http://schemas.microsoft.com/office/powerpoint/2010/main" val="2095814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NGÂN NGUYỄN">
            <a:extLst>
              <a:ext uri="{FF2B5EF4-FFF2-40B4-BE49-F238E27FC236}">
                <a16:creationId xmlns:a16="http://schemas.microsoft.com/office/drawing/2014/main" id="{7C897038-D957-FADB-E328-88D85F0CF057}"/>
              </a:ext>
            </a:extLst>
          </p:cNvPr>
          <p:cNvSpPr txBox="1"/>
          <p:nvPr/>
        </p:nvSpPr>
        <p:spPr>
          <a:xfrm>
            <a:off x="744499" y="602010"/>
            <a:ext cx="15732119" cy="1354217"/>
          </a:xfrm>
          <a:prstGeom prst="rect">
            <a:avLst/>
          </a:prstGeom>
        </p:spPr>
        <p:txBody>
          <a:bodyPr wrap="square" lIns="0" tIns="0" rIns="0" bIns="0" rtlCol="0" anchor="t">
            <a:spAutoFit/>
          </a:bodyPr>
          <a:lstStyle/>
          <a:p>
            <a:pPr algn="just"/>
            <a:r>
              <a:rPr lang="vi-VN" sz="4400" b="1">
                <a:cs typeface="Times New Roman" panose="02020603050405020304" pitchFamily="18" charset="0"/>
              </a:rPr>
              <a:t>1. Sử dụng dấu câu hoặc chọn kết từ phù hợp trong khung để ghép</a:t>
            </a:r>
            <a:r>
              <a:rPr lang="en-US" sz="4400" b="1">
                <a:cs typeface="Times New Roman" panose="02020603050405020304" pitchFamily="18" charset="0"/>
              </a:rPr>
              <a:t> </a:t>
            </a:r>
            <a:r>
              <a:rPr lang="vi-VN" sz="4400" b="1">
                <a:cs typeface="Times New Roman" panose="02020603050405020304" pitchFamily="18" charset="0"/>
              </a:rPr>
              <a:t>mỗi cặp câu đơn sau thành một câu ghép:</a:t>
            </a:r>
            <a:endParaRPr lang="en-US" sz="4400" b="1">
              <a:cs typeface="Times New Roman" panose="02020603050405020304" pitchFamily="18" charset="0"/>
            </a:endParaRPr>
          </a:p>
        </p:txBody>
      </p:sp>
      <p:sp>
        <p:nvSpPr>
          <p:cNvPr id="5" name="Freeform 6">
            <a:extLst>
              <a:ext uri="{FF2B5EF4-FFF2-40B4-BE49-F238E27FC236}">
                <a16:creationId xmlns:a16="http://schemas.microsoft.com/office/drawing/2014/main" id="{0E1E376D-5FA4-1E15-0D69-1A557CAF3173}"/>
              </a:ext>
            </a:extLst>
          </p:cNvPr>
          <p:cNvSpPr/>
          <p:nvPr/>
        </p:nvSpPr>
        <p:spPr>
          <a:xfrm rot="1455067">
            <a:off x="215914" y="6800106"/>
            <a:ext cx="1418765" cy="1408432"/>
          </a:xfrm>
          <a:custGeom>
            <a:avLst/>
            <a:gdLst/>
            <a:ahLst/>
            <a:cxnLst/>
            <a:rect l="l" t="t" r="r" b="b"/>
            <a:pathLst>
              <a:path w="2835234" h="2601327">
                <a:moveTo>
                  <a:pt x="0" y="0"/>
                </a:moveTo>
                <a:lnTo>
                  <a:pt x="2835234" y="0"/>
                </a:lnTo>
                <a:lnTo>
                  <a:pt x="2835234" y="2601327"/>
                </a:lnTo>
                <a:lnTo>
                  <a:pt x="0" y="26013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8">
            <a:extLst>
              <a:ext uri="{FF2B5EF4-FFF2-40B4-BE49-F238E27FC236}">
                <a16:creationId xmlns:a16="http://schemas.microsoft.com/office/drawing/2014/main" id="{F9A1E43E-69C9-E132-99B6-1CAD67FBC564}"/>
              </a:ext>
            </a:extLst>
          </p:cNvPr>
          <p:cNvSpPr/>
          <p:nvPr/>
        </p:nvSpPr>
        <p:spPr>
          <a:xfrm rot="862889">
            <a:off x="16248003" y="8124710"/>
            <a:ext cx="2166223" cy="2122013"/>
          </a:xfrm>
          <a:custGeom>
            <a:avLst/>
            <a:gdLst/>
            <a:ahLst/>
            <a:cxnLst/>
            <a:rect l="l" t="t" r="r" b="b"/>
            <a:pathLst>
              <a:path w="4156930" h="3921371">
                <a:moveTo>
                  <a:pt x="0" y="0"/>
                </a:moveTo>
                <a:lnTo>
                  <a:pt x="4156930" y="0"/>
                </a:lnTo>
                <a:lnTo>
                  <a:pt x="4156930" y="3921371"/>
                </a:lnTo>
                <a:lnTo>
                  <a:pt x="0" y="39213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11">
            <a:extLst>
              <a:ext uri="{FF2B5EF4-FFF2-40B4-BE49-F238E27FC236}">
                <a16:creationId xmlns:a16="http://schemas.microsoft.com/office/drawing/2014/main" id="{6F1EE6F3-AF50-588A-4F81-7F0F4EF9BC4C}"/>
              </a:ext>
            </a:extLst>
          </p:cNvPr>
          <p:cNvSpPr/>
          <p:nvPr/>
        </p:nvSpPr>
        <p:spPr>
          <a:xfrm flipH="1">
            <a:off x="15970004" y="2548087"/>
            <a:ext cx="1013228" cy="1252187"/>
          </a:xfrm>
          <a:custGeom>
            <a:avLst/>
            <a:gdLst/>
            <a:ahLst/>
            <a:cxnLst/>
            <a:rect l="l" t="t" r="r" b="b"/>
            <a:pathLst>
              <a:path w="1013228" h="1252187">
                <a:moveTo>
                  <a:pt x="1013228" y="0"/>
                </a:moveTo>
                <a:lnTo>
                  <a:pt x="0" y="0"/>
                </a:lnTo>
                <a:lnTo>
                  <a:pt x="0" y="1252186"/>
                </a:lnTo>
                <a:lnTo>
                  <a:pt x="1013228" y="1252186"/>
                </a:lnTo>
                <a:lnTo>
                  <a:pt x="101322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Rectangle 10">
            <a:extLst>
              <a:ext uri="{FF2B5EF4-FFF2-40B4-BE49-F238E27FC236}">
                <a16:creationId xmlns:a16="http://schemas.microsoft.com/office/drawing/2014/main" id="{9F5F5A89-E629-846E-C0B0-29D7371B55C7}"/>
              </a:ext>
            </a:extLst>
          </p:cNvPr>
          <p:cNvSpPr/>
          <p:nvPr/>
        </p:nvSpPr>
        <p:spPr>
          <a:xfrm>
            <a:off x="16079686" y="2502105"/>
            <a:ext cx="9144000" cy="584775"/>
          </a:xfrm>
          <a:prstGeom prst="rect">
            <a:avLst/>
          </a:prstGeom>
        </p:spPr>
        <p:txBody>
          <a:bodyPr>
            <a:spAutoFit/>
          </a:bodyPr>
          <a:lstStyle/>
          <a:p>
            <a:pPr fontAlgn="t"/>
            <a:endParaRPr lang="vi-VN" sz="3200" i="1">
              <a:latin typeface="+mj-lt"/>
            </a:endParaRPr>
          </a:p>
        </p:txBody>
      </p:sp>
      <p:pic>
        <p:nvPicPr>
          <p:cNvPr id="8" name="Picture 7">
            <a:extLst>
              <a:ext uri="{FF2B5EF4-FFF2-40B4-BE49-F238E27FC236}">
                <a16:creationId xmlns:a16="http://schemas.microsoft.com/office/drawing/2014/main" id="{E5D88CF0-4ACA-4F2C-B61C-5D170A2EDB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4800" y="2502105"/>
            <a:ext cx="11582400" cy="7182885"/>
          </a:xfrm>
          <a:prstGeom prst="rect">
            <a:avLst/>
          </a:prstGeom>
        </p:spPr>
      </p:pic>
    </p:spTree>
    <p:extLst>
      <p:ext uri="{BB962C8B-B14F-4D97-AF65-F5344CB8AC3E}">
        <p14:creationId xmlns:p14="http://schemas.microsoft.com/office/powerpoint/2010/main" val="1905718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Freeform 16"/>
          <p:cNvSpPr/>
          <p:nvPr/>
        </p:nvSpPr>
        <p:spPr>
          <a:xfrm rot="-74689">
            <a:off x="242400" y="290691"/>
            <a:ext cx="1037159" cy="1281761"/>
          </a:xfrm>
          <a:custGeom>
            <a:avLst/>
            <a:gdLst/>
            <a:ahLst/>
            <a:cxnLst/>
            <a:rect l="l" t="t" r="r" b="b"/>
            <a:pathLst>
              <a:path w="1037159" h="1281761">
                <a:moveTo>
                  <a:pt x="0" y="0"/>
                </a:moveTo>
                <a:lnTo>
                  <a:pt x="1037158" y="0"/>
                </a:lnTo>
                <a:lnTo>
                  <a:pt x="1037158" y="1281761"/>
                </a:lnTo>
                <a:lnTo>
                  <a:pt x="0" y="12817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rot="7608826">
            <a:off x="16680177" y="2817947"/>
            <a:ext cx="1345234" cy="1234252"/>
          </a:xfrm>
          <a:custGeom>
            <a:avLst/>
            <a:gdLst/>
            <a:ahLst/>
            <a:cxnLst/>
            <a:rect l="l" t="t" r="r" b="b"/>
            <a:pathLst>
              <a:path w="1345234" h="1234252">
                <a:moveTo>
                  <a:pt x="0" y="0"/>
                </a:moveTo>
                <a:lnTo>
                  <a:pt x="1345234" y="0"/>
                </a:lnTo>
                <a:lnTo>
                  <a:pt x="1345234" y="1234252"/>
                </a:lnTo>
                <a:lnTo>
                  <a:pt x="0" y="12342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2" name="Group 41"/>
          <p:cNvGrpSpPr/>
          <p:nvPr/>
        </p:nvGrpSpPr>
        <p:grpSpPr>
          <a:xfrm>
            <a:off x="4419599" y="-828329"/>
            <a:ext cx="9174743" cy="5288400"/>
            <a:chOff x="10602364" y="458027"/>
            <a:chExt cx="9174743" cy="5288400"/>
          </a:xfrm>
        </p:grpSpPr>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2364" y="458027"/>
              <a:ext cx="9174743" cy="5288400"/>
            </a:xfrm>
            <a:prstGeom prst="rect">
              <a:avLst/>
            </a:prstGeom>
          </p:spPr>
        </p:pic>
        <p:sp>
          <p:nvSpPr>
            <p:cNvPr id="35" name="TextBox 34"/>
            <p:cNvSpPr txBox="1"/>
            <p:nvPr/>
          </p:nvSpPr>
          <p:spPr>
            <a:xfrm>
              <a:off x="12000903" y="2847636"/>
              <a:ext cx="532229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THẢO LUẬN NHÓM</a:t>
              </a:r>
            </a:p>
          </p:txBody>
        </p:sp>
      </p:grpSp>
    </p:spTree>
    <p:extLst>
      <p:ext uri="{BB962C8B-B14F-4D97-AF65-F5344CB8AC3E}">
        <p14:creationId xmlns:p14="http://schemas.microsoft.com/office/powerpoint/2010/main" val="2988625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randombar(horizontal)">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9C751D-44D4-405D-8868-23C27020931D}"/>
              </a:ext>
            </a:extLst>
          </p:cNvPr>
          <p:cNvGraphicFramePr>
            <a:graphicFrameLocks noGrp="1"/>
          </p:cNvGraphicFramePr>
          <p:nvPr>
            <p:extLst>
              <p:ext uri="{D42A27DB-BD31-4B8C-83A1-F6EECF244321}">
                <p14:modId xmlns:p14="http://schemas.microsoft.com/office/powerpoint/2010/main" val="439684913"/>
              </p:ext>
            </p:extLst>
          </p:nvPr>
        </p:nvGraphicFramePr>
        <p:xfrm>
          <a:off x="1676400" y="3009900"/>
          <a:ext cx="15468600" cy="6487255"/>
        </p:xfrm>
        <a:graphic>
          <a:graphicData uri="http://schemas.openxmlformats.org/drawingml/2006/table">
            <a:tbl>
              <a:tblPr firstRow="1" firstCol="1" bandRow="1"/>
              <a:tblGrid>
                <a:gridCol w="1045677">
                  <a:extLst>
                    <a:ext uri="{9D8B030D-6E8A-4147-A177-3AD203B41FA5}">
                      <a16:colId xmlns:a16="http://schemas.microsoft.com/office/drawing/2014/main" val="4228743788"/>
                    </a:ext>
                  </a:extLst>
                </a:gridCol>
                <a:gridCol w="6193323">
                  <a:extLst>
                    <a:ext uri="{9D8B030D-6E8A-4147-A177-3AD203B41FA5}">
                      <a16:colId xmlns:a16="http://schemas.microsoft.com/office/drawing/2014/main" val="1933423864"/>
                    </a:ext>
                  </a:extLst>
                </a:gridCol>
                <a:gridCol w="8229600">
                  <a:extLst>
                    <a:ext uri="{9D8B030D-6E8A-4147-A177-3AD203B41FA5}">
                      <a16:colId xmlns:a16="http://schemas.microsoft.com/office/drawing/2014/main" val="1438061714"/>
                    </a:ext>
                  </a:extLst>
                </a:gridCol>
              </a:tblGrid>
              <a:tr h="1114160">
                <a:tc>
                  <a:txBody>
                    <a:bodyPr/>
                    <a:lstStyle/>
                    <a:p>
                      <a:pPr algn="just">
                        <a:lnSpc>
                          <a:spcPct val="115000"/>
                        </a:lnSpc>
                      </a:pPr>
                      <a:r>
                        <a:rPr lang="vi-VN" sz="3600" i="1">
                          <a:effectLst/>
                          <a:latin typeface="+mn-lt"/>
                          <a:ea typeface="Calibri" panose="020F0502020204030204" pitchFamily="34" charset="0"/>
                        </a:rPr>
                        <a:t> </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vi-VN" sz="3600" b="1">
                          <a:effectLst/>
                          <a:latin typeface="+mn-lt"/>
                          <a:ea typeface="Calibri" panose="020F0502020204030204" pitchFamily="34" charset="0"/>
                        </a:rPr>
                        <a:t>Dùng dấu câu để nối </a:t>
                      </a:r>
                      <a:endParaRPr lang="en-US" sz="3600">
                        <a:effectLst/>
                        <a:latin typeface="+mn-lt"/>
                        <a:ea typeface="Calibri" panose="020F0502020204030204" pitchFamily="34" charset="0"/>
                      </a:endParaRPr>
                    </a:p>
                    <a:p>
                      <a:pPr algn="ctr">
                        <a:lnSpc>
                          <a:spcPct val="115000"/>
                        </a:lnSpc>
                      </a:pPr>
                      <a:r>
                        <a:rPr lang="vi-VN" sz="3600" b="1">
                          <a:effectLst/>
                          <a:latin typeface="+mn-lt"/>
                          <a:ea typeface="Calibri" panose="020F0502020204030204" pitchFamily="34" charset="0"/>
                        </a:rPr>
                        <a:t>các vế</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vi-VN" sz="3600" b="1">
                          <a:effectLst/>
                          <a:latin typeface="+mn-lt"/>
                          <a:ea typeface="Calibri" panose="020F0502020204030204" pitchFamily="34" charset="0"/>
                        </a:rPr>
                        <a:t>Dùng kết từ để nối </a:t>
                      </a:r>
                      <a:endParaRPr lang="en-US" sz="3600">
                        <a:effectLst/>
                        <a:latin typeface="+mn-lt"/>
                        <a:ea typeface="Calibri" panose="020F0502020204030204" pitchFamily="34" charset="0"/>
                      </a:endParaRPr>
                    </a:p>
                    <a:p>
                      <a:pPr algn="ctr">
                        <a:lnSpc>
                          <a:spcPct val="115000"/>
                        </a:lnSpc>
                      </a:pPr>
                      <a:r>
                        <a:rPr lang="vi-VN" sz="3600" b="1">
                          <a:effectLst/>
                          <a:latin typeface="+mn-lt"/>
                          <a:ea typeface="Calibri" panose="020F0502020204030204" pitchFamily="34" charset="0"/>
                        </a:rPr>
                        <a:t>các vế</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851233"/>
                  </a:ext>
                </a:extLst>
              </a:tr>
              <a:tr h="1039384">
                <a:tc>
                  <a:txBody>
                    <a:bodyPr/>
                    <a:lstStyle/>
                    <a:p>
                      <a:pPr algn="ctr">
                        <a:lnSpc>
                          <a:spcPct val="115000"/>
                        </a:lnSpc>
                      </a:pPr>
                      <a:r>
                        <a:rPr lang="vi-VN" sz="3600" i="1">
                          <a:effectLst/>
                          <a:latin typeface="+mn-lt"/>
                          <a:ea typeface="Calibri" panose="020F0502020204030204" pitchFamily="34" charset="0"/>
                        </a:rPr>
                        <a:t>a.</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575385"/>
                  </a:ext>
                </a:extLst>
              </a:tr>
              <a:tr h="1395333">
                <a:tc>
                  <a:txBody>
                    <a:bodyPr/>
                    <a:lstStyle/>
                    <a:p>
                      <a:pPr algn="ctr">
                        <a:lnSpc>
                          <a:spcPct val="115000"/>
                        </a:lnSpc>
                      </a:pPr>
                      <a:r>
                        <a:rPr lang="vi-VN" sz="3600" i="1">
                          <a:effectLst/>
                          <a:latin typeface="+mn-lt"/>
                          <a:ea typeface="Calibri" panose="020F0502020204030204" pitchFamily="34" charset="0"/>
                        </a:rPr>
                        <a:t>b. </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19166"/>
                  </a:ext>
                </a:extLst>
              </a:tr>
              <a:tr h="1395333">
                <a:tc>
                  <a:txBody>
                    <a:bodyPr/>
                    <a:lstStyle/>
                    <a:p>
                      <a:pPr algn="ctr">
                        <a:lnSpc>
                          <a:spcPct val="115000"/>
                        </a:lnSpc>
                      </a:pPr>
                      <a:r>
                        <a:rPr lang="vi-VN" sz="3600" i="1">
                          <a:effectLst/>
                          <a:latin typeface="+mn-lt"/>
                          <a:ea typeface="Calibri" panose="020F0502020204030204" pitchFamily="34" charset="0"/>
                        </a:rPr>
                        <a:t>c.</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289746"/>
                  </a:ext>
                </a:extLst>
              </a:tr>
              <a:tr h="1395333">
                <a:tc>
                  <a:txBody>
                    <a:bodyPr/>
                    <a:lstStyle/>
                    <a:p>
                      <a:pPr algn="ctr">
                        <a:lnSpc>
                          <a:spcPct val="115000"/>
                        </a:lnSpc>
                      </a:pPr>
                      <a:r>
                        <a:rPr lang="vi-VN" sz="3600" i="1">
                          <a:effectLst/>
                          <a:latin typeface="+mn-lt"/>
                          <a:ea typeface="Calibri" panose="020F0502020204030204" pitchFamily="34" charset="0"/>
                        </a:rPr>
                        <a:t>d.</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05566"/>
                  </a:ext>
                </a:extLst>
              </a:tr>
            </a:tbl>
          </a:graphicData>
        </a:graphic>
      </p:graphicFrame>
      <p:sp>
        <p:nvSpPr>
          <p:cNvPr id="3" name="TextBox 2">
            <a:extLst>
              <a:ext uri="{FF2B5EF4-FFF2-40B4-BE49-F238E27FC236}">
                <a16:creationId xmlns:a16="http://schemas.microsoft.com/office/drawing/2014/main" id="{FC7A8F2E-4DC0-4B3B-9CA1-8AA86A350640}"/>
              </a:ext>
            </a:extLst>
          </p:cNvPr>
          <p:cNvSpPr txBox="1"/>
          <p:nvPr/>
        </p:nvSpPr>
        <p:spPr>
          <a:xfrm>
            <a:off x="5600700" y="1562100"/>
            <a:ext cx="7086600" cy="1015663"/>
          </a:xfrm>
          <a:prstGeom prst="rect">
            <a:avLst/>
          </a:prstGeom>
          <a:noFill/>
        </p:spPr>
        <p:txBody>
          <a:bodyPr wrap="square" rtlCol="0">
            <a:spAutoFit/>
          </a:bodyPr>
          <a:lstStyle/>
          <a:p>
            <a:pPr algn="ctr"/>
            <a:r>
              <a:rPr lang="en-US" sz="6000">
                <a:solidFill>
                  <a:srgbClr val="FF0000"/>
                </a:solidFill>
              </a:rPr>
              <a:t>Hoàn thành bảng sau</a:t>
            </a:r>
          </a:p>
        </p:txBody>
      </p:sp>
    </p:spTree>
    <p:extLst>
      <p:ext uri="{BB962C8B-B14F-4D97-AF65-F5344CB8AC3E}">
        <p14:creationId xmlns:p14="http://schemas.microsoft.com/office/powerpoint/2010/main" val="38557890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9C751D-44D4-405D-8868-23C27020931D}"/>
              </a:ext>
            </a:extLst>
          </p:cNvPr>
          <p:cNvGraphicFramePr>
            <a:graphicFrameLocks noGrp="1"/>
          </p:cNvGraphicFramePr>
          <p:nvPr>
            <p:extLst>
              <p:ext uri="{D42A27DB-BD31-4B8C-83A1-F6EECF244321}">
                <p14:modId xmlns:p14="http://schemas.microsoft.com/office/powerpoint/2010/main" val="1038608013"/>
              </p:ext>
            </p:extLst>
          </p:nvPr>
        </p:nvGraphicFramePr>
        <p:xfrm>
          <a:off x="1524000" y="1409700"/>
          <a:ext cx="15468600" cy="7838866"/>
        </p:xfrm>
        <a:graphic>
          <a:graphicData uri="http://schemas.openxmlformats.org/drawingml/2006/table">
            <a:tbl>
              <a:tblPr firstRow="1" firstCol="1" bandRow="1"/>
              <a:tblGrid>
                <a:gridCol w="1045677">
                  <a:extLst>
                    <a:ext uri="{9D8B030D-6E8A-4147-A177-3AD203B41FA5}">
                      <a16:colId xmlns:a16="http://schemas.microsoft.com/office/drawing/2014/main" val="4228743788"/>
                    </a:ext>
                  </a:extLst>
                </a:gridCol>
                <a:gridCol w="6193323">
                  <a:extLst>
                    <a:ext uri="{9D8B030D-6E8A-4147-A177-3AD203B41FA5}">
                      <a16:colId xmlns:a16="http://schemas.microsoft.com/office/drawing/2014/main" val="1933423864"/>
                    </a:ext>
                  </a:extLst>
                </a:gridCol>
                <a:gridCol w="8229600">
                  <a:extLst>
                    <a:ext uri="{9D8B030D-6E8A-4147-A177-3AD203B41FA5}">
                      <a16:colId xmlns:a16="http://schemas.microsoft.com/office/drawing/2014/main" val="1438061714"/>
                    </a:ext>
                  </a:extLst>
                </a:gridCol>
              </a:tblGrid>
              <a:tr h="749152">
                <a:tc>
                  <a:txBody>
                    <a:bodyPr/>
                    <a:lstStyle/>
                    <a:p>
                      <a:pPr algn="just">
                        <a:lnSpc>
                          <a:spcPct val="115000"/>
                        </a:lnSpc>
                      </a:pPr>
                      <a:r>
                        <a:rPr lang="vi-VN" sz="3600" i="1">
                          <a:effectLst/>
                          <a:latin typeface="+mn-lt"/>
                          <a:ea typeface="Calibri" panose="020F0502020204030204" pitchFamily="34" charset="0"/>
                        </a:rPr>
                        <a:t> </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vi-VN" sz="3600" b="1">
                          <a:effectLst/>
                          <a:latin typeface="+mn-lt"/>
                          <a:ea typeface="Calibri" panose="020F0502020204030204" pitchFamily="34" charset="0"/>
                        </a:rPr>
                        <a:t>Dùng dấu câu để nối </a:t>
                      </a:r>
                      <a:endParaRPr lang="en-US" sz="3600">
                        <a:effectLst/>
                        <a:latin typeface="+mn-lt"/>
                        <a:ea typeface="Calibri" panose="020F0502020204030204" pitchFamily="34" charset="0"/>
                      </a:endParaRPr>
                    </a:p>
                    <a:p>
                      <a:pPr algn="ctr">
                        <a:lnSpc>
                          <a:spcPct val="115000"/>
                        </a:lnSpc>
                      </a:pPr>
                      <a:r>
                        <a:rPr lang="vi-VN" sz="3600" b="1">
                          <a:effectLst/>
                          <a:latin typeface="+mn-lt"/>
                          <a:ea typeface="Calibri" panose="020F0502020204030204" pitchFamily="34" charset="0"/>
                        </a:rPr>
                        <a:t>các vế</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vi-VN" sz="3600" b="1">
                          <a:effectLst/>
                          <a:latin typeface="+mn-lt"/>
                          <a:ea typeface="Calibri" panose="020F0502020204030204" pitchFamily="34" charset="0"/>
                        </a:rPr>
                        <a:t>Dùng kết từ để nối </a:t>
                      </a:r>
                      <a:endParaRPr lang="en-US" sz="3600">
                        <a:effectLst/>
                        <a:latin typeface="+mn-lt"/>
                        <a:ea typeface="Calibri" panose="020F0502020204030204" pitchFamily="34" charset="0"/>
                      </a:endParaRPr>
                    </a:p>
                    <a:p>
                      <a:pPr algn="ctr">
                        <a:lnSpc>
                          <a:spcPct val="115000"/>
                        </a:lnSpc>
                      </a:pPr>
                      <a:r>
                        <a:rPr lang="vi-VN" sz="3600" b="1">
                          <a:effectLst/>
                          <a:latin typeface="+mn-lt"/>
                          <a:ea typeface="Calibri" panose="020F0502020204030204" pitchFamily="34" charset="0"/>
                        </a:rPr>
                        <a:t>các vế</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851233"/>
                  </a:ext>
                </a:extLst>
              </a:tr>
              <a:tr h="1139329">
                <a:tc>
                  <a:txBody>
                    <a:bodyPr/>
                    <a:lstStyle/>
                    <a:p>
                      <a:pPr algn="ctr">
                        <a:lnSpc>
                          <a:spcPct val="115000"/>
                        </a:lnSpc>
                      </a:pPr>
                      <a:r>
                        <a:rPr lang="vi-VN" sz="3600" i="1">
                          <a:solidFill>
                            <a:srgbClr val="FF0000"/>
                          </a:solidFill>
                          <a:effectLst/>
                          <a:latin typeface="+mn-lt"/>
                          <a:ea typeface="Calibri" panose="020F0502020204030204" pitchFamily="34" charset="0"/>
                        </a:rPr>
                        <a:t>a.</a:t>
                      </a:r>
                      <a:endParaRPr lang="en-US" sz="3600">
                        <a:solidFill>
                          <a:srgbClr val="FF0000"/>
                        </a:solidFill>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3600" i="1">
                          <a:effectLst/>
                          <a:latin typeface="+mn-lt"/>
                          <a:ea typeface="Calibri" panose="020F0502020204030204" pitchFamily="34" charset="0"/>
                        </a:rPr>
                        <a:t>Chị Mai nấu cơm, kho cá; tôi nhặt rau và quét nhà.</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3600" i="1">
                          <a:effectLst/>
                          <a:latin typeface="+mn-lt"/>
                          <a:ea typeface="Calibri" panose="020F0502020204030204" pitchFamily="34" charset="0"/>
                        </a:rPr>
                        <a:t>Chị Mai nấu cơm, kho cá còn tôi nhặt rau và quét nhà.</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575385"/>
                  </a:ext>
                </a:extLst>
              </a:tr>
              <a:tr h="1529506">
                <a:tc>
                  <a:txBody>
                    <a:bodyPr/>
                    <a:lstStyle/>
                    <a:p>
                      <a:pPr algn="ctr">
                        <a:lnSpc>
                          <a:spcPct val="115000"/>
                        </a:lnSpc>
                      </a:pPr>
                      <a:r>
                        <a:rPr lang="vi-VN" sz="3600" i="1">
                          <a:solidFill>
                            <a:srgbClr val="FF0000"/>
                          </a:solidFill>
                          <a:effectLst/>
                          <a:latin typeface="+mn-lt"/>
                          <a:ea typeface="Calibri" panose="020F0502020204030204" pitchFamily="34" charset="0"/>
                        </a:rPr>
                        <a:t>b. </a:t>
                      </a:r>
                      <a:endParaRPr lang="en-US" sz="3600">
                        <a:solidFill>
                          <a:srgbClr val="FF0000"/>
                        </a:solidFill>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3600" i="1">
                          <a:effectLst/>
                          <a:latin typeface="+mn-lt"/>
                          <a:ea typeface="Calibri" panose="020F0502020204030204" pitchFamily="34" charset="0"/>
                        </a:rPr>
                        <a:t> </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3600" i="1">
                          <a:effectLst/>
                          <a:latin typeface="+mn-lt"/>
                          <a:ea typeface="Calibri" panose="020F0502020204030204" pitchFamily="34" charset="0"/>
                        </a:rPr>
                        <a:t>Sáng nay, em đến trường và em sẽ đến thư viện để đọc sách.</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19166"/>
                  </a:ext>
                </a:extLst>
              </a:tr>
              <a:tr h="1529506">
                <a:tc>
                  <a:txBody>
                    <a:bodyPr/>
                    <a:lstStyle/>
                    <a:p>
                      <a:pPr algn="ctr">
                        <a:lnSpc>
                          <a:spcPct val="115000"/>
                        </a:lnSpc>
                      </a:pPr>
                      <a:r>
                        <a:rPr lang="vi-VN" sz="3600" i="1">
                          <a:solidFill>
                            <a:srgbClr val="FF0000"/>
                          </a:solidFill>
                          <a:effectLst/>
                          <a:latin typeface="+mn-lt"/>
                          <a:ea typeface="Calibri" panose="020F0502020204030204" pitchFamily="34" charset="0"/>
                        </a:rPr>
                        <a:t>c.</a:t>
                      </a:r>
                      <a:endParaRPr lang="en-US" sz="3600">
                        <a:solidFill>
                          <a:srgbClr val="FF0000"/>
                        </a:solidFill>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3600" i="1">
                          <a:effectLst/>
                          <a:latin typeface="+mn-lt"/>
                          <a:ea typeface="Calibri" panose="020F0502020204030204" pitchFamily="34" charset="0"/>
                        </a:rPr>
                        <a:t>Mùa xuân đang về, các loài hoa đua nhau khoe sắc trong vườn trường.</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3600" i="1">
                          <a:effectLst/>
                          <a:latin typeface="+mn-lt"/>
                          <a:ea typeface="Calibri" panose="020F0502020204030204" pitchFamily="34" charset="0"/>
                        </a:rPr>
                        <a:t>Mùa xuân đang về nên các loài hoa đua nhau khoe sắc trong vườn trường.</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289746"/>
                  </a:ext>
                </a:extLst>
              </a:tr>
              <a:tr h="1529506">
                <a:tc>
                  <a:txBody>
                    <a:bodyPr/>
                    <a:lstStyle/>
                    <a:p>
                      <a:pPr algn="ctr">
                        <a:lnSpc>
                          <a:spcPct val="115000"/>
                        </a:lnSpc>
                      </a:pPr>
                      <a:r>
                        <a:rPr lang="vi-VN" sz="3600" i="1">
                          <a:solidFill>
                            <a:srgbClr val="FF0000"/>
                          </a:solidFill>
                          <a:effectLst/>
                          <a:latin typeface="+mn-lt"/>
                          <a:ea typeface="Calibri" panose="020F0502020204030204" pitchFamily="34" charset="0"/>
                        </a:rPr>
                        <a:t>d.</a:t>
                      </a:r>
                      <a:endParaRPr lang="en-US" sz="3600">
                        <a:solidFill>
                          <a:srgbClr val="FF0000"/>
                        </a:solidFill>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3600" i="1">
                          <a:effectLst/>
                          <a:latin typeface="+mn-lt"/>
                          <a:ea typeface="Calibri" panose="020F0502020204030204" pitchFamily="34" charset="0"/>
                        </a:rPr>
                        <a:t>Luống này là hồng nhung đỏ thắm, luống kia là thược dược rực rỡ.</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3600" i="1">
                          <a:effectLst/>
                          <a:latin typeface="+mn-lt"/>
                          <a:ea typeface="Calibri" panose="020F0502020204030204" pitchFamily="34" charset="0"/>
                        </a:rPr>
                        <a:t>Luống này là hồng nhung đỏ thắm còn luống kia là thược dược rực rỡ.</a:t>
                      </a:r>
                      <a:endParaRPr lang="en-US" sz="3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05566"/>
                  </a:ext>
                </a:extLst>
              </a:tr>
            </a:tbl>
          </a:graphicData>
        </a:graphic>
      </p:graphicFrame>
    </p:spTree>
    <p:extLst>
      <p:ext uri="{BB962C8B-B14F-4D97-AF65-F5344CB8AC3E}">
        <p14:creationId xmlns:p14="http://schemas.microsoft.com/office/powerpoint/2010/main" val="31932692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NGÂN NGUYỄN">
            <a:extLst>
              <a:ext uri="{FF2B5EF4-FFF2-40B4-BE49-F238E27FC236}">
                <a16:creationId xmlns:a16="http://schemas.microsoft.com/office/drawing/2014/main" id="{7C897038-D957-FADB-E328-88D85F0CF057}"/>
              </a:ext>
            </a:extLst>
          </p:cNvPr>
          <p:cNvSpPr txBox="1"/>
          <p:nvPr/>
        </p:nvSpPr>
        <p:spPr>
          <a:xfrm>
            <a:off x="1598995" y="2436234"/>
            <a:ext cx="15732119" cy="5816977"/>
          </a:xfrm>
          <a:prstGeom prst="rect">
            <a:avLst/>
          </a:prstGeom>
        </p:spPr>
        <p:txBody>
          <a:bodyPr wrap="square" lIns="0" tIns="0" rIns="0" bIns="0" rtlCol="0" anchor="t">
            <a:spAutoFit/>
          </a:bodyPr>
          <a:lstStyle/>
          <a:p>
            <a:r>
              <a:rPr lang="vi-VN" sz="5400" b="1">
                <a:solidFill>
                  <a:srgbClr val="FF00FF"/>
                </a:solidFill>
                <a:latin typeface="Arial-Rounded-Bold"/>
              </a:rPr>
              <a:t>2. </a:t>
            </a:r>
            <a:r>
              <a:rPr lang="vi-VN" sz="4800" b="1">
                <a:solidFill>
                  <a:srgbClr val="000000"/>
                </a:solidFill>
                <a:latin typeface="Arial-BoldMT"/>
              </a:rPr>
              <a:t>Thay </a:t>
            </a:r>
            <a:r>
              <a:rPr lang="vi-VN" sz="6600">
                <a:solidFill>
                  <a:srgbClr val="FF00FF"/>
                </a:solidFill>
                <a:latin typeface="Wingdings-Regular"/>
              </a:rPr>
              <a:t></a:t>
            </a:r>
            <a:r>
              <a:rPr lang="vi-VN" sz="4800" b="1">
                <a:solidFill>
                  <a:srgbClr val="000000"/>
                </a:solidFill>
                <a:latin typeface="Arial-BoldMT"/>
              </a:rPr>
              <a:t>trong mỗi trường hợp sau bằng một kết từ và vế câu phù</a:t>
            </a:r>
            <a:r>
              <a:rPr lang="en-US" sz="4800" b="1">
                <a:solidFill>
                  <a:srgbClr val="000000"/>
                </a:solidFill>
                <a:latin typeface="Arial-BoldMT"/>
              </a:rPr>
              <a:t> hợp để tạo thành câu ghép:</a:t>
            </a:r>
          </a:p>
          <a:p>
            <a:r>
              <a:rPr lang="vi-VN" sz="4800">
                <a:solidFill>
                  <a:srgbClr val="000000"/>
                </a:solidFill>
                <a:latin typeface="ArialMT"/>
              </a:rPr>
              <a:t>a. Đường vào bản rất xa </a:t>
            </a:r>
            <a:r>
              <a:rPr lang="vi-VN" sz="6600">
                <a:solidFill>
                  <a:srgbClr val="FF00FF"/>
                </a:solidFill>
                <a:latin typeface="Wingdings-Regular"/>
              </a:rPr>
              <a:t></a:t>
            </a:r>
            <a:r>
              <a:rPr lang="vi-VN" sz="4800">
                <a:solidFill>
                  <a:srgbClr val="000000"/>
                </a:solidFill>
                <a:latin typeface="ArialMT"/>
              </a:rPr>
              <a:t>.</a:t>
            </a:r>
          </a:p>
          <a:p>
            <a:r>
              <a:rPr lang="en-US" sz="4800">
                <a:solidFill>
                  <a:srgbClr val="000000"/>
                </a:solidFill>
                <a:latin typeface="ArialMT"/>
              </a:rPr>
              <a:t>b. Những cây xoan đã lấm tấm nụ </a:t>
            </a:r>
            <a:r>
              <a:rPr lang="en-US" sz="6600">
                <a:solidFill>
                  <a:srgbClr val="FF00FF"/>
                </a:solidFill>
                <a:latin typeface="Wingdings-Regular"/>
              </a:rPr>
              <a:t></a:t>
            </a:r>
            <a:r>
              <a:rPr lang="en-US" sz="4800">
                <a:solidFill>
                  <a:srgbClr val="000000"/>
                </a:solidFill>
                <a:latin typeface="ArialMT"/>
              </a:rPr>
              <a:t>.</a:t>
            </a:r>
          </a:p>
          <a:p>
            <a:r>
              <a:rPr lang="en-US" sz="4800">
                <a:solidFill>
                  <a:srgbClr val="000000"/>
                </a:solidFill>
                <a:latin typeface="ArialMT"/>
              </a:rPr>
              <a:t>c. Hội đua thuyền tổ chức vào thứ Bảy </a:t>
            </a:r>
            <a:r>
              <a:rPr lang="en-US" sz="6600">
                <a:solidFill>
                  <a:srgbClr val="FF00FF"/>
                </a:solidFill>
                <a:latin typeface="Wingdings-Regular"/>
              </a:rPr>
              <a:t></a:t>
            </a:r>
            <a:r>
              <a:rPr lang="en-US" sz="4800">
                <a:solidFill>
                  <a:srgbClr val="000000"/>
                </a:solidFill>
                <a:latin typeface="ArialMT"/>
              </a:rPr>
              <a:t>.</a:t>
            </a:r>
          </a:p>
          <a:p>
            <a:r>
              <a:rPr lang="vi-VN" sz="4800">
                <a:solidFill>
                  <a:srgbClr val="000000"/>
                </a:solidFill>
                <a:latin typeface="ArialMT"/>
              </a:rPr>
              <a:t>d. Tôi thích những món đồ chơi kết từ lá dừa </a:t>
            </a:r>
            <a:r>
              <a:rPr lang="vi-VN" sz="6600">
                <a:solidFill>
                  <a:srgbClr val="FF00FF"/>
                </a:solidFill>
                <a:latin typeface="Wingdings-Regular"/>
              </a:rPr>
              <a:t></a:t>
            </a:r>
            <a:r>
              <a:rPr lang="vi-VN" sz="4800">
                <a:solidFill>
                  <a:srgbClr val="000000"/>
                </a:solidFill>
                <a:latin typeface="ArialMT"/>
              </a:rPr>
              <a:t>.</a:t>
            </a:r>
            <a:endParaRPr kumimoji="0" lang="en-US" sz="4800" b="1" i="0" u="none" strike="noStrike" kern="1200" cap="none" spc="0" normalizeH="0" baseline="0" noProof="0">
              <a:ln>
                <a:noFill/>
              </a:ln>
              <a:solidFill>
                <a:prstClr val="black"/>
              </a:solidFill>
              <a:effectLst/>
              <a:uLnTx/>
              <a:uFillTx/>
              <a:latin typeface="Calibri"/>
              <a:cs typeface="Times New Roman" panose="02020603050405020304" pitchFamily="18" charset="0"/>
            </a:endParaRPr>
          </a:p>
        </p:txBody>
      </p:sp>
      <p:sp>
        <p:nvSpPr>
          <p:cNvPr id="5" name="Freeform 6">
            <a:extLst>
              <a:ext uri="{FF2B5EF4-FFF2-40B4-BE49-F238E27FC236}">
                <a16:creationId xmlns:a16="http://schemas.microsoft.com/office/drawing/2014/main" id="{0E1E376D-5FA4-1E15-0D69-1A557CAF3173}"/>
              </a:ext>
            </a:extLst>
          </p:cNvPr>
          <p:cNvSpPr/>
          <p:nvPr/>
        </p:nvSpPr>
        <p:spPr>
          <a:xfrm rot="1455067">
            <a:off x="-78152" y="8844838"/>
            <a:ext cx="1418765" cy="1408432"/>
          </a:xfrm>
          <a:custGeom>
            <a:avLst/>
            <a:gdLst/>
            <a:ahLst/>
            <a:cxnLst/>
            <a:rect l="l" t="t" r="r" b="b"/>
            <a:pathLst>
              <a:path w="2835234" h="2601327">
                <a:moveTo>
                  <a:pt x="0" y="0"/>
                </a:moveTo>
                <a:lnTo>
                  <a:pt x="2835234" y="0"/>
                </a:lnTo>
                <a:lnTo>
                  <a:pt x="2835234" y="2601327"/>
                </a:lnTo>
                <a:lnTo>
                  <a:pt x="0" y="26013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8">
            <a:extLst>
              <a:ext uri="{FF2B5EF4-FFF2-40B4-BE49-F238E27FC236}">
                <a16:creationId xmlns:a16="http://schemas.microsoft.com/office/drawing/2014/main" id="{F9A1E43E-69C9-E132-99B6-1CAD67FBC564}"/>
              </a:ext>
            </a:extLst>
          </p:cNvPr>
          <p:cNvSpPr/>
          <p:nvPr/>
        </p:nvSpPr>
        <p:spPr>
          <a:xfrm rot="862889">
            <a:off x="16248003" y="8124710"/>
            <a:ext cx="2166223" cy="2122013"/>
          </a:xfrm>
          <a:custGeom>
            <a:avLst/>
            <a:gdLst/>
            <a:ahLst/>
            <a:cxnLst/>
            <a:rect l="l" t="t" r="r" b="b"/>
            <a:pathLst>
              <a:path w="4156930" h="3921371">
                <a:moveTo>
                  <a:pt x="0" y="0"/>
                </a:moveTo>
                <a:lnTo>
                  <a:pt x="4156930" y="0"/>
                </a:lnTo>
                <a:lnTo>
                  <a:pt x="4156930" y="3921371"/>
                </a:lnTo>
                <a:lnTo>
                  <a:pt x="0" y="39213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11">
            <a:extLst>
              <a:ext uri="{FF2B5EF4-FFF2-40B4-BE49-F238E27FC236}">
                <a16:creationId xmlns:a16="http://schemas.microsoft.com/office/drawing/2014/main" id="{6F1EE6F3-AF50-588A-4F81-7F0F4EF9BC4C}"/>
              </a:ext>
            </a:extLst>
          </p:cNvPr>
          <p:cNvSpPr/>
          <p:nvPr/>
        </p:nvSpPr>
        <p:spPr>
          <a:xfrm flipH="1">
            <a:off x="16530273" y="1184047"/>
            <a:ext cx="1013228" cy="1252187"/>
          </a:xfrm>
          <a:custGeom>
            <a:avLst/>
            <a:gdLst/>
            <a:ahLst/>
            <a:cxnLst/>
            <a:rect l="l" t="t" r="r" b="b"/>
            <a:pathLst>
              <a:path w="1013228" h="1252187">
                <a:moveTo>
                  <a:pt x="1013228" y="0"/>
                </a:moveTo>
                <a:lnTo>
                  <a:pt x="0" y="0"/>
                </a:lnTo>
                <a:lnTo>
                  <a:pt x="0" y="1252186"/>
                </a:lnTo>
                <a:lnTo>
                  <a:pt x="1013228" y="1252186"/>
                </a:lnTo>
                <a:lnTo>
                  <a:pt x="101322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Rectangle 10">
            <a:extLst>
              <a:ext uri="{FF2B5EF4-FFF2-40B4-BE49-F238E27FC236}">
                <a16:creationId xmlns:a16="http://schemas.microsoft.com/office/drawing/2014/main" id="{9F5F5A89-E629-846E-C0B0-29D7371B55C7}"/>
              </a:ext>
            </a:extLst>
          </p:cNvPr>
          <p:cNvSpPr/>
          <p:nvPr/>
        </p:nvSpPr>
        <p:spPr>
          <a:xfrm>
            <a:off x="16079686" y="2502105"/>
            <a:ext cx="9144000" cy="584775"/>
          </a:xfrm>
          <a:prstGeom prst="rect">
            <a:avLst/>
          </a:prstGeom>
        </p:spPr>
        <p:txBody>
          <a:bodyPr>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kumimoji="0" lang="vi-VN" sz="3200" b="0" i="1"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90063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Rectangle 40"/>
          <p:cNvSpPr/>
          <p:nvPr/>
        </p:nvSpPr>
        <p:spPr>
          <a:xfrm>
            <a:off x="3276600" y="342900"/>
            <a:ext cx="17754600" cy="1446550"/>
          </a:xfrm>
          <a:prstGeom prst="rect">
            <a:avLst/>
          </a:prstGeom>
        </p:spPr>
        <p:txBody>
          <a:bodyPr wrap="square">
            <a:spAutoFit/>
          </a:bodyPr>
          <a:lstStyle/>
          <a:p>
            <a:pPr lvl="0"/>
            <a:r>
              <a:rPr lang="vi-VN" sz="6600">
                <a:solidFill>
                  <a:srgbClr val="000000"/>
                </a:solidFill>
                <a:latin typeface="ArialMT"/>
              </a:rPr>
              <a:t>a. Đường vào bản rất xa </a:t>
            </a:r>
            <a:r>
              <a:rPr lang="vi-VN" sz="8800">
                <a:solidFill>
                  <a:srgbClr val="FF00FF"/>
                </a:solidFill>
                <a:latin typeface="Wingdings-Regular"/>
              </a:rPr>
              <a:t></a:t>
            </a:r>
            <a:r>
              <a:rPr lang="vi-VN" sz="6600">
                <a:solidFill>
                  <a:srgbClr val="000000"/>
                </a:solidFill>
                <a:latin typeface="ArialMT"/>
              </a:rPr>
              <a:t>.</a:t>
            </a:r>
          </a:p>
        </p:txBody>
      </p:sp>
      <p:sp>
        <p:nvSpPr>
          <p:cNvPr id="40" name="Rounded Rectangle 39"/>
          <p:cNvSpPr/>
          <p:nvPr/>
        </p:nvSpPr>
        <p:spPr>
          <a:xfrm>
            <a:off x="2247900" y="2247900"/>
            <a:ext cx="13792200" cy="2562869"/>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6000">
                <a:solidFill>
                  <a:srgbClr val="FF0000"/>
                </a:solidFill>
              </a:rPr>
              <a:t>Đường vào bản rất xa</a:t>
            </a:r>
            <a:r>
              <a:rPr lang="en-US" sz="6000">
                <a:solidFill>
                  <a:srgbClr val="FF0000"/>
                </a:solidFill>
              </a:rPr>
              <a:t> </a:t>
            </a:r>
            <a:r>
              <a:rPr lang="vi-VN" sz="6000">
                <a:solidFill>
                  <a:srgbClr val="002060"/>
                </a:solidFill>
              </a:rPr>
              <a:t>nên du khách đến tham quan phải đi từ sáng sớm.</a:t>
            </a:r>
            <a:endParaRPr lang="en-GB" sz="6000">
              <a:solidFill>
                <a:srgbClr val="002060"/>
              </a:solidFill>
            </a:endParaRPr>
          </a:p>
        </p:txBody>
      </p:sp>
      <p:sp>
        <p:nvSpPr>
          <p:cNvPr id="15" name="Rounded Rectangle 39">
            <a:extLst>
              <a:ext uri="{FF2B5EF4-FFF2-40B4-BE49-F238E27FC236}">
                <a16:creationId xmlns:a16="http://schemas.microsoft.com/office/drawing/2014/main" id="{106391BC-0A62-4979-AAAA-86B214AF243A}"/>
              </a:ext>
            </a:extLst>
          </p:cNvPr>
          <p:cNvSpPr/>
          <p:nvPr/>
        </p:nvSpPr>
        <p:spPr>
          <a:xfrm>
            <a:off x="2247900" y="6057900"/>
            <a:ext cx="14058900" cy="2984458"/>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6000">
                <a:solidFill>
                  <a:srgbClr val="FF0000"/>
                </a:solidFill>
              </a:rPr>
              <a:t>Đường vào bản rất xa </a:t>
            </a:r>
            <a:r>
              <a:rPr lang="vi-VN" sz="6000">
                <a:solidFill>
                  <a:srgbClr val="0070C0"/>
                </a:solidFill>
              </a:rPr>
              <a:t>nhưng các thầy, cô giáo dưới xuôi vẫn kiên trì lên dạy chữ cho trẻ ở bản.</a:t>
            </a:r>
            <a:endParaRPr lang="en-GB" sz="6000">
              <a:solidFill>
                <a:srgbClr val="0070C0"/>
              </a:solidFill>
            </a:endParaRPr>
          </a:p>
        </p:txBody>
      </p:sp>
    </p:spTree>
    <p:extLst>
      <p:ext uri="{BB962C8B-B14F-4D97-AF65-F5344CB8AC3E}">
        <p14:creationId xmlns:p14="http://schemas.microsoft.com/office/powerpoint/2010/main" val="2102140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Rectangle 40"/>
          <p:cNvSpPr/>
          <p:nvPr/>
        </p:nvSpPr>
        <p:spPr>
          <a:xfrm>
            <a:off x="2247900" y="277494"/>
            <a:ext cx="17754600" cy="1446550"/>
          </a:xfrm>
          <a:prstGeom prst="rect">
            <a:avLst/>
          </a:prstGeom>
        </p:spPr>
        <p:txBody>
          <a:bodyPr wrap="square">
            <a:spAutoFit/>
          </a:bodyPr>
          <a:lstStyle/>
          <a:p>
            <a:pPr lvl="0"/>
            <a:r>
              <a:rPr lang="en-US" sz="6600">
                <a:solidFill>
                  <a:srgbClr val="000000"/>
                </a:solidFill>
                <a:latin typeface="ArialMT"/>
              </a:rPr>
              <a:t>b. Những cây xoan đã lấm tấm nụ </a:t>
            </a:r>
            <a:r>
              <a:rPr lang="en-US" sz="8800">
                <a:solidFill>
                  <a:srgbClr val="FF00FF"/>
                </a:solidFill>
                <a:latin typeface="Wingdings-Regular"/>
              </a:rPr>
              <a:t></a:t>
            </a:r>
            <a:r>
              <a:rPr lang="en-US" sz="6600">
                <a:solidFill>
                  <a:srgbClr val="000000"/>
                </a:solidFill>
                <a:latin typeface="ArialMT"/>
              </a:rPr>
              <a:t>.</a:t>
            </a:r>
          </a:p>
        </p:txBody>
      </p:sp>
      <p:sp>
        <p:nvSpPr>
          <p:cNvPr id="40" name="Rounded Rectangle 39"/>
          <p:cNvSpPr/>
          <p:nvPr/>
        </p:nvSpPr>
        <p:spPr>
          <a:xfrm>
            <a:off x="2247900" y="2247900"/>
            <a:ext cx="13792200" cy="2895600"/>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6000">
                <a:solidFill>
                  <a:srgbClr val="FF0000"/>
                </a:solidFill>
              </a:rPr>
              <a:t>Những cây xoan đã lấm tấm nụ </a:t>
            </a:r>
            <a:r>
              <a:rPr lang="vi-VN" sz="6000">
                <a:solidFill>
                  <a:srgbClr val="0070C0"/>
                </a:solidFill>
              </a:rPr>
              <a:t>còn cây bàng đã xoè những chiếc lá non xanh đầy cành</a:t>
            </a:r>
            <a:r>
              <a:rPr lang="en-US" sz="6000">
                <a:solidFill>
                  <a:srgbClr val="0070C0"/>
                </a:solidFill>
              </a:rPr>
              <a:t>.</a:t>
            </a:r>
            <a:endParaRPr kumimoji="0" lang="en-GB" sz="6000" b="0" i="0" u="none" strike="noStrike" kern="1200" cap="none" spc="0" normalizeH="0" baseline="0" noProof="0">
              <a:ln>
                <a:noFill/>
              </a:ln>
              <a:solidFill>
                <a:srgbClr val="0070C0"/>
              </a:solidFill>
              <a:effectLst/>
              <a:uLnTx/>
              <a:uFillTx/>
              <a:latin typeface="Calibri"/>
            </a:endParaRPr>
          </a:p>
        </p:txBody>
      </p:sp>
      <p:sp>
        <p:nvSpPr>
          <p:cNvPr id="15" name="Rounded Rectangle 39">
            <a:extLst>
              <a:ext uri="{FF2B5EF4-FFF2-40B4-BE49-F238E27FC236}">
                <a16:creationId xmlns:a16="http://schemas.microsoft.com/office/drawing/2014/main" id="{106391BC-0A62-4979-AAAA-86B214AF243A}"/>
              </a:ext>
            </a:extLst>
          </p:cNvPr>
          <p:cNvSpPr/>
          <p:nvPr/>
        </p:nvSpPr>
        <p:spPr>
          <a:xfrm>
            <a:off x="2247900" y="6057900"/>
            <a:ext cx="14058900" cy="2984458"/>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6000">
                <a:solidFill>
                  <a:srgbClr val="FF0000"/>
                </a:solidFill>
              </a:rPr>
              <a:t>Những cây xoan đã lấm tấm nụ </a:t>
            </a:r>
            <a:r>
              <a:rPr lang="vi-VN" sz="6000">
                <a:solidFill>
                  <a:srgbClr val="00B050"/>
                </a:solidFill>
              </a:rPr>
              <a:t>nên chỉ qua một đêm, từ những kẽ vỏ thô ráp, xù xì, hoa bung nở bồng bềnh.</a:t>
            </a:r>
            <a:endParaRPr kumimoji="0" lang="en-GB" sz="6000" b="0" i="0" u="none" strike="noStrike" kern="1200" cap="none" spc="0" normalizeH="0" baseline="0" noProof="0">
              <a:ln>
                <a:noFill/>
              </a:ln>
              <a:solidFill>
                <a:srgbClr val="00B050"/>
              </a:solidFill>
              <a:effectLst/>
              <a:uLnTx/>
              <a:uFillTx/>
              <a:latin typeface="Calibri"/>
            </a:endParaRPr>
          </a:p>
        </p:txBody>
      </p:sp>
    </p:spTree>
    <p:extLst>
      <p:ext uri="{BB962C8B-B14F-4D97-AF65-F5344CB8AC3E}">
        <p14:creationId xmlns:p14="http://schemas.microsoft.com/office/powerpoint/2010/main" val="1722582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1005</TotalTime>
  <Words>650</Words>
  <Application>Microsoft Office PowerPoint</Application>
  <PresentationFormat>Custom</PresentationFormat>
  <Paragraphs>57</Paragraphs>
  <Slides>14</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#9Slide01 Tieu de ngan</vt:lpstr>
      <vt:lpstr>#9Slide05 Great Vibes</vt:lpstr>
      <vt:lpstr>Aptos</vt:lpstr>
      <vt:lpstr>Aptos Display</vt:lpstr>
      <vt:lpstr>Arial</vt:lpstr>
      <vt:lpstr>Arial-BoldMT</vt:lpstr>
      <vt:lpstr>ArialMT</vt:lpstr>
      <vt:lpstr>Arial-Rounded-Bold</vt:lpstr>
      <vt:lpstr>Calibri</vt:lpstr>
      <vt:lpstr>Coiny</vt:lpstr>
      <vt:lpstr>Times New Roman</vt:lpstr>
      <vt:lpstr>Wingdings-Regular</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Cute Aesthetic Group Project Presentation</dc:title>
  <dc:subject>9Slide.vn</dc:subject>
  <dc:creator>huong</dc:creator>
  <dc:description>9Slide.vn</dc:description>
  <cp:lastModifiedBy>Admin</cp:lastModifiedBy>
  <cp:revision>158</cp:revision>
  <dcterms:created xsi:type="dcterms:W3CDTF">2006-08-16T00:00:00Z</dcterms:created>
  <dcterms:modified xsi:type="dcterms:W3CDTF">2025-01-20T12:45:32Z</dcterms:modified>
  <cp:category>9Slide.vn</cp:category>
  <dc:identifier>DAGIAE-m6aE</dc:identifier>
</cp:coreProperties>
</file>