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8"/>
  </p:notesMasterIdLst>
  <p:sldIdLst>
    <p:sldId id="2634" r:id="rId4"/>
    <p:sldId id="257" r:id="rId5"/>
    <p:sldId id="267" r:id="rId6"/>
    <p:sldId id="259" r:id="rId7"/>
    <p:sldId id="260" r:id="rId8"/>
    <p:sldId id="271" r:id="rId9"/>
    <p:sldId id="272" r:id="rId10"/>
    <p:sldId id="273" r:id="rId11"/>
    <p:sldId id="269" r:id="rId12"/>
    <p:sldId id="274" r:id="rId13"/>
    <p:sldId id="275" r:id="rId14"/>
    <p:sldId id="276" r:id="rId15"/>
    <p:sldId id="277" r:id="rId16"/>
    <p:sldId id="278" r:id="rId17"/>
    <p:sldId id="279" r:id="rId18"/>
    <p:sldId id="280" r:id="rId19"/>
    <p:sldId id="281" r:id="rId20"/>
    <p:sldId id="282" r:id="rId21"/>
    <p:sldId id="283" r:id="rId22"/>
    <p:sldId id="287" r:id="rId23"/>
    <p:sldId id="258" r:id="rId24"/>
    <p:sldId id="289" r:id="rId25"/>
    <p:sldId id="290" r:id="rId26"/>
    <p:sldId id="261" r:id="rId2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3" d="100"/>
          <a:sy n="113" d="100"/>
        </p:scale>
        <p:origin x="510"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A54A5-1EDC-44EF-BE78-449DB2B8FBC6}" type="datetimeFigureOut">
              <a:rPr lang="en-US" smtClean="0"/>
              <a:t>20/1/2025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78E97E-A1A6-4FC8-8E84-C36664BD0E3D}" type="slidenum">
              <a:rPr lang="en-US" smtClean="0"/>
              <a:t>‹#›</a:t>
            </a:fld>
            <a:endParaRPr lang="en-US"/>
          </a:p>
        </p:txBody>
      </p:sp>
    </p:spTree>
    <p:extLst>
      <p:ext uri="{BB962C8B-B14F-4D97-AF65-F5344CB8AC3E}">
        <p14:creationId xmlns:p14="http://schemas.microsoft.com/office/powerpoint/2010/main" val="3001644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33FF0-0745-D1D5-4B90-ABDDA3133B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429B8ED-FBBA-3C01-42C8-538656E8C1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BF15046-10B7-533D-5EA9-3B71E57EEC3C}"/>
              </a:ext>
            </a:extLst>
          </p:cNvPr>
          <p:cNvSpPr>
            <a:spLocks noGrp="1"/>
          </p:cNvSpPr>
          <p:nvPr>
            <p:ph type="dt" sz="half" idx="10"/>
          </p:nvPr>
        </p:nvSpPr>
        <p:spPr/>
        <p:txBody>
          <a:bodyPr/>
          <a:lstStyle/>
          <a:p>
            <a:fld id="{ED3B708D-5B2B-470E-BC2C-A6D28B87D244}" type="datetimeFigureOut">
              <a:rPr lang="vi-VN" smtClean="0"/>
              <a:t>20/01/2025</a:t>
            </a:fld>
            <a:endParaRPr lang="vi-VN"/>
          </a:p>
        </p:txBody>
      </p:sp>
      <p:sp>
        <p:nvSpPr>
          <p:cNvPr id="5" name="Footer Placeholder 4">
            <a:extLst>
              <a:ext uri="{FF2B5EF4-FFF2-40B4-BE49-F238E27FC236}">
                <a16:creationId xmlns:a16="http://schemas.microsoft.com/office/drawing/2014/main" id="{5FD52505-F004-FEF6-FD24-9F9C6F5F5E4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19BC4FD-326A-3F71-5284-AD3AD171CB01}"/>
              </a:ext>
            </a:extLst>
          </p:cNvPr>
          <p:cNvSpPr>
            <a:spLocks noGrp="1"/>
          </p:cNvSpPr>
          <p:nvPr>
            <p:ph type="sldNum" sz="quarter" idx="12"/>
          </p:nvPr>
        </p:nvSpPr>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265512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883D1-1527-8D4B-4AE2-D0E8F8FCF6C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9D793CA-0961-5155-1D6F-D5596F5F97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841F1D9-6ADD-576E-AEEC-EFB853A44031}"/>
              </a:ext>
            </a:extLst>
          </p:cNvPr>
          <p:cNvSpPr>
            <a:spLocks noGrp="1"/>
          </p:cNvSpPr>
          <p:nvPr>
            <p:ph type="dt" sz="half" idx="10"/>
          </p:nvPr>
        </p:nvSpPr>
        <p:spPr/>
        <p:txBody>
          <a:bodyPr/>
          <a:lstStyle/>
          <a:p>
            <a:fld id="{ED3B708D-5B2B-470E-BC2C-A6D28B87D244}" type="datetimeFigureOut">
              <a:rPr lang="vi-VN" smtClean="0"/>
              <a:t>20/01/2025</a:t>
            </a:fld>
            <a:endParaRPr lang="vi-VN"/>
          </a:p>
        </p:txBody>
      </p:sp>
      <p:sp>
        <p:nvSpPr>
          <p:cNvPr id="5" name="Footer Placeholder 4">
            <a:extLst>
              <a:ext uri="{FF2B5EF4-FFF2-40B4-BE49-F238E27FC236}">
                <a16:creationId xmlns:a16="http://schemas.microsoft.com/office/drawing/2014/main" id="{7E4DD61B-F812-4DC1-A126-60E36243D40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720AC7E-4DB8-E0E9-3383-272D78DA8059}"/>
              </a:ext>
            </a:extLst>
          </p:cNvPr>
          <p:cNvSpPr>
            <a:spLocks noGrp="1"/>
          </p:cNvSpPr>
          <p:nvPr>
            <p:ph type="sldNum" sz="quarter" idx="12"/>
          </p:nvPr>
        </p:nvSpPr>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6015824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7DBBF1-BA01-C6A3-7254-F221AFF974A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5B1FD1B-A8B2-E586-DBA5-AA9555C62C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5A2F84F-C51A-3078-3D35-689DF39F7578}"/>
              </a:ext>
            </a:extLst>
          </p:cNvPr>
          <p:cNvSpPr>
            <a:spLocks noGrp="1"/>
          </p:cNvSpPr>
          <p:nvPr>
            <p:ph type="dt" sz="half" idx="10"/>
          </p:nvPr>
        </p:nvSpPr>
        <p:spPr/>
        <p:txBody>
          <a:bodyPr/>
          <a:lstStyle/>
          <a:p>
            <a:fld id="{ED3B708D-5B2B-470E-BC2C-A6D28B87D244}" type="datetimeFigureOut">
              <a:rPr lang="vi-VN" smtClean="0"/>
              <a:t>20/01/2025</a:t>
            </a:fld>
            <a:endParaRPr lang="vi-VN"/>
          </a:p>
        </p:txBody>
      </p:sp>
      <p:sp>
        <p:nvSpPr>
          <p:cNvPr id="5" name="Footer Placeholder 4">
            <a:extLst>
              <a:ext uri="{FF2B5EF4-FFF2-40B4-BE49-F238E27FC236}">
                <a16:creationId xmlns:a16="http://schemas.microsoft.com/office/drawing/2014/main" id="{AF6DEACD-3250-63F0-1081-24AB50EC5D7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2681285-D48B-DC5F-2ECB-A70D750BDC6E}"/>
              </a:ext>
            </a:extLst>
          </p:cNvPr>
          <p:cNvSpPr>
            <a:spLocks noGrp="1"/>
          </p:cNvSpPr>
          <p:nvPr>
            <p:ph type="sldNum" sz="quarter" idx="12"/>
          </p:nvPr>
        </p:nvSpPr>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0990088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4689257-6F45-47D3-9596-FEBD3C2478A1}" type="datetimeFigureOut">
              <a:rPr lang="en-US" smtClean="0"/>
              <a:t>20/1/2025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E1CE0-8252-49A3-B42B-2A9195FEB41A}" type="slidenum">
              <a:rPr lang="en-US" smtClean="0"/>
              <a:t>‹#›</a:t>
            </a:fld>
            <a:endParaRPr lang="en-US"/>
          </a:p>
        </p:txBody>
      </p:sp>
    </p:spTree>
    <p:extLst>
      <p:ext uri="{BB962C8B-B14F-4D97-AF65-F5344CB8AC3E}">
        <p14:creationId xmlns:p14="http://schemas.microsoft.com/office/powerpoint/2010/main" val="1718809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689257-6F45-47D3-9596-FEBD3C2478A1}" type="datetimeFigureOut">
              <a:rPr lang="en-US" smtClean="0"/>
              <a:t>20/1/2025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E1CE0-8252-49A3-B42B-2A9195FEB41A}" type="slidenum">
              <a:rPr lang="en-US" smtClean="0"/>
              <a:t>‹#›</a:t>
            </a:fld>
            <a:endParaRPr lang="en-US"/>
          </a:p>
        </p:txBody>
      </p:sp>
    </p:spTree>
    <p:extLst>
      <p:ext uri="{BB962C8B-B14F-4D97-AF65-F5344CB8AC3E}">
        <p14:creationId xmlns:p14="http://schemas.microsoft.com/office/powerpoint/2010/main" val="1682256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689257-6F45-47D3-9596-FEBD3C2478A1}" type="datetimeFigureOut">
              <a:rPr lang="en-US" smtClean="0"/>
              <a:t>20/1/2025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E1CE0-8252-49A3-B42B-2A9195FEB41A}" type="slidenum">
              <a:rPr lang="en-US" smtClean="0"/>
              <a:t>‹#›</a:t>
            </a:fld>
            <a:endParaRPr lang="en-US"/>
          </a:p>
        </p:txBody>
      </p:sp>
    </p:spTree>
    <p:extLst>
      <p:ext uri="{BB962C8B-B14F-4D97-AF65-F5344CB8AC3E}">
        <p14:creationId xmlns:p14="http://schemas.microsoft.com/office/powerpoint/2010/main" val="35528956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689257-6F45-47D3-9596-FEBD3C2478A1}" type="datetimeFigureOut">
              <a:rPr lang="en-US" smtClean="0"/>
              <a:t>20/1/2025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FE1CE0-8252-49A3-B42B-2A9195FEB41A}" type="slidenum">
              <a:rPr lang="en-US" smtClean="0"/>
              <a:t>‹#›</a:t>
            </a:fld>
            <a:endParaRPr lang="en-US"/>
          </a:p>
        </p:txBody>
      </p:sp>
    </p:spTree>
    <p:extLst>
      <p:ext uri="{BB962C8B-B14F-4D97-AF65-F5344CB8AC3E}">
        <p14:creationId xmlns:p14="http://schemas.microsoft.com/office/powerpoint/2010/main" val="3243970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689257-6F45-47D3-9596-FEBD3C2478A1}" type="datetimeFigureOut">
              <a:rPr lang="en-US" smtClean="0"/>
              <a:t>20/1/2025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FE1CE0-8252-49A3-B42B-2A9195FEB41A}" type="slidenum">
              <a:rPr lang="en-US" smtClean="0"/>
              <a:t>‹#›</a:t>
            </a:fld>
            <a:endParaRPr lang="en-US"/>
          </a:p>
        </p:txBody>
      </p:sp>
    </p:spTree>
    <p:extLst>
      <p:ext uri="{BB962C8B-B14F-4D97-AF65-F5344CB8AC3E}">
        <p14:creationId xmlns:p14="http://schemas.microsoft.com/office/powerpoint/2010/main" val="286266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689257-6F45-47D3-9596-FEBD3C2478A1}" type="datetimeFigureOut">
              <a:rPr lang="en-US" smtClean="0"/>
              <a:t>20/1/2025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FE1CE0-8252-49A3-B42B-2A9195FEB41A}" type="slidenum">
              <a:rPr lang="en-US" smtClean="0"/>
              <a:t>‹#›</a:t>
            </a:fld>
            <a:endParaRPr lang="en-US"/>
          </a:p>
        </p:txBody>
      </p:sp>
    </p:spTree>
    <p:extLst>
      <p:ext uri="{BB962C8B-B14F-4D97-AF65-F5344CB8AC3E}">
        <p14:creationId xmlns:p14="http://schemas.microsoft.com/office/powerpoint/2010/main" val="846114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689257-6F45-47D3-9596-FEBD3C2478A1}" type="datetimeFigureOut">
              <a:rPr lang="en-US" smtClean="0"/>
              <a:t>20/1/2025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FE1CE0-8252-49A3-B42B-2A9195FEB41A}" type="slidenum">
              <a:rPr lang="en-US" smtClean="0"/>
              <a:t>‹#›</a:t>
            </a:fld>
            <a:endParaRPr lang="en-US"/>
          </a:p>
        </p:txBody>
      </p:sp>
    </p:spTree>
    <p:extLst>
      <p:ext uri="{BB962C8B-B14F-4D97-AF65-F5344CB8AC3E}">
        <p14:creationId xmlns:p14="http://schemas.microsoft.com/office/powerpoint/2010/main" val="1039054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4689257-6F45-47D3-9596-FEBD3C2478A1}" type="datetimeFigureOut">
              <a:rPr lang="en-US" smtClean="0"/>
              <a:t>20/1/2025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FE1CE0-8252-49A3-B42B-2A9195FEB41A}" type="slidenum">
              <a:rPr lang="en-US" smtClean="0"/>
              <a:t>‹#›</a:t>
            </a:fld>
            <a:endParaRPr lang="en-US"/>
          </a:p>
        </p:txBody>
      </p:sp>
    </p:spTree>
    <p:extLst>
      <p:ext uri="{BB962C8B-B14F-4D97-AF65-F5344CB8AC3E}">
        <p14:creationId xmlns:p14="http://schemas.microsoft.com/office/powerpoint/2010/main" val="2453085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A7404-FC6B-8441-861A-51EAE425375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25D3CA6-C3AF-A0C0-ACAD-87716487AD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EBB7BA5-37BF-B5F6-090A-A0FD04DD53C5}"/>
              </a:ext>
            </a:extLst>
          </p:cNvPr>
          <p:cNvSpPr>
            <a:spLocks noGrp="1"/>
          </p:cNvSpPr>
          <p:nvPr>
            <p:ph type="dt" sz="half" idx="10"/>
          </p:nvPr>
        </p:nvSpPr>
        <p:spPr/>
        <p:txBody>
          <a:bodyPr/>
          <a:lstStyle/>
          <a:p>
            <a:fld id="{ED3B708D-5B2B-470E-BC2C-A6D28B87D244}" type="datetimeFigureOut">
              <a:rPr lang="vi-VN" smtClean="0"/>
              <a:t>20/01/2025</a:t>
            </a:fld>
            <a:endParaRPr lang="vi-VN"/>
          </a:p>
        </p:txBody>
      </p:sp>
      <p:sp>
        <p:nvSpPr>
          <p:cNvPr id="5" name="Footer Placeholder 4">
            <a:extLst>
              <a:ext uri="{FF2B5EF4-FFF2-40B4-BE49-F238E27FC236}">
                <a16:creationId xmlns:a16="http://schemas.microsoft.com/office/drawing/2014/main" id="{231B30FD-2CBF-ED42-6330-40AB532039A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16F5CAF-1328-739E-A176-50CAC35DD997}"/>
              </a:ext>
            </a:extLst>
          </p:cNvPr>
          <p:cNvSpPr>
            <a:spLocks noGrp="1"/>
          </p:cNvSpPr>
          <p:nvPr>
            <p:ph type="sldNum" sz="quarter" idx="12"/>
          </p:nvPr>
        </p:nvSpPr>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0011407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4689257-6F45-47D3-9596-FEBD3C2478A1}" type="datetimeFigureOut">
              <a:rPr lang="en-US" smtClean="0"/>
              <a:t>20/1/2025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FE1CE0-8252-49A3-B42B-2A9195FEB41A}" type="slidenum">
              <a:rPr lang="en-US" smtClean="0"/>
              <a:t>‹#›</a:t>
            </a:fld>
            <a:endParaRPr lang="en-US"/>
          </a:p>
        </p:txBody>
      </p:sp>
    </p:spTree>
    <p:extLst>
      <p:ext uri="{BB962C8B-B14F-4D97-AF65-F5344CB8AC3E}">
        <p14:creationId xmlns:p14="http://schemas.microsoft.com/office/powerpoint/2010/main" val="42894907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689257-6F45-47D3-9596-FEBD3C2478A1}" type="datetimeFigureOut">
              <a:rPr lang="en-US" smtClean="0"/>
              <a:t>20/1/2025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E1CE0-8252-49A3-B42B-2A9195FEB41A}" type="slidenum">
              <a:rPr lang="en-US" smtClean="0"/>
              <a:t>‹#›</a:t>
            </a:fld>
            <a:endParaRPr lang="en-US"/>
          </a:p>
        </p:txBody>
      </p:sp>
    </p:spTree>
    <p:extLst>
      <p:ext uri="{BB962C8B-B14F-4D97-AF65-F5344CB8AC3E}">
        <p14:creationId xmlns:p14="http://schemas.microsoft.com/office/powerpoint/2010/main" val="22829125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689257-6F45-47D3-9596-FEBD3C2478A1}" type="datetimeFigureOut">
              <a:rPr lang="en-US" smtClean="0"/>
              <a:t>20/1/2025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E1CE0-8252-49A3-B42B-2A9195FEB41A}" type="slidenum">
              <a:rPr lang="en-US" smtClean="0"/>
              <a:t>‹#›</a:t>
            </a:fld>
            <a:endParaRPr lang="en-US"/>
          </a:p>
        </p:txBody>
      </p:sp>
    </p:spTree>
    <p:extLst>
      <p:ext uri="{BB962C8B-B14F-4D97-AF65-F5344CB8AC3E}">
        <p14:creationId xmlns:p14="http://schemas.microsoft.com/office/powerpoint/2010/main" val="3495522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20/1/2025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560784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20/1/2025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7165494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20/1/2025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549986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20/1/2025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709683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20/1/2025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028645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20/1/2025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492553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20/1/2025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57911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3BFAB-E569-463C-1E20-BED23E4322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C1F09647-85F0-148E-5F2E-A2B470CBC15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14C9FA-1C09-26A4-C92D-7470FE6AFFC9}"/>
              </a:ext>
            </a:extLst>
          </p:cNvPr>
          <p:cNvSpPr>
            <a:spLocks noGrp="1"/>
          </p:cNvSpPr>
          <p:nvPr>
            <p:ph type="dt" sz="half" idx="10"/>
          </p:nvPr>
        </p:nvSpPr>
        <p:spPr/>
        <p:txBody>
          <a:bodyPr/>
          <a:lstStyle/>
          <a:p>
            <a:fld id="{ED3B708D-5B2B-470E-BC2C-A6D28B87D244}" type="datetimeFigureOut">
              <a:rPr lang="vi-VN" smtClean="0"/>
              <a:t>20/01/2025</a:t>
            </a:fld>
            <a:endParaRPr lang="vi-VN"/>
          </a:p>
        </p:txBody>
      </p:sp>
      <p:sp>
        <p:nvSpPr>
          <p:cNvPr id="5" name="Footer Placeholder 4">
            <a:extLst>
              <a:ext uri="{FF2B5EF4-FFF2-40B4-BE49-F238E27FC236}">
                <a16:creationId xmlns:a16="http://schemas.microsoft.com/office/drawing/2014/main" id="{F7F59746-E874-6FE6-BAD2-0641F155FFB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F2E76B-00AF-1A0C-9F00-8CFA6B6DE43E}"/>
              </a:ext>
            </a:extLst>
          </p:cNvPr>
          <p:cNvSpPr>
            <a:spLocks noGrp="1"/>
          </p:cNvSpPr>
          <p:nvPr>
            <p:ph type="sldNum" sz="quarter" idx="12"/>
          </p:nvPr>
        </p:nvSpPr>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415861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20/1/2025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101955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20/1/2025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048317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20/1/2025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81096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20/1/2025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4984749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123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E9809-6335-0187-1B10-79C21DF5A39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3053144-21D4-79BD-CA0D-FBF9611224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88C49E8-D322-8338-410C-9BEF21B606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A777CD7-4FE4-03A0-2D1A-729DF5F0D5A7}"/>
              </a:ext>
            </a:extLst>
          </p:cNvPr>
          <p:cNvSpPr>
            <a:spLocks noGrp="1"/>
          </p:cNvSpPr>
          <p:nvPr>
            <p:ph type="dt" sz="half" idx="10"/>
          </p:nvPr>
        </p:nvSpPr>
        <p:spPr/>
        <p:txBody>
          <a:bodyPr/>
          <a:lstStyle/>
          <a:p>
            <a:fld id="{ED3B708D-5B2B-470E-BC2C-A6D28B87D244}" type="datetimeFigureOut">
              <a:rPr lang="vi-VN" smtClean="0"/>
              <a:t>20/01/2025</a:t>
            </a:fld>
            <a:endParaRPr lang="vi-VN"/>
          </a:p>
        </p:txBody>
      </p:sp>
      <p:sp>
        <p:nvSpPr>
          <p:cNvPr id="6" name="Footer Placeholder 5">
            <a:extLst>
              <a:ext uri="{FF2B5EF4-FFF2-40B4-BE49-F238E27FC236}">
                <a16:creationId xmlns:a16="http://schemas.microsoft.com/office/drawing/2014/main" id="{E7F07ADC-0657-EF94-AC96-CCBEFDCF0D2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31898E2-1F13-1134-55D2-18BB234DA831}"/>
              </a:ext>
            </a:extLst>
          </p:cNvPr>
          <p:cNvSpPr>
            <a:spLocks noGrp="1"/>
          </p:cNvSpPr>
          <p:nvPr>
            <p:ph type="sldNum" sz="quarter" idx="12"/>
          </p:nvPr>
        </p:nvSpPr>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28808541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50203-70A8-B50F-384B-C7D57E35AE82}"/>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CDA60CC-C076-B708-5750-C8FA5A65F9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3EF1AF-B8AD-B233-47A2-E383A5611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C7CEB8B-A51F-D3C6-9EA4-6DF9C63126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D0CE10-5B4A-902F-27CF-E57FEB4D3E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DB9A696-B3E1-82F9-E08B-FA32DA29EFBD}"/>
              </a:ext>
            </a:extLst>
          </p:cNvPr>
          <p:cNvSpPr>
            <a:spLocks noGrp="1"/>
          </p:cNvSpPr>
          <p:nvPr>
            <p:ph type="dt" sz="half" idx="10"/>
          </p:nvPr>
        </p:nvSpPr>
        <p:spPr/>
        <p:txBody>
          <a:bodyPr/>
          <a:lstStyle/>
          <a:p>
            <a:fld id="{ED3B708D-5B2B-470E-BC2C-A6D28B87D244}" type="datetimeFigureOut">
              <a:rPr lang="vi-VN" smtClean="0"/>
              <a:t>20/01/2025</a:t>
            </a:fld>
            <a:endParaRPr lang="vi-VN"/>
          </a:p>
        </p:txBody>
      </p:sp>
      <p:sp>
        <p:nvSpPr>
          <p:cNvPr id="8" name="Footer Placeholder 7">
            <a:extLst>
              <a:ext uri="{FF2B5EF4-FFF2-40B4-BE49-F238E27FC236}">
                <a16:creationId xmlns:a16="http://schemas.microsoft.com/office/drawing/2014/main" id="{2C530E2B-FBEF-B45F-F21A-1D929EA5B45B}"/>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E6AE281D-ECEE-1F77-37D5-77122BF4D991}"/>
              </a:ext>
            </a:extLst>
          </p:cNvPr>
          <p:cNvSpPr>
            <a:spLocks noGrp="1"/>
          </p:cNvSpPr>
          <p:nvPr>
            <p:ph type="sldNum" sz="quarter" idx="12"/>
          </p:nvPr>
        </p:nvSpPr>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2127188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B7B89-4C3C-9DC7-7576-05B4B8238209}"/>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7880CBB-0989-B005-C4C4-9EFD1AFBDEAB}"/>
              </a:ext>
            </a:extLst>
          </p:cNvPr>
          <p:cNvSpPr>
            <a:spLocks noGrp="1"/>
          </p:cNvSpPr>
          <p:nvPr>
            <p:ph type="dt" sz="half" idx="10"/>
          </p:nvPr>
        </p:nvSpPr>
        <p:spPr/>
        <p:txBody>
          <a:bodyPr/>
          <a:lstStyle/>
          <a:p>
            <a:fld id="{ED3B708D-5B2B-470E-BC2C-A6D28B87D244}" type="datetimeFigureOut">
              <a:rPr lang="vi-VN" smtClean="0"/>
              <a:t>20/01/2025</a:t>
            </a:fld>
            <a:endParaRPr lang="vi-VN"/>
          </a:p>
        </p:txBody>
      </p:sp>
      <p:sp>
        <p:nvSpPr>
          <p:cNvPr id="4" name="Footer Placeholder 3">
            <a:extLst>
              <a:ext uri="{FF2B5EF4-FFF2-40B4-BE49-F238E27FC236}">
                <a16:creationId xmlns:a16="http://schemas.microsoft.com/office/drawing/2014/main" id="{D8B65C85-63D3-5CC7-59BA-6BABE54E059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0CC7A005-8E2F-98C1-C559-824B77248426}"/>
              </a:ext>
            </a:extLst>
          </p:cNvPr>
          <p:cNvSpPr>
            <a:spLocks noGrp="1"/>
          </p:cNvSpPr>
          <p:nvPr>
            <p:ph type="sldNum" sz="quarter" idx="12"/>
          </p:nvPr>
        </p:nvSpPr>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20552076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B19792-7FE7-4C71-D166-321CAE87C02D}"/>
              </a:ext>
            </a:extLst>
          </p:cNvPr>
          <p:cNvSpPr>
            <a:spLocks noGrp="1"/>
          </p:cNvSpPr>
          <p:nvPr>
            <p:ph type="dt" sz="half" idx="10"/>
          </p:nvPr>
        </p:nvSpPr>
        <p:spPr/>
        <p:txBody>
          <a:bodyPr/>
          <a:lstStyle/>
          <a:p>
            <a:fld id="{ED3B708D-5B2B-470E-BC2C-A6D28B87D244}" type="datetimeFigureOut">
              <a:rPr lang="vi-VN" smtClean="0"/>
              <a:t>20/01/2025</a:t>
            </a:fld>
            <a:endParaRPr lang="vi-VN"/>
          </a:p>
        </p:txBody>
      </p:sp>
      <p:sp>
        <p:nvSpPr>
          <p:cNvPr id="3" name="Footer Placeholder 2">
            <a:extLst>
              <a:ext uri="{FF2B5EF4-FFF2-40B4-BE49-F238E27FC236}">
                <a16:creationId xmlns:a16="http://schemas.microsoft.com/office/drawing/2014/main" id="{9CE11750-5D64-0ADF-79E2-4AEB7026734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3CAFF72-F27E-9471-DEC3-3F6BF0F3B9B8}"/>
              </a:ext>
            </a:extLst>
          </p:cNvPr>
          <p:cNvSpPr>
            <a:spLocks noGrp="1"/>
          </p:cNvSpPr>
          <p:nvPr>
            <p:ph type="sldNum" sz="quarter" idx="12"/>
          </p:nvPr>
        </p:nvSpPr>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615791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2A51C-6DF7-DA06-39E5-542F3F29D9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9E98E8C8-9C22-F900-D730-847B15289D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438F129-DC66-AC5D-A951-928966B41C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D91E5-EB22-1EE3-7D0E-8FDF8B9ABA99}"/>
              </a:ext>
            </a:extLst>
          </p:cNvPr>
          <p:cNvSpPr>
            <a:spLocks noGrp="1"/>
          </p:cNvSpPr>
          <p:nvPr>
            <p:ph type="dt" sz="half" idx="10"/>
          </p:nvPr>
        </p:nvSpPr>
        <p:spPr/>
        <p:txBody>
          <a:bodyPr/>
          <a:lstStyle/>
          <a:p>
            <a:fld id="{ED3B708D-5B2B-470E-BC2C-A6D28B87D244}" type="datetimeFigureOut">
              <a:rPr lang="vi-VN" smtClean="0"/>
              <a:t>20/01/2025</a:t>
            </a:fld>
            <a:endParaRPr lang="vi-VN"/>
          </a:p>
        </p:txBody>
      </p:sp>
      <p:sp>
        <p:nvSpPr>
          <p:cNvPr id="6" name="Footer Placeholder 5">
            <a:extLst>
              <a:ext uri="{FF2B5EF4-FFF2-40B4-BE49-F238E27FC236}">
                <a16:creationId xmlns:a16="http://schemas.microsoft.com/office/drawing/2014/main" id="{BB898222-F0D4-17A2-EACD-54032F9ABA2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EE63327-60C6-CB8D-5166-5FD8D12FDA6C}"/>
              </a:ext>
            </a:extLst>
          </p:cNvPr>
          <p:cNvSpPr>
            <a:spLocks noGrp="1"/>
          </p:cNvSpPr>
          <p:nvPr>
            <p:ph type="sldNum" sz="quarter" idx="12"/>
          </p:nvPr>
        </p:nvSpPr>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13839220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0367E-0361-7937-EDDA-3A67106173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3A09989-5B8C-3D7D-A5E3-748208A0A0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0984BD2-3556-436A-44FA-E86869482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BB75DB-2750-B6F6-18E3-1788DF707F41}"/>
              </a:ext>
            </a:extLst>
          </p:cNvPr>
          <p:cNvSpPr>
            <a:spLocks noGrp="1"/>
          </p:cNvSpPr>
          <p:nvPr>
            <p:ph type="dt" sz="half" idx="10"/>
          </p:nvPr>
        </p:nvSpPr>
        <p:spPr/>
        <p:txBody>
          <a:bodyPr/>
          <a:lstStyle/>
          <a:p>
            <a:fld id="{ED3B708D-5B2B-470E-BC2C-A6D28B87D244}" type="datetimeFigureOut">
              <a:rPr lang="vi-VN" smtClean="0"/>
              <a:t>20/01/2025</a:t>
            </a:fld>
            <a:endParaRPr lang="vi-VN"/>
          </a:p>
        </p:txBody>
      </p:sp>
      <p:sp>
        <p:nvSpPr>
          <p:cNvPr id="6" name="Footer Placeholder 5">
            <a:extLst>
              <a:ext uri="{FF2B5EF4-FFF2-40B4-BE49-F238E27FC236}">
                <a16:creationId xmlns:a16="http://schemas.microsoft.com/office/drawing/2014/main" id="{0FB71B1D-A3A0-8BBD-A36D-BABF15ACAED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BD7D369-D263-9CE0-6C0B-21F380BE5390}"/>
              </a:ext>
            </a:extLst>
          </p:cNvPr>
          <p:cNvSpPr>
            <a:spLocks noGrp="1"/>
          </p:cNvSpPr>
          <p:nvPr>
            <p:ph type="sldNum" sz="quarter" idx="12"/>
          </p:nvPr>
        </p:nvSpPr>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13119805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916C54D-71EB-2962-19E1-3BD4988FF79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6F922B5-3678-B8E7-F680-89F2E19C65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9483645-96AA-6DA1-A453-E786DFCAC9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4073406-4305-D4E1-C68C-7EBBB8D69B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D3B708D-5B2B-470E-BC2C-A6D28B87D244}" type="datetimeFigureOut">
              <a:rPr lang="vi-VN" smtClean="0"/>
              <a:t>20/01/2025</a:t>
            </a:fld>
            <a:endParaRPr lang="vi-VN"/>
          </a:p>
        </p:txBody>
      </p:sp>
      <p:sp>
        <p:nvSpPr>
          <p:cNvPr id="5" name="Footer Placeholder 4">
            <a:extLst>
              <a:ext uri="{FF2B5EF4-FFF2-40B4-BE49-F238E27FC236}">
                <a16:creationId xmlns:a16="http://schemas.microsoft.com/office/drawing/2014/main" id="{712966F4-1097-D067-EE9A-8EA08F4B98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623D2E7C-EA2C-8C1D-9CD1-572C46F82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D971C1C-CEB1-4F38-9F9B-8A850534C69D}" type="slidenum">
              <a:rPr lang="vi-VN" smtClean="0"/>
              <a:t>‹#›</a:t>
            </a:fld>
            <a:endParaRPr lang="vi-VN"/>
          </a:p>
        </p:txBody>
      </p:sp>
    </p:spTree>
    <p:extLst>
      <p:ext uri="{BB962C8B-B14F-4D97-AF65-F5344CB8AC3E}">
        <p14:creationId xmlns:p14="http://schemas.microsoft.com/office/powerpoint/2010/main" val="139719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C9B6DBA-597C-4EBD-A6D5-2A0C8A0B0E3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14689257-6F45-47D3-9596-FEBD3C2478A1}" type="datetimeFigureOut">
              <a:rPr lang="en-US" smtClean="0"/>
              <a:t>20/1/2025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D1FE1CE0-8252-49A3-B42B-2A9195FEB41A}" type="slidenum">
              <a:rPr lang="en-US" smtClean="0"/>
              <a:t>‹#›</a:t>
            </a:fld>
            <a:endParaRPr lang="en-US"/>
          </a:p>
        </p:txBody>
      </p:sp>
    </p:spTree>
    <p:extLst>
      <p:ext uri="{BB962C8B-B14F-4D97-AF65-F5344CB8AC3E}">
        <p14:creationId xmlns:p14="http://schemas.microsoft.com/office/powerpoint/2010/main" val="18447671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A0D2A13C-EE56-6BF5-10ED-613E9F4EB49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20/1/2025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8101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5.png"/><Relationship Id="rId18" Type="http://schemas.openxmlformats.org/officeDocument/2006/relationships/image" Target="../media/image18.png"/><Relationship Id="rId26" Type="http://schemas.openxmlformats.org/officeDocument/2006/relationships/image" Target="../media/image22.png"/><Relationship Id="rId3" Type="http://schemas.openxmlformats.org/officeDocument/2006/relationships/slideLayout" Target="../slideLayouts/slideLayout18.xml"/><Relationship Id="rId21" Type="http://schemas.microsoft.com/office/2007/relationships/hdphoto" Target="../media/hdphoto5.wdp"/><Relationship Id="rId7" Type="http://schemas.openxmlformats.org/officeDocument/2006/relationships/image" Target="../media/image12.png"/><Relationship Id="rId12" Type="http://schemas.openxmlformats.org/officeDocument/2006/relationships/slide" Target="slide23.xml"/><Relationship Id="rId17" Type="http://schemas.openxmlformats.org/officeDocument/2006/relationships/image" Target="../media/image17.png"/><Relationship Id="rId25" Type="http://schemas.microsoft.com/office/2007/relationships/hdphoto" Target="../media/hdphoto6.wdp"/><Relationship Id="rId2" Type="http://schemas.microsoft.com/office/2007/relationships/media" Target="../media/media1.mp3"/><Relationship Id="rId16" Type="http://schemas.openxmlformats.org/officeDocument/2006/relationships/slide" Target="slide22.xml"/><Relationship Id="rId20" Type="http://schemas.openxmlformats.org/officeDocument/2006/relationships/image" Target="../media/image19.png"/><Relationship Id="rId29" Type="http://schemas.openxmlformats.org/officeDocument/2006/relationships/image" Target="../media/image24.png"/><Relationship Id="rId1" Type="http://schemas.openxmlformats.org/officeDocument/2006/relationships/audio" Target="NULL" TargetMode="External"/><Relationship Id="rId6" Type="http://schemas.microsoft.com/office/2007/relationships/hdphoto" Target="../media/hdphoto1.wdp"/><Relationship Id="rId11" Type="http://schemas.microsoft.com/office/2007/relationships/hdphoto" Target="../media/hdphoto3.wdp"/><Relationship Id="rId24" Type="http://schemas.openxmlformats.org/officeDocument/2006/relationships/image" Target="../media/image21.png"/><Relationship Id="rId5" Type="http://schemas.openxmlformats.org/officeDocument/2006/relationships/image" Target="../media/image11.png"/><Relationship Id="rId15" Type="http://schemas.openxmlformats.org/officeDocument/2006/relationships/image" Target="../media/image16.png"/><Relationship Id="rId23" Type="http://schemas.openxmlformats.org/officeDocument/2006/relationships/image" Target="../media/image20.png"/><Relationship Id="rId28" Type="http://schemas.openxmlformats.org/officeDocument/2006/relationships/image" Target="../media/image23.png"/><Relationship Id="rId10" Type="http://schemas.openxmlformats.org/officeDocument/2006/relationships/image" Target="../media/image14.png"/><Relationship Id="rId19" Type="http://schemas.microsoft.com/office/2007/relationships/hdphoto" Target="../media/hdphoto4.wdp"/><Relationship Id="rId31" Type="http://schemas.openxmlformats.org/officeDocument/2006/relationships/image" Target="../media/image25.png"/><Relationship Id="rId4" Type="http://schemas.openxmlformats.org/officeDocument/2006/relationships/image" Target="../media/image10.jpeg"/><Relationship Id="rId9" Type="http://schemas.openxmlformats.org/officeDocument/2006/relationships/image" Target="../media/image13.png"/><Relationship Id="rId14" Type="http://schemas.openxmlformats.org/officeDocument/2006/relationships/slide" Target="slide24.xml"/><Relationship Id="rId22" Type="http://schemas.openxmlformats.org/officeDocument/2006/relationships/slide" Target="slide21.xml"/><Relationship Id="rId27" Type="http://schemas.microsoft.com/office/2007/relationships/hdphoto" Target="../media/hdphoto7.wdp"/><Relationship Id="rId30" Type="http://schemas.microsoft.com/office/2007/relationships/hdphoto" Target="../media/hdphoto8.wdp"/></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12.wdp"/><Relationship Id="rId3" Type="http://schemas.openxmlformats.org/officeDocument/2006/relationships/audio" Target="../media/audio2.wav"/><Relationship Id="rId7" Type="http://schemas.microsoft.com/office/2007/relationships/hdphoto" Target="../media/hdphoto9.wdp"/><Relationship Id="rId12"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6.png"/><Relationship Id="rId11" Type="http://schemas.microsoft.com/office/2007/relationships/hdphoto" Target="../media/hdphoto11.wdp"/><Relationship Id="rId5" Type="http://schemas.openxmlformats.org/officeDocument/2006/relationships/slide" Target="slide21.xml"/><Relationship Id="rId15" Type="http://schemas.microsoft.com/office/2007/relationships/hdphoto" Target="../media/hdphoto8.wdp"/><Relationship Id="rId10" Type="http://schemas.openxmlformats.org/officeDocument/2006/relationships/image" Target="../media/image28.png"/><Relationship Id="rId4" Type="http://schemas.openxmlformats.org/officeDocument/2006/relationships/image" Target="../media/image10.jpeg"/><Relationship Id="rId9" Type="http://schemas.microsoft.com/office/2007/relationships/hdphoto" Target="../media/hdphoto10.wdp"/><Relationship Id="rId1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12.wdp"/><Relationship Id="rId3" Type="http://schemas.openxmlformats.org/officeDocument/2006/relationships/audio" Target="../media/audio2.wav"/><Relationship Id="rId7" Type="http://schemas.microsoft.com/office/2007/relationships/hdphoto" Target="../media/hdphoto9.wdp"/><Relationship Id="rId12"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6.png"/><Relationship Id="rId11" Type="http://schemas.microsoft.com/office/2007/relationships/hdphoto" Target="../media/hdphoto11.wdp"/><Relationship Id="rId5" Type="http://schemas.openxmlformats.org/officeDocument/2006/relationships/slide" Target="slide21.xml"/><Relationship Id="rId15" Type="http://schemas.microsoft.com/office/2007/relationships/hdphoto" Target="../media/hdphoto8.wdp"/><Relationship Id="rId10" Type="http://schemas.openxmlformats.org/officeDocument/2006/relationships/image" Target="../media/image28.png"/><Relationship Id="rId4" Type="http://schemas.openxmlformats.org/officeDocument/2006/relationships/image" Target="../media/image10.jpeg"/><Relationship Id="rId9" Type="http://schemas.microsoft.com/office/2007/relationships/hdphoto" Target="../media/hdphoto10.wdp"/><Relationship Id="rId14"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12.wdp"/><Relationship Id="rId3" Type="http://schemas.openxmlformats.org/officeDocument/2006/relationships/audio" Target="../media/audio2.wav"/><Relationship Id="rId7" Type="http://schemas.microsoft.com/office/2007/relationships/hdphoto" Target="../media/hdphoto9.wdp"/><Relationship Id="rId12"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6.png"/><Relationship Id="rId11" Type="http://schemas.microsoft.com/office/2007/relationships/hdphoto" Target="../media/hdphoto11.wdp"/><Relationship Id="rId5" Type="http://schemas.openxmlformats.org/officeDocument/2006/relationships/slide" Target="slide21.xml"/><Relationship Id="rId15" Type="http://schemas.microsoft.com/office/2007/relationships/hdphoto" Target="../media/hdphoto8.wdp"/><Relationship Id="rId10" Type="http://schemas.openxmlformats.org/officeDocument/2006/relationships/image" Target="../media/image28.png"/><Relationship Id="rId4" Type="http://schemas.openxmlformats.org/officeDocument/2006/relationships/image" Target="../media/image10.jpeg"/><Relationship Id="rId9" Type="http://schemas.microsoft.com/office/2007/relationships/hdphoto" Target="../media/hdphoto10.wdp"/><Relationship Id="rId1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2F623C-2959-4A53-9102-C9E585D70E5A}"/>
              </a:ext>
            </a:extLst>
          </p:cNvPr>
          <p:cNvSpPr txBox="1"/>
          <p:nvPr/>
        </p:nvSpPr>
        <p:spPr>
          <a:xfrm>
            <a:off x="436605" y="447675"/>
            <a:ext cx="11623590" cy="2554545"/>
          </a:xfrm>
          <a:prstGeom prst="rect">
            <a:avLst/>
          </a:prstGeom>
          <a:noFill/>
        </p:spPr>
        <p:txBody>
          <a:bodyPr wrap="square" rtlCol="0">
            <a:spAutoFit/>
          </a:bodyPr>
          <a:lstStyle/>
          <a:p>
            <a:pPr algn="ctr"/>
            <a:r>
              <a:rPr lang="en-US" sz="4000" b="1">
                <a:solidFill>
                  <a:srgbClr val="0000FF"/>
                </a:solidFill>
                <a:latin typeface="Times New Roman" panose="02020603050405020304" pitchFamily="18" charset="0"/>
                <a:cs typeface="Times New Roman" panose="02020603050405020304" pitchFamily="18" charset="0"/>
              </a:rPr>
              <a:t>Thứ ba, ngày 4 tháng 2 năm 2025</a:t>
            </a:r>
          </a:p>
          <a:p>
            <a:pPr algn="ctr"/>
            <a:r>
              <a:rPr lang="en-US" sz="4000" b="1" u="sng">
                <a:solidFill>
                  <a:srgbClr val="0000FF"/>
                </a:solidFill>
                <a:latin typeface="Times New Roman" panose="02020603050405020304" pitchFamily="18" charset="0"/>
                <a:cs typeface="Times New Roman" panose="02020603050405020304" pitchFamily="18" charset="0"/>
              </a:rPr>
              <a:t>Tiếng Việt</a:t>
            </a:r>
          </a:p>
          <a:p>
            <a:r>
              <a:rPr lang="vi-VN" sz="4000" b="1">
                <a:solidFill>
                  <a:srgbClr val="FF0000"/>
                </a:solidFill>
                <a:latin typeface="+mj-lt"/>
              </a:rPr>
              <a:t>Luyện từ và câu:Cách nối các vế câu trong câu ghép</a:t>
            </a:r>
          </a:p>
          <a:p>
            <a:endParaRPr lang="vi-VN" sz="4000" b="1" dirty="0">
              <a:solidFill>
                <a:srgbClr val="FF0000"/>
              </a:solidFill>
              <a:latin typeface="#9Slide05 Great Vibes" panose="02000507080000020002" pitchFamily="2" charset="-93"/>
            </a:endParaRPr>
          </a:p>
        </p:txBody>
      </p:sp>
    </p:spTree>
    <p:extLst>
      <p:ext uri="{BB962C8B-B14F-4D97-AF65-F5344CB8AC3E}">
        <p14:creationId xmlns:p14="http://schemas.microsoft.com/office/powerpoint/2010/main" val="18193346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Top Corners Rounded 8">
            <a:extLst>
              <a:ext uri="{FF2B5EF4-FFF2-40B4-BE49-F238E27FC236}">
                <a16:creationId xmlns:a16="http://schemas.microsoft.com/office/drawing/2014/main" id="{67840DFE-B5CD-8F81-E6CE-4A94B3E66E25}"/>
              </a:ext>
            </a:extLst>
          </p:cNvPr>
          <p:cNvSpPr/>
          <p:nvPr/>
        </p:nvSpPr>
        <p:spPr>
          <a:xfrm>
            <a:off x="205946" y="396815"/>
            <a:ext cx="11811883"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354227" y="3141949"/>
            <a:ext cx="11400703" cy="574100"/>
          </a:xfrm>
          <a:prstGeom prst="roundRect">
            <a:avLst>
              <a:gd name="adj" fmla="val 0"/>
            </a:avLst>
          </a:prstGeom>
          <a:noFill/>
          <a:ln>
            <a:noFill/>
          </a:ln>
        </p:spPr>
        <p:txBody>
          <a:bodyPr spcFirstLastPara="1" wrap="square" lIns="60950" tIns="30467" rIns="60950" bIns="30467" anchor="ctr" anchorCtr="0">
            <a:noAutofit/>
          </a:bodyPr>
          <a:lstStyle/>
          <a:p>
            <a:pPr lvl="0" algn="just">
              <a:buClr>
                <a:srgbClr val="000000"/>
              </a:buClr>
            </a:pPr>
            <a:r>
              <a:rPr lang="vi-VN" sz="3200" b="1" kern="0">
                <a:solidFill>
                  <a:srgbClr val="002060"/>
                </a:solidFill>
                <a:latin typeface="+mj-lt"/>
                <a:ea typeface="Calibri"/>
                <a:cs typeface="Calibri"/>
                <a:sym typeface="Calibri"/>
              </a:rPr>
              <a:t>2. Đọc các đoạn văn sau và thực hiện yêu cầu:</a:t>
            </a:r>
          </a:p>
          <a:p>
            <a:pPr lvl="0" algn="just">
              <a:buClr>
                <a:srgbClr val="000000"/>
              </a:buClr>
            </a:pPr>
            <a:r>
              <a:rPr lang="vi-VN" sz="3200" kern="0">
                <a:solidFill>
                  <a:srgbClr val="C00000"/>
                </a:solidFill>
                <a:latin typeface="+mj-lt"/>
                <a:ea typeface="Calibri"/>
                <a:cs typeface="Calibri"/>
                <a:sym typeface="Calibri"/>
              </a:rPr>
              <a:t>a.</a:t>
            </a:r>
            <a:r>
              <a:rPr lang="vi-VN" sz="3200" kern="0">
                <a:latin typeface="+mj-lt"/>
                <a:ea typeface="Calibri"/>
                <a:cs typeface="Calibri"/>
                <a:sym typeface="Calibri"/>
              </a:rPr>
              <a:t> Trước nhà, mấy cây hoa giấy nở hoa tưng bừng. Trời càng nắng gắt,</a:t>
            </a:r>
            <a:r>
              <a:rPr lang="en-US" sz="3200" kern="0">
                <a:latin typeface="+mj-lt"/>
                <a:ea typeface="Calibri"/>
                <a:cs typeface="Calibri"/>
                <a:sym typeface="Calibri"/>
              </a:rPr>
              <a:t> </a:t>
            </a:r>
            <a:r>
              <a:rPr lang="vi-VN" sz="3200" kern="0">
                <a:latin typeface="+mj-lt"/>
                <a:ea typeface="Calibri"/>
                <a:cs typeface="Calibri"/>
                <a:sym typeface="Calibri"/>
              </a:rPr>
              <a:t>hoa giấy càng bồng lên rực rỡ.</a:t>
            </a:r>
          </a:p>
          <a:p>
            <a:pPr lvl="0" algn="just">
              <a:buClr>
                <a:srgbClr val="000000"/>
              </a:buClr>
            </a:pPr>
            <a:r>
              <a:rPr lang="en-US" sz="3200" kern="0">
                <a:latin typeface="+mj-lt"/>
                <a:ea typeface="Calibri"/>
                <a:cs typeface="Calibri"/>
                <a:sym typeface="Calibri"/>
              </a:rPr>
              <a:t>					</a:t>
            </a:r>
            <a:r>
              <a:rPr lang="vi-VN" sz="3200" i="1" kern="0">
                <a:latin typeface="+mj-lt"/>
                <a:ea typeface="Calibri"/>
                <a:cs typeface="Calibri"/>
                <a:sym typeface="Calibri"/>
              </a:rPr>
              <a:t>Trần Hoài Dương</a:t>
            </a:r>
          </a:p>
          <a:p>
            <a:pPr lvl="0" algn="just">
              <a:buClr>
                <a:srgbClr val="000000"/>
              </a:buClr>
            </a:pPr>
            <a:r>
              <a:rPr lang="vi-VN" sz="3200" kern="0">
                <a:solidFill>
                  <a:srgbClr val="C00000"/>
                </a:solidFill>
                <a:latin typeface="+mj-lt"/>
                <a:ea typeface="Calibri"/>
                <a:cs typeface="Calibri"/>
                <a:sym typeface="Calibri"/>
              </a:rPr>
              <a:t>b. </a:t>
            </a:r>
            <a:r>
              <a:rPr lang="vi-VN" sz="3200" kern="0">
                <a:latin typeface="+mj-lt"/>
                <a:ea typeface="Calibri"/>
                <a:cs typeface="Calibri"/>
                <a:sym typeface="Calibri"/>
              </a:rPr>
              <a:t>Nắng ấm, sân rộng và sạch. Mèo con chạy giỡn hết góc này đến góc</a:t>
            </a:r>
            <a:r>
              <a:rPr lang="en-US" sz="3200" kern="0">
                <a:latin typeface="+mj-lt"/>
                <a:ea typeface="Calibri"/>
                <a:cs typeface="Calibri"/>
                <a:sym typeface="Calibri"/>
              </a:rPr>
              <a:t> </a:t>
            </a:r>
            <a:r>
              <a:rPr lang="vi-VN" sz="3200" kern="0">
                <a:latin typeface="+mj-lt"/>
                <a:ea typeface="Calibri"/>
                <a:cs typeface="Calibri"/>
                <a:sym typeface="Calibri"/>
              </a:rPr>
              <a:t>khác, hai tai dựng đứng lên, cái đuôi ngoe nguẩy.</a:t>
            </a:r>
          </a:p>
          <a:p>
            <a:pPr lvl="0" algn="just">
              <a:buClr>
                <a:srgbClr val="000000"/>
              </a:buClr>
            </a:pPr>
            <a:r>
              <a:rPr lang="en-US" sz="3200" kern="0">
                <a:latin typeface="+mj-lt"/>
                <a:ea typeface="Calibri"/>
                <a:cs typeface="Calibri"/>
                <a:sym typeface="Calibri"/>
              </a:rPr>
              <a:t>					</a:t>
            </a:r>
            <a:r>
              <a:rPr lang="vi-VN" sz="3200" i="1" kern="0">
                <a:latin typeface="+mj-lt"/>
                <a:ea typeface="Calibri"/>
                <a:cs typeface="Calibri"/>
                <a:sym typeface="Calibri"/>
              </a:rPr>
              <a:t>Theo Nguyễn Đình Thi</a:t>
            </a:r>
          </a:p>
          <a:p>
            <a:pPr lvl="0" algn="just">
              <a:buClr>
                <a:srgbClr val="000000"/>
              </a:buClr>
            </a:pPr>
            <a:r>
              <a:rPr lang="vi-VN" sz="3200" kern="0">
                <a:solidFill>
                  <a:srgbClr val="C00000"/>
                </a:solidFill>
                <a:latin typeface="+mj-lt"/>
                <a:ea typeface="Calibri"/>
                <a:cs typeface="Calibri"/>
                <a:sym typeface="Calibri"/>
              </a:rPr>
              <a:t>c. </a:t>
            </a:r>
            <a:r>
              <a:rPr lang="vi-VN" sz="3200" kern="0">
                <a:latin typeface="+mj-lt"/>
                <a:ea typeface="Calibri"/>
                <a:cs typeface="Calibri"/>
                <a:sym typeface="Calibri"/>
              </a:rPr>
              <a:t>Tuy gió chưa mạnh lắm nhưng cây trong vườn đã xạc xào rụng lá. Lũ</a:t>
            </a:r>
            <a:r>
              <a:rPr lang="en-US" sz="3200" kern="0">
                <a:latin typeface="+mj-lt"/>
                <a:ea typeface="Calibri"/>
                <a:cs typeface="Calibri"/>
                <a:sym typeface="Calibri"/>
              </a:rPr>
              <a:t> </a:t>
            </a:r>
            <a:r>
              <a:rPr lang="vi-VN" sz="3200" kern="0">
                <a:latin typeface="+mj-lt"/>
                <a:ea typeface="Calibri"/>
                <a:cs typeface="Calibri"/>
                <a:sym typeface="Calibri"/>
              </a:rPr>
              <a:t>chim líu ríu gọi nhau. Mưa đến. Lúc đầu, mưa chỉ lác đác rồi mưa ào ào trút</a:t>
            </a:r>
            <a:r>
              <a:rPr lang="en-US" sz="3200" kern="0">
                <a:latin typeface="+mj-lt"/>
                <a:ea typeface="Calibri"/>
                <a:cs typeface="Calibri"/>
                <a:sym typeface="Calibri"/>
              </a:rPr>
              <a:t> </a:t>
            </a:r>
            <a:r>
              <a:rPr lang="vi-VN" sz="3200" kern="0">
                <a:latin typeface="+mj-lt"/>
                <a:ea typeface="Calibri"/>
                <a:cs typeface="Calibri"/>
                <a:sym typeface="Calibri"/>
              </a:rPr>
              <a:t>xuống. Chẳng bao lâu, cả khu vườn tắm sũng trong mưa.</a:t>
            </a:r>
          </a:p>
          <a:p>
            <a:pPr lvl="0" algn="just">
              <a:buClr>
                <a:srgbClr val="000000"/>
              </a:buClr>
            </a:pPr>
            <a:r>
              <a:rPr lang="en-US" sz="3200" kern="0">
                <a:latin typeface="+mj-lt"/>
                <a:ea typeface="Calibri"/>
                <a:cs typeface="Calibri"/>
                <a:sym typeface="Calibri"/>
              </a:rPr>
              <a:t>					</a:t>
            </a:r>
            <a:r>
              <a:rPr lang="vi-VN" sz="3200" i="1" kern="0">
                <a:latin typeface="+mj-lt"/>
                <a:ea typeface="Calibri"/>
                <a:cs typeface="Calibri"/>
                <a:sym typeface="Calibri"/>
              </a:rPr>
              <a:t>Lê Ngọc Thạch</a:t>
            </a:r>
          </a:p>
          <a:p>
            <a:pPr lvl="0" algn="just">
              <a:buClr>
                <a:srgbClr val="000000"/>
              </a:buClr>
            </a:pPr>
            <a:r>
              <a:rPr lang="vi-VN" sz="3200" b="1" kern="0">
                <a:solidFill>
                  <a:srgbClr val="C00000"/>
                </a:solidFill>
                <a:latin typeface="+mj-lt"/>
                <a:ea typeface="Calibri"/>
                <a:cs typeface="Calibri"/>
                <a:sym typeface="Calibri"/>
              </a:rPr>
              <a:t>– Tìm các câu ghép trong mỗi đoạn văn.</a:t>
            </a:r>
          </a:p>
          <a:p>
            <a:pPr lvl="0" algn="just">
              <a:buClr>
                <a:srgbClr val="000000"/>
              </a:buClr>
            </a:pPr>
            <a:r>
              <a:rPr lang="vi-VN" sz="3200" b="1" kern="0">
                <a:solidFill>
                  <a:srgbClr val="C00000"/>
                </a:solidFill>
                <a:latin typeface="+mj-lt"/>
                <a:ea typeface="Calibri"/>
                <a:cs typeface="Calibri"/>
                <a:sym typeface="Calibri"/>
              </a:rPr>
              <a:t>– Các vế câu trong mỗi câu ghép tìm được được nối với nhau bằng</a:t>
            </a:r>
            <a:r>
              <a:rPr lang="en-US" sz="3200" b="1" kern="0">
                <a:solidFill>
                  <a:srgbClr val="C00000"/>
                </a:solidFill>
                <a:latin typeface="+mj-lt"/>
                <a:ea typeface="Calibri"/>
                <a:cs typeface="Calibri"/>
                <a:sym typeface="Calibri"/>
              </a:rPr>
              <a:t> </a:t>
            </a:r>
            <a:r>
              <a:rPr lang="vi-VN" sz="3200" b="1" kern="0">
                <a:solidFill>
                  <a:srgbClr val="C00000"/>
                </a:solidFill>
                <a:latin typeface="+mj-lt"/>
                <a:ea typeface="Calibri"/>
                <a:cs typeface="Calibri"/>
                <a:sym typeface="Calibri"/>
              </a:rPr>
              <a:t>cách nào?</a:t>
            </a:r>
            <a:endParaRPr kumimoji="0" lang="vi-VN" sz="3200" b="1" i="1" u="none" strike="noStrike" kern="0" cap="none" spc="0" normalizeH="0" baseline="0" noProof="0" dirty="0">
              <a:ln>
                <a:noFill/>
              </a:ln>
              <a:solidFill>
                <a:srgbClr val="C00000"/>
              </a:solidFill>
              <a:effectLst/>
              <a:uLnTx/>
              <a:uFillTx/>
              <a:latin typeface="+mj-lt"/>
              <a:ea typeface="Calibri"/>
              <a:cs typeface="Calibri"/>
              <a:sym typeface="Calibri"/>
            </a:endParaRPr>
          </a:p>
        </p:txBody>
      </p:sp>
    </p:spTree>
    <p:extLst>
      <p:ext uri="{BB962C8B-B14F-4D97-AF65-F5344CB8AC3E}">
        <p14:creationId xmlns:p14="http://schemas.microsoft.com/office/powerpoint/2010/main" val="23203516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xEl>
                                              <p:pRg st="7" end="7"/>
                                            </p:txEl>
                                          </p:spTgt>
                                        </p:tgtEl>
                                        <p:attrNameLst>
                                          <p:attrName>style.visibility</p:attrName>
                                        </p:attrNameLst>
                                      </p:cBhvr>
                                      <p:to>
                                        <p:strVal val="visible"/>
                                      </p:to>
                                    </p:set>
                                    <p:animEffect transition="in" filter="randombar(horizontal)">
                                      <p:cBhvr>
                                        <p:cTn id="7" dur="500"/>
                                        <p:tgtEl>
                                          <p:spTgt spid="17">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xEl>
                                              <p:pRg st="8" end="8"/>
                                            </p:txEl>
                                          </p:spTgt>
                                        </p:tgtEl>
                                        <p:attrNameLst>
                                          <p:attrName>style.visibility</p:attrName>
                                        </p:attrNameLst>
                                      </p:cBhvr>
                                      <p:to>
                                        <p:strVal val="visible"/>
                                      </p:to>
                                    </p:set>
                                    <p:animEffect transition="in" filter="randombar(horizontal)">
                                      <p:cBhvr>
                                        <p:cTn id="12" dur="500"/>
                                        <p:tgtEl>
                                          <p:spTgt spid="1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36269" y="1111269"/>
            <a:ext cx="11018660" cy="574100"/>
          </a:xfrm>
          <a:prstGeom prst="roundRect">
            <a:avLst>
              <a:gd name="adj" fmla="val 0"/>
            </a:avLst>
          </a:prstGeom>
          <a:noFill/>
          <a:ln>
            <a:noFill/>
          </a:ln>
        </p:spPr>
        <p:txBody>
          <a:bodyPr spcFirstLastPara="1" wrap="square" lIns="60950" tIns="30467" rIns="60950" bIns="3046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a:ln>
                  <a:noFill/>
                </a:ln>
                <a:solidFill>
                  <a:srgbClr val="002060"/>
                </a:solidFill>
                <a:effectLst/>
                <a:uLnTx/>
                <a:uFillTx/>
                <a:latin typeface="Arial" panose="020B0604020202020204" pitchFamily="34" charset="0"/>
                <a:ea typeface="Calibri"/>
                <a:cs typeface="Calibri"/>
                <a:sym typeface="Calibri"/>
              </a:rPr>
              <a:t>THẢO</a:t>
            </a:r>
            <a:r>
              <a:rPr kumimoji="0" lang="en-US" sz="8000" b="1" i="0" u="none" strike="noStrike" kern="0" cap="none" spc="0" normalizeH="0" noProof="0">
                <a:ln>
                  <a:noFill/>
                </a:ln>
                <a:solidFill>
                  <a:srgbClr val="002060"/>
                </a:solidFill>
                <a:effectLst/>
                <a:uLnTx/>
                <a:uFillTx/>
                <a:latin typeface="Arial" panose="020B0604020202020204" pitchFamily="34" charset="0"/>
                <a:ea typeface="Calibri"/>
                <a:cs typeface="Calibri"/>
                <a:sym typeface="Calibri"/>
              </a:rPr>
              <a:t> LUẬN NHÓM 3</a:t>
            </a:r>
            <a:endParaRPr kumimoji="0" lang="vi-VN" sz="8000" b="1" i="1" u="none" strike="noStrike" kern="0" cap="none" spc="0" normalizeH="0" baseline="0" noProof="0" dirty="0">
              <a:ln>
                <a:noFill/>
              </a:ln>
              <a:solidFill>
                <a:srgbClr val="C00000"/>
              </a:solidFill>
              <a:effectLst/>
              <a:uLnTx/>
              <a:uFillTx/>
              <a:latin typeface="Arial" panose="020B0604020202020204" pitchFamily="34" charset="0"/>
              <a:ea typeface="Calibri"/>
              <a:cs typeface="Calibri"/>
              <a:sym typeface="Calibri"/>
            </a:endParaRPr>
          </a:p>
        </p:txBody>
      </p:sp>
      <p:pic>
        <p:nvPicPr>
          <p:cNvPr id="2050" name="Picture 2" descr="Soạn văn 10 trang 146 - Khám phá sức sáng tạo">
            <a:extLst>
              <a:ext uri="{FF2B5EF4-FFF2-40B4-BE49-F238E27FC236}">
                <a16:creationId xmlns:a16="http://schemas.microsoft.com/office/drawing/2014/main" id="{5CCD2345-86BC-45B3-89EC-C6771EA736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50" y="2619313"/>
            <a:ext cx="666750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2834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872499" y="2288360"/>
            <a:ext cx="11018660" cy="574100"/>
          </a:xfrm>
          <a:prstGeom prst="roundRect">
            <a:avLst>
              <a:gd name="adj" fmla="val 0"/>
            </a:avLst>
          </a:prstGeom>
          <a:noFill/>
          <a:ln>
            <a:noFill/>
          </a:ln>
        </p:spPr>
        <p:txBody>
          <a:bodyPr spcFirstLastPara="1" wrap="square" lIns="60950" tIns="30467" rIns="60950" bIns="30467"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a:ln>
                  <a:noFill/>
                </a:ln>
                <a:solidFill>
                  <a:srgbClr val="C00000"/>
                </a:solidFill>
                <a:effectLst/>
                <a:uLnTx/>
                <a:uFillTx/>
                <a:latin typeface="Arial" panose="020B0604020202020204" pitchFamily="34" charset="0"/>
                <a:ea typeface="Calibri"/>
                <a:cs typeface="Calibri"/>
                <a:sym typeface="Calibri"/>
              </a:rPr>
              <a:t>a.</a:t>
            </a:r>
            <a:r>
              <a:rPr kumimoji="0" lang="vi-VN" sz="4400" b="0" i="0" u="none" strike="noStrike" kern="0" cap="none" spc="0" normalizeH="0" baseline="0" noProof="0">
                <a:ln>
                  <a:noFill/>
                </a:ln>
                <a:solidFill>
                  <a:prstClr val="black"/>
                </a:solidFill>
                <a:effectLst/>
                <a:uLnTx/>
                <a:uFillTx/>
                <a:latin typeface="Arial" panose="020B0604020202020204" pitchFamily="34" charset="0"/>
                <a:ea typeface="Calibri"/>
                <a:cs typeface="Calibri"/>
                <a:sym typeface="Calibri"/>
              </a:rPr>
              <a:t> Trước nhà, mấy cây hoa giấy nở hoa tưng bừng. Trời càng nắng gắt,</a:t>
            </a:r>
            <a:r>
              <a:rPr kumimoji="0" lang="en-US" sz="4400" b="0" i="0" u="none" strike="noStrike" kern="0" cap="none" spc="0" normalizeH="0" baseline="0" noProof="0">
                <a:ln>
                  <a:noFill/>
                </a:ln>
                <a:solidFill>
                  <a:prstClr val="black"/>
                </a:solidFill>
                <a:effectLst/>
                <a:uLnTx/>
                <a:uFillTx/>
                <a:latin typeface="Aptos" panose="02110004020202020204"/>
                <a:ea typeface="Calibri"/>
                <a:cs typeface="Calibri"/>
                <a:sym typeface="Calibri"/>
              </a:rPr>
              <a:t> </a:t>
            </a:r>
            <a:r>
              <a:rPr kumimoji="0" lang="vi-VN" sz="4400" b="0" i="0" u="none" strike="noStrike" kern="0" cap="none" spc="0" normalizeH="0" baseline="0" noProof="0">
                <a:ln>
                  <a:noFill/>
                </a:ln>
                <a:solidFill>
                  <a:prstClr val="black"/>
                </a:solidFill>
                <a:effectLst/>
                <a:uLnTx/>
                <a:uFillTx/>
                <a:latin typeface="Arial" panose="020B0604020202020204" pitchFamily="34" charset="0"/>
                <a:ea typeface="Calibri"/>
                <a:cs typeface="Calibri"/>
                <a:sym typeface="Calibri"/>
              </a:rPr>
              <a:t>hoa giấy càng bồng lên rực rỡ.</a:t>
            </a:r>
            <a:endParaRPr kumimoji="0" lang="en-US" sz="4400" b="0" i="0" u="none" strike="noStrike" kern="0" cap="none" spc="0" normalizeH="0" baseline="0" noProof="0">
              <a:ln>
                <a:noFill/>
              </a:ln>
              <a:solidFill>
                <a:prstClr val="black"/>
              </a:solidFill>
              <a:effectLst/>
              <a:uLnTx/>
              <a:uFillTx/>
              <a:latin typeface="Arial" panose="020B0604020202020204" pitchFamily="34" charset="0"/>
              <a:ea typeface="Calibri"/>
              <a:cs typeface="Calibri"/>
              <a:sym typeface="Calibri"/>
            </a:endParaRPr>
          </a:p>
          <a:p>
            <a:pPr lvl="0" algn="just">
              <a:buClr>
                <a:srgbClr val="000000"/>
              </a:buClr>
            </a:pPr>
            <a:r>
              <a:rPr lang="en-US" sz="4400" i="1" kern="0">
                <a:ea typeface="Calibri"/>
                <a:cs typeface="Calibri"/>
                <a:sym typeface="Calibri"/>
              </a:rPr>
              <a:t>					</a:t>
            </a:r>
            <a:r>
              <a:rPr lang="vi-VN" sz="3600" i="1" kern="0">
                <a:ea typeface="Calibri"/>
                <a:cs typeface="Calibri"/>
                <a:sym typeface="Calibri"/>
              </a:rPr>
              <a:t>Trần Hoài Dương</a:t>
            </a:r>
            <a:endParaRPr kumimoji="0" lang="vi-VN" sz="4400" b="0" i="0" u="none" strike="noStrike" kern="0" cap="none" spc="0" normalizeH="0" baseline="0" noProof="0">
              <a:ln>
                <a:noFill/>
              </a:ln>
              <a:solidFill>
                <a:prstClr val="black"/>
              </a:solidFill>
              <a:effectLst/>
              <a:uLnTx/>
              <a:uFillTx/>
              <a:latin typeface="Arial" panose="020B0604020202020204" pitchFamily="34" charset="0"/>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a:ln>
                  <a:noFill/>
                </a:ln>
                <a:solidFill>
                  <a:prstClr val="black"/>
                </a:solidFill>
                <a:effectLst/>
                <a:uLnTx/>
                <a:uFillTx/>
                <a:latin typeface="Aptos" panose="02110004020202020204"/>
                <a:ea typeface="Calibri"/>
                <a:cs typeface="Calibri"/>
                <a:sym typeface="Calibri"/>
              </a:rPr>
              <a:t>					</a:t>
            </a:r>
            <a:endParaRPr kumimoji="0" lang="vi-VN" sz="4400" b="1" i="1" u="none" strike="noStrike" kern="0" cap="none" spc="0" normalizeH="0" baseline="0" noProof="0" dirty="0">
              <a:ln>
                <a:noFill/>
              </a:ln>
              <a:solidFill>
                <a:srgbClr val="C00000"/>
              </a:solidFill>
              <a:effectLst/>
              <a:uLnTx/>
              <a:uFillTx/>
              <a:latin typeface="Arial" panose="020B0604020202020204" pitchFamily="34" charset="0"/>
              <a:ea typeface="Calibri"/>
              <a:cs typeface="Calibri"/>
              <a:sym typeface="Calibri"/>
            </a:endParaRPr>
          </a:p>
        </p:txBody>
      </p:sp>
      <p:cxnSp>
        <p:nvCxnSpPr>
          <p:cNvPr id="3" name="Straight Connector 2">
            <a:extLst>
              <a:ext uri="{FF2B5EF4-FFF2-40B4-BE49-F238E27FC236}">
                <a16:creationId xmlns:a16="http://schemas.microsoft.com/office/drawing/2014/main" id="{5EE9C782-463A-48A4-AB99-AC8229464BEC}"/>
              </a:ext>
            </a:extLst>
          </p:cNvPr>
          <p:cNvCxnSpPr/>
          <p:nvPr/>
        </p:nvCxnSpPr>
        <p:spPr>
          <a:xfrm>
            <a:off x="4168239" y="2217721"/>
            <a:ext cx="7528956"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992C2079-D767-4F78-B4D5-75C9EEDBFFB2}"/>
              </a:ext>
            </a:extLst>
          </p:cNvPr>
          <p:cNvCxnSpPr>
            <a:cxnSpLocks/>
          </p:cNvCxnSpPr>
          <p:nvPr/>
        </p:nvCxnSpPr>
        <p:spPr>
          <a:xfrm>
            <a:off x="997527" y="2883244"/>
            <a:ext cx="5229923"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AE3BFFF4-4F21-4BB1-B0EE-A68A69FEE7C8}"/>
              </a:ext>
            </a:extLst>
          </p:cNvPr>
          <p:cNvSpPr/>
          <p:nvPr/>
        </p:nvSpPr>
        <p:spPr>
          <a:xfrm>
            <a:off x="9135761" y="1713469"/>
            <a:ext cx="376373" cy="504251"/>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Rounded Corners 4">
            <a:extLst>
              <a:ext uri="{FF2B5EF4-FFF2-40B4-BE49-F238E27FC236}">
                <a16:creationId xmlns:a16="http://schemas.microsoft.com/office/drawing/2014/main" id="{4B6A200B-A69A-4970-817D-03D37718D90D}"/>
              </a:ext>
            </a:extLst>
          </p:cNvPr>
          <p:cNvSpPr/>
          <p:nvPr/>
        </p:nvSpPr>
        <p:spPr>
          <a:xfrm>
            <a:off x="997527" y="3717501"/>
            <a:ext cx="10545289" cy="2339429"/>
          </a:xfrm>
          <a:prstGeom prst="roundRect">
            <a:avLst/>
          </a:prstGeom>
          <a:solidFill>
            <a:schemeClr val="bg1"/>
          </a:solidFill>
          <a:ln>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a:solidFill>
                  <a:srgbClr val="002060"/>
                </a:solidFill>
                <a:latin typeface="Arial" panose="020B0604020202020204" pitchFamily="34" charset="0"/>
                <a:cs typeface="Arial" panose="020B0604020202020204" pitchFamily="34" charset="0"/>
              </a:rPr>
              <a:t>Câu ghép: </a:t>
            </a:r>
            <a:r>
              <a:rPr lang="en-US" sz="4400" b="1" i="1">
                <a:solidFill>
                  <a:srgbClr val="7030A0"/>
                </a:solidFill>
                <a:latin typeface="Arial" panose="020B0604020202020204" pitchFamily="34" charset="0"/>
                <a:cs typeface="Arial" panose="020B0604020202020204" pitchFamily="34" charset="0"/>
              </a:rPr>
              <a:t>Trời càng nắng gắt, hoa giấy càng bồng lên rực rỡ. </a:t>
            </a:r>
          </a:p>
          <a:p>
            <a:pPr algn="just"/>
            <a:r>
              <a:rPr lang="en-US" sz="4400">
                <a:solidFill>
                  <a:srgbClr val="FF0000"/>
                </a:solidFill>
                <a:latin typeface="Arial" panose="020B0604020202020204" pitchFamily="34" charset="0"/>
                <a:cs typeface="Arial" panose="020B0604020202020204" pitchFamily="34" charset="0"/>
                <a:sym typeface="Wingdings" panose="05000000000000000000" pitchFamily="2" charset="2"/>
              </a:rPr>
              <a:t></a:t>
            </a:r>
            <a:r>
              <a:rPr lang="en-US" sz="4400">
                <a:solidFill>
                  <a:srgbClr val="FF0000"/>
                </a:solidFill>
                <a:latin typeface="Arial" panose="020B0604020202020204" pitchFamily="34" charset="0"/>
                <a:cs typeface="Arial" panose="020B0604020202020204" pitchFamily="34" charset="0"/>
              </a:rPr>
              <a:t>Nối với nhau bằng dấu phẩy.</a:t>
            </a:r>
          </a:p>
        </p:txBody>
      </p:sp>
    </p:spTree>
    <p:extLst>
      <p:ext uri="{BB962C8B-B14F-4D97-AF65-F5344CB8AC3E}">
        <p14:creationId xmlns:p14="http://schemas.microsoft.com/office/powerpoint/2010/main" val="4044137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225631"/>
            <a:ext cx="11580758" cy="6515394"/>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824998" y="1336816"/>
            <a:ext cx="11018660" cy="574100"/>
          </a:xfrm>
          <a:prstGeom prst="roundRect">
            <a:avLst>
              <a:gd name="adj" fmla="val 0"/>
            </a:avLst>
          </a:prstGeom>
          <a:noFill/>
          <a:ln>
            <a:noFill/>
          </a:ln>
        </p:spPr>
        <p:txBody>
          <a:bodyPr spcFirstLastPara="1" wrap="square" lIns="60950" tIns="30467" rIns="60950" bIns="30467" anchor="ctr" anchorCtr="0">
            <a:noAutofit/>
          </a:bodyPr>
          <a:lstStyle/>
          <a:p>
            <a:pPr lvl="0" algn="just">
              <a:buClr>
                <a:srgbClr val="000000"/>
              </a:buClr>
            </a:pPr>
            <a:r>
              <a:rPr lang="vi-VN" sz="4000" kern="0">
                <a:solidFill>
                  <a:srgbClr val="C00000"/>
                </a:solidFill>
                <a:ea typeface="Calibri"/>
                <a:cs typeface="Calibri"/>
                <a:sym typeface="Calibri"/>
              </a:rPr>
              <a:t>b. </a:t>
            </a:r>
            <a:r>
              <a:rPr lang="vi-VN" sz="4000" kern="0">
                <a:ea typeface="Calibri"/>
                <a:cs typeface="Calibri"/>
                <a:sym typeface="Calibri"/>
              </a:rPr>
              <a:t>Nắng ấm, sân rộng và sạch. Mèo con chạy giỡn hết góc này đến góc khác, hai tai dựng đứng lên, cái đuôi ngoe nguẩy.</a:t>
            </a:r>
          </a:p>
          <a:p>
            <a:pPr lvl="0" algn="just">
              <a:buClr>
                <a:srgbClr val="000000"/>
              </a:buClr>
            </a:pPr>
            <a:r>
              <a:rPr lang="vi-VN" sz="4000" kern="0">
                <a:ea typeface="Calibri"/>
                <a:cs typeface="Calibri"/>
                <a:sym typeface="Calibri"/>
              </a:rPr>
              <a:t>					</a:t>
            </a:r>
            <a:r>
              <a:rPr lang="vi-VN" sz="3200" i="1" kern="0">
                <a:ea typeface="Calibri"/>
                <a:cs typeface="Calibri"/>
                <a:sym typeface="Calibri"/>
              </a:rPr>
              <a:t>Theo Nguyễn Đình Thi</a:t>
            </a:r>
            <a:endParaRPr lang="vi-VN" sz="4000" i="1" kern="0">
              <a:ea typeface="Calibri"/>
              <a:cs typeface="Calibri"/>
              <a:sym typeface="Calibri"/>
            </a:endParaRPr>
          </a:p>
        </p:txBody>
      </p:sp>
      <p:cxnSp>
        <p:nvCxnSpPr>
          <p:cNvPr id="3" name="Straight Connector 2">
            <a:extLst>
              <a:ext uri="{FF2B5EF4-FFF2-40B4-BE49-F238E27FC236}">
                <a16:creationId xmlns:a16="http://schemas.microsoft.com/office/drawing/2014/main" id="{5EE9C782-463A-48A4-AB99-AC8229464BEC}"/>
              </a:ext>
            </a:extLst>
          </p:cNvPr>
          <p:cNvCxnSpPr/>
          <p:nvPr/>
        </p:nvCxnSpPr>
        <p:spPr>
          <a:xfrm>
            <a:off x="1652649" y="925162"/>
            <a:ext cx="7528956"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992C2079-D767-4F78-B4D5-75C9EEDBFFB2}"/>
              </a:ext>
            </a:extLst>
          </p:cNvPr>
          <p:cNvCxnSpPr>
            <a:cxnSpLocks/>
          </p:cNvCxnSpPr>
          <p:nvPr/>
        </p:nvCxnSpPr>
        <p:spPr>
          <a:xfrm>
            <a:off x="9529537" y="910827"/>
            <a:ext cx="2314121" cy="0"/>
          </a:xfrm>
          <a:prstGeom prst="line">
            <a:avLst/>
          </a:prstGeom>
          <a:ln w="38100">
            <a:solidFill>
              <a:srgbClr val="0070C0"/>
            </a:solidFill>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AE3BFFF4-4F21-4BB1-B0EE-A68A69FEE7C8}"/>
              </a:ext>
            </a:extLst>
          </p:cNvPr>
          <p:cNvSpPr/>
          <p:nvPr/>
        </p:nvSpPr>
        <p:spPr>
          <a:xfrm>
            <a:off x="3590306" y="626390"/>
            <a:ext cx="423554" cy="377949"/>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Rounded Corners 4">
            <a:extLst>
              <a:ext uri="{FF2B5EF4-FFF2-40B4-BE49-F238E27FC236}">
                <a16:creationId xmlns:a16="http://schemas.microsoft.com/office/drawing/2014/main" id="{4B6A200B-A69A-4970-817D-03D37718D90D}"/>
              </a:ext>
            </a:extLst>
          </p:cNvPr>
          <p:cNvSpPr/>
          <p:nvPr/>
        </p:nvSpPr>
        <p:spPr>
          <a:xfrm>
            <a:off x="736271" y="2903787"/>
            <a:ext cx="11018659" cy="1128157"/>
          </a:xfrm>
          <a:prstGeom prst="roundRect">
            <a:avLst/>
          </a:prstGeom>
          <a:solidFill>
            <a:schemeClr val="bg1"/>
          </a:solidFill>
          <a:ln>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0" lang="en-US" sz="36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Câu ghép: </a:t>
            </a:r>
            <a:r>
              <a:rPr lang="en-US" sz="3600" b="1" i="1">
                <a:solidFill>
                  <a:srgbClr val="7030A0"/>
                </a:solidFill>
                <a:latin typeface="Arial" panose="020B0604020202020204" pitchFamily="34" charset="0"/>
                <a:cs typeface="Arial" panose="020B0604020202020204" pitchFamily="34" charset="0"/>
              </a:rPr>
              <a:t>Nắng ấm, sân rộng và sạch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sym typeface="Wingdings" panose="05000000000000000000" pitchFamily="2" charset="2"/>
              </a:rPr>
              <a:t></a:t>
            </a:r>
            <a:r>
              <a:rPr kumimoji="0" lang="en-US" sz="36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Nối với nhau bằng dấu phẩy.</a:t>
            </a:r>
          </a:p>
        </p:txBody>
      </p:sp>
      <p:cxnSp>
        <p:nvCxnSpPr>
          <p:cNvPr id="11" name="Straight Connector 10">
            <a:extLst>
              <a:ext uri="{FF2B5EF4-FFF2-40B4-BE49-F238E27FC236}">
                <a16:creationId xmlns:a16="http://schemas.microsoft.com/office/drawing/2014/main" id="{DB396E55-6076-4E3C-B5CC-FB8304912504}"/>
              </a:ext>
            </a:extLst>
          </p:cNvPr>
          <p:cNvCxnSpPr>
            <a:cxnSpLocks/>
          </p:cNvCxnSpPr>
          <p:nvPr/>
        </p:nvCxnSpPr>
        <p:spPr>
          <a:xfrm>
            <a:off x="950026" y="1587720"/>
            <a:ext cx="10893632" cy="0"/>
          </a:xfrm>
          <a:prstGeom prst="line">
            <a:avLst/>
          </a:prstGeom>
          <a:ln w="38100">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1BCC55F-BCE8-4EFE-A5C7-FB15B7B2F136}"/>
              </a:ext>
            </a:extLst>
          </p:cNvPr>
          <p:cNvCxnSpPr>
            <a:cxnSpLocks/>
          </p:cNvCxnSpPr>
          <p:nvPr/>
        </p:nvCxnSpPr>
        <p:spPr>
          <a:xfrm>
            <a:off x="940129" y="2193361"/>
            <a:ext cx="6731331" cy="0"/>
          </a:xfrm>
          <a:prstGeom prst="line">
            <a:avLst/>
          </a:prstGeom>
          <a:ln w="38100">
            <a:solidFill>
              <a:srgbClr val="0070C0"/>
            </a:solidFill>
          </a:ln>
        </p:spPr>
        <p:style>
          <a:lnRef idx="2">
            <a:schemeClr val="accent1"/>
          </a:lnRef>
          <a:fillRef idx="0">
            <a:schemeClr val="accent1"/>
          </a:fillRef>
          <a:effectRef idx="1">
            <a:schemeClr val="accent1"/>
          </a:effectRef>
          <a:fontRef idx="minor">
            <a:schemeClr val="tx1"/>
          </a:fontRef>
        </p:style>
      </p:cxnSp>
      <p:sp>
        <p:nvSpPr>
          <p:cNvPr id="14" name="Rectangle: Rounded Corners 13">
            <a:extLst>
              <a:ext uri="{FF2B5EF4-FFF2-40B4-BE49-F238E27FC236}">
                <a16:creationId xmlns:a16="http://schemas.microsoft.com/office/drawing/2014/main" id="{3179F20D-AFC1-4B8B-8129-408DA66412C2}"/>
              </a:ext>
            </a:extLst>
          </p:cNvPr>
          <p:cNvSpPr/>
          <p:nvPr/>
        </p:nvSpPr>
        <p:spPr>
          <a:xfrm>
            <a:off x="736270" y="4307099"/>
            <a:ext cx="11018659" cy="2255156"/>
          </a:xfrm>
          <a:prstGeom prst="roundRect">
            <a:avLst/>
          </a:prstGeom>
          <a:solidFill>
            <a:schemeClr val="bg1"/>
          </a:solidFill>
          <a:ln>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0" lang="en-US" sz="36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Câu ghép: </a:t>
            </a:r>
            <a:r>
              <a:rPr lang="en-US" sz="3600" b="1" i="1">
                <a:solidFill>
                  <a:srgbClr val="00B050"/>
                </a:solidFill>
                <a:latin typeface="Arial" panose="020B0604020202020204" pitchFamily="34" charset="0"/>
                <a:cs typeface="Arial" panose="020B0604020202020204" pitchFamily="34" charset="0"/>
              </a:rPr>
              <a:t>Mèo con chạy giỡn hết góc này đến góc khác, hai tai dựng đứng lên, cái đuôi ngoe nguẩy.</a:t>
            </a:r>
          </a:p>
          <a:p>
            <a:pPr lvl="0" algn="just"/>
            <a:r>
              <a:rPr kumimoji="0" lang="en-US" sz="36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sym typeface="Wingdings" panose="05000000000000000000" pitchFamily="2" charset="2"/>
              </a:rPr>
              <a:t></a:t>
            </a:r>
            <a:r>
              <a:rPr kumimoji="0" lang="en-US" sz="36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Nối với nhau bằng dấu phẩy.</a:t>
            </a:r>
          </a:p>
        </p:txBody>
      </p:sp>
      <p:sp>
        <p:nvSpPr>
          <p:cNvPr id="16" name="Oval 15">
            <a:extLst>
              <a:ext uri="{FF2B5EF4-FFF2-40B4-BE49-F238E27FC236}">
                <a16:creationId xmlns:a16="http://schemas.microsoft.com/office/drawing/2014/main" id="{01606870-21F8-4CDC-B902-FDBAC166EC63}"/>
              </a:ext>
            </a:extLst>
          </p:cNvPr>
          <p:cNvSpPr/>
          <p:nvPr/>
        </p:nvSpPr>
        <p:spPr>
          <a:xfrm>
            <a:off x="8411688" y="1257640"/>
            <a:ext cx="423554" cy="377949"/>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Oval 17">
            <a:extLst>
              <a:ext uri="{FF2B5EF4-FFF2-40B4-BE49-F238E27FC236}">
                <a16:creationId xmlns:a16="http://schemas.microsoft.com/office/drawing/2014/main" id="{E61799C7-E488-4C2F-8BC7-B6EA0CE75748}"/>
              </a:ext>
            </a:extLst>
          </p:cNvPr>
          <p:cNvSpPr/>
          <p:nvPr/>
        </p:nvSpPr>
        <p:spPr>
          <a:xfrm>
            <a:off x="2794660" y="1840428"/>
            <a:ext cx="423554" cy="377949"/>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47097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par>
                                <p:cTn id="25" presetID="14" presetClass="entr" presetSubtype="1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par>
                                <p:cTn id="28" presetID="14" presetClass="entr" presetSubtype="1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randombar(horizont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randombar(horizont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14" grpId="0" animBg="1"/>
      <p:bldP spid="16"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225631"/>
            <a:ext cx="11580758" cy="6515394"/>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824998" y="1816591"/>
            <a:ext cx="11018660" cy="574100"/>
          </a:xfrm>
          <a:prstGeom prst="roundRect">
            <a:avLst>
              <a:gd name="adj" fmla="val 0"/>
            </a:avLst>
          </a:prstGeom>
          <a:noFill/>
          <a:ln>
            <a:noFill/>
          </a:ln>
        </p:spPr>
        <p:txBody>
          <a:bodyPr spcFirstLastPara="1" wrap="square" lIns="60950" tIns="30467" rIns="60950" bIns="30467" anchor="ctr" anchorCtr="0">
            <a:noAutofit/>
          </a:bodyPr>
          <a:lstStyle/>
          <a:p>
            <a:pPr lvl="0" algn="just">
              <a:buClr>
                <a:srgbClr val="000000"/>
              </a:buClr>
            </a:pPr>
            <a:r>
              <a:rPr lang="vi-VN" sz="3600" kern="0">
                <a:solidFill>
                  <a:srgbClr val="C00000"/>
                </a:solidFill>
                <a:ea typeface="Calibri"/>
                <a:cs typeface="Calibri"/>
                <a:sym typeface="Calibri"/>
              </a:rPr>
              <a:t>c. </a:t>
            </a:r>
            <a:r>
              <a:rPr lang="vi-VN" sz="3600" kern="0">
                <a:ea typeface="Calibri"/>
                <a:cs typeface="Calibri"/>
                <a:sym typeface="Calibri"/>
              </a:rPr>
              <a:t>Tuy gió chưa mạnh lắm nhưng cây trong vườn đã xạc xào rụng lá. Lũ chim líu ríu gọi nhau. Mưa đến. Lúc đầu, mưa chỉ lác đác rồi mưa ào ào trút xuống. Chẳng bao lâu, cả khu vườn tắm sũng trong mưa.</a:t>
            </a:r>
            <a:endParaRPr lang="en-US" sz="3600" kern="0">
              <a:ea typeface="Calibri"/>
              <a:cs typeface="Calibri"/>
              <a:sym typeface="Calibri"/>
            </a:endParaRPr>
          </a:p>
          <a:p>
            <a:pPr lvl="0" algn="just">
              <a:buClr>
                <a:srgbClr val="000000"/>
              </a:buClr>
            </a:pPr>
            <a:r>
              <a:rPr lang="en-US" sz="3600" kern="0">
                <a:ea typeface="Calibri"/>
                <a:cs typeface="Calibri"/>
                <a:sym typeface="Calibri"/>
              </a:rPr>
              <a:t>						</a:t>
            </a:r>
            <a:r>
              <a:rPr lang="vi-VN" sz="3600" kern="0">
                <a:ea typeface="Calibri"/>
                <a:cs typeface="Calibri"/>
                <a:sym typeface="Calibri"/>
              </a:rPr>
              <a:t>Lê Ngọc Thạch</a:t>
            </a:r>
          </a:p>
          <a:p>
            <a:pPr lvl="0" algn="just">
              <a:buClr>
                <a:srgbClr val="000000"/>
              </a:buClr>
            </a:pPr>
            <a:r>
              <a:rPr lang="vi-VN" sz="3600" kern="0">
                <a:solidFill>
                  <a:srgbClr val="C00000"/>
                </a:solidFill>
                <a:ea typeface="Calibri"/>
                <a:cs typeface="Calibri"/>
                <a:sym typeface="Calibri"/>
              </a:rPr>
              <a:t>					Lê Ngọc Thạch</a:t>
            </a:r>
          </a:p>
        </p:txBody>
      </p:sp>
      <p:cxnSp>
        <p:nvCxnSpPr>
          <p:cNvPr id="3" name="Straight Connector 2">
            <a:extLst>
              <a:ext uri="{FF2B5EF4-FFF2-40B4-BE49-F238E27FC236}">
                <a16:creationId xmlns:a16="http://schemas.microsoft.com/office/drawing/2014/main" id="{5EE9C782-463A-48A4-AB99-AC8229464BEC}"/>
              </a:ext>
            </a:extLst>
          </p:cNvPr>
          <p:cNvCxnSpPr>
            <a:cxnSpLocks/>
          </p:cNvCxnSpPr>
          <p:nvPr/>
        </p:nvCxnSpPr>
        <p:spPr>
          <a:xfrm>
            <a:off x="1306286" y="1004339"/>
            <a:ext cx="10448643"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AE3BFFF4-4F21-4BB1-B0EE-A68A69FEE7C8}"/>
              </a:ext>
            </a:extLst>
          </p:cNvPr>
          <p:cNvSpPr/>
          <p:nvPr/>
        </p:nvSpPr>
        <p:spPr>
          <a:xfrm>
            <a:off x="1237013" y="447620"/>
            <a:ext cx="1031174" cy="556713"/>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Rounded Corners 13">
            <a:extLst>
              <a:ext uri="{FF2B5EF4-FFF2-40B4-BE49-F238E27FC236}">
                <a16:creationId xmlns:a16="http://schemas.microsoft.com/office/drawing/2014/main" id="{3179F20D-AFC1-4B8B-8129-408DA66412C2}"/>
              </a:ext>
            </a:extLst>
          </p:cNvPr>
          <p:cNvSpPr/>
          <p:nvPr/>
        </p:nvSpPr>
        <p:spPr>
          <a:xfrm>
            <a:off x="736270" y="4307099"/>
            <a:ext cx="11018659" cy="2255156"/>
          </a:xfrm>
          <a:prstGeom prst="roundRect">
            <a:avLst/>
          </a:prstGeom>
          <a:solidFill>
            <a:schemeClr val="bg1"/>
          </a:solidFill>
          <a:ln>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0" lang="en-US" sz="36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Câu ghép: </a:t>
            </a:r>
            <a:r>
              <a:rPr lang="vi-VN" sz="3600" b="1" i="1">
                <a:solidFill>
                  <a:srgbClr val="00B050"/>
                </a:solidFill>
                <a:cs typeface="Arial" panose="020B0604020202020204" pitchFamily="34" charset="0"/>
              </a:rPr>
              <a:t>Tuy gió chưa mạnh lắm nhưng cây trong vườn đã xạc xào rụng lá. </a:t>
            </a:r>
            <a:endParaRPr kumimoji="0" lang="en-US" sz="3600" b="1" i="1"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endParaRPr>
          </a:p>
          <a:p>
            <a:pPr lvl="0" algn="just"/>
            <a:r>
              <a:rPr kumimoji="0" lang="en-US" sz="36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r>
              <a:rPr lang="vi-VN" sz="3600">
                <a:solidFill>
                  <a:srgbClr val="FF0000"/>
                </a:solidFill>
                <a:cs typeface="Arial" panose="020B0604020202020204" pitchFamily="34" charset="0"/>
              </a:rPr>
              <a:t> Nối với nhau bằng cặp kết từ “Tuy ... nhưng</a:t>
            </a:r>
            <a:r>
              <a:rPr lang="en-US" sz="3600">
                <a:solidFill>
                  <a:srgbClr val="FF0000"/>
                </a:solidFill>
                <a:cs typeface="Arial" panose="020B0604020202020204" pitchFamily="34" charset="0"/>
              </a:rPr>
              <a:t>..."</a:t>
            </a:r>
            <a:r>
              <a:rPr lang="vi-VN" sz="3600">
                <a:solidFill>
                  <a:srgbClr val="FF0000"/>
                </a:solidFill>
                <a:cs typeface="Arial" panose="020B0604020202020204" pitchFamily="34" charset="0"/>
              </a:rPr>
              <a:t> </a:t>
            </a:r>
            <a:endParaRPr kumimoji="0" lang="en-US" sz="36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cxnSp>
        <p:nvCxnSpPr>
          <p:cNvPr id="15" name="Straight Connector 14">
            <a:extLst>
              <a:ext uri="{FF2B5EF4-FFF2-40B4-BE49-F238E27FC236}">
                <a16:creationId xmlns:a16="http://schemas.microsoft.com/office/drawing/2014/main" id="{F3855A22-95B9-4539-8429-2206D62F7714}"/>
              </a:ext>
            </a:extLst>
          </p:cNvPr>
          <p:cNvCxnSpPr>
            <a:cxnSpLocks/>
          </p:cNvCxnSpPr>
          <p:nvPr/>
        </p:nvCxnSpPr>
        <p:spPr>
          <a:xfrm>
            <a:off x="824998" y="1526854"/>
            <a:ext cx="362824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9" name="Oval 18">
            <a:extLst>
              <a:ext uri="{FF2B5EF4-FFF2-40B4-BE49-F238E27FC236}">
                <a16:creationId xmlns:a16="http://schemas.microsoft.com/office/drawing/2014/main" id="{A9BFDF75-6C6F-4F48-BAF2-2B30A37D9672}"/>
              </a:ext>
            </a:extLst>
          </p:cNvPr>
          <p:cNvSpPr/>
          <p:nvPr/>
        </p:nvSpPr>
        <p:spPr>
          <a:xfrm>
            <a:off x="6334327" y="464398"/>
            <a:ext cx="1562763" cy="556713"/>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8824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36269" y="902524"/>
            <a:ext cx="11018660" cy="4488873"/>
          </a:xfrm>
          <a:prstGeom prst="roundRect">
            <a:avLst>
              <a:gd name="adj" fmla="val 0"/>
            </a:avLst>
          </a:prstGeom>
          <a:noFill/>
          <a:ln>
            <a:noFill/>
          </a:ln>
        </p:spPr>
        <p:txBody>
          <a:bodyPr spcFirstLastPara="1" wrap="square" lIns="60950" tIns="30467" rIns="60950" bIns="30467" anchor="ctr" anchorCtr="0">
            <a:noAutofit/>
          </a:bodyPr>
          <a:lstStyle/>
          <a:p>
            <a:r>
              <a:rPr lang="en-US" sz="4000" b="1">
                <a:solidFill>
                  <a:srgbClr val="FF00FF"/>
                </a:solidFill>
                <a:latin typeface="Arial-Rounded-Bold"/>
              </a:rPr>
              <a:t>3. </a:t>
            </a:r>
            <a:r>
              <a:rPr lang="en-US" sz="3600" b="1">
                <a:solidFill>
                  <a:srgbClr val="000000"/>
                </a:solidFill>
                <a:latin typeface="Arial-BoldMT"/>
              </a:rPr>
              <a:t>Tìm kết từ phù hợp thay cho mỗi </a:t>
            </a:r>
            <a:r>
              <a:rPr lang="en-US" sz="4800">
                <a:solidFill>
                  <a:srgbClr val="FF00FF"/>
                </a:solidFill>
                <a:latin typeface="Wingdings-Regular"/>
              </a:rPr>
              <a:t></a:t>
            </a:r>
            <a:r>
              <a:rPr lang="en-US" sz="3600" b="1">
                <a:solidFill>
                  <a:srgbClr val="000000"/>
                </a:solidFill>
                <a:latin typeface="Arial-BoldMT"/>
              </a:rPr>
              <a:t>để nối các vế câu ghép có trong đoạn văn sau:</a:t>
            </a:r>
          </a:p>
          <a:p>
            <a:r>
              <a:rPr lang="en-US" sz="3600">
                <a:solidFill>
                  <a:srgbClr val="000000"/>
                </a:solidFill>
                <a:latin typeface="ArialMT"/>
              </a:rPr>
              <a:t>Cò và vạc là hai anh em </a:t>
            </a:r>
            <a:r>
              <a:rPr lang="en-US" sz="4800">
                <a:solidFill>
                  <a:srgbClr val="FF00FF"/>
                </a:solidFill>
                <a:latin typeface="Wingdings-Regular"/>
              </a:rPr>
              <a:t></a:t>
            </a:r>
            <a:r>
              <a:rPr lang="en-US" sz="3600">
                <a:solidFill>
                  <a:srgbClr val="000000"/>
                </a:solidFill>
                <a:latin typeface="ArialMT"/>
              </a:rPr>
              <a:t>tính nết rất khác nhau. Cò thì ngoan ngoãn, </a:t>
            </a:r>
            <a:r>
              <a:rPr lang="vi-VN" sz="3600">
                <a:solidFill>
                  <a:srgbClr val="000000"/>
                </a:solidFill>
                <a:latin typeface="ArialMT"/>
              </a:rPr>
              <a:t>chăm chỉ học tập </a:t>
            </a:r>
            <a:r>
              <a:rPr lang="vi-VN" sz="4800">
                <a:solidFill>
                  <a:srgbClr val="FF00FF"/>
                </a:solidFill>
                <a:latin typeface="Wingdings-Regular"/>
              </a:rPr>
              <a:t></a:t>
            </a:r>
            <a:r>
              <a:rPr lang="vi-VN" sz="3600">
                <a:solidFill>
                  <a:srgbClr val="000000"/>
                </a:solidFill>
                <a:latin typeface="ArialMT"/>
              </a:rPr>
              <a:t>vạc thì lười biếng, mải chơi. Cò khuyên mãi </a:t>
            </a:r>
            <a:r>
              <a:rPr lang="vi-VN" sz="4800">
                <a:solidFill>
                  <a:srgbClr val="FF00FF"/>
                </a:solidFill>
                <a:latin typeface="Wingdings-Regular"/>
              </a:rPr>
              <a:t></a:t>
            </a:r>
            <a:r>
              <a:rPr lang="vi-VN" sz="3600">
                <a:solidFill>
                  <a:srgbClr val="000000"/>
                </a:solidFill>
                <a:latin typeface="ArialMT"/>
              </a:rPr>
              <a:t>vạc</a:t>
            </a:r>
            <a:r>
              <a:rPr lang="en-US" sz="3600">
                <a:solidFill>
                  <a:srgbClr val="000000"/>
                </a:solidFill>
                <a:latin typeface="ArialMT"/>
              </a:rPr>
              <a:t> chẳng nghe.</a:t>
            </a:r>
          </a:p>
          <a:p>
            <a:r>
              <a:rPr lang="en-US" sz="3200" i="1">
                <a:solidFill>
                  <a:srgbClr val="000000"/>
                </a:solidFill>
                <a:latin typeface="Arial-ItalicMT"/>
              </a:rPr>
              <a:t>					Theo </a:t>
            </a:r>
            <a:r>
              <a:rPr lang="en-US" sz="3200">
                <a:solidFill>
                  <a:srgbClr val="000000"/>
                </a:solidFill>
                <a:latin typeface="ArialMT"/>
              </a:rPr>
              <a:t>Truyện dân gian Việt Nam</a:t>
            </a:r>
            <a:endParaRPr kumimoji="0" lang="vi-VN" sz="3200" b="1" i="1" u="none" strike="noStrike" kern="0" cap="none" spc="0" normalizeH="0" baseline="0" noProof="0" dirty="0">
              <a:ln>
                <a:noFill/>
              </a:ln>
              <a:solidFill>
                <a:srgbClr val="C00000"/>
              </a:solidFill>
              <a:effectLst/>
              <a:uLnTx/>
              <a:uFillTx/>
              <a:latin typeface="Arial" panose="020B0604020202020204" pitchFamily="34" charset="0"/>
              <a:ea typeface="Calibri"/>
              <a:cs typeface="Calibri"/>
              <a:sym typeface="Calibri"/>
            </a:endParaRPr>
          </a:p>
        </p:txBody>
      </p:sp>
    </p:spTree>
    <p:extLst>
      <p:ext uri="{BB962C8B-B14F-4D97-AF65-F5344CB8AC3E}">
        <p14:creationId xmlns:p14="http://schemas.microsoft.com/office/powerpoint/2010/main" val="18534090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36269" y="1111269"/>
            <a:ext cx="11018660" cy="574100"/>
          </a:xfrm>
          <a:prstGeom prst="roundRect">
            <a:avLst>
              <a:gd name="adj" fmla="val 0"/>
            </a:avLst>
          </a:prstGeom>
          <a:noFill/>
          <a:ln>
            <a:noFill/>
          </a:ln>
        </p:spPr>
        <p:txBody>
          <a:bodyPr spcFirstLastPara="1" wrap="square" lIns="60950" tIns="30467" rIns="60950" bIns="3046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a:ln>
                  <a:noFill/>
                </a:ln>
                <a:solidFill>
                  <a:srgbClr val="002060"/>
                </a:solidFill>
                <a:effectLst/>
                <a:uLnTx/>
                <a:uFillTx/>
                <a:latin typeface="Arial" panose="020B0604020202020204" pitchFamily="34" charset="0"/>
                <a:ea typeface="Calibri"/>
                <a:cs typeface="Calibri"/>
                <a:sym typeface="Calibri"/>
              </a:rPr>
              <a:t>THẢO LUẬN NHÓM 2</a:t>
            </a:r>
            <a:endParaRPr kumimoji="0" lang="vi-VN" sz="8000" b="1" i="1" u="none" strike="noStrike" kern="0" cap="none" spc="0" normalizeH="0" baseline="0" noProof="0" dirty="0">
              <a:ln>
                <a:noFill/>
              </a:ln>
              <a:solidFill>
                <a:srgbClr val="C00000"/>
              </a:solidFill>
              <a:effectLst/>
              <a:uLnTx/>
              <a:uFillTx/>
              <a:latin typeface="Arial" panose="020B0604020202020204" pitchFamily="34" charset="0"/>
              <a:ea typeface="Calibri"/>
              <a:cs typeface="Calibri"/>
              <a:sym typeface="Calibri"/>
            </a:endParaRPr>
          </a:p>
        </p:txBody>
      </p:sp>
      <p:pic>
        <p:nvPicPr>
          <p:cNvPr id="4098" name="Picture 2" descr="Bài giảng Đạo đức lớp 2 - Tuần 16 - YouTube">
            <a:extLst>
              <a:ext uri="{FF2B5EF4-FFF2-40B4-BE49-F238E27FC236}">
                <a16:creationId xmlns:a16="http://schemas.microsoft.com/office/drawing/2014/main" id="{B9D58430-A133-4931-BCE0-426A5B9BB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9455" y="2254703"/>
            <a:ext cx="6792686" cy="3820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9434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17024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890649" y="1294410"/>
            <a:ext cx="11018660" cy="4488873"/>
          </a:xfrm>
          <a:prstGeom prst="roundRect">
            <a:avLst>
              <a:gd name="adj" fmla="val 0"/>
            </a:avLst>
          </a:prstGeom>
          <a:noFill/>
          <a:ln>
            <a:noFill/>
          </a:ln>
        </p:spPr>
        <p:txBody>
          <a:bodyPr spcFirstLastPara="1" wrap="square" lIns="60950" tIns="30467" rIns="60950" bIns="30467"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FF"/>
                </a:solidFill>
                <a:effectLst/>
                <a:uLnTx/>
                <a:uFillTx/>
                <a:latin typeface="Arial-Rounded-Bold"/>
                <a:ea typeface="+mn-ea"/>
                <a:cs typeface="+mn-cs"/>
              </a:rPr>
              <a:t>3. </a:t>
            </a:r>
            <a:r>
              <a:rPr kumimoji="0" lang="en-US" sz="3600" b="1" i="0" u="none" strike="noStrike" kern="1200" cap="none" spc="0" normalizeH="0" baseline="0" noProof="0">
                <a:ln>
                  <a:noFill/>
                </a:ln>
                <a:solidFill>
                  <a:srgbClr val="000000"/>
                </a:solidFill>
                <a:effectLst/>
                <a:uLnTx/>
                <a:uFillTx/>
                <a:latin typeface="Arial-BoldMT"/>
                <a:ea typeface="+mn-ea"/>
                <a:cs typeface="+mn-cs"/>
              </a:rPr>
              <a:t>Tìm kết từ phù hợp thay cho mỗi </a:t>
            </a:r>
            <a:r>
              <a:rPr kumimoji="0" lang="en-US" sz="4800" b="0" i="0" u="none" strike="noStrike" kern="1200" cap="none" spc="0" normalizeH="0" baseline="0" noProof="0">
                <a:ln>
                  <a:noFill/>
                </a:ln>
                <a:solidFill>
                  <a:srgbClr val="FF00FF"/>
                </a:solidFill>
                <a:effectLst/>
                <a:uLnTx/>
                <a:uFillTx/>
                <a:latin typeface="Wingdings-Regular"/>
                <a:ea typeface="+mn-ea"/>
                <a:cs typeface="+mn-cs"/>
              </a:rPr>
              <a:t></a:t>
            </a:r>
            <a:r>
              <a:rPr kumimoji="0" lang="en-US" sz="3600" b="1" i="0" u="none" strike="noStrike" kern="1200" cap="none" spc="0" normalizeH="0" baseline="0" noProof="0">
                <a:ln>
                  <a:noFill/>
                </a:ln>
                <a:solidFill>
                  <a:srgbClr val="000000"/>
                </a:solidFill>
                <a:effectLst/>
                <a:uLnTx/>
                <a:uFillTx/>
                <a:latin typeface="Arial-BoldMT"/>
                <a:ea typeface="+mn-ea"/>
                <a:cs typeface="+mn-cs"/>
              </a:rPr>
              <a:t>để nối các vế câu ghép có trong đoạn văn sau:</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MT"/>
                <a:ea typeface="+mn-ea"/>
                <a:cs typeface="+mn-cs"/>
              </a:rPr>
              <a:t>Cò và vạc là hai anh em     </a:t>
            </a:r>
            <a:r>
              <a:rPr kumimoji="0" lang="en-US" sz="4800" b="0" i="0" u="none" strike="noStrike" kern="1200" cap="none" spc="0" normalizeH="0" baseline="0" noProof="0">
                <a:ln>
                  <a:noFill/>
                </a:ln>
                <a:solidFill>
                  <a:srgbClr val="FF00FF"/>
                </a:solidFill>
                <a:effectLst/>
                <a:uLnTx/>
                <a:uFillTx/>
                <a:latin typeface="Wingdings-Regular"/>
                <a:ea typeface="+mn-ea"/>
                <a:cs typeface="+mn-cs"/>
              </a:rPr>
              <a:t> </a:t>
            </a:r>
            <a:r>
              <a:rPr kumimoji="0" lang="en-US" sz="3600" b="0" i="0" u="none" strike="noStrike" kern="1200" cap="none" spc="0" normalizeH="0" baseline="0" noProof="0">
                <a:ln>
                  <a:noFill/>
                </a:ln>
                <a:solidFill>
                  <a:srgbClr val="000000"/>
                </a:solidFill>
                <a:effectLst/>
                <a:uLnTx/>
                <a:uFillTx/>
                <a:latin typeface="ArialMT"/>
                <a:ea typeface="+mn-ea"/>
                <a:cs typeface="+mn-cs"/>
              </a:rPr>
              <a:t>tính nết rất khác nhau. Cò thì ngoan ngoãn, </a:t>
            </a:r>
            <a:r>
              <a:rPr kumimoji="0" lang="vi-VN" sz="3600" b="0" i="0" u="none" strike="noStrike" kern="1200" cap="none" spc="0" normalizeH="0" baseline="0" noProof="0">
                <a:ln>
                  <a:noFill/>
                </a:ln>
                <a:solidFill>
                  <a:srgbClr val="000000"/>
                </a:solidFill>
                <a:effectLst/>
                <a:uLnTx/>
                <a:uFillTx/>
                <a:latin typeface="ArialMT"/>
                <a:ea typeface="+mn-ea"/>
                <a:cs typeface="+mn-cs"/>
              </a:rPr>
              <a:t>chăm chỉ học tập </a:t>
            </a:r>
            <a:r>
              <a:rPr kumimoji="0" lang="en-US" sz="3600" b="0" i="0" u="none" strike="noStrike" kern="1200" cap="none" spc="0" normalizeH="0" baseline="0" noProof="0">
                <a:ln>
                  <a:noFill/>
                </a:ln>
                <a:solidFill>
                  <a:srgbClr val="000000"/>
                </a:solidFill>
                <a:effectLst/>
                <a:uLnTx/>
                <a:uFillTx/>
                <a:latin typeface="ArialMT"/>
                <a:ea typeface="+mn-ea"/>
                <a:cs typeface="+mn-cs"/>
              </a:rPr>
              <a:t> </a:t>
            </a:r>
            <a:r>
              <a:rPr kumimoji="0" lang="vi-VN" sz="4800" b="0" i="0" u="none" strike="noStrike" kern="1200" cap="none" spc="0" normalizeH="0" baseline="0" noProof="0">
                <a:ln>
                  <a:noFill/>
                </a:ln>
                <a:solidFill>
                  <a:srgbClr val="FF00FF"/>
                </a:solidFill>
                <a:effectLst/>
                <a:uLnTx/>
                <a:uFillTx/>
                <a:latin typeface="Wingdings-Regular"/>
                <a:ea typeface="+mn-ea"/>
                <a:cs typeface="+mn-cs"/>
              </a:rPr>
              <a:t></a:t>
            </a:r>
            <a:r>
              <a:rPr kumimoji="0" lang="en-US" sz="4800" b="0" i="0" u="none" strike="noStrike" kern="1200" cap="none" spc="0" normalizeH="0" baseline="0" noProof="0">
                <a:ln>
                  <a:noFill/>
                </a:ln>
                <a:solidFill>
                  <a:srgbClr val="FF00FF"/>
                </a:solidFill>
                <a:effectLst/>
                <a:uLnTx/>
                <a:uFillTx/>
                <a:latin typeface="Wingdings-Regular"/>
                <a:ea typeface="+mn-ea"/>
                <a:cs typeface="+mn-cs"/>
              </a:rPr>
              <a:t> </a:t>
            </a:r>
            <a:r>
              <a:rPr kumimoji="0" lang="vi-VN" sz="3600" b="0" i="0" u="none" strike="noStrike" kern="1200" cap="none" spc="0" normalizeH="0" baseline="0" noProof="0">
                <a:ln>
                  <a:noFill/>
                </a:ln>
                <a:solidFill>
                  <a:srgbClr val="000000"/>
                </a:solidFill>
                <a:effectLst/>
                <a:uLnTx/>
                <a:uFillTx/>
                <a:latin typeface="ArialMT"/>
                <a:ea typeface="+mn-ea"/>
                <a:cs typeface="+mn-cs"/>
              </a:rPr>
              <a:t>vạc thì lười biếng, mải chơi. Cò khuyên mãi</a:t>
            </a:r>
            <a:r>
              <a:rPr kumimoji="0" lang="en-US" sz="3600" b="0" i="0" u="none" strike="noStrike" kern="1200" cap="none" spc="0" normalizeH="0" baseline="0" noProof="0">
                <a:ln>
                  <a:noFill/>
                </a:ln>
                <a:solidFill>
                  <a:srgbClr val="000000"/>
                </a:solidFill>
                <a:effectLst/>
                <a:uLnTx/>
                <a:uFillTx/>
                <a:latin typeface="ArialMT"/>
                <a:ea typeface="+mn-ea"/>
                <a:cs typeface="+mn-cs"/>
              </a:rPr>
              <a:t> </a:t>
            </a:r>
            <a:r>
              <a:rPr kumimoji="0" lang="vi-VN" sz="3600" b="0" i="0" u="none" strike="noStrike" kern="1200" cap="none" spc="0" normalizeH="0" baseline="0" noProof="0">
                <a:ln>
                  <a:noFill/>
                </a:ln>
                <a:solidFill>
                  <a:srgbClr val="000000"/>
                </a:solidFill>
                <a:effectLst/>
                <a:uLnTx/>
                <a:uFillTx/>
                <a:latin typeface="ArialMT"/>
                <a:ea typeface="+mn-ea"/>
                <a:cs typeface="+mn-cs"/>
              </a:rPr>
              <a:t> </a:t>
            </a:r>
            <a:r>
              <a:rPr kumimoji="0" lang="vi-VN" sz="4800" b="0" i="0" u="none" strike="noStrike" kern="1200" cap="none" spc="0" normalizeH="0" baseline="0" noProof="0">
                <a:ln>
                  <a:noFill/>
                </a:ln>
                <a:solidFill>
                  <a:srgbClr val="FF00FF"/>
                </a:solidFill>
                <a:effectLst/>
                <a:uLnTx/>
                <a:uFillTx/>
                <a:latin typeface="Wingdings-Regular"/>
                <a:ea typeface="+mn-ea"/>
                <a:cs typeface="+mn-cs"/>
              </a:rPr>
              <a:t></a:t>
            </a:r>
            <a:r>
              <a:rPr kumimoji="0" lang="en-US" sz="4800" b="0" i="0" u="none" strike="noStrike" kern="1200" cap="none" spc="0" normalizeH="0" baseline="0" noProof="0">
                <a:ln>
                  <a:noFill/>
                </a:ln>
                <a:solidFill>
                  <a:srgbClr val="FF00FF"/>
                </a:solidFill>
                <a:effectLst/>
                <a:uLnTx/>
                <a:uFillTx/>
                <a:latin typeface="Wingdings-Regular"/>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ArialMT"/>
                <a:ea typeface="+mn-ea"/>
                <a:cs typeface="+mn-cs"/>
              </a:rPr>
              <a:t>vạc</a:t>
            </a:r>
            <a:r>
              <a:rPr kumimoji="0" lang="en-US" sz="3600" b="0" i="0" u="none" strike="noStrike" kern="1200" cap="none" spc="0" normalizeH="0" baseline="0" noProof="0">
                <a:ln>
                  <a:noFill/>
                </a:ln>
                <a:solidFill>
                  <a:srgbClr val="000000"/>
                </a:solidFill>
                <a:effectLst/>
                <a:uLnTx/>
                <a:uFillTx/>
                <a:latin typeface="ArialMT"/>
                <a:ea typeface="+mn-ea"/>
                <a:cs typeface="+mn-cs"/>
              </a:rPr>
              <a:t> chẳng nghe.</a:t>
            </a:r>
          </a:p>
          <a:p>
            <a:pPr marL="0" marR="0" lvl="0" indent="0" algn="l" defTabSz="914400" rtl="0" eaLnBrk="1" fontAlgn="auto" latinLnBrk="0" hangingPunct="1">
              <a:spcBef>
                <a:spcPts val="0"/>
              </a:spcBef>
              <a:spcAft>
                <a:spcPts val="0"/>
              </a:spcAft>
              <a:buClrTx/>
              <a:buSzTx/>
              <a:buFontTx/>
              <a:buNone/>
              <a:tabLst/>
              <a:defRPr/>
            </a:pPr>
            <a:r>
              <a:rPr kumimoji="0" lang="en-US" sz="3200" b="0" i="1" u="none" strike="noStrike" kern="1200" cap="none" spc="0" normalizeH="0" baseline="0" noProof="0">
                <a:ln>
                  <a:noFill/>
                </a:ln>
                <a:solidFill>
                  <a:srgbClr val="000000"/>
                </a:solidFill>
                <a:effectLst/>
                <a:uLnTx/>
                <a:uFillTx/>
                <a:latin typeface="Arial-ItalicMT"/>
                <a:ea typeface="+mn-ea"/>
                <a:cs typeface="+mn-cs"/>
              </a:rPr>
              <a:t>					Theo </a:t>
            </a:r>
            <a:r>
              <a:rPr kumimoji="0" lang="en-US" sz="3200" b="0" i="0" u="none" strike="noStrike" kern="1200" cap="none" spc="0" normalizeH="0" baseline="0" noProof="0">
                <a:ln>
                  <a:noFill/>
                </a:ln>
                <a:solidFill>
                  <a:srgbClr val="000000"/>
                </a:solidFill>
                <a:effectLst/>
                <a:uLnTx/>
                <a:uFillTx/>
                <a:latin typeface="ArialMT"/>
                <a:ea typeface="+mn-ea"/>
                <a:cs typeface="+mn-cs"/>
              </a:rPr>
              <a:t>Truyện dân gian Việt Nam</a:t>
            </a:r>
            <a:endParaRPr kumimoji="0" lang="vi-VN" sz="3200" b="1" i="1" u="none" strike="noStrike" kern="0" cap="none" spc="0" normalizeH="0" baseline="0" noProof="0" dirty="0">
              <a:ln>
                <a:noFill/>
              </a:ln>
              <a:solidFill>
                <a:srgbClr val="C00000"/>
              </a:solidFill>
              <a:effectLst/>
              <a:uLnTx/>
              <a:uFillTx/>
              <a:latin typeface="Arial" panose="020B0604020202020204" pitchFamily="34" charset="0"/>
              <a:ea typeface="Calibri"/>
              <a:cs typeface="Calibri"/>
              <a:sym typeface="Calibri"/>
            </a:endParaRPr>
          </a:p>
        </p:txBody>
      </p:sp>
      <p:sp>
        <p:nvSpPr>
          <p:cNvPr id="5" name="Google Shape;117;p6">
            <a:extLst>
              <a:ext uri="{FF2B5EF4-FFF2-40B4-BE49-F238E27FC236}">
                <a16:creationId xmlns:a16="http://schemas.microsoft.com/office/drawing/2014/main" id="{55FFBB36-9799-4DA8-9774-6731E04E1AC4}"/>
              </a:ext>
            </a:extLst>
          </p:cNvPr>
          <p:cNvSpPr/>
          <p:nvPr/>
        </p:nvSpPr>
        <p:spPr>
          <a:xfrm>
            <a:off x="5973289" y="2170214"/>
            <a:ext cx="1650670" cy="700645"/>
          </a:xfrm>
          <a:prstGeom prst="roundRect">
            <a:avLst>
              <a:gd name="adj" fmla="val 0"/>
            </a:avLst>
          </a:prstGeom>
          <a:solidFill>
            <a:schemeClr val="bg1"/>
          </a:solidFill>
          <a:ln>
            <a:solidFill>
              <a:schemeClr val="bg1"/>
            </a:solidFill>
          </a:ln>
        </p:spPr>
        <p:txBody>
          <a:bodyPr spcFirstLastPara="1" wrap="square" lIns="60950" tIns="30467" rIns="60950" bIns="30467"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FF"/>
                </a:solidFill>
                <a:effectLst/>
                <a:uLnTx/>
                <a:uFillTx/>
                <a:latin typeface="Arial-Rounded-Bold"/>
                <a:ea typeface="+mn-ea"/>
                <a:cs typeface="+mn-cs"/>
              </a:rPr>
              <a:t>nhưng</a:t>
            </a:r>
            <a:endParaRPr kumimoji="0" lang="vi-VN" sz="2800" b="1" i="1" u="none" strike="noStrike" kern="0" cap="none" spc="0" normalizeH="0" baseline="0" noProof="0" dirty="0">
              <a:ln>
                <a:noFill/>
              </a:ln>
              <a:solidFill>
                <a:srgbClr val="C00000"/>
              </a:solidFill>
              <a:effectLst/>
              <a:uLnTx/>
              <a:uFillTx/>
              <a:latin typeface="Arial" panose="020B0604020202020204" pitchFamily="34" charset="0"/>
              <a:ea typeface="Calibri"/>
              <a:cs typeface="Calibri"/>
              <a:sym typeface="Calibri"/>
            </a:endParaRPr>
          </a:p>
        </p:txBody>
      </p:sp>
      <p:sp>
        <p:nvSpPr>
          <p:cNvPr id="6" name="Google Shape;117;p6">
            <a:extLst>
              <a:ext uri="{FF2B5EF4-FFF2-40B4-BE49-F238E27FC236}">
                <a16:creationId xmlns:a16="http://schemas.microsoft.com/office/drawing/2014/main" id="{9B101ABC-AF29-40B4-8785-4BD003E58647}"/>
              </a:ext>
            </a:extLst>
          </p:cNvPr>
          <p:cNvSpPr/>
          <p:nvPr/>
        </p:nvSpPr>
        <p:spPr>
          <a:xfrm>
            <a:off x="10104259" y="3307273"/>
            <a:ext cx="1197092" cy="700645"/>
          </a:xfrm>
          <a:prstGeom prst="roundRect">
            <a:avLst>
              <a:gd name="adj" fmla="val 0"/>
            </a:avLst>
          </a:prstGeom>
          <a:solidFill>
            <a:schemeClr val="bg1"/>
          </a:solidFill>
          <a:ln>
            <a:solidFill>
              <a:schemeClr val="bg1"/>
            </a:solidFill>
          </a:ln>
        </p:spPr>
        <p:txBody>
          <a:bodyPr spcFirstLastPara="1" wrap="square" lIns="60950" tIns="30467" rIns="60950" bIns="30467"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FF"/>
                </a:solidFill>
                <a:effectLst/>
                <a:uLnTx/>
                <a:uFillTx/>
                <a:latin typeface="Arial-Rounded-Bold"/>
                <a:ea typeface="+mn-ea"/>
                <a:cs typeface="+mn-cs"/>
              </a:rPr>
              <a:t>còn</a:t>
            </a:r>
            <a:endParaRPr kumimoji="0" lang="vi-VN" sz="2800" b="1" i="1" u="none" strike="noStrike" kern="0" cap="none" spc="0" normalizeH="0" baseline="0" noProof="0" dirty="0">
              <a:ln>
                <a:noFill/>
              </a:ln>
              <a:solidFill>
                <a:srgbClr val="C00000"/>
              </a:solidFill>
              <a:effectLst/>
              <a:uLnTx/>
              <a:uFillTx/>
              <a:latin typeface="Arial" panose="020B0604020202020204" pitchFamily="34" charset="0"/>
              <a:ea typeface="Calibri"/>
              <a:cs typeface="Calibri"/>
              <a:sym typeface="Calibri"/>
            </a:endParaRPr>
          </a:p>
        </p:txBody>
      </p:sp>
      <p:sp>
        <p:nvSpPr>
          <p:cNvPr id="7" name="Google Shape;117;p6">
            <a:extLst>
              <a:ext uri="{FF2B5EF4-FFF2-40B4-BE49-F238E27FC236}">
                <a16:creationId xmlns:a16="http://schemas.microsoft.com/office/drawing/2014/main" id="{0A228DBA-4E4A-4129-AA5A-90354175ED15}"/>
              </a:ext>
            </a:extLst>
          </p:cNvPr>
          <p:cNvSpPr/>
          <p:nvPr/>
        </p:nvSpPr>
        <p:spPr>
          <a:xfrm>
            <a:off x="9889345" y="4369108"/>
            <a:ext cx="1650670" cy="700645"/>
          </a:xfrm>
          <a:prstGeom prst="roundRect">
            <a:avLst>
              <a:gd name="adj" fmla="val 0"/>
            </a:avLst>
          </a:prstGeom>
          <a:solidFill>
            <a:schemeClr val="bg1"/>
          </a:solidFill>
          <a:ln>
            <a:solidFill>
              <a:schemeClr val="bg1"/>
            </a:solidFill>
          </a:ln>
        </p:spPr>
        <p:txBody>
          <a:bodyPr spcFirstLastPara="1" wrap="square" lIns="60950" tIns="30467" rIns="60950" bIns="30467"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FF"/>
                </a:solidFill>
                <a:effectLst/>
                <a:uLnTx/>
                <a:uFillTx/>
                <a:latin typeface="Arial-Rounded-Bold"/>
                <a:ea typeface="+mn-ea"/>
                <a:cs typeface="+mn-cs"/>
              </a:rPr>
              <a:t>nhưng</a:t>
            </a:r>
            <a:endParaRPr kumimoji="0" lang="vi-VN" sz="2800" b="1" i="1" u="none" strike="noStrike" kern="0" cap="none" spc="0" normalizeH="0" baseline="0" noProof="0" dirty="0">
              <a:ln>
                <a:noFill/>
              </a:ln>
              <a:solidFill>
                <a:srgbClr val="C00000"/>
              </a:solidFill>
              <a:effectLst/>
              <a:uLnTx/>
              <a:uFillTx/>
              <a:latin typeface="Arial" panose="020B0604020202020204" pitchFamily="34" charset="0"/>
              <a:ea typeface="Calibri"/>
              <a:cs typeface="Calibri"/>
              <a:sym typeface="Calibri"/>
            </a:endParaRPr>
          </a:p>
        </p:txBody>
      </p:sp>
    </p:spTree>
    <p:extLst>
      <p:ext uri="{BB962C8B-B14F-4D97-AF65-F5344CB8AC3E}">
        <p14:creationId xmlns:p14="http://schemas.microsoft.com/office/powerpoint/2010/main" val="30996687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17024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18120" y="344384"/>
            <a:ext cx="11018660" cy="3244934"/>
          </a:xfrm>
          <a:prstGeom prst="roundRect">
            <a:avLst>
              <a:gd name="adj" fmla="val 0"/>
            </a:avLst>
          </a:prstGeom>
          <a:noFill/>
          <a:ln>
            <a:noFill/>
          </a:ln>
        </p:spPr>
        <p:txBody>
          <a:bodyPr spcFirstLastPara="1" wrap="square" lIns="60950" tIns="30467" rIns="60950" bIns="30467"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a:ln>
                  <a:noFill/>
                </a:ln>
                <a:solidFill>
                  <a:srgbClr val="FF00FF"/>
                </a:solidFill>
                <a:effectLst/>
                <a:uLnTx/>
                <a:uFillTx/>
                <a:latin typeface="Arial-Rounded-Bold"/>
              </a:rPr>
              <a:t>4. </a:t>
            </a:r>
            <a:r>
              <a:rPr kumimoji="0" lang="en-US" sz="4000" i="0" u="none" strike="noStrike" kern="1200" cap="none" spc="0" normalizeH="0" baseline="0" noProof="0">
                <a:ln>
                  <a:noFill/>
                </a:ln>
                <a:effectLst/>
                <a:uLnTx/>
                <a:uFillTx/>
                <a:latin typeface="Arial-Rounded-Bold"/>
              </a:rPr>
              <a:t>Viết 3 – 4 câu nói về hoạt động của các bạn nhỏ trong bài đọc “Mùa</a:t>
            </a:r>
            <a:r>
              <a:rPr kumimoji="0" lang="en-US" sz="4000" i="0" u="none" strike="noStrike" kern="1200" cap="none" spc="0" normalizeH="0" noProof="0">
                <a:ln>
                  <a:noFill/>
                </a:ln>
                <a:effectLst/>
                <a:uLnTx/>
                <a:uFillTx/>
                <a:latin typeface="Arial-Rounded-Bold"/>
              </a:rPr>
              <a:t> </a:t>
            </a:r>
            <a:r>
              <a:rPr kumimoji="0" lang="en-US" sz="4000" i="0" u="none" strike="noStrike" kern="1200" cap="none" spc="0" normalizeH="0" baseline="0" noProof="0">
                <a:ln>
                  <a:noFill/>
                </a:ln>
                <a:effectLst/>
                <a:uLnTx/>
                <a:uFillTx/>
                <a:latin typeface="Arial-Rounded-Bold"/>
              </a:rPr>
              <a:t>xuân em đi trồng cây”, trong đó có ít nhất một câu ghép. Chỉ ra cách</a:t>
            </a:r>
            <a:r>
              <a:rPr kumimoji="0" lang="en-US" sz="4000" i="0" u="none" strike="noStrike" kern="1200" cap="none" spc="0" normalizeH="0" noProof="0">
                <a:ln>
                  <a:noFill/>
                </a:ln>
                <a:effectLst/>
                <a:uLnTx/>
                <a:uFillTx/>
                <a:latin typeface="Arial-Rounded-Bold"/>
              </a:rPr>
              <a:t> </a:t>
            </a:r>
            <a:r>
              <a:rPr kumimoji="0" lang="en-US" sz="4000" i="0" u="none" strike="noStrike" kern="1200" cap="none" spc="0" normalizeH="0" baseline="0" noProof="0">
                <a:ln>
                  <a:noFill/>
                </a:ln>
                <a:effectLst/>
                <a:uLnTx/>
                <a:uFillTx/>
                <a:latin typeface="Arial-Rounded-Bold"/>
              </a:rPr>
              <a:t>nối các vế câu trong câu ghép đó.</a:t>
            </a:r>
            <a:endParaRPr kumimoji="0" lang="vi-VN" sz="3200" i="1" u="none" strike="noStrike" kern="0" cap="none" spc="0" normalizeH="0" baseline="0" noProof="0" dirty="0">
              <a:ln>
                <a:noFill/>
              </a:ln>
              <a:effectLst/>
              <a:uLnTx/>
              <a:uFillTx/>
              <a:latin typeface="Arial" panose="020B0604020202020204" pitchFamily="34" charset="0"/>
              <a:ea typeface="Calibri"/>
              <a:cs typeface="Calibri"/>
              <a:sym typeface="Calibri"/>
            </a:endParaRPr>
          </a:p>
        </p:txBody>
      </p:sp>
    </p:spTree>
    <p:extLst>
      <p:ext uri="{BB962C8B-B14F-4D97-AF65-F5344CB8AC3E}">
        <p14:creationId xmlns:p14="http://schemas.microsoft.com/office/powerpoint/2010/main" val="822774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17024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867719" y="792174"/>
            <a:ext cx="11018660" cy="3244934"/>
          </a:xfrm>
          <a:prstGeom prst="roundRect">
            <a:avLst>
              <a:gd name="adj" fmla="val 0"/>
            </a:avLst>
          </a:prstGeom>
          <a:noFill/>
          <a:ln>
            <a:noFill/>
          </a:ln>
        </p:spPr>
        <p:txBody>
          <a:bodyPr spcFirstLastPara="1" wrap="square" lIns="60950" tIns="30467" rIns="60950" bIns="30467"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Rounded-Bold"/>
                <a:ea typeface="+mn-ea"/>
                <a:cs typeface="+mn-cs"/>
              </a:rPr>
              <a:t>MẪU: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Arial-Rounded-Bold"/>
                <a:ea typeface="+mn-ea"/>
                <a:cs typeface="+mn-cs"/>
              </a:rPr>
              <a:t>Các bạn nhỏ trong bài đọc đã tích cực tham gia trồng cây. Các bạn mong muốn có thể phủ xanh đồi trọc, mang lại nhiều lợi ích cho xã hội. Chính vì suy nghĩ tốt đẹp ấy, các bạn cảm thấy rất vui và thiên nhiên cũng ủng hộ các bạn.</a:t>
            </a:r>
            <a:endParaRPr kumimoji="0" lang="vi-VN" sz="3200" b="0" i="1" u="none" strike="noStrike" kern="0" cap="none" spc="0" normalizeH="0" baseline="0" noProof="0" dirty="0">
              <a:ln>
                <a:noFill/>
              </a:ln>
              <a:solidFill>
                <a:srgbClr val="002060"/>
              </a:solidFill>
              <a:effectLst/>
              <a:uLnTx/>
              <a:uFillTx/>
              <a:latin typeface="Arial" panose="020B0604020202020204" pitchFamily="34" charset="0"/>
              <a:ea typeface="Calibri"/>
              <a:cs typeface="Calibri"/>
              <a:sym typeface="Calibri"/>
            </a:endParaRPr>
          </a:p>
        </p:txBody>
      </p:sp>
    </p:spTree>
    <p:extLst>
      <p:ext uri="{BB962C8B-B14F-4D97-AF65-F5344CB8AC3E}">
        <p14:creationId xmlns:p14="http://schemas.microsoft.com/office/powerpoint/2010/main" val="30264482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1F1476-B7E3-EC34-AD93-8224DAC6EC84}"/>
              </a:ext>
            </a:extLst>
          </p:cNvPr>
          <p:cNvPicPr>
            <a:picLocks noChangeAspect="1"/>
          </p:cNvPicPr>
          <p:nvPr/>
        </p:nvPicPr>
        <p:blipFill>
          <a:blip r:embed="rId2"/>
          <a:stretch>
            <a:fillRect/>
          </a:stretch>
        </p:blipFill>
        <p:spPr>
          <a:xfrm>
            <a:off x="2157417" y="1122363"/>
            <a:ext cx="6272652" cy="5093640"/>
          </a:xfrm>
          <a:prstGeom prst="rect">
            <a:avLst/>
          </a:prstGeom>
        </p:spPr>
      </p:pic>
    </p:spTree>
    <p:extLst>
      <p:ext uri="{BB962C8B-B14F-4D97-AF65-F5344CB8AC3E}">
        <p14:creationId xmlns:p14="http://schemas.microsoft.com/office/powerpoint/2010/main" val="23851372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5">
            <a:extLst>
              <a:ext uri="{FF2B5EF4-FFF2-40B4-BE49-F238E27FC236}">
                <a16:creationId xmlns:a16="http://schemas.microsoft.com/office/drawing/2014/main" id="{57727E57-B7D0-26C3-8481-3C51A99BB472}"/>
              </a:ext>
            </a:extLst>
          </p:cNvPr>
          <p:cNvSpPr/>
          <p:nvPr/>
        </p:nvSpPr>
        <p:spPr>
          <a:xfrm>
            <a:off x="3950963" y="3784691"/>
            <a:ext cx="3701588" cy="3475724"/>
          </a:xfrm>
          <a:custGeom>
            <a:avLst/>
            <a:gdLst/>
            <a:ahLst/>
            <a:cxnLst/>
            <a:rect l="l" t="t" r="r" b="b"/>
            <a:pathLst>
              <a:path w="2706406" h="2472978">
                <a:moveTo>
                  <a:pt x="0" y="0"/>
                </a:moveTo>
                <a:lnTo>
                  <a:pt x="2706406" y="0"/>
                </a:lnTo>
                <a:lnTo>
                  <a:pt x="2706406" y="2472978"/>
                </a:lnTo>
                <a:lnTo>
                  <a:pt x="0" y="24729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5E1FEDF0-FEBC-4137-871B-D05F1763DDC6}"/>
              </a:ext>
            </a:extLst>
          </p:cNvPr>
          <p:cNvSpPr txBox="1"/>
          <p:nvPr/>
        </p:nvSpPr>
        <p:spPr>
          <a:xfrm>
            <a:off x="2336320" y="2049177"/>
            <a:ext cx="751935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srgbClr val="FF0000"/>
                </a:solidFill>
                <a:effectLst/>
                <a:uLnTx/>
                <a:uFillTx/>
                <a:latin typeface="Coiny" panose="02000903060500060000" pitchFamily="2" charset="0"/>
                <a:ea typeface="+mn-ea"/>
                <a:cs typeface="+mn-cs"/>
              </a:rPr>
              <a:t>VẬN</a:t>
            </a:r>
            <a:r>
              <a:rPr kumimoji="0" lang="en-US" sz="8800" b="0" i="0" u="none" strike="noStrike" kern="1200" cap="none" spc="0" normalizeH="0" noProof="0">
                <a:ln>
                  <a:noFill/>
                </a:ln>
                <a:solidFill>
                  <a:srgbClr val="FF0000"/>
                </a:solidFill>
                <a:effectLst/>
                <a:uLnTx/>
                <a:uFillTx/>
                <a:latin typeface="Coiny" panose="02000903060500060000" pitchFamily="2" charset="0"/>
                <a:ea typeface="+mn-ea"/>
                <a:cs typeface="+mn-cs"/>
              </a:rPr>
              <a:t> DỤNG</a:t>
            </a:r>
            <a:endParaRPr kumimoji="0" lang="vi-VN" sz="8800" b="0" i="0" u="none" strike="noStrike" kern="1200" cap="none" spc="0" normalizeH="0" baseline="0" noProof="0" dirty="0">
              <a:ln>
                <a:noFill/>
              </a:ln>
              <a:solidFill>
                <a:srgbClr val="FF0000"/>
              </a:solidFill>
              <a:effectLst/>
              <a:uLnTx/>
              <a:uFillTx/>
              <a:latin typeface="#9Slide05 Gullever Font" panose="02000507000000020004" pitchFamily="2" charset="-93"/>
              <a:ea typeface="+mn-ea"/>
              <a:cs typeface="+mn-cs"/>
            </a:endParaRPr>
          </a:p>
        </p:txBody>
      </p:sp>
    </p:spTree>
    <p:extLst>
      <p:ext uri="{BB962C8B-B14F-4D97-AF65-F5344CB8AC3E}">
        <p14:creationId xmlns:p14="http://schemas.microsoft.com/office/powerpoint/2010/main" val="40834740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G:\TRO CHOI POWERPOINT\Giai cuu rung xanh\Free-vector-cartoon-natura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293" y="0"/>
            <a:ext cx="1215370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Giai cuu con vat\depositphotos_8033217-stock-illustration-cartoon-hunter-with-a-blunderbuss.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96" b="100000" l="0" r="100000"/>
                    </a14:imgEffect>
                  </a14:imgLayer>
                </a14:imgProps>
              </a:ext>
              <a:ext uri="{28A0092B-C50C-407E-A947-70E740481C1C}">
                <a14:useLocalDpi xmlns:a14="http://schemas.microsoft.com/office/drawing/2010/main" val="0"/>
              </a:ext>
            </a:extLst>
          </a:blip>
          <a:srcRect/>
          <a:stretch>
            <a:fillRect/>
          </a:stretch>
        </p:blipFill>
        <p:spPr bwMode="auto">
          <a:xfrm flipH="1">
            <a:off x="304803" y="2789769"/>
            <a:ext cx="1092047" cy="131445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ADMIN\Desktop\Giai cuu con vat\860b43d1f72858179212c60650ccfc01.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6356" y1="4000" x2="13136" y2="15667"/>
                        <a14:foregroundMark x1="64831" y1="1333" x2="64831" y2="15000"/>
                        <a14:foregroundMark x1="16525" y1="33667" x2="20763" y2="39000"/>
                        <a14:foregroundMark x1="58051" y1="29667" x2="51695" y2="36667"/>
                        <a14:foregroundMark x1="30932" y1="42667" x2="27542"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4897413" y="4554965"/>
            <a:ext cx="1342159" cy="170613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Giai cuu con vat\Baby-Elephant-Clipart_7.png.1379429044053.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40223" y="4235112"/>
            <a:ext cx="2330787" cy="233078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9" descr="C:\Users\ADMIN\Desktop\Giai cuu con vat\cute-deer-cartoon-illustration-47171319.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3720" y1="4667" x2="13786" y2="12778"/>
                        <a14:foregroundMark x1="72429" y1="4444" x2="68928" y2="12222"/>
                        <a14:foregroundMark x1="38293" y1="30333" x2="29540" y2="52333"/>
                        <a14:foregroundMark x1="46608" y1="69222" x2="69803" y2="67333"/>
                        <a14:foregroundMark x1="89934" y1="52111" x2="92123" y2="56222"/>
                        <a14:foregroundMark x1="32385" y1="97000" x2="40700" y2="98889"/>
                        <a14:foregroundMark x1="59300" y1="97222" x2="63895" y2="95333"/>
                        <a14:foregroundMark x1="92560" y1="98889" x2="95405" y2="97444"/>
                        <a14:backgroundMark x1="97155" y1="99000" x2="98249" y2="99000"/>
                      </a14:backgroundRemoval>
                    </a14:imgEffect>
                  </a14:imgLayer>
                </a14:imgProps>
              </a:ext>
              <a:ext uri="{28A0092B-C50C-407E-A947-70E740481C1C}">
                <a14:useLocalDpi xmlns:a14="http://schemas.microsoft.com/office/drawing/2010/main" val="0"/>
              </a:ext>
            </a:extLst>
          </a:blip>
          <a:srcRect/>
          <a:stretch>
            <a:fillRect/>
          </a:stretch>
        </p:blipFill>
        <p:spPr bwMode="auto">
          <a:xfrm>
            <a:off x="2384954" y="4342417"/>
            <a:ext cx="933521" cy="1839367"/>
          </a:xfrm>
          <a:prstGeom prst="rect">
            <a:avLst/>
          </a:prstGeom>
          <a:noFill/>
          <a:extLst>
            <a:ext uri="{909E8E84-426E-40DD-AFC4-6F175D3DCCD1}">
              <a14:hiddenFill xmlns:a14="http://schemas.microsoft.com/office/drawing/2010/main">
                <a:solidFill>
                  <a:srgbClr val="FFFFFF"/>
                </a:solidFill>
              </a14:hiddenFill>
            </a:ext>
          </a:extLst>
        </p:spPr>
      </p:pic>
      <p:sp>
        <p:nvSpPr>
          <p:cNvPr id="40" name="AutoShape 11" descr="Hình ảnh có liên quan"/>
          <p:cNvSpPr>
            <a:spLocks noChangeAspect="1" noChangeArrowheads="1"/>
          </p:cNvSpPr>
          <p:nvPr/>
        </p:nvSpPr>
        <p:spPr bwMode="auto">
          <a:xfrm>
            <a:off x="207433" y="-126998"/>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62560" tIns="81280" rIns="162560" bIns="81280" numCol="1" anchor="t" anchorCtr="0" compatLnSpc="1">
            <a:prstTxWarp prst="textNoShape">
              <a:avLst/>
            </a:prstTxWarp>
          </a:bodyPr>
          <a:lstStyle/>
          <a:p>
            <a:pPr defTabSz="1219170"/>
            <a:endParaRPr lang="en-US" sz="2489">
              <a:solidFill>
                <a:prstClr val="black"/>
              </a:solidFill>
              <a:latin typeface="Calibri"/>
            </a:endParaRPr>
          </a:p>
        </p:txBody>
      </p:sp>
      <p:pic>
        <p:nvPicPr>
          <p:cNvPr id="41" name="Picture 13" descr="C:\Users\ADMIN\Desktop\Picture1 (2).png">
            <a:hlinkClick r:id="rId12"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87810" y="4420456"/>
            <a:ext cx="2345011" cy="204384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3" descr="C:\Users\ADMIN\Desktop\Picture1 (2).png">
            <a:hlinkClick r:id="rId14" action="ppaction://hlinksldjump"/>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056410" y="4432300"/>
            <a:ext cx="2819400" cy="220802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3" descr="C:\Users\ADMIN\Desktop\Picture1 (2).png">
            <a:hlinkClick r:id="rId16" action="ppaction://hlinksldjump"/>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876953" y="4432296"/>
            <a:ext cx="1757927" cy="19304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ADMIN\Desktop\Giai cuu con vat\historieta-linda-de-los-ciervos-47108548.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17000" y1="15657" x2="20500" y2="27086"/>
                        <a14:foregroundMark x1="27625" y1="69029" x2="30750" y2="75657"/>
                        <a14:foregroundMark x1="96375" y1="86171" x2="98625" y2="89486"/>
                        <a14:foregroundMark x1="90625" y1="96457" x2="91125" y2="99314"/>
                      </a14:backgroundRemoval>
                    </a14:imgEffect>
                  </a14:imgLayer>
                </a14:imgProps>
              </a:ext>
              <a:ext uri="{28A0092B-C50C-407E-A947-70E740481C1C}">
                <a14:useLocalDpi xmlns:a14="http://schemas.microsoft.com/office/drawing/2010/main" val="0"/>
              </a:ext>
            </a:extLst>
          </a:blip>
          <a:srcRect/>
          <a:stretch>
            <a:fillRect/>
          </a:stretch>
        </p:blipFill>
        <p:spPr bwMode="auto">
          <a:xfrm rot="20829338">
            <a:off x="1946363" y="4860122"/>
            <a:ext cx="1695065" cy="158255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C:\Users\ADMIN\Desktop\Giai cuu con vat\dessin-animé-mignon-de-tigre-43198987.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100000" l="0" r="100000">
                        <a14:foregroundMark x1="12308" y1="14741" x2="6538" y2="26693"/>
                        <a14:foregroundMark x1="16154" y1="17928" x2="14231" y2="30279"/>
                        <a14:foregroundMark x1="32692" y1="17530" x2="26538" y2="35060"/>
                        <a14:foregroundMark x1="46538" y1="13944" x2="50000" y2="20319"/>
                        <a14:foregroundMark x1="7692" y1="7968" x2="6538" y2="15139"/>
                        <a14:foregroundMark x1="35000" y1="4781" x2="38462" y2="11554"/>
                        <a14:foregroundMark x1="34231" y1="3984" x2="23077" y2="2390"/>
                        <a14:foregroundMark x1="35385" y1="57371" x2="34615" y2="91633"/>
                        <a14:foregroundMark x1="31538" y1="73307" x2="30385" y2="83665"/>
                        <a14:foregroundMark x1="40000" y1="62948" x2="36923" y2="81673"/>
                        <a14:foregroundMark x1="34231" y1="56175" x2="57692" y2="63347"/>
                        <a14:foregroundMark x1="56538" y1="54980" x2="46538" y2="56574"/>
                        <a14:foregroundMark x1="68077" y1="54183" x2="66923" y2="83267"/>
                        <a14:foregroundMark x1="61538" y1="60558" x2="61538" y2="80478"/>
                        <a14:foregroundMark x1="76923" y1="81275" x2="76154" y2="88446"/>
                        <a14:foregroundMark x1="93462" y1="15538" x2="77692" y2="21116"/>
                        <a14:foregroundMark x1="93077" y1="12749" x2="96154" y2="18327"/>
                        <a14:foregroundMark x1="76923" y1="22311" x2="67308" y2="50996"/>
                      </a14:backgroundRemoval>
                    </a14:imgEffect>
                  </a14:imgLayer>
                </a14:imgProps>
              </a:ext>
              <a:ext uri="{28A0092B-C50C-407E-A947-70E740481C1C}">
                <a14:useLocalDpi xmlns:a14="http://schemas.microsoft.com/office/drawing/2010/main" val="0"/>
              </a:ext>
            </a:extLst>
          </a:blip>
          <a:srcRect/>
          <a:stretch>
            <a:fillRect/>
          </a:stretch>
        </p:blipFill>
        <p:spPr bwMode="auto">
          <a:xfrm>
            <a:off x="4895200" y="4711919"/>
            <a:ext cx="1442953" cy="139222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C:\Users\ADMIN\Desktop\Giai cuu con vat\elephant-cartoon-clip-art.png">
            <a:hlinkClick r:id="rId22" action="ppaction://hlinksldjump"/>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flipH="1">
            <a:off x="7917811" y="4076743"/>
            <a:ext cx="2579291" cy="252766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C:\Users\ADMIN\Desktop\vector-fruits-cartoon-icons (2).jpg"/>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9664" b="96218" l="9886" r="89734"/>
                    </a14:imgEffect>
                  </a14:imgLayer>
                </a14:imgProps>
              </a:ext>
              <a:ext uri="{28A0092B-C50C-407E-A947-70E740481C1C}">
                <a14:useLocalDpi xmlns:a14="http://schemas.microsoft.com/office/drawing/2010/main" val="0"/>
              </a:ext>
            </a:extLst>
          </a:blip>
          <a:srcRect/>
          <a:stretch>
            <a:fillRect/>
          </a:stretch>
        </p:blipFill>
        <p:spPr bwMode="auto">
          <a:xfrm>
            <a:off x="435956" y="-56492"/>
            <a:ext cx="830904" cy="751920"/>
          </a:xfrm>
          <a:prstGeom prst="rect">
            <a:avLst/>
          </a:prstGeom>
          <a:noFill/>
          <a:extLst>
            <a:ext uri="{909E8E84-426E-40DD-AFC4-6F175D3DCCD1}">
              <a14:hiddenFill xmlns:a14="http://schemas.microsoft.com/office/drawing/2010/main">
                <a:solidFill>
                  <a:srgbClr val="FFFFFF"/>
                </a:solidFill>
              </a14:hiddenFill>
            </a:ext>
          </a:extLst>
        </p:spPr>
      </p:pic>
      <p:sp>
        <p:nvSpPr>
          <p:cNvPr id="50" name="Explosion 2 49"/>
          <p:cNvSpPr/>
          <p:nvPr/>
        </p:nvSpPr>
        <p:spPr>
          <a:xfrm rot="1364045">
            <a:off x="258667" y="2425185"/>
            <a:ext cx="1336984" cy="949579"/>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89" dirty="0">
              <a:solidFill>
                <a:prstClr val="white"/>
              </a:solidFill>
              <a:latin typeface="Calibri"/>
            </a:endParaRPr>
          </a:p>
        </p:txBody>
      </p:sp>
      <p:sp>
        <p:nvSpPr>
          <p:cNvPr id="51" name="TextBox 50"/>
          <p:cNvSpPr txBox="1"/>
          <p:nvPr/>
        </p:nvSpPr>
        <p:spPr>
          <a:xfrm rot="560109">
            <a:off x="481769" y="2787525"/>
            <a:ext cx="1546967" cy="420564"/>
          </a:xfrm>
          <a:prstGeom prst="rect">
            <a:avLst/>
          </a:prstGeom>
          <a:noFill/>
        </p:spPr>
        <p:txBody>
          <a:bodyPr wrap="square" rtlCol="0">
            <a:spAutoFit/>
          </a:bodyPr>
          <a:lstStyle/>
          <a:p>
            <a:pPr defTabSz="1219170"/>
            <a:r>
              <a:rPr lang="en-US" sz="2133" b="1" dirty="0">
                <a:solidFill>
                  <a:srgbClr val="FF0000"/>
                </a:solidFill>
                <a:latin typeface="Comic Sans MS" panose="030F0702030302020204" pitchFamily="66" charset="0"/>
              </a:rPr>
              <a:t>POW!</a:t>
            </a:r>
          </a:p>
        </p:txBody>
      </p:sp>
      <p:pic>
        <p:nvPicPr>
          <p:cNvPr id="52" name="Picture 2" descr="C:\Users\ADMIN\Desktop\Giai cuu con vat\depositphotos_8033217-stock-illustration-cartoon-hunter-with-a-blunderbuss.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96" b="100000" l="0" r="100000"/>
                    </a14:imgEffect>
                  </a14:imgLayer>
                </a14:imgProps>
              </a:ext>
              <a:ext uri="{28A0092B-C50C-407E-A947-70E740481C1C}">
                <a14:useLocalDpi xmlns:a14="http://schemas.microsoft.com/office/drawing/2010/main" val="0"/>
              </a:ext>
            </a:extLst>
          </a:blip>
          <a:srcRect/>
          <a:stretch>
            <a:fillRect/>
          </a:stretch>
        </p:blipFill>
        <p:spPr bwMode="auto">
          <a:xfrm rot="15843971" flipH="1">
            <a:off x="499245" y="3208497"/>
            <a:ext cx="1092047" cy="131445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C:\Users\ADMIN\Desktop\monkey_drawing_branch_hang_54278_2048x2048 (2).jpg"/>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100000">
                        <a14:foregroundMark x1="59619" y1="6027" x2="62549" y2="13058"/>
                        <a14:foregroundMark x1="58984" y1="6027" x2="52246" y2="12612"/>
                        <a14:foregroundMark x1="35693" y1="19420" x2="28760" y2="19085"/>
                        <a14:foregroundMark x1="13135" y1="4464" x2="17188" y2="10268"/>
                        <a14:foregroundMark x1="17188" y1="10268" x2="22314" y2="15067"/>
                        <a14:foregroundMark x1="26514" y1="17634" x2="22607" y2="15625"/>
                        <a14:foregroundMark x1="37109" y1="18862" x2="38770" y2="18192"/>
                        <a14:backgroundMark x1="7715" y1="23438" x2="20166" y2="77790"/>
                        <a14:backgroundMark x1="7715" y1="71987" x2="26660" y2="91071"/>
                        <a14:backgroundMark x1="42627" y1="84152" x2="40625" y2="84152"/>
                        <a14:backgroundMark x1="39453" y1="84487" x2="36621" y2="81138"/>
                        <a14:backgroundMark x1="36914" y1="81920" x2="36182" y2="78571"/>
                        <a14:backgroundMark x1="60010" y1="25446" x2="70215" y2="56362"/>
                        <a14:backgroundMark x1="53760" y1="62388" x2="53662" y2="66406"/>
                        <a14:backgroundMark x1="54688" y1="78906" x2="50928" y2="84710"/>
                        <a14:backgroundMark x1="43994" y1="20647" x2="41846" y2="22991"/>
                        <a14:backgroundMark x1="75146" y1="39397" x2="78125" y2="65179"/>
                        <a14:backgroundMark x1="42041" y1="26786" x2="42969" y2="25670"/>
                      </a14:backgroundRemoval>
                    </a14:imgEffect>
                  </a14:imgLayer>
                </a14:imgProps>
              </a:ext>
              <a:ext uri="{28A0092B-C50C-407E-A947-70E740481C1C}">
                <a14:useLocalDpi xmlns:a14="http://schemas.microsoft.com/office/drawing/2010/main" val="0"/>
              </a:ext>
            </a:extLst>
          </a:blip>
          <a:srcRect/>
          <a:stretch>
            <a:fillRect/>
          </a:stretch>
        </p:blipFill>
        <p:spPr bwMode="auto">
          <a:xfrm>
            <a:off x="3" y="27216"/>
            <a:ext cx="1763300" cy="82580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 action="ppaction://noaction"/>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330259" y="-109548"/>
            <a:ext cx="1328343" cy="962567"/>
          </a:xfrm>
          <a:prstGeom prst="rect">
            <a:avLst/>
          </a:prstGeom>
        </p:spPr>
      </p:pic>
      <p:pic>
        <p:nvPicPr>
          <p:cNvPr id="23" name="Picture 2" descr="C:\Users\ADMIN\Desktop\Giai cuu con vat\wooden-board-theme-image-1-vector-clip-art_csp9738361.jpg"/>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38381" y="457577"/>
            <a:ext cx="9897472" cy="386517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2553142" y="1132921"/>
            <a:ext cx="7606857" cy="2062103"/>
          </a:xfrm>
          <a:prstGeom prst="rect">
            <a:avLst/>
          </a:prstGeom>
          <a:noFill/>
        </p:spPr>
        <p:txBody>
          <a:bodyPr wrap="square" rtlCol="0">
            <a:spAutoFit/>
          </a:bodyPr>
          <a:lstStyle/>
          <a:p>
            <a:pPr algn="just" defTabSz="1219170"/>
            <a:r>
              <a:rPr lang="en-US" sz="3200" b="1" dirty="0" err="1">
                <a:solidFill>
                  <a:srgbClr val="0000FF"/>
                </a:solidFill>
                <a:latin typeface="Arial" pitchFamily="34" charset="0"/>
                <a:cs typeface="Arial" pitchFamily="34" charset="0"/>
              </a:rPr>
              <a:t>Em</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hãy</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giải</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cứu</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các</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loài</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vật</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trong</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rừng</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thoát</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khỏi</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sự</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bắt</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giữ</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của</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tên</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thợ</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săn</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độc</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ác</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bằng</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cách</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trả</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lời</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đúng</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các</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câu</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hỏi</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nhé</a:t>
            </a:r>
            <a:r>
              <a:rPr lang="en-US" sz="3200" b="1" dirty="0">
                <a:solidFill>
                  <a:srgbClr val="0000FF"/>
                </a:solidFill>
                <a:latin typeface="Arial" pitchFamily="34" charset="0"/>
                <a:cs typeface="Arial" pitchFamily="34" charset="0"/>
              </a:rPr>
              <a:t>!</a:t>
            </a:r>
          </a:p>
        </p:txBody>
      </p:sp>
      <p:pic>
        <p:nvPicPr>
          <p:cNvPr id="25" name="teddy-bear-waltz-by-kevin-macleod-from-filmmusic-io">
            <a:hlinkClick r:id="" action="ppaction://media"/>
          </p:cNvPr>
          <p:cNvPicPr>
            <a:picLocks noChangeAspect="1"/>
          </p:cNvPicPr>
          <p:nvPr>
            <a:audioFile r:link="rId1"/>
            <p:extLst>
              <p:ext uri="{DAA4B4D4-6D71-4841-9C94-3DE7FCFB9230}">
                <p14:media xmlns:p14="http://schemas.microsoft.com/office/powerpoint/2010/main" r:embed="rId2">
                  <p14:trim end="134229.3125"/>
                </p14:media>
              </p:ext>
            </p:extLst>
          </p:nvPr>
        </p:nvPicPr>
        <p:blipFill>
          <a:blip r:embed="rId31"/>
          <a:stretch>
            <a:fillRect/>
          </a:stretch>
        </p:blipFill>
        <p:spPr>
          <a:xfrm>
            <a:off x="11582400" y="0"/>
            <a:ext cx="609600" cy="609600"/>
          </a:xfrm>
          <a:prstGeom prst="rect">
            <a:avLst/>
          </a:prstGeom>
        </p:spPr>
      </p:pic>
    </p:spTree>
    <p:extLst>
      <p:ext uri="{BB962C8B-B14F-4D97-AF65-F5344CB8AC3E}">
        <p14:creationId xmlns:p14="http://schemas.microsoft.com/office/powerpoint/2010/main" val="4293398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164" fill="hold"/>
                                        <p:tgtEl>
                                          <p:spTgt spid="25"/>
                                        </p:tgtEl>
                                      </p:cBhvr>
                                    </p:cmd>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53"/>
                                        </p:tgtEl>
                                        <p:attrNameLst>
                                          <p:attrName>r</p:attrName>
                                        </p:attrNameLst>
                                      </p:cBhvr>
                                    </p:animRot>
                                    <p:animRot by="-240000">
                                      <p:cBhvr>
                                        <p:cTn id="9" dur="400" fill="hold">
                                          <p:stCondLst>
                                            <p:cond delay="400"/>
                                          </p:stCondLst>
                                        </p:cTn>
                                        <p:tgtEl>
                                          <p:spTgt spid="53"/>
                                        </p:tgtEl>
                                        <p:attrNameLst>
                                          <p:attrName>r</p:attrName>
                                        </p:attrNameLst>
                                      </p:cBhvr>
                                    </p:animRot>
                                    <p:animRot by="240000">
                                      <p:cBhvr>
                                        <p:cTn id="10" dur="400" fill="hold">
                                          <p:stCondLst>
                                            <p:cond delay="800"/>
                                          </p:stCondLst>
                                        </p:cTn>
                                        <p:tgtEl>
                                          <p:spTgt spid="53"/>
                                        </p:tgtEl>
                                        <p:attrNameLst>
                                          <p:attrName>r</p:attrName>
                                        </p:attrNameLst>
                                      </p:cBhvr>
                                    </p:animRot>
                                    <p:animRot by="-240000">
                                      <p:cBhvr>
                                        <p:cTn id="11" dur="400" fill="hold">
                                          <p:stCondLst>
                                            <p:cond delay="1200"/>
                                          </p:stCondLst>
                                        </p:cTn>
                                        <p:tgtEl>
                                          <p:spTgt spid="53"/>
                                        </p:tgtEl>
                                        <p:attrNameLst>
                                          <p:attrName>r</p:attrName>
                                        </p:attrNameLst>
                                      </p:cBhvr>
                                    </p:animRot>
                                    <p:animRot by="120000">
                                      <p:cBhvr>
                                        <p:cTn id="12" dur="400" fill="hold">
                                          <p:stCondLst>
                                            <p:cond delay="1600"/>
                                          </p:stCondLst>
                                        </p:cTn>
                                        <p:tgtEl>
                                          <p:spTgt spid="53"/>
                                        </p:tgtEl>
                                        <p:attrNameLst>
                                          <p:attrName>r</p:attrName>
                                        </p:attrNameLst>
                                      </p:cBhvr>
                                    </p:animRot>
                                  </p:childTnLst>
                                </p:cTn>
                              </p:par>
                              <p:par>
                                <p:cTn id="13" presetID="42"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4"/>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44"/>
                                        </p:tgtEl>
                                        <p:attrNameLst>
                                          <p:attrName>ppt_x</p:attrName>
                                        </p:attrNameLst>
                                      </p:cBhvr>
                                      <p:tavLst>
                                        <p:tav tm="0">
                                          <p:val>
                                            <p:strVal val="ppt_x"/>
                                          </p:val>
                                        </p:tav>
                                        <p:tav tm="100000">
                                          <p:val>
                                            <p:strVal val="ppt_x"/>
                                          </p:val>
                                        </p:tav>
                                      </p:tavLst>
                                    </p:anim>
                                    <p:anim calcmode="lin" valueType="num">
                                      <p:cBhvr additive="base">
                                        <p:cTn id="28" dur="500"/>
                                        <p:tgtEl>
                                          <p:spTgt spid="44"/>
                                        </p:tgtEl>
                                        <p:attrNameLst>
                                          <p:attrName>ppt_y</p:attrName>
                                        </p:attrNameLst>
                                      </p:cBhvr>
                                      <p:tavLst>
                                        <p:tav tm="0">
                                          <p:val>
                                            <p:strVal val="ppt_y"/>
                                          </p:val>
                                        </p:tav>
                                        <p:tav tm="100000">
                                          <p:val>
                                            <p:strVal val="1+ppt_h/2"/>
                                          </p:val>
                                        </p:tav>
                                      </p:tavLst>
                                    </p:anim>
                                    <p:set>
                                      <p:cBhvr>
                                        <p:cTn id="29" dur="1" fill="hold">
                                          <p:stCondLst>
                                            <p:cond delay="499"/>
                                          </p:stCondLst>
                                        </p:cTn>
                                        <p:tgtEl>
                                          <p:spTgt spid="44"/>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39"/>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45"/>
                                        </p:tgtEl>
                                        <p:attrNameLst>
                                          <p:attrName>style.visibility</p:attrName>
                                        </p:attrNameLst>
                                      </p:cBhvr>
                                      <p:to>
                                        <p:strVal val="visible"/>
                                      </p:to>
                                    </p:set>
                                  </p:childTnLst>
                                </p:cTn>
                              </p:par>
                              <p:par>
                                <p:cTn id="34" presetID="32" presetClass="emph" presetSubtype="0" repeatCount="indefinite" fill="hold" nodeType="withEffect">
                                  <p:stCondLst>
                                    <p:cond delay="0"/>
                                  </p:stCondLst>
                                  <p:childTnLst>
                                    <p:animRot by="120000">
                                      <p:cBhvr>
                                        <p:cTn id="35" dur="200" fill="hold">
                                          <p:stCondLst>
                                            <p:cond delay="0"/>
                                          </p:stCondLst>
                                        </p:cTn>
                                        <p:tgtEl>
                                          <p:spTgt spid="45"/>
                                        </p:tgtEl>
                                        <p:attrNameLst>
                                          <p:attrName>r</p:attrName>
                                        </p:attrNameLst>
                                      </p:cBhvr>
                                    </p:animRot>
                                    <p:animRot by="-240000">
                                      <p:cBhvr>
                                        <p:cTn id="36" dur="400" fill="hold">
                                          <p:stCondLst>
                                            <p:cond delay="400"/>
                                          </p:stCondLst>
                                        </p:cTn>
                                        <p:tgtEl>
                                          <p:spTgt spid="45"/>
                                        </p:tgtEl>
                                        <p:attrNameLst>
                                          <p:attrName>r</p:attrName>
                                        </p:attrNameLst>
                                      </p:cBhvr>
                                    </p:animRot>
                                    <p:animRot by="240000">
                                      <p:cBhvr>
                                        <p:cTn id="37" dur="400" fill="hold">
                                          <p:stCondLst>
                                            <p:cond delay="800"/>
                                          </p:stCondLst>
                                        </p:cTn>
                                        <p:tgtEl>
                                          <p:spTgt spid="45"/>
                                        </p:tgtEl>
                                        <p:attrNameLst>
                                          <p:attrName>r</p:attrName>
                                        </p:attrNameLst>
                                      </p:cBhvr>
                                    </p:animRot>
                                    <p:animRot by="-240000">
                                      <p:cBhvr>
                                        <p:cTn id="38" dur="400" fill="hold">
                                          <p:stCondLst>
                                            <p:cond delay="1200"/>
                                          </p:stCondLst>
                                        </p:cTn>
                                        <p:tgtEl>
                                          <p:spTgt spid="45"/>
                                        </p:tgtEl>
                                        <p:attrNameLst>
                                          <p:attrName>r</p:attrName>
                                        </p:attrNameLst>
                                      </p:cBhvr>
                                    </p:animRot>
                                    <p:animRot by="120000">
                                      <p:cBhvr>
                                        <p:cTn id="39" dur="400" fill="hold">
                                          <p:stCondLst>
                                            <p:cond delay="1600"/>
                                          </p:stCondLst>
                                        </p:cTn>
                                        <p:tgtEl>
                                          <p:spTgt spid="45"/>
                                        </p:tgtEl>
                                        <p:attrNameLst>
                                          <p:attrName>r</p:attrName>
                                        </p:attrNameLst>
                                      </p:cBhvr>
                                    </p:animRot>
                                  </p:childTnLst>
                                </p:cTn>
                              </p:par>
                              <p:par>
                                <p:cTn id="40" presetID="35" presetClass="path" presetSubtype="0" accel="50000" decel="50000" fill="hold" nodeType="withEffect">
                                  <p:stCondLst>
                                    <p:cond delay="0"/>
                                  </p:stCondLst>
                                  <p:childTnLst>
                                    <p:animMotion origin="layout" path="M 3.33333E-6 -2.59259E-6 L -0.2306 0.00185 " pathEditMode="relative" rAng="0" ptsTypes="AA">
                                      <p:cBhvr>
                                        <p:cTn id="41" dur="3000" fill="hold"/>
                                        <p:tgtEl>
                                          <p:spTgt spid="45"/>
                                        </p:tgtEl>
                                        <p:attrNameLst>
                                          <p:attrName>ppt_x</p:attrName>
                                          <p:attrName>ppt_y</p:attrName>
                                        </p:attrNameLst>
                                      </p:cBhvr>
                                      <p:rCtr x="-11536" y="93"/>
                                    </p:animMotion>
                                  </p:childTnLst>
                                </p:cTn>
                              </p:par>
                            </p:childTnLst>
                          </p:cTn>
                        </p:par>
                      </p:childTnLst>
                    </p:cTn>
                  </p:par>
                </p:childTnLst>
              </p:cTn>
              <p:nextCondLst>
                <p:cond evt="onClick" delay="0">
                  <p:tgtEl>
                    <p:spTgt spid="44"/>
                  </p:tgtEl>
                </p:cond>
              </p:nextCondLst>
            </p:seq>
            <p:seq concurrent="1" nextAc="seek">
              <p:cTn id="42" restart="whenNotActive" fill="hold" evtFilter="cancelBubble" nodeType="interactiveSeq">
                <p:stCondLst>
                  <p:cond evt="onClick" delay="0">
                    <p:tgtEl>
                      <p:spTgt spid="41"/>
                    </p:tgtEl>
                  </p:cond>
                </p:stCondLst>
                <p:endSync evt="end" delay="0">
                  <p:rtn val="all"/>
                </p:endSync>
                <p:childTnLst>
                  <p:par>
                    <p:cTn id="43" fill="hold">
                      <p:stCondLst>
                        <p:cond delay="0"/>
                      </p:stCondLst>
                      <p:childTnLst>
                        <p:par>
                          <p:cTn id="44" fill="hold">
                            <p:stCondLst>
                              <p:cond delay="0"/>
                            </p:stCondLst>
                            <p:childTnLst>
                              <p:par>
                                <p:cTn id="45" presetID="2" presetClass="exit" presetSubtype="4" fill="hold" nodeType="withEffect">
                                  <p:stCondLst>
                                    <p:cond delay="0"/>
                                  </p:stCondLst>
                                  <p:childTnLst>
                                    <p:anim calcmode="lin" valueType="num">
                                      <p:cBhvr additive="base">
                                        <p:cTn id="46" dur="500"/>
                                        <p:tgtEl>
                                          <p:spTgt spid="41"/>
                                        </p:tgtEl>
                                        <p:attrNameLst>
                                          <p:attrName>ppt_x</p:attrName>
                                        </p:attrNameLst>
                                      </p:cBhvr>
                                      <p:tavLst>
                                        <p:tav tm="0">
                                          <p:val>
                                            <p:strVal val="ppt_x"/>
                                          </p:val>
                                        </p:tav>
                                        <p:tav tm="100000">
                                          <p:val>
                                            <p:strVal val="ppt_x"/>
                                          </p:val>
                                        </p:tav>
                                      </p:tavLst>
                                    </p:anim>
                                    <p:anim calcmode="lin" valueType="num">
                                      <p:cBhvr additive="base">
                                        <p:cTn id="47" dur="500"/>
                                        <p:tgtEl>
                                          <p:spTgt spid="41"/>
                                        </p:tgtEl>
                                        <p:attrNameLst>
                                          <p:attrName>ppt_y</p:attrName>
                                        </p:attrNameLst>
                                      </p:cBhvr>
                                      <p:tavLst>
                                        <p:tav tm="0">
                                          <p:val>
                                            <p:strVal val="ppt_y"/>
                                          </p:val>
                                        </p:tav>
                                        <p:tav tm="100000">
                                          <p:val>
                                            <p:strVal val="1+ppt_h/2"/>
                                          </p:val>
                                        </p:tav>
                                      </p:tavLst>
                                    </p:anim>
                                    <p:set>
                                      <p:cBhvr>
                                        <p:cTn id="48" dur="1" fill="hold">
                                          <p:stCondLst>
                                            <p:cond delay="499"/>
                                          </p:stCondLst>
                                        </p:cTn>
                                        <p:tgtEl>
                                          <p:spTgt spid="41"/>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36"/>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32" presetClass="emph" presetSubtype="0" fill="hold" nodeType="withEffect">
                                  <p:stCondLst>
                                    <p:cond delay="0"/>
                                  </p:stCondLst>
                                  <p:childTnLst>
                                    <p:animRot by="120000">
                                      <p:cBhvr>
                                        <p:cTn id="54" dur="300" fill="hold">
                                          <p:stCondLst>
                                            <p:cond delay="0"/>
                                          </p:stCondLst>
                                        </p:cTn>
                                        <p:tgtEl>
                                          <p:spTgt spid="46"/>
                                        </p:tgtEl>
                                        <p:attrNameLst>
                                          <p:attrName>r</p:attrName>
                                        </p:attrNameLst>
                                      </p:cBhvr>
                                    </p:animRot>
                                    <p:animRot by="-240000">
                                      <p:cBhvr>
                                        <p:cTn id="55" dur="600" fill="hold">
                                          <p:stCondLst>
                                            <p:cond delay="600"/>
                                          </p:stCondLst>
                                        </p:cTn>
                                        <p:tgtEl>
                                          <p:spTgt spid="46"/>
                                        </p:tgtEl>
                                        <p:attrNameLst>
                                          <p:attrName>r</p:attrName>
                                        </p:attrNameLst>
                                      </p:cBhvr>
                                    </p:animRot>
                                    <p:animRot by="240000">
                                      <p:cBhvr>
                                        <p:cTn id="56" dur="600" fill="hold">
                                          <p:stCondLst>
                                            <p:cond delay="1200"/>
                                          </p:stCondLst>
                                        </p:cTn>
                                        <p:tgtEl>
                                          <p:spTgt spid="46"/>
                                        </p:tgtEl>
                                        <p:attrNameLst>
                                          <p:attrName>r</p:attrName>
                                        </p:attrNameLst>
                                      </p:cBhvr>
                                    </p:animRot>
                                    <p:animRot by="-240000">
                                      <p:cBhvr>
                                        <p:cTn id="57" dur="600" fill="hold">
                                          <p:stCondLst>
                                            <p:cond delay="1800"/>
                                          </p:stCondLst>
                                        </p:cTn>
                                        <p:tgtEl>
                                          <p:spTgt spid="46"/>
                                        </p:tgtEl>
                                        <p:attrNameLst>
                                          <p:attrName>r</p:attrName>
                                        </p:attrNameLst>
                                      </p:cBhvr>
                                    </p:animRot>
                                    <p:animRot by="120000">
                                      <p:cBhvr>
                                        <p:cTn id="58" dur="600" fill="hold">
                                          <p:stCondLst>
                                            <p:cond delay="2400"/>
                                          </p:stCondLst>
                                        </p:cTn>
                                        <p:tgtEl>
                                          <p:spTgt spid="46"/>
                                        </p:tgtEl>
                                        <p:attrNameLst>
                                          <p:attrName>r</p:attrName>
                                        </p:attrNameLst>
                                      </p:cBhvr>
                                    </p:animRot>
                                  </p:childTnLst>
                                </p:cTn>
                              </p:par>
                              <p:par>
                                <p:cTn id="59" presetID="35" presetClass="path" presetSubtype="0" accel="50000" decel="50000" fill="hold" nodeType="withEffect">
                                  <p:stCondLst>
                                    <p:cond delay="0"/>
                                  </p:stCondLst>
                                  <p:childTnLst>
                                    <p:animMotion origin="layout" path="M 2.91667E-6 4.07407E-6 L -0.50834 0.01088 " pathEditMode="relative" rAng="0" ptsTypes="AA">
                                      <p:cBhvr>
                                        <p:cTn id="60" dur="3000" fill="hold"/>
                                        <p:tgtEl>
                                          <p:spTgt spid="46"/>
                                        </p:tgtEl>
                                        <p:attrNameLst>
                                          <p:attrName>ppt_x</p:attrName>
                                          <p:attrName>ppt_y</p:attrName>
                                        </p:attrNameLst>
                                      </p:cBhvr>
                                      <p:rCtr x="-25417" y="532"/>
                                    </p:animMotion>
                                  </p:childTnLst>
                                </p:cTn>
                              </p:par>
                            </p:childTnLst>
                          </p:cTn>
                        </p:par>
                      </p:childTnLst>
                    </p:cTn>
                  </p:par>
                </p:childTnLst>
              </p:cTn>
              <p:nextCondLst>
                <p:cond evt="onClick" delay="0">
                  <p:tgtEl>
                    <p:spTgt spid="41"/>
                  </p:tgtEl>
                </p:cond>
              </p:nextCondLst>
            </p:seq>
            <p:seq concurrent="1" nextAc="seek">
              <p:cTn id="61" restart="whenNotActive" fill="hold" evtFilter="cancelBubble" nodeType="interactiveSeq">
                <p:stCondLst>
                  <p:cond evt="onClick" delay="0">
                    <p:tgtEl>
                      <p:spTgt spid="35"/>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49"/>
                                        </p:tgtEl>
                                        <p:attrNameLst>
                                          <p:attrName>style.visibility</p:attrName>
                                        </p:attrNameLst>
                                      </p:cBhvr>
                                      <p:to>
                                        <p:strVal val="visible"/>
                                      </p:to>
                                    </p:set>
                                  </p:childTnLst>
                                </p:cTn>
                              </p:par>
                              <p:par>
                                <p:cTn id="66" presetID="42" presetClass="path" presetSubtype="0" accel="50000" decel="50000" fill="hold" nodeType="withEffect">
                                  <p:stCondLst>
                                    <p:cond delay="0"/>
                                  </p:stCondLst>
                                  <p:childTnLst>
                                    <p:animMotion origin="layout" path="M -1.66667E-6 2.96296E-6 L -0.00312 0.37407 " pathEditMode="relative" rAng="0" ptsTypes="AA">
                                      <p:cBhvr>
                                        <p:cTn id="67" dur="1000" fill="hold"/>
                                        <p:tgtEl>
                                          <p:spTgt spid="49"/>
                                        </p:tgtEl>
                                        <p:attrNameLst>
                                          <p:attrName>ppt_x</p:attrName>
                                          <p:attrName>ppt_y</p:attrName>
                                        </p:attrNameLst>
                                      </p:cBhvr>
                                      <p:rCtr x="-156" y="18704"/>
                                    </p:animMotion>
                                  </p:childTnLst>
                                </p:cTn>
                              </p:par>
                              <p:par>
                                <p:cTn id="68" presetID="9" presetClass="entr" presetSubtype="0" fill="hold" grpId="0" nodeType="withEffect">
                                  <p:stCondLst>
                                    <p:cond delay="500"/>
                                  </p:stCondLst>
                                  <p:childTnLst>
                                    <p:set>
                                      <p:cBhvr>
                                        <p:cTn id="69" dur="1" fill="hold">
                                          <p:stCondLst>
                                            <p:cond delay="0"/>
                                          </p:stCondLst>
                                        </p:cTn>
                                        <p:tgtEl>
                                          <p:spTgt spid="50"/>
                                        </p:tgtEl>
                                        <p:attrNameLst>
                                          <p:attrName>style.visibility</p:attrName>
                                        </p:attrNameLst>
                                      </p:cBhvr>
                                      <p:to>
                                        <p:strVal val="visible"/>
                                      </p:to>
                                    </p:set>
                                    <p:animEffect transition="in" filter="dissolve">
                                      <p:cBhvr>
                                        <p:cTn id="70" dur="500"/>
                                        <p:tgtEl>
                                          <p:spTgt spid="50"/>
                                        </p:tgtEl>
                                      </p:cBhvr>
                                    </p:animEffect>
                                  </p:childTnLst>
                                </p:cTn>
                              </p:par>
                              <p:par>
                                <p:cTn id="71" presetID="9" presetClass="entr" presetSubtype="0" fill="hold" grpId="0" nodeType="withEffect">
                                  <p:stCondLst>
                                    <p:cond delay="500"/>
                                  </p:stCondLst>
                                  <p:childTnLst>
                                    <p:set>
                                      <p:cBhvr>
                                        <p:cTn id="72" dur="1" fill="hold">
                                          <p:stCondLst>
                                            <p:cond delay="0"/>
                                          </p:stCondLst>
                                        </p:cTn>
                                        <p:tgtEl>
                                          <p:spTgt spid="51"/>
                                        </p:tgtEl>
                                        <p:attrNameLst>
                                          <p:attrName>style.visibility</p:attrName>
                                        </p:attrNameLst>
                                      </p:cBhvr>
                                      <p:to>
                                        <p:strVal val="visible"/>
                                      </p:to>
                                    </p:set>
                                    <p:animEffect transition="in" filter="dissolve">
                                      <p:cBhvr>
                                        <p:cTn id="73" dur="500"/>
                                        <p:tgtEl>
                                          <p:spTgt spid="51"/>
                                        </p:tgtEl>
                                      </p:cBhvr>
                                    </p:animEffect>
                                  </p:childTnLst>
                                </p:cTn>
                              </p:par>
                            </p:childTnLst>
                          </p:cTn>
                        </p:par>
                        <p:par>
                          <p:cTn id="74" fill="hold">
                            <p:stCondLst>
                              <p:cond delay="1000"/>
                            </p:stCondLst>
                            <p:childTnLst>
                              <p:par>
                                <p:cTn id="75" presetID="1" presetClass="exit" presetSubtype="0" fill="hold" nodeType="afterEffect">
                                  <p:stCondLst>
                                    <p:cond delay="0"/>
                                  </p:stCondLst>
                                  <p:childTnLst>
                                    <p:set>
                                      <p:cBhvr>
                                        <p:cTn id="76" dur="1" fill="hold">
                                          <p:stCondLst>
                                            <p:cond delay="0"/>
                                          </p:stCondLst>
                                        </p:cTn>
                                        <p:tgtEl>
                                          <p:spTgt spid="49"/>
                                        </p:tgtEl>
                                        <p:attrNameLst>
                                          <p:attrName>style.visibility</p:attrName>
                                        </p:attrNameLst>
                                      </p:cBhvr>
                                      <p:to>
                                        <p:strVal val="hidden"/>
                                      </p:to>
                                    </p:set>
                                  </p:childTnLst>
                                </p:cTn>
                              </p:par>
                              <p:par>
                                <p:cTn id="77" presetID="1" presetClass="exit" presetSubtype="0" fill="hold" grpId="1" nodeType="withEffect">
                                  <p:stCondLst>
                                    <p:cond delay="1000"/>
                                  </p:stCondLst>
                                  <p:childTnLst>
                                    <p:set>
                                      <p:cBhvr>
                                        <p:cTn id="78" dur="1" fill="hold">
                                          <p:stCondLst>
                                            <p:cond delay="0"/>
                                          </p:stCondLst>
                                        </p:cTn>
                                        <p:tgtEl>
                                          <p:spTgt spid="50"/>
                                        </p:tgtEl>
                                        <p:attrNameLst>
                                          <p:attrName>style.visibility</p:attrName>
                                        </p:attrNameLst>
                                      </p:cBhvr>
                                      <p:to>
                                        <p:strVal val="hidden"/>
                                      </p:to>
                                    </p:set>
                                  </p:childTnLst>
                                </p:cTn>
                              </p:par>
                              <p:par>
                                <p:cTn id="79" presetID="1" presetClass="exit" presetSubtype="0" fill="hold" grpId="1" nodeType="withEffect">
                                  <p:stCondLst>
                                    <p:cond delay="1000"/>
                                  </p:stCondLst>
                                  <p:childTnLst>
                                    <p:set>
                                      <p:cBhvr>
                                        <p:cTn id="80" dur="1" fill="hold">
                                          <p:stCondLst>
                                            <p:cond delay="0"/>
                                          </p:stCondLst>
                                        </p:cTn>
                                        <p:tgtEl>
                                          <p:spTgt spid="51"/>
                                        </p:tgtEl>
                                        <p:attrNameLst>
                                          <p:attrName>style.visibility</p:attrName>
                                        </p:attrNameLst>
                                      </p:cBhvr>
                                      <p:to>
                                        <p:strVal val="hidden"/>
                                      </p:to>
                                    </p:set>
                                  </p:childTnLst>
                                </p:cTn>
                              </p:par>
                              <p:par>
                                <p:cTn id="81" presetID="1" presetClass="exit" presetSubtype="0" fill="hold" nodeType="withEffect">
                                  <p:stCondLst>
                                    <p:cond delay="500"/>
                                  </p:stCondLst>
                                  <p:childTnLst>
                                    <p:set>
                                      <p:cBhvr>
                                        <p:cTn id="82" dur="1" fill="hold">
                                          <p:stCondLst>
                                            <p:cond delay="0"/>
                                          </p:stCondLst>
                                        </p:cTn>
                                        <p:tgtEl>
                                          <p:spTgt spid="35"/>
                                        </p:tgtEl>
                                        <p:attrNameLst>
                                          <p:attrName>style.visibility</p:attrName>
                                        </p:attrNameLst>
                                      </p:cBhvr>
                                      <p:to>
                                        <p:strVal val="hidden"/>
                                      </p:to>
                                    </p:set>
                                  </p:childTnLst>
                                </p:cTn>
                              </p:par>
                              <p:par>
                                <p:cTn id="83" presetID="1" presetClass="entr" presetSubtype="0" fill="hold" nodeType="withEffect">
                                  <p:stCondLst>
                                    <p:cond delay="500"/>
                                  </p:stCondLst>
                                  <p:childTnLst>
                                    <p:set>
                                      <p:cBhvr>
                                        <p:cTn id="84" dur="1" fill="hold">
                                          <p:stCondLst>
                                            <p:cond delay="0"/>
                                          </p:stCondLst>
                                        </p:cTn>
                                        <p:tgtEl>
                                          <p:spTgt spid="52"/>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85" restart="whenNotActive" fill="hold" evtFilter="cancelBubble" nodeType="interactiveSeq">
                <p:stCondLst>
                  <p:cond evt="onClick" delay="0">
                    <p:tgtEl>
                      <p:spTgt spid="42"/>
                    </p:tgtEl>
                  </p:cond>
                </p:stCondLst>
                <p:endSync evt="end" delay="0">
                  <p:rtn val="all"/>
                </p:endSync>
                <p:childTnLst>
                  <p:par>
                    <p:cTn id="86" fill="hold">
                      <p:stCondLst>
                        <p:cond delay="0"/>
                      </p:stCondLst>
                      <p:childTnLst>
                        <p:par>
                          <p:cTn id="87" fill="hold">
                            <p:stCondLst>
                              <p:cond delay="0"/>
                            </p:stCondLst>
                            <p:childTnLst>
                              <p:par>
                                <p:cTn id="88" presetID="2" presetClass="exit" presetSubtype="4" fill="hold" nodeType="clickEffect">
                                  <p:stCondLst>
                                    <p:cond delay="0"/>
                                  </p:stCondLst>
                                  <p:childTnLst>
                                    <p:anim calcmode="lin" valueType="num">
                                      <p:cBhvr additive="base">
                                        <p:cTn id="89" dur="500"/>
                                        <p:tgtEl>
                                          <p:spTgt spid="42"/>
                                        </p:tgtEl>
                                        <p:attrNameLst>
                                          <p:attrName>ppt_x</p:attrName>
                                        </p:attrNameLst>
                                      </p:cBhvr>
                                      <p:tavLst>
                                        <p:tav tm="0">
                                          <p:val>
                                            <p:strVal val="ppt_x"/>
                                          </p:val>
                                        </p:tav>
                                        <p:tav tm="100000">
                                          <p:val>
                                            <p:strVal val="ppt_x"/>
                                          </p:val>
                                        </p:tav>
                                      </p:tavLst>
                                    </p:anim>
                                    <p:anim calcmode="lin" valueType="num">
                                      <p:cBhvr additive="base">
                                        <p:cTn id="90" dur="500"/>
                                        <p:tgtEl>
                                          <p:spTgt spid="42"/>
                                        </p:tgtEl>
                                        <p:attrNameLst>
                                          <p:attrName>ppt_y</p:attrName>
                                        </p:attrNameLst>
                                      </p:cBhvr>
                                      <p:tavLst>
                                        <p:tav tm="0">
                                          <p:val>
                                            <p:strVal val="ppt_y"/>
                                          </p:val>
                                        </p:tav>
                                        <p:tav tm="100000">
                                          <p:val>
                                            <p:strVal val="1+ppt_h/2"/>
                                          </p:val>
                                        </p:tav>
                                      </p:tavLst>
                                    </p:anim>
                                    <p:set>
                                      <p:cBhvr>
                                        <p:cTn id="91" dur="1" fill="hold">
                                          <p:stCondLst>
                                            <p:cond delay="499"/>
                                          </p:stCondLst>
                                        </p:cTn>
                                        <p:tgtEl>
                                          <p:spTgt spid="42"/>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37"/>
                                        </p:tgtEl>
                                        <p:attrNameLst>
                                          <p:attrName>style.visibility</p:attrName>
                                        </p:attrNameLst>
                                      </p:cBhvr>
                                      <p:to>
                                        <p:strVal val="hidden"/>
                                      </p:to>
                                    </p:set>
                                  </p:childTnLst>
                                </p:cTn>
                              </p:par>
                              <p:par>
                                <p:cTn id="94" presetID="1" presetClass="entr" presetSubtype="0" fill="hold" nodeType="withEffect">
                                  <p:stCondLst>
                                    <p:cond delay="0"/>
                                  </p:stCondLst>
                                  <p:childTnLst>
                                    <p:set>
                                      <p:cBhvr>
                                        <p:cTn id="95" dur="1" fill="hold">
                                          <p:stCondLst>
                                            <p:cond delay="0"/>
                                          </p:stCondLst>
                                        </p:cTn>
                                        <p:tgtEl>
                                          <p:spTgt spid="47"/>
                                        </p:tgtEl>
                                        <p:attrNameLst>
                                          <p:attrName>style.visibility</p:attrName>
                                        </p:attrNameLst>
                                      </p:cBhvr>
                                      <p:to>
                                        <p:strVal val="visible"/>
                                      </p:to>
                                    </p:set>
                                  </p:childTnLst>
                                </p:cTn>
                              </p:par>
                              <p:par>
                                <p:cTn id="96" presetID="35" presetClass="path" presetSubtype="0" accel="50000" decel="50000" fill="hold" nodeType="withEffect">
                                  <p:stCondLst>
                                    <p:cond delay="0"/>
                                  </p:stCondLst>
                                  <p:childTnLst>
                                    <p:animMotion origin="layout" path="M 1.66667E-6 -3.7037E-6 L -0.75248 0.03611 " pathEditMode="relative" rAng="0" ptsTypes="AA">
                                      <p:cBhvr>
                                        <p:cTn id="97" dur="3000" fill="hold"/>
                                        <p:tgtEl>
                                          <p:spTgt spid="47"/>
                                        </p:tgtEl>
                                        <p:attrNameLst>
                                          <p:attrName>ppt_x</p:attrName>
                                          <p:attrName>ppt_y</p:attrName>
                                        </p:attrNameLst>
                                      </p:cBhvr>
                                      <p:rCtr x="-37630" y="1806"/>
                                    </p:animMotion>
                                  </p:childTnLst>
                                </p:cTn>
                              </p:par>
                              <p:par>
                                <p:cTn id="98" presetID="32" presetClass="emph" presetSubtype="0" repeatCount="indefinite" fill="hold" nodeType="withEffect">
                                  <p:stCondLst>
                                    <p:cond delay="0"/>
                                  </p:stCondLst>
                                  <p:childTnLst>
                                    <p:animRot by="120000">
                                      <p:cBhvr>
                                        <p:cTn id="99" dur="100" fill="hold">
                                          <p:stCondLst>
                                            <p:cond delay="0"/>
                                          </p:stCondLst>
                                        </p:cTn>
                                        <p:tgtEl>
                                          <p:spTgt spid="47"/>
                                        </p:tgtEl>
                                        <p:attrNameLst>
                                          <p:attrName>r</p:attrName>
                                        </p:attrNameLst>
                                      </p:cBhvr>
                                    </p:animRot>
                                    <p:animRot by="-240000">
                                      <p:cBhvr>
                                        <p:cTn id="100" dur="200" fill="hold">
                                          <p:stCondLst>
                                            <p:cond delay="200"/>
                                          </p:stCondLst>
                                        </p:cTn>
                                        <p:tgtEl>
                                          <p:spTgt spid="47"/>
                                        </p:tgtEl>
                                        <p:attrNameLst>
                                          <p:attrName>r</p:attrName>
                                        </p:attrNameLst>
                                      </p:cBhvr>
                                    </p:animRot>
                                    <p:animRot by="240000">
                                      <p:cBhvr>
                                        <p:cTn id="101" dur="200" fill="hold">
                                          <p:stCondLst>
                                            <p:cond delay="400"/>
                                          </p:stCondLst>
                                        </p:cTn>
                                        <p:tgtEl>
                                          <p:spTgt spid="47"/>
                                        </p:tgtEl>
                                        <p:attrNameLst>
                                          <p:attrName>r</p:attrName>
                                        </p:attrNameLst>
                                      </p:cBhvr>
                                    </p:animRot>
                                    <p:animRot by="-240000">
                                      <p:cBhvr>
                                        <p:cTn id="102" dur="200" fill="hold">
                                          <p:stCondLst>
                                            <p:cond delay="600"/>
                                          </p:stCondLst>
                                        </p:cTn>
                                        <p:tgtEl>
                                          <p:spTgt spid="47"/>
                                        </p:tgtEl>
                                        <p:attrNameLst>
                                          <p:attrName>r</p:attrName>
                                        </p:attrNameLst>
                                      </p:cBhvr>
                                    </p:animRot>
                                    <p:animRot by="120000">
                                      <p:cBhvr>
                                        <p:cTn id="103" dur="200" fill="hold">
                                          <p:stCondLst>
                                            <p:cond delay="800"/>
                                          </p:stCondLst>
                                        </p:cTn>
                                        <p:tgtEl>
                                          <p:spTgt spid="47"/>
                                        </p:tgtEl>
                                        <p:attrNameLst>
                                          <p:attrName>r</p:attrName>
                                        </p:attrNameLst>
                                      </p:cBhvr>
                                    </p:animRot>
                                  </p:childTnLst>
                                </p:cTn>
                              </p:par>
                            </p:childTnLst>
                          </p:cTn>
                        </p:par>
                      </p:childTnLst>
                    </p:cTn>
                  </p:par>
                </p:childTnLst>
              </p:cTn>
              <p:nextCondLst>
                <p:cond evt="onClick" delay="0">
                  <p:tgtEl>
                    <p:spTgt spid="42"/>
                  </p:tgtEl>
                </p:cond>
              </p:nextCondLst>
            </p:seq>
            <p:audio>
              <p:cMediaNode vol="80000">
                <p:cTn id="104" fill="hold" display="0">
                  <p:stCondLst>
                    <p:cond delay="indefinite"/>
                  </p:stCondLst>
                  <p:endCondLst>
                    <p:cond evt="onStopAudio" delay="0">
                      <p:tgtEl>
                        <p:sldTgt/>
                      </p:tgtEl>
                    </p:cond>
                  </p:endCondLst>
                </p:cTn>
                <p:tgtEl>
                  <p:spTgt spid="25"/>
                </p:tgtEl>
              </p:cMediaNode>
            </p:audio>
          </p:childTnLst>
        </p:cTn>
      </p:par>
    </p:tnLst>
    <p:bldLst>
      <p:bldP spid="50" grpId="0" animBg="1"/>
      <p:bldP spid="50" grpId="1" animBg="1"/>
      <p:bldP spid="51" grpId="0"/>
      <p:bldP spid="51" grpId="1"/>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330200"/>
            <a:ext cx="12192000" cy="7188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84596" y="3925792"/>
            <a:ext cx="2204517" cy="28765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55200" y="3408716"/>
            <a:ext cx="2971400" cy="2971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012203" y="5277628"/>
            <a:ext cx="1553895" cy="14992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9619029" y="4011484"/>
            <a:ext cx="2433036" cy="29033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60758" y="321430"/>
            <a:ext cx="7058271" cy="32079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35233" y="977553"/>
            <a:ext cx="5509319" cy="1569660"/>
          </a:xfrm>
          <a:prstGeom prst="rect">
            <a:avLst/>
          </a:prstGeom>
          <a:noFill/>
        </p:spPr>
        <p:txBody>
          <a:bodyPr wrap="square" rtlCol="0">
            <a:spAutoFit/>
          </a:bodyPr>
          <a:lstStyle/>
          <a:p>
            <a:pPr algn="ctr" defTabSz="1219170"/>
            <a:r>
              <a:rPr lang="en-US" sz="3200" b="1">
                <a:solidFill>
                  <a:srgbClr val="FF0000"/>
                </a:solidFill>
              </a:rPr>
              <a:t>(Chọn đáp án đúng nhất)</a:t>
            </a:r>
          </a:p>
          <a:p>
            <a:pPr algn="ctr" defTabSz="1219170"/>
            <a:r>
              <a:rPr lang="en-US" sz="3200" b="1">
                <a:solidFill>
                  <a:srgbClr val="0000FF"/>
                </a:solidFill>
              </a:rPr>
              <a:t>Nêu các cách nối các về trong câu ghép</a:t>
            </a:r>
          </a:p>
        </p:txBody>
      </p:sp>
      <p:sp>
        <p:nvSpPr>
          <p:cNvPr id="13" name="Rounded Rectangle 12"/>
          <p:cNvSpPr/>
          <p:nvPr/>
        </p:nvSpPr>
        <p:spPr>
          <a:xfrm>
            <a:off x="6276419" y="4729880"/>
            <a:ext cx="3019311" cy="981759"/>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667" b="1">
                <a:solidFill>
                  <a:srgbClr val="0000FF"/>
                </a:solidFill>
                <a:latin typeface="Arial" pitchFamily="34" charset="0"/>
                <a:cs typeface="Arial" pitchFamily="34" charset="0"/>
              </a:rPr>
              <a:t>D. Cả 3 đáp án trên</a:t>
            </a:r>
            <a:endParaRPr lang="en-US" sz="2667" b="1" dirty="0">
              <a:solidFill>
                <a:srgbClr val="0000FF"/>
              </a:solidFill>
              <a:latin typeface="Arial" pitchFamily="34" charset="0"/>
              <a:cs typeface="Arial" pitchFamily="34" charset="0"/>
            </a:endParaRPr>
          </a:p>
        </p:txBody>
      </p:sp>
      <p:sp>
        <p:nvSpPr>
          <p:cNvPr id="17" name="Rounded Rectangle 16"/>
          <p:cNvSpPr/>
          <p:nvPr/>
        </p:nvSpPr>
        <p:spPr>
          <a:xfrm>
            <a:off x="2752018" y="4757886"/>
            <a:ext cx="2962313" cy="1001799"/>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667" b="1" dirty="0">
                <a:solidFill>
                  <a:srgbClr val="0000FF"/>
                </a:solidFill>
                <a:latin typeface="Arial" pitchFamily="34" charset="0"/>
                <a:cs typeface="Arial" pitchFamily="34" charset="0"/>
              </a:rPr>
              <a:t>C</a:t>
            </a:r>
            <a:r>
              <a:rPr lang="en-US" sz="2667" b="1">
                <a:solidFill>
                  <a:srgbClr val="0000FF"/>
                </a:solidFill>
                <a:latin typeface="Arial" pitchFamily="34" charset="0"/>
                <a:cs typeface="Arial" pitchFamily="34" charset="0"/>
              </a:rPr>
              <a:t>. Nối bằng </a:t>
            </a:r>
          </a:p>
          <a:p>
            <a:pPr algn="ctr" defTabSz="1219170"/>
            <a:r>
              <a:rPr lang="en-US" sz="2667" b="1">
                <a:solidFill>
                  <a:srgbClr val="0000FF"/>
                </a:solidFill>
                <a:latin typeface="Arial" pitchFamily="34" charset="0"/>
                <a:cs typeface="Arial" pitchFamily="34" charset="0"/>
              </a:rPr>
              <a:t>cặp kết từ</a:t>
            </a:r>
            <a:endParaRPr lang="en-US" sz="2667" b="1" dirty="0">
              <a:solidFill>
                <a:srgbClr val="0000FF"/>
              </a:solidFill>
              <a:latin typeface="Arial" pitchFamily="34" charset="0"/>
              <a:cs typeface="Arial" pitchFamily="34" charset="0"/>
            </a:endParaRPr>
          </a:p>
        </p:txBody>
      </p:sp>
      <p:sp>
        <p:nvSpPr>
          <p:cNvPr id="21" name="Rounded Rectangle 16">
            <a:extLst>
              <a:ext uri="{FF2B5EF4-FFF2-40B4-BE49-F238E27FC236}">
                <a16:creationId xmlns:a16="http://schemas.microsoft.com/office/drawing/2014/main" id="{746134A0-E5EF-47F9-A3E8-65B19F97FFD9}"/>
              </a:ext>
            </a:extLst>
          </p:cNvPr>
          <p:cNvSpPr/>
          <p:nvPr/>
        </p:nvSpPr>
        <p:spPr>
          <a:xfrm>
            <a:off x="2677999" y="3529427"/>
            <a:ext cx="2962313" cy="1001799"/>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667" b="1">
                <a:solidFill>
                  <a:srgbClr val="0000FF"/>
                </a:solidFill>
                <a:latin typeface="Arial" pitchFamily="34" charset="0"/>
                <a:cs typeface="Arial" pitchFamily="34" charset="0"/>
              </a:rPr>
              <a:t>A. Nối bằng </a:t>
            </a:r>
          </a:p>
          <a:p>
            <a:pPr algn="ctr" defTabSz="1219170"/>
            <a:r>
              <a:rPr lang="en-US" sz="2667" b="1">
                <a:solidFill>
                  <a:srgbClr val="0000FF"/>
                </a:solidFill>
                <a:latin typeface="Arial" pitchFamily="34" charset="0"/>
                <a:cs typeface="Arial" pitchFamily="34" charset="0"/>
              </a:rPr>
              <a:t>dấu câu</a:t>
            </a:r>
            <a:endParaRPr lang="en-US" sz="2667" b="1" dirty="0">
              <a:solidFill>
                <a:srgbClr val="0000FF"/>
              </a:solidFill>
              <a:latin typeface="Arial" pitchFamily="34" charset="0"/>
              <a:cs typeface="Arial" pitchFamily="34" charset="0"/>
            </a:endParaRPr>
          </a:p>
        </p:txBody>
      </p:sp>
      <p:sp>
        <p:nvSpPr>
          <p:cNvPr id="22" name="Rounded Rectangle 16">
            <a:extLst>
              <a:ext uri="{FF2B5EF4-FFF2-40B4-BE49-F238E27FC236}">
                <a16:creationId xmlns:a16="http://schemas.microsoft.com/office/drawing/2014/main" id="{D0C79DE0-F136-418B-93A9-9EABD09C5314}"/>
              </a:ext>
            </a:extLst>
          </p:cNvPr>
          <p:cNvSpPr/>
          <p:nvPr/>
        </p:nvSpPr>
        <p:spPr>
          <a:xfrm>
            <a:off x="6276419" y="3507836"/>
            <a:ext cx="2962313" cy="1001799"/>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667" b="1">
                <a:solidFill>
                  <a:srgbClr val="0000FF"/>
                </a:solidFill>
                <a:latin typeface="Arial" pitchFamily="34" charset="0"/>
                <a:cs typeface="Arial" pitchFamily="34" charset="0"/>
              </a:rPr>
              <a:t>B. Nối bằng </a:t>
            </a:r>
          </a:p>
          <a:p>
            <a:pPr algn="ctr" defTabSz="1219170"/>
            <a:r>
              <a:rPr lang="en-US" sz="2667" b="1">
                <a:solidFill>
                  <a:srgbClr val="0000FF"/>
                </a:solidFill>
                <a:latin typeface="Arial" pitchFamily="34" charset="0"/>
                <a:cs typeface="Arial" pitchFamily="34" charset="0"/>
              </a:rPr>
              <a:t>kết từ</a:t>
            </a:r>
            <a:endParaRPr lang="en-US" sz="2667" b="1" dirty="0">
              <a:solidFill>
                <a:srgbClr val="0000FF"/>
              </a:solidFill>
              <a:latin typeface="Arial" pitchFamily="34" charset="0"/>
              <a:cs typeface="Arial" pitchFamily="34" charset="0"/>
            </a:endParaRPr>
          </a:p>
        </p:txBody>
      </p:sp>
    </p:spTree>
    <p:extLst>
      <p:ext uri="{BB962C8B-B14F-4D97-AF65-F5344CB8AC3E}">
        <p14:creationId xmlns:p14="http://schemas.microsoft.com/office/powerpoint/2010/main" val="24362475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12" presetClass="entr" presetSubtype="1"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p:tgtEl>
                                          <p:spTgt spid="13"/>
                                        </p:tgtEl>
                                        <p:attrNameLst>
                                          <p:attrName>ppt_y</p:attrName>
                                        </p:attrNameLst>
                                      </p:cBhvr>
                                      <p:tavLst>
                                        <p:tav tm="0">
                                          <p:val>
                                            <p:strVal val="#ppt_y-#ppt_h*1.125000"/>
                                          </p:val>
                                        </p:tav>
                                        <p:tav tm="100000">
                                          <p:val>
                                            <p:strVal val="#ppt_y"/>
                                          </p:val>
                                        </p:tav>
                                      </p:tavLst>
                                    </p:anim>
                                    <p:animEffect transition="in" filter="wipe(down)">
                                      <p:cBhvr>
                                        <p:cTn id="18" dur="500"/>
                                        <p:tgtEl>
                                          <p:spTgt spid="13"/>
                                        </p:tgtEl>
                                      </p:cBhvr>
                                    </p:animEffect>
                                  </p:childTnLst>
                                </p:cTn>
                              </p:par>
                              <p:par>
                                <p:cTn id="19" presetID="12" presetClass="entr" presetSubtype="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p:tgtEl>
                                          <p:spTgt spid="17"/>
                                        </p:tgtEl>
                                        <p:attrNameLst>
                                          <p:attrName>ppt_y</p:attrName>
                                        </p:attrNameLst>
                                      </p:cBhvr>
                                      <p:tavLst>
                                        <p:tav tm="0">
                                          <p:val>
                                            <p:strVal val="#ppt_y-#ppt_h*1.125000"/>
                                          </p:val>
                                        </p:tav>
                                        <p:tav tm="100000">
                                          <p:val>
                                            <p:strVal val="#ppt_y"/>
                                          </p:val>
                                        </p:tav>
                                      </p:tavLst>
                                    </p:anim>
                                    <p:animEffect transition="in" filter="wipe(down)">
                                      <p:cBhvr>
                                        <p:cTn id="22" dur="500"/>
                                        <p:tgtEl>
                                          <p:spTgt spid="17"/>
                                        </p:tgtEl>
                                      </p:cBhvr>
                                    </p:animEffect>
                                  </p:childTnLst>
                                </p:cTn>
                              </p:par>
                              <p:par>
                                <p:cTn id="23" presetID="12" presetClass="entr" presetSubtype="1"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ppt_y</p:attrName>
                                        </p:attrNameLst>
                                      </p:cBhvr>
                                      <p:tavLst>
                                        <p:tav tm="0">
                                          <p:val>
                                            <p:strVal val="#ppt_y-#ppt_h*1.125000"/>
                                          </p:val>
                                        </p:tav>
                                        <p:tav tm="100000">
                                          <p:val>
                                            <p:strVal val="#ppt_y"/>
                                          </p:val>
                                        </p:tav>
                                      </p:tavLst>
                                    </p:anim>
                                    <p:animEffect transition="in" filter="wipe(down)">
                                      <p:cBhvr>
                                        <p:cTn id="26" dur="500"/>
                                        <p:tgtEl>
                                          <p:spTgt spid="21"/>
                                        </p:tgtEl>
                                      </p:cBhvr>
                                    </p:animEffect>
                                  </p:childTnLst>
                                </p:cTn>
                              </p:par>
                              <p:par>
                                <p:cTn id="27" presetID="12" presetClass="entr" presetSubtype="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p:tgtEl>
                                          <p:spTgt spid="22"/>
                                        </p:tgtEl>
                                        <p:attrNameLst>
                                          <p:attrName>ppt_y</p:attrName>
                                        </p:attrNameLst>
                                      </p:cBhvr>
                                      <p:tavLst>
                                        <p:tav tm="0">
                                          <p:val>
                                            <p:strVal val="#ppt_y-#ppt_h*1.125000"/>
                                          </p:val>
                                        </p:tav>
                                        <p:tav tm="100000">
                                          <p:val>
                                            <p:strVal val="#ppt_y"/>
                                          </p:val>
                                        </p:tav>
                                      </p:tavLst>
                                    </p:anim>
                                    <p:animEffect transition="in" filter="wipe(down)">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3"/>
                    </p:tgtEl>
                  </p:cond>
                </p:stCondLst>
                <p:endSync evt="end" delay="0">
                  <p:rtn val="all"/>
                </p:endSync>
                <p:childTnLst>
                  <p:par>
                    <p:cTn id="32" fill="hold">
                      <p:stCondLst>
                        <p:cond delay="0"/>
                      </p:stCondLst>
                      <p:childTnLst>
                        <p:par>
                          <p:cTn id="33" fill="hold">
                            <p:stCondLst>
                              <p:cond delay="0"/>
                            </p:stCondLst>
                            <p:childTnLst>
                              <p:par>
                                <p:cTn id="34" presetID="21" presetClass="emph" presetSubtype="0" fill="hold" grpId="1" nodeType="clickEffect">
                                  <p:stCondLst>
                                    <p:cond delay="0"/>
                                  </p:stCondLst>
                                  <p:childTnLst>
                                    <p:animClr clrSpc="hsl" dir="cw">
                                      <p:cBhvr override="childStyle">
                                        <p:cTn id="35" dur="500" fill="hold"/>
                                        <p:tgtEl>
                                          <p:spTgt spid="13"/>
                                        </p:tgtEl>
                                        <p:attrNameLst>
                                          <p:attrName>style.color</p:attrName>
                                        </p:attrNameLst>
                                      </p:cBhvr>
                                      <p:by>
                                        <p:hsl h="7200000" s="0" l="0"/>
                                      </p:by>
                                    </p:animClr>
                                    <p:animClr clrSpc="hsl" dir="cw">
                                      <p:cBhvr>
                                        <p:cTn id="36" dur="500" fill="hold"/>
                                        <p:tgtEl>
                                          <p:spTgt spid="13"/>
                                        </p:tgtEl>
                                        <p:attrNameLst>
                                          <p:attrName>fillcolor</p:attrName>
                                        </p:attrNameLst>
                                      </p:cBhvr>
                                      <p:by>
                                        <p:hsl h="7200000" s="0" l="0"/>
                                      </p:by>
                                    </p:animClr>
                                    <p:animClr clrSpc="hsl" dir="cw">
                                      <p:cBhvr>
                                        <p:cTn id="37" dur="500" fill="hold"/>
                                        <p:tgtEl>
                                          <p:spTgt spid="13"/>
                                        </p:tgtEl>
                                        <p:attrNameLst>
                                          <p:attrName>stroke.color</p:attrName>
                                        </p:attrNameLst>
                                      </p:cBhvr>
                                      <p:by>
                                        <p:hsl h="7200000" s="0" l="0"/>
                                      </p:by>
                                    </p:animClr>
                                    <p:set>
                                      <p:cBhvr>
                                        <p:cTn id="38" dur="500" fill="hold"/>
                                        <p:tgtEl>
                                          <p:spTgt spid="13"/>
                                        </p:tgtEl>
                                        <p:attrNameLst>
                                          <p:attrName>fill.type</p:attrName>
                                        </p:attrNameLst>
                                      </p:cBhvr>
                                      <p:to>
                                        <p:strVal val="solid"/>
                                      </p:to>
                                    </p:se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13"/>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5" presetClass="emph" presetSubtype="0" fill="hold" grpId="1" nodeType="clickEffect">
                                  <p:stCondLst>
                                    <p:cond delay="0"/>
                                  </p:stCondLst>
                                  <p:childTnLst>
                                    <p:animClr clrSpc="hsl" dir="cw">
                                      <p:cBhvr override="childStyle">
                                        <p:cTn id="43" dur="500" fill="hold"/>
                                        <p:tgtEl>
                                          <p:spTgt spid="17"/>
                                        </p:tgtEl>
                                        <p:attrNameLst>
                                          <p:attrName>style.color</p:attrName>
                                        </p:attrNameLst>
                                      </p:cBhvr>
                                      <p:by>
                                        <p:hsl h="0" s="-70588" l="0"/>
                                      </p:by>
                                    </p:animClr>
                                    <p:animClr clrSpc="hsl" dir="cw">
                                      <p:cBhvr>
                                        <p:cTn id="44" dur="500" fill="hold"/>
                                        <p:tgtEl>
                                          <p:spTgt spid="17"/>
                                        </p:tgtEl>
                                        <p:attrNameLst>
                                          <p:attrName>fillcolor</p:attrName>
                                        </p:attrNameLst>
                                      </p:cBhvr>
                                      <p:by>
                                        <p:hsl h="0" s="-70588" l="0"/>
                                      </p:by>
                                    </p:animClr>
                                    <p:animClr clrSpc="hsl" dir="cw">
                                      <p:cBhvr>
                                        <p:cTn id="45" dur="500" fill="hold"/>
                                        <p:tgtEl>
                                          <p:spTgt spid="17"/>
                                        </p:tgtEl>
                                        <p:attrNameLst>
                                          <p:attrName>stroke.color</p:attrName>
                                        </p:attrNameLst>
                                      </p:cBhvr>
                                      <p:by>
                                        <p:hsl h="0" s="-70588"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21"/>
                    </p:tgtEl>
                  </p:cond>
                </p:stCondLst>
                <p:endSync evt="end" delay="0">
                  <p:rtn val="all"/>
                </p:endSync>
                <p:childTnLst>
                  <p:par>
                    <p:cTn id="48" fill="hold">
                      <p:stCondLst>
                        <p:cond delay="0"/>
                      </p:stCondLst>
                      <p:childTnLst>
                        <p:par>
                          <p:cTn id="49" fill="hold">
                            <p:stCondLst>
                              <p:cond delay="0"/>
                            </p:stCondLst>
                            <p:childTnLst>
                              <p:par>
                                <p:cTn id="50" presetID="25" presetClass="emph" presetSubtype="0" fill="hold" grpId="1" nodeType="clickEffect">
                                  <p:stCondLst>
                                    <p:cond delay="0"/>
                                  </p:stCondLst>
                                  <p:childTnLst>
                                    <p:animClr clrSpc="hsl" dir="cw">
                                      <p:cBhvr override="childStyle">
                                        <p:cTn id="51" dur="500" fill="hold"/>
                                        <p:tgtEl>
                                          <p:spTgt spid="21"/>
                                        </p:tgtEl>
                                        <p:attrNameLst>
                                          <p:attrName>style.color</p:attrName>
                                        </p:attrNameLst>
                                      </p:cBhvr>
                                      <p:by>
                                        <p:hsl h="0" s="-70588" l="0"/>
                                      </p:by>
                                    </p:animClr>
                                    <p:animClr clrSpc="hsl" dir="cw">
                                      <p:cBhvr>
                                        <p:cTn id="52" dur="500" fill="hold"/>
                                        <p:tgtEl>
                                          <p:spTgt spid="21"/>
                                        </p:tgtEl>
                                        <p:attrNameLst>
                                          <p:attrName>fillcolor</p:attrName>
                                        </p:attrNameLst>
                                      </p:cBhvr>
                                      <p:by>
                                        <p:hsl h="0" s="-70588" l="0"/>
                                      </p:by>
                                    </p:animClr>
                                    <p:animClr clrSpc="hsl" dir="cw">
                                      <p:cBhvr>
                                        <p:cTn id="53" dur="500" fill="hold"/>
                                        <p:tgtEl>
                                          <p:spTgt spid="21"/>
                                        </p:tgtEl>
                                        <p:attrNameLst>
                                          <p:attrName>stroke.color</p:attrName>
                                        </p:attrNameLst>
                                      </p:cBhvr>
                                      <p:by>
                                        <p:hsl h="0" s="-70588" l="0"/>
                                      </p:by>
                                    </p:animClr>
                                    <p:set>
                                      <p:cBhvr>
                                        <p:cTn id="54" dur="500" fill="hold"/>
                                        <p:tgtEl>
                                          <p:spTgt spid="21"/>
                                        </p:tgtEl>
                                        <p:attrNameLst>
                                          <p:attrName>fill.type</p:attrName>
                                        </p:attrNameLst>
                                      </p:cBhvr>
                                      <p:to>
                                        <p:strVal val="solid"/>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1"/>
                  </p:tgtEl>
                </p:cond>
              </p:nextCondLst>
            </p:seq>
            <p:seq concurrent="1" nextAc="seek">
              <p:cTn id="55" restart="whenNotActive" fill="hold" evtFilter="cancelBubble" nodeType="interactiveSeq">
                <p:stCondLst>
                  <p:cond evt="onClick" delay="0">
                    <p:tgtEl>
                      <p:spTgt spid="22"/>
                    </p:tgtEl>
                  </p:cond>
                </p:stCondLst>
                <p:endSync evt="end" delay="0">
                  <p:rtn val="all"/>
                </p:endSync>
                <p:childTnLst>
                  <p:par>
                    <p:cTn id="56" fill="hold">
                      <p:stCondLst>
                        <p:cond delay="0"/>
                      </p:stCondLst>
                      <p:childTnLst>
                        <p:par>
                          <p:cTn id="57" fill="hold">
                            <p:stCondLst>
                              <p:cond delay="0"/>
                            </p:stCondLst>
                            <p:childTnLst>
                              <p:par>
                                <p:cTn id="58" presetID="25" presetClass="emph" presetSubtype="0" fill="hold" grpId="1" nodeType="clickEffect">
                                  <p:stCondLst>
                                    <p:cond delay="0"/>
                                  </p:stCondLst>
                                  <p:childTnLst>
                                    <p:animClr clrSpc="hsl" dir="cw">
                                      <p:cBhvr override="childStyle">
                                        <p:cTn id="59" dur="500" fill="hold"/>
                                        <p:tgtEl>
                                          <p:spTgt spid="22"/>
                                        </p:tgtEl>
                                        <p:attrNameLst>
                                          <p:attrName>style.color</p:attrName>
                                        </p:attrNameLst>
                                      </p:cBhvr>
                                      <p:by>
                                        <p:hsl h="0" s="-70588" l="0"/>
                                      </p:by>
                                    </p:animClr>
                                    <p:animClr clrSpc="hsl" dir="cw">
                                      <p:cBhvr>
                                        <p:cTn id="60" dur="500" fill="hold"/>
                                        <p:tgtEl>
                                          <p:spTgt spid="22"/>
                                        </p:tgtEl>
                                        <p:attrNameLst>
                                          <p:attrName>fillcolor</p:attrName>
                                        </p:attrNameLst>
                                      </p:cBhvr>
                                      <p:by>
                                        <p:hsl h="0" s="-70588" l="0"/>
                                      </p:by>
                                    </p:animClr>
                                    <p:animClr clrSpc="hsl" dir="cw">
                                      <p:cBhvr>
                                        <p:cTn id="61" dur="500" fill="hold"/>
                                        <p:tgtEl>
                                          <p:spTgt spid="22"/>
                                        </p:tgtEl>
                                        <p:attrNameLst>
                                          <p:attrName>stroke.color</p:attrName>
                                        </p:attrNameLst>
                                      </p:cBhvr>
                                      <p:by>
                                        <p:hsl h="0" s="-70588" l="0"/>
                                      </p:by>
                                    </p:animClr>
                                    <p:set>
                                      <p:cBhvr>
                                        <p:cTn id="62" dur="500" fill="hold"/>
                                        <p:tgtEl>
                                          <p:spTgt spid="22"/>
                                        </p:tgtEl>
                                        <p:attrNameLst>
                                          <p:attrName>fill.type</p:attrName>
                                        </p:attrNameLst>
                                      </p:cBhvr>
                                      <p:to>
                                        <p:strVal val="solid"/>
                                      </p:to>
                                    </p:set>
                                  </p:childTnLst>
                                  <p:subTnLst>
                                    <p:audio>
                                      <p:cMediaNode>
                                        <p:cTn display="0" masterRel="sameClick">
                                          <p:stCondLst>
                                            <p:cond evt="begin" delay="0">
                                              <p:tn val="58"/>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2"/>
                  </p:tgtEl>
                </p:cond>
              </p:nextCondLst>
            </p:seq>
          </p:childTnLst>
        </p:cTn>
      </p:par>
    </p:tnLst>
    <p:bldLst>
      <p:bldP spid="2" grpId="0"/>
      <p:bldP spid="13" grpId="0" animBg="1"/>
      <p:bldP spid="13" grpId="1" animBg="1"/>
      <p:bldP spid="17" grpId="0" animBg="1"/>
      <p:bldP spid="17" grpId="1" animBg="1"/>
      <p:bldP spid="21" grpId="0" animBg="1"/>
      <p:bldP spid="21" grpId="1" animBg="1"/>
      <p:bldP spid="22" grpId="0" animBg="1"/>
      <p:bldP spid="2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57900" y="4386212"/>
            <a:ext cx="2204517" cy="28765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55200" y="3408716"/>
            <a:ext cx="2971400" cy="2971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517826" y="5879594"/>
            <a:ext cx="1553895" cy="14992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9855203" y="4707505"/>
            <a:ext cx="2433036" cy="29033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MIN\Desktop\Giai cuu con vat\wooden-board-theme-image-1-vector-clip-art_csp9738361.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40561" y="366695"/>
            <a:ext cx="11689143" cy="336156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962157" y="1113918"/>
            <a:ext cx="8508553" cy="1569660"/>
          </a:xfrm>
          <a:prstGeom prst="rect">
            <a:avLst/>
          </a:prstGeom>
          <a:noFill/>
        </p:spPr>
        <p:txBody>
          <a:bodyPr wrap="square" rtlCol="0">
            <a:spAutoFit/>
          </a:bodyPr>
          <a:lstStyle/>
          <a:p>
            <a:pPr algn="ctr" defTabSz="1219170"/>
            <a:r>
              <a:rPr lang="en-US" sz="3200" b="1">
                <a:solidFill>
                  <a:srgbClr val="0000FF"/>
                </a:solidFill>
                <a:latin typeface="Arial" pitchFamily="34" charset="0"/>
                <a:cs typeface="Arial" pitchFamily="34" charset="0"/>
              </a:rPr>
              <a:t>Các vế của câu ghép: </a:t>
            </a:r>
            <a:r>
              <a:rPr lang="en-US" sz="3200" b="1">
                <a:solidFill>
                  <a:srgbClr val="FF0000"/>
                </a:solidFill>
                <a:latin typeface="Arial" pitchFamily="34" charset="0"/>
                <a:cs typeface="Arial" pitchFamily="34" charset="0"/>
              </a:rPr>
              <a:t>"</a:t>
            </a:r>
            <a:r>
              <a:rPr lang="vi-VN" sz="3200" b="1">
                <a:solidFill>
                  <a:srgbClr val="FF0000"/>
                </a:solidFill>
                <a:cs typeface="Arial" pitchFamily="34" charset="0"/>
              </a:rPr>
              <a:t>Trời thì trong xanh và gió thì mát lành.</a:t>
            </a:r>
            <a:r>
              <a:rPr lang="en-US" sz="3200" b="1">
                <a:solidFill>
                  <a:srgbClr val="FF0000"/>
                </a:solidFill>
                <a:cs typeface="Arial" pitchFamily="34" charset="0"/>
              </a:rPr>
              <a:t>"</a:t>
            </a:r>
            <a:r>
              <a:rPr lang="en-US" sz="3200" b="1">
                <a:solidFill>
                  <a:srgbClr val="0000FF"/>
                </a:solidFill>
                <a:latin typeface="Arial" pitchFamily="34" charset="0"/>
                <a:cs typeface="Arial" pitchFamily="34" charset="0"/>
              </a:rPr>
              <a:t>được nối với nhau bằng cách nào?</a:t>
            </a:r>
            <a:endParaRPr lang="en-US" sz="3200" b="1" dirty="0">
              <a:solidFill>
                <a:srgbClr val="0000FF"/>
              </a:solidFill>
              <a:latin typeface="Arial" pitchFamily="34" charset="0"/>
              <a:cs typeface="Arial" pitchFamily="34" charset="0"/>
            </a:endParaRPr>
          </a:p>
        </p:txBody>
      </p:sp>
      <p:sp>
        <p:nvSpPr>
          <p:cNvPr id="22" name="Rounded Rectangle 12">
            <a:extLst>
              <a:ext uri="{FF2B5EF4-FFF2-40B4-BE49-F238E27FC236}">
                <a16:creationId xmlns:a16="http://schemas.microsoft.com/office/drawing/2014/main" id="{6B21936F-34F5-45E1-85EC-03F126AF21E0}"/>
              </a:ext>
            </a:extLst>
          </p:cNvPr>
          <p:cNvSpPr/>
          <p:nvPr/>
        </p:nvSpPr>
        <p:spPr>
          <a:xfrm>
            <a:off x="2723518" y="3465471"/>
            <a:ext cx="3019311" cy="981759"/>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667" b="1">
                <a:solidFill>
                  <a:srgbClr val="0000FF"/>
                </a:solidFill>
                <a:latin typeface="Arial" pitchFamily="34" charset="0"/>
                <a:cs typeface="Arial" pitchFamily="34" charset="0"/>
              </a:rPr>
              <a:t>A. Nối với nhau bằng từ "và".</a:t>
            </a:r>
            <a:endParaRPr lang="en-US" sz="2667" b="1" dirty="0">
              <a:solidFill>
                <a:srgbClr val="0000FF"/>
              </a:solidFill>
              <a:latin typeface="Arial" pitchFamily="34" charset="0"/>
              <a:cs typeface="Arial" pitchFamily="34" charset="0"/>
            </a:endParaRPr>
          </a:p>
        </p:txBody>
      </p:sp>
      <p:sp>
        <p:nvSpPr>
          <p:cNvPr id="23" name="Rounded Rectangle 16">
            <a:extLst>
              <a:ext uri="{FF2B5EF4-FFF2-40B4-BE49-F238E27FC236}">
                <a16:creationId xmlns:a16="http://schemas.microsoft.com/office/drawing/2014/main" id="{92ED025E-77FA-465F-A1B4-62EA29185B63}"/>
              </a:ext>
            </a:extLst>
          </p:cNvPr>
          <p:cNvSpPr/>
          <p:nvPr/>
        </p:nvSpPr>
        <p:spPr>
          <a:xfrm>
            <a:off x="2752018" y="4757886"/>
            <a:ext cx="2962313" cy="1001799"/>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667" b="1" dirty="0">
                <a:solidFill>
                  <a:srgbClr val="0000FF"/>
                </a:solidFill>
                <a:latin typeface="Arial" pitchFamily="34" charset="0"/>
                <a:cs typeface="Arial" pitchFamily="34" charset="0"/>
              </a:rPr>
              <a:t>C</a:t>
            </a:r>
            <a:r>
              <a:rPr lang="en-US" sz="2667" b="1">
                <a:solidFill>
                  <a:srgbClr val="0000FF"/>
                </a:solidFill>
                <a:latin typeface="Arial" pitchFamily="34" charset="0"/>
                <a:cs typeface="Arial" pitchFamily="34" charset="0"/>
              </a:rPr>
              <a:t>. Nối bằng </a:t>
            </a:r>
          </a:p>
          <a:p>
            <a:pPr algn="ctr" defTabSz="1219170"/>
            <a:r>
              <a:rPr lang="en-US" sz="2667" b="1">
                <a:solidFill>
                  <a:srgbClr val="0000FF"/>
                </a:solidFill>
                <a:latin typeface="Arial" pitchFamily="34" charset="0"/>
                <a:cs typeface="Arial" pitchFamily="34" charset="0"/>
              </a:rPr>
              <a:t>cặp kết từ</a:t>
            </a:r>
            <a:endParaRPr lang="en-US" sz="2667" b="1" dirty="0">
              <a:solidFill>
                <a:srgbClr val="0000FF"/>
              </a:solidFill>
              <a:latin typeface="Arial" pitchFamily="34" charset="0"/>
              <a:cs typeface="Arial" pitchFamily="34" charset="0"/>
            </a:endParaRPr>
          </a:p>
        </p:txBody>
      </p:sp>
      <p:sp>
        <p:nvSpPr>
          <p:cNvPr id="24" name="Rounded Rectangle 16">
            <a:extLst>
              <a:ext uri="{FF2B5EF4-FFF2-40B4-BE49-F238E27FC236}">
                <a16:creationId xmlns:a16="http://schemas.microsoft.com/office/drawing/2014/main" id="{D0C0C355-60F1-4651-B550-3F5227F63661}"/>
              </a:ext>
            </a:extLst>
          </p:cNvPr>
          <p:cNvSpPr/>
          <p:nvPr/>
        </p:nvSpPr>
        <p:spPr>
          <a:xfrm>
            <a:off x="6258288" y="4728679"/>
            <a:ext cx="3835738" cy="1001799"/>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667" b="1">
                <a:solidFill>
                  <a:srgbClr val="0000FF"/>
                </a:solidFill>
                <a:latin typeface="Arial" pitchFamily="34" charset="0"/>
                <a:cs typeface="Arial" pitchFamily="34" charset="0"/>
              </a:rPr>
              <a:t>D. Nối với nhau bằng dấu chấm.</a:t>
            </a:r>
            <a:endParaRPr lang="en-US" sz="2667" b="1" dirty="0">
              <a:solidFill>
                <a:srgbClr val="0000FF"/>
              </a:solidFill>
              <a:latin typeface="Arial" pitchFamily="34" charset="0"/>
              <a:cs typeface="Arial" pitchFamily="34" charset="0"/>
            </a:endParaRPr>
          </a:p>
        </p:txBody>
      </p:sp>
      <p:sp>
        <p:nvSpPr>
          <p:cNvPr id="25" name="Rounded Rectangle 16">
            <a:extLst>
              <a:ext uri="{FF2B5EF4-FFF2-40B4-BE49-F238E27FC236}">
                <a16:creationId xmlns:a16="http://schemas.microsoft.com/office/drawing/2014/main" id="{8974DC8F-E2B1-474F-8F84-F52FC0646359}"/>
              </a:ext>
            </a:extLst>
          </p:cNvPr>
          <p:cNvSpPr/>
          <p:nvPr/>
        </p:nvSpPr>
        <p:spPr>
          <a:xfrm>
            <a:off x="6276419" y="3507836"/>
            <a:ext cx="3817607" cy="1001799"/>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667" b="1">
                <a:solidFill>
                  <a:srgbClr val="0000FF"/>
                </a:solidFill>
                <a:latin typeface="Arial" pitchFamily="34" charset="0"/>
                <a:cs typeface="Arial" pitchFamily="34" charset="0"/>
              </a:rPr>
              <a:t>B. Nối với nhau bằng kết từ "trời..gió" </a:t>
            </a:r>
            <a:endParaRPr lang="en-US" sz="2667" b="1" dirty="0">
              <a:solidFill>
                <a:srgbClr val="0000FF"/>
              </a:solidFill>
              <a:latin typeface="Arial" pitchFamily="34" charset="0"/>
              <a:cs typeface="Arial" pitchFamily="34" charset="0"/>
            </a:endParaRPr>
          </a:p>
        </p:txBody>
      </p:sp>
    </p:spTree>
    <p:extLst>
      <p:ext uri="{BB962C8B-B14F-4D97-AF65-F5344CB8AC3E}">
        <p14:creationId xmlns:p14="http://schemas.microsoft.com/office/powerpoint/2010/main" val="25930620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12" presetClass="entr" presetSubtype="1"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p:tgtEl>
                                          <p:spTgt spid="22"/>
                                        </p:tgtEl>
                                        <p:attrNameLst>
                                          <p:attrName>ppt_y</p:attrName>
                                        </p:attrNameLst>
                                      </p:cBhvr>
                                      <p:tavLst>
                                        <p:tav tm="0">
                                          <p:val>
                                            <p:strVal val="#ppt_y-#ppt_h*1.125000"/>
                                          </p:val>
                                        </p:tav>
                                        <p:tav tm="100000">
                                          <p:val>
                                            <p:strVal val="#ppt_y"/>
                                          </p:val>
                                        </p:tav>
                                      </p:tavLst>
                                    </p:anim>
                                    <p:animEffect transition="in" filter="wipe(down)">
                                      <p:cBhvr>
                                        <p:cTn id="18" dur="500"/>
                                        <p:tgtEl>
                                          <p:spTgt spid="22"/>
                                        </p:tgtEl>
                                      </p:cBhvr>
                                    </p:animEffect>
                                  </p:childTnLst>
                                </p:cTn>
                              </p:par>
                              <p:par>
                                <p:cTn id="19" presetID="12" presetClass="entr" presetSubtype="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p:tgtEl>
                                          <p:spTgt spid="23"/>
                                        </p:tgtEl>
                                        <p:attrNameLst>
                                          <p:attrName>ppt_y</p:attrName>
                                        </p:attrNameLst>
                                      </p:cBhvr>
                                      <p:tavLst>
                                        <p:tav tm="0">
                                          <p:val>
                                            <p:strVal val="#ppt_y-#ppt_h*1.125000"/>
                                          </p:val>
                                        </p:tav>
                                        <p:tav tm="100000">
                                          <p:val>
                                            <p:strVal val="#ppt_y"/>
                                          </p:val>
                                        </p:tav>
                                      </p:tavLst>
                                    </p:anim>
                                    <p:animEffect transition="in" filter="wipe(down)">
                                      <p:cBhvr>
                                        <p:cTn id="22" dur="500"/>
                                        <p:tgtEl>
                                          <p:spTgt spid="23"/>
                                        </p:tgtEl>
                                      </p:cBhvr>
                                    </p:animEffect>
                                  </p:childTnLst>
                                </p:cTn>
                              </p:par>
                              <p:par>
                                <p:cTn id="23" presetID="12" presetClass="entr" presetSubtype="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p:tgtEl>
                                          <p:spTgt spid="24"/>
                                        </p:tgtEl>
                                        <p:attrNameLst>
                                          <p:attrName>ppt_y</p:attrName>
                                        </p:attrNameLst>
                                      </p:cBhvr>
                                      <p:tavLst>
                                        <p:tav tm="0">
                                          <p:val>
                                            <p:strVal val="#ppt_y-#ppt_h*1.125000"/>
                                          </p:val>
                                        </p:tav>
                                        <p:tav tm="100000">
                                          <p:val>
                                            <p:strVal val="#ppt_y"/>
                                          </p:val>
                                        </p:tav>
                                      </p:tavLst>
                                    </p:anim>
                                    <p:animEffect transition="in" filter="wipe(down)">
                                      <p:cBhvr>
                                        <p:cTn id="26" dur="500"/>
                                        <p:tgtEl>
                                          <p:spTgt spid="24"/>
                                        </p:tgtEl>
                                      </p:cBhvr>
                                    </p:animEffect>
                                  </p:childTnLst>
                                </p:cTn>
                              </p:par>
                              <p:par>
                                <p:cTn id="27" presetID="12" presetClass="entr" presetSubtype="1"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p:tgtEl>
                                          <p:spTgt spid="25"/>
                                        </p:tgtEl>
                                        <p:attrNameLst>
                                          <p:attrName>ppt_y</p:attrName>
                                        </p:attrNameLst>
                                      </p:cBhvr>
                                      <p:tavLst>
                                        <p:tav tm="0">
                                          <p:val>
                                            <p:strVal val="#ppt_y-#ppt_h*1.125000"/>
                                          </p:val>
                                        </p:tav>
                                        <p:tav tm="100000">
                                          <p:val>
                                            <p:strVal val="#ppt_y"/>
                                          </p:val>
                                        </p:tav>
                                      </p:tavLst>
                                    </p:anim>
                                    <p:animEffect transition="in" filter="wipe(down)">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21" presetClass="emph" presetSubtype="0" fill="hold" grpId="1" nodeType="clickEffect">
                                  <p:stCondLst>
                                    <p:cond delay="0"/>
                                  </p:stCondLst>
                                  <p:childTnLst>
                                    <p:animClr clrSpc="hsl" dir="cw">
                                      <p:cBhvr override="childStyle">
                                        <p:cTn id="35" dur="500" fill="hold"/>
                                        <p:tgtEl>
                                          <p:spTgt spid="22"/>
                                        </p:tgtEl>
                                        <p:attrNameLst>
                                          <p:attrName>style.color</p:attrName>
                                        </p:attrNameLst>
                                      </p:cBhvr>
                                      <p:by>
                                        <p:hsl h="7200000" s="0" l="0"/>
                                      </p:by>
                                    </p:animClr>
                                    <p:animClr clrSpc="hsl" dir="cw">
                                      <p:cBhvr>
                                        <p:cTn id="36" dur="500" fill="hold"/>
                                        <p:tgtEl>
                                          <p:spTgt spid="22"/>
                                        </p:tgtEl>
                                        <p:attrNameLst>
                                          <p:attrName>fillcolor</p:attrName>
                                        </p:attrNameLst>
                                      </p:cBhvr>
                                      <p:by>
                                        <p:hsl h="7200000" s="0" l="0"/>
                                      </p:by>
                                    </p:animClr>
                                    <p:animClr clrSpc="hsl" dir="cw">
                                      <p:cBhvr>
                                        <p:cTn id="37" dur="500" fill="hold"/>
                                        <p:tgtEl>
                                          <p:spTgt spid="22"/>
                                        </p:tgtEl>
                                        <p:attrNameLst>
                                          <p:attrName>stroke.color</p:attrName>
                                        </p:attrNameLst>
                                      </p:cBhvr>
                                      <p:by>
                                        <p:hsl h="7200000" s="0" l="0"/>
                                      </p:by>
                                    </p:animClr>
                                    <p:set>
                                      <p:cBhvr>
                                        <p:cTn id="38" dur="500" fill="hold"/>
                                        <p:tgtEl>
                                          <p:spTgt spid="22"/>
                                        </p:tgtEl>
                                        <p:attrNameLst>
                                          <p:attrName>fill.type</p:attrName>
                                        </p:attrNameLst>
                                      </p:cBhvr>
                                      <p:to>
                                        <p:strVal val="solid"/>
                                      </p:to>
                                    </p:se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22"/>
                  </p:tgtEl>
                </p:cond>
              </p:nextCondLst>
            </p:seq>
            <p:seq concurrent="1" nextAc="seek">
              <p:cTn id="39" restart="whenNotActive" fill="hold" evtFilter="cancelBubble" nodeType="interactiveSeq">
                <p:stCondLst>
                  <p:cond evt="onClick" delay="0">
                    <p:tgtEl>
                      <p:spTgt spid="23"/>
                    </p:tgtEl>
                  </p:cond>
                </p:stCondLst>
                <p:endSync evt="end" delay="0">
                  <p:rtn val="all"/>
                </p:endSync>
                <p:childTnLst>
                  <p:par>
                    <p:cTn id="40" fill="hold">
                      <p:stCondLst>
                        <p:cond delay="0"/>
                      </p:stCondLst>
                      <p:childTnLst>
                        <p:par>
                          <p:cTn id="41" fill="hold">
                            <p:stCondLst>
                              <p:cond delay="0"/>
                            </p:stCondLst>
                            <p:childTnLst>
                              <p:par>
                                <p:cTn id="42" presetID="25" presetClass="emph" presetSubtype="0" fill="hold" grpId="1" nodeType="clickEffect">
                                  <p:stCondLst>
                                    <p:cond delay="0"/>
                                  </p:stCondLst>
                                  <p:childTnLst>
                                    <p:animClr clrSpc="hsl" dir="cw">
                                      <p:cBhvr override="childStyle">
                                        <p:cTn id="43" dur="500" fill="hold"/>
                                        <p:tgtEl>
                                          <p:spTgt spid="23"/>
                                        </p:tgtEl>
                                        <p:attrNameLst>
                                          <p:attrName>style.color</p:attrName>
                                        </p:attrNameLst>
                                      </p:cBhvr>
                                      <p:by>
                                        <p:hsl h="0" s="-70588" l="0"/>
                                      </p:by>
                                    </p:animClr>
                                    <p:animClr clrSpc="hsl" dir="cw">
                                      <p:cBhvr>
                                        <p:cTn id="44" dur="500" fill="hold"/>
                                        <p:tgtEl>
                                          <p:spTgt spid="23"/>
                                        </p:tgtEl>
                                        <p:attrNameLst>
                                          <p:attrName>fillcolor</p:attrName>
                                        </p:attrNameLst>
                                      </p:cBhvr>
                                      <p:by>
                                        <p:hsl h="0" s="-70588" l="0"/>
                                      </p:by>
                                    </p:animClr>
                                    <p:animClr clrSpc="hsl" dir="cw">
                                      <p:cBhvr>
                                        <p:cTn id="45" dur="500" fill="hold"/>
                                        <p:tgtEl>
                                          <p:spTgt spid="23"/>
                                        </p:tgtEl>
                                        <p:attrNameLst>
                                          <p:attrName>stroke.color</p:attrName>
                                        </p:attrNameLst>
                                      </p:cBhvr>
                                      <p:by>
                                        <p:hsl h="0" s="-70588" l="0"/>
                                      </p:by>
                                    </p:animClr>
                                    <p:set>
                                      <p:cBhvr>
                                        <p:cTn id="46" dur="500" fill="hold"/>
                                        <p:tgtEl>
                                          <p:spTgt spid="23"/>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4"/>
                    </p:tgtEl>
                  </p:cond>
                </p:stCondLst>
                <p:endSync evt="end" delay="0">
                  <p:rtn val="all"/>
                </p:endSync>
                <p:childTnLst>
                  <p:par>
                    <p:cTn id="48" fill="hold">
                      <p:stCondLst>
                        <p:cond delay="0"/>
                      </p:stCondLst>
                      <p:childTnLst>
                        <p:par>
                          <p:cTn id="49" fill="hold">
                            <p:stCondLst>
                              <p:cond delay="0"/>
                            </p:stCondLst>
                            <p:childTnLst>
                              <p:par>
                                <p:cTn id="50" presetID="25" presetClass="emph" presetSubtype="0" fill="hold" grpId="1" nodeType="clickEffect">
                                  <p:stCondLst>
                                    <p:cond delay="0"/>
                                  </p:stCondLst>
                                  <p:childTnLst>
                                    <p:animClr clrSpc="hsl" dir="cw">
                                      <p:cBhvr override="childStyle">
                                        <p:cTn id="51" dur="500" fill="hold"/>
                                        <p:tgtEl>
                                          <p:spTgt spid="24"/>
                                        </p:tgtEl>
                                        <p:attrNameLst>
                                          <p:attrName>style.color</p:attrName>
                                        </p:attrNameLst>
                                      </p:cBhvr>
                                      <p:by>
                                        <p:hsl h="0" s="-70588" l="0"/>
                                      </p:by>
                                    </p:animClr>
                                    <p:animClr clrSpc="hsl" dir="cw">
                                      <p:cBhvr>
                                        <p:cTn id="52" dur="500" fill="hold"/>
                                        <p:tgtEl>
                                          <p:spTgt spid="24"/>
                                        </p:tgtEl>
                                        <p:attrNameLst>
                                          <p:attrName>fillcolor</p:attrName>
                                        </p:attrNameLst>
                                      </p:cBhvr>
                                      <p:by>
                                        <p:hsl h="0" s="-70588" l="0"/>
                                      </p:by>
                                    </p:animClr>
                                    <p:animClr clrSpc="hsl" dir="cw">
                                      <p:cBhvr>
                                        <p:cTn id="53" dur="500" fill="hold"/>
                                        <p:tgtEl>
                                          <p:spTgt spid="24"/>
                                        </p:tgtEl>
                                        <p:attrNameLst>
                                          <p:attrName>stroke.color</p:attrName>
                                        </p:attrNameLst>
                                      </p:cBhvr>
                                      <p:by>
                                        <p:hsl h="0" s="-70588" l="0"/>
                                      </p:by>
                                    </p:animClr>
                                    <p:set>
                                      <p:cBhvr>
                                        <p:cTn id="54" dur="500" fill="hold"/>
                                        <p:tgtEl>
                                          <p:spTgt spid="24"/>
                                        </p:tgtEl>
                                        <p:attrNameLst>
                                          <p:attrName>fill.type</p:attrName>
                                        </p:attrNameLst>
                                      </p:cBhvr>
                                      <p:to>
                                        <p:strVal val="solid"/>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4"/>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25" presetClass="emph" presetSubtype="0" fill="hold" grpId="1" nodeType="clickEffect">
                                  <p:stCondLst>
                                    <p:cond delay="0"/>
                                  </p:stCondLst>
                                  <p:childTnLst>
                                    <p:animClr clrSpc="hsl" dir="cw">
                                      <p:cBhvr override="childStyle">
                                        <p:cTn id="59" dur="500" fill="hold"/>
                                        <p:tgtEl>
                                          <p:spTgt spid="25"/>
                                        </p:tgtEl>
                                        <p:attrNameLst>
                                          <p:attrName>style.color</p:attrName>
                                        </p:attrNameLst>
                                      </p:cBhvr>
                                      <p:by>
                                        <p:hsl h="0" s="-70588" l="0"/>
                                      </p:by>
                                    </p:animClr>
                                    <p:animClr clrSpc="hsl" dir="cw">
                                      <p:cBhvr>
                                        <p:cTn id="60" dur="500" fill="hold"/>
                                        <p:tgtEl>
                                          <p:spTgt spid="25"/>
                                        </p:tgtEl>
                                        <p:attrNameLst>
                                          <p:attrName>fillcolor</p:attrName>
                                        </p:attrNameLst>
                                      </p:cBhvr>
                                      <p:by>
                                        <p:hsl h="0" s="-70588" l="0"/>
                                      </p:by>
                                    </p:animClr>
                                    <p:animClr clrSpc="hsl" dir="cw">
                                      <p:cBhvr>
                                        <p:cTn id="61" dur="500" fill="hold"/>
                                        <p:tgtEl>
                                          <p:spTgt spid="25"/>
                                        </p:tgtEl>
                                        <p:attrNameLst>
                                          <p:attrName>stroke.color</p:attrName>
                                        </p:attrNameLst>
                                      </p:cBhvr>
                                      <p:by>
                                        <p:hsl h="0" s="-70588" l="0"/>
                                      </p:by>
                                    </p:animClr>
                                    <p:set>
                                      <p:cBhvr>
                                        <p:cTn id="62" dur="500" fill="hold"/>
                                        <p:tgtEl>
                                          <p:spTgt spid="25"/>
                                        </p:tgtEl>
                                        <p:attrNameLst>
                                          <p:attrName>fill.type</p:attrName>
                                        </p:attrNameLst>
                                      </p:cBhvr>
                                      <p:to>
                                        <p:strVal val="solid"/>
                                      </p:to>
                                    </p:set>
                                  </p:childTnLst>
                                  <p:subTnLst>
                                    <p:audio>
                                      <p:cMediaNode>
                                        <p:cTn display="0" masterRel="sameClick">
                                          <p:stCondLst>
                                            <p:cond evt="begin" delay="0">
                                              <p:tn val="58"/>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5"/>
                  </p:tgtEl>
                </p:cond>
              </p:nextCondLst>
            </p:seq>
          </p:childTnLst>
        </p:cTn>
      </p:par>
    </p:tnLst>
    <p:bldLst>
      <p:bldP spid="16" grpId="0"/>
      <p:bldP spid="22" grpId="0" animBg="1"/>
      <p:bldP spid="22" grpId="1" animBg="1"/>
      <p:bldP spid="23" grpId="0" animBg="1"/>
      <p:bldP spid="23" grpId="1" animBg="1"/>
      <p:bldP spid="24" grpId="0" animBg="1"/>
      <p:bldP spid="24" grpId="1" animBg="1"/>
      <p:bldP spid="25" grpId="0" animBg="1"/>
      <p:bldP spid="2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57900" y="4386212"/>
            <a:ext cx="2204517" cy="28765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55200" y="3408716"/>
            <a:ext cx="2971400" cy="2971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517826" y="5879594"/>
            <a:ext cx="1553895" cy="14992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9855203" y="4707505"/>
            <a:ext cx="2433036" cy="29033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MIN\Desktop\Giai cuu con vat\wooden-board-theme-image-1-vector-clip-art_csp9738361.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16584" y="330774"/>
            <a:ext cx="10568735" cy="320799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F03314B9-F946-4908-A1FC-E3CA94418806}"/>
              </a:ext>
            </a:extLst>
          </p:cNvPr>
          <p:cNvSpPr txBox="1"/>
          <p:nvPr/>
        </p:nvSpPr>
        <p:spPr>
          <a:xfrm>
            <a:off x="2295119" y="998707"/>
            <a:ext cx="8508553" cy="1569660"/>
          </a:xfrm>
          <a:prstGeom prst="rect">
            <a:avLst/>
          </a:prstGeom>
          <a:noFill/>
        </p:spPr>
        <p:txBody>
          <a:bodyPr wrap="square" rtlCol="0">
            <a:spAutoFit/>
          </a:bodyPr>
          <a:lstStyle/>
          <a:p>
            <a:pPr algn="ctr" defTabSz="1219170"/>
            <a:r>
              <a:rPr lang="en-US" sz="3200" b="1">
                <a:solidFill>
                  <a:srgbClr val="0000FF"/>
                </a:solidFill>
                <a:latin typeface="Arial" pitchFamily="34" charset="0"/>
                <a:cs typeface="Arial" pitchFamily="34" charset="0"/>
              </a:rPr>
              <a:t>Các vế của câu ghép: </a:t>
            </a:r>
            <a:r>
              <a:rPr lang="en-US" sz="3200" b="1">
                <a:solidFill>
                  <a:srgbClr val="FF0000"/>
                </a:solidFill>
                <a:latin typeface="Arial" pitchFamily="34" charset="0"/>
                <a:cs typeface="Arial" pitchFamily="34" charset="0"/>
              </a:rPr>
              <a:t>"</a:t>
            </a:r>
            <a:r>
              <a:rPr lang="vi-VN" sz="3200" b="1">
                <a:solidFill>
                  <a:srgbClr val="FF0000"/>
                </a:solidFill>
                <a:cs typeface="Arial" pitchFamily="34" charset="0"/>
              </a:rPr>
              <a:t>Nếu </a:t>
            </a:r>
            <a:r>
              <a:rPr lang="en-US" sz="3200" b="1">
                <a:solidFill>
                  <a:srgbClr val="FF0000"/>
                </a:solidFill>
                <a:latin typeface="Arial" panose="020B0604020202020204" pitchFamily="34" charset="0"/>
                <a:cs typeface="Arial" panose="020B0604020202020204" pitchFamily="34" charset="0"/>
              </a:rPr>
              <a:t>bạn</a:t>
            </a:r>
            <a:r>
              <a:rPr lang="vi-VN" sz="3200" b="1">
                <a:solidFill>
                  <a:srgbClr val="FF0000"/>
                </a:solidFill>
                <a:cs typeface="Arial" pitchFamily="34" charset="0"/>
              </a:rPr>
              <a:t> đi ngủ sớm thì sáng dậy không thấy mệt mỏi đến vậy..</a:t>
            </a:r>
            <a:r>
              <a:rPr lang="en-US" sz="3200" b="1">
                <a:solidFill>
                  <a:srgbClr val="FF0000"/>
                </a:solidFill>
                <a:cs typeface="Arial" pitchFamily="34" charset="0"/>
              </a:rPr>
              <a:t>"</a:t>
            </a:r>
            <a:r>
              <a:rPr lang="en-US" sz="3200" b="1">
                <a:solidFill>
                  <a:srgbClr val="0000FF"/>
                </a:solidFill>
                <a:latin typeface="Arial" pitchFamily="34" charset="0"/>
                <a:cs typeface="Arial" pitchFamily="34" charset="0"/>
              </a:rPr>
              <a:t>được nối với nhau bằng cách nào?</a:t>
            </a:r>
            <a:endParaRPr lang="en-US" sz="3200" b="1" dirty="0">
              <a:solidFill>
                <a:srgbClr val="0000FF"/>
              </a:solidFill>
              <a:latin typeface="Arial" pitchFamily="34" charset="0"/>
              <a:cs typeface="Arial" pitchFamily="34" charset="0"/>
            </a:endParaRPr>
          </a:p>
        </p:txBody>
      </p:sp>
      <p:sp>
        <p:nvSpPr>
          <p:cNvPr id="23" name="Rounded Rectangle 12">
            <a:extLst>
              <a:ext uri="{FF2B5EF4-FFF2-40B4-BE49-F238E27FC236}">
                <a16:creationId xmlns:a16="http://schemas.microsoft.com/office/drawing/2014/main" id="{974481DF-F668-4D65-81C6-F800E6F56618}"/>
              </a:ext>
            </a:extLst>
          </p:cNvPr>
          <p:cNvSpPr/>
          <p:nvPr/>
        </p:nvSpPr>
        <p:spPr>
          <a:xfrm>
            <a:off x="5984696" y="4755254"/>
            <a:ext cx="4102615" cy="981759"/>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r>
              <a:rPr lang="en-US" sz="2667" b="1">
                <a:solidFill>
                  <a:srgbClr val="0000FF"/>
                </a:solidFill>
                <a:latin typeface="Arial" pitchFamily="34" charset="0"/>
                <a:cs typeface="Arial" pitchFamily="34" charset="0"/>
              </a:rPr>
              <a:t>D. Nối bằng </a:t>
            </a:r>
          </a:p>
          <a:p>
            <a:pPr lvl="0" algn="ctr" defTabSz="1219170"/>
            <a:r>
              <a:rPr lang="en-US" sz="2667" b="1">
                <a:solidFill>
                  <a:srgbClr val="0000FF"/>
                </a:solidFill>
                <a:latin typeface="Arial" pitchFamily="34" charset="0"/>
                <a:cs typeface="Arial" pitchFamily="34" charset="0"/>
              </a:rPr>
              <a:t>kết từ "thì"</a:t>
            </a:r>
            <a:endParaRPr lang="en-US" sz="2667" b="1" dirty="0">
              <a:solidFill>
                <a:srgbClr val="0000FF"/>
              </a:solidFill>
              <a:latin typeface="Arial" pitchFamily="34" charset="0"/>
              <a:cs typeface="Arial" pitchFamily="34" charset="0"/>
            </a:endParaRPr>
          </a:p>
        </p:txBody>
      </p:sp>
      <p:sp>
        <p:nvSpPr>
          <p:cNvPr id="24" name="Rounded Rectangle 16">
            <a:extLst>
              <a:ext uri="{FF2B5EF4-FFF2-40B4-BE49-F238E27FC236}">
                <a16:creationId xmlns:a16="http://schemas.microsoft.com/office/drawing/2014/main" id="{DA3D8908-0F04-4026-9572-D0F6D660577C}"/>
              </a:ext>
            </a:extLst>
          </p:cNvPr>
          <p:cNvSpPr/>
          <p:nvPr/>
        </p:nvSpPr>
        <p:spPr>
          <a:xfrm>
            <a:off x="2460295" y="4783260"/>
            <a:ext cx="2962313" cy="1001799"/>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667" b="1" dirty="0">
                <a:solidFill>
                  <a:srgbClr val="0000FF"/>
                </a:solidFill>
                <a:latin typeface="Arial" pitchFamily="34" charset="0"/>
                <a:cs typeface="Arial" pitchFamily="34" charset="0"/>
              </a:rPr>
              <a:t>C</a:t>
            </a:r>
            <a:r>
              <a:rPr lang="en-US" sz="2667" b="1">
                <a:solidFill>
                  <a:srgbClr val="0000FF"/>
                </a:solidFill>
                <a:latin typeface="Arial" pitchFamily="34" charset="0"/>
                <a:cs typeface="Arial" pitchFamily="34" charset="0"/>
              </a:rPr>
              <a:t>. Nối bằng </a:t>
            </a:r>
          </a:p>
          <a:p>
            <a:pPr algn="ctr" defTabSz="1219170"/>
            <a:r>
              <a:rPr lang="en-US" sz="2667" b="1">
                <a:solidFill>
                  <a:srgbClr val="0000FF"/>
                </a:solidFill>
                <a:latin typeface="Arial" pitchFamily="34" charset="0"/>
                <a:cs typeface="Arial" pitchFamily="34" charset="0"/>
              </a:rPr>
              <a:t>dấu chấm phảy</a:t>
            </a:r>
            <a:endParaRPr lang="en-US" sz="2667" b="1" dirty="0">
              <a:solidFill>
                <a:srgbClr val="0000FF"/>
              </a:solidFill>
              <a:latin typeface="Arial" pitchFamily="34" charset="0"/>
              <a:cs typeface="Arial" pitchFamily="34" charset="0"/>
            </a:endParaRPr>
          </a:p>
        </p:txBody>
      </p:sp>
      <p:sp>
        <p:nvSpPr>
          <p:cNvPr id="25" name="Rounded Rectangle 16">
            <a:extLst>
              <a:ext uri="{FF2B5EF4-FFF2-40B4-BE49-F238E27FC236}">
                <a16:creationId xmlns:a16="http://schemas.microsoft.com/office/drawing/2014/main" id="{E3B4D25A-A55F-4714-8AF9-7F45DAF1E3AC}"/>
              </a:ext>
            </a:extLst>
          </p:cNvPr>
          <p:cNvSpPr/>
          <p:nvPr/>
        </p:nvSpPr>
        <p:spPr>
          <a:xfrm>
            <a:off x="6041694" y="3484336"/>
            <a:ext cx="3962489" cy="1001799"/>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667" b="1">
                <a:solidFill>
                  <a:srgbClr val="0000FF"/>
                </a:solidFill>
                <a:latin typeface="Arial" pitchFamily="34" charset="0"/>
                <a:cs typeface="Arial" pitchFamily="34" charset="0"/>
              </a:rPr>
              <a:t>B. Nối bằng </a:t>
            </a:r>
          </a:p>
          <a:p>
            <a:pPr algn="ctr" defTabSz="1219170"/>
            <a:r>
              <a:rPr lang="en-US" sz="2667" b="1">
                <a:solidFill>
                  <a:srgbClr val="0000FF"/>
                </a:solidFill>
                <a:latin typeface="Arial" pitchFamily="34" charset="0"/>
                <a:cs typeface="Arial" pitchFamily="34" charset="0"/>
              </a:rPr>
              <a:t>cặp kết từ "Nếu...thì.."</a:t>
            </a:r>
            <a:endParaRPr lang="en-US" sz="2667" b="1" dirty="0">
              <a:solidFill>
                <a:srgbClr val="0000FF"/>
              </a:solidFill>
              <a:latin typeface="Arial" pitchFamily="34" charset="0"/>
              <a:cs typeface="Arial" pitchFamily="34" charset="0"/>
            </a:endParaRPr>
          </a:p>
        </p:txBody>
      </p:sp>
      <p:sp>
        <p:nvSpPr>
          <p:cNvPr id="26" name="Rounded Rectangle 16">
            <a:extLst>
              <a:ext uri="{FF2B5EF4-FFF2-40B4-BE49-F238E27FC236}">
                <a16:creationId xmlns:a16="http://schemas.microsoft.com/office/drawing/2014/main" id="{6AFD2527-91BE-44B7-BF11-342B017B5FA9}"/>
              </a:ext>
            </a:extLst>
          </p:cNvPr>
          <p:cNvSpPr/>
          <p:nvPr/>
        </p:nvSpPr>
        <p:spPr>
          <a:xfrm>
            <a:off x="2460295" y="3524480"/>
            <a:ext cx="2962313" cy="1001799"/>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667" b="1">
                <a:solidFill>
                  <a:srgbClr val="0000FF"/>
                </a:solidFill>
                <a:latin typeface="Arial" pitchFamily="34" charset="0"/>
                <a:cs typeface="Arial" pitchFamily="34" charset="0"/>
              </a:rPr>
              <a:t>A. Nối bằng </a:t>
            </a:r>
          </a:p>
          <a:p>
            <a:pPr algn="ctr" defTabSz="1219170"/>
            <a:r>
              <a:rPr lang="en-US" sz="2667" b="1">
                <a:solidFill>
                  <a:srgbClr val="0000FF"/>
                </a:solidFill>
                <a:latin typeface="Arial" pitchFamily="34" charset="0"/>
                <a:cs typeface="Arial" pitchFamily="34" charset="0"/>
              </a:rPr>
              <a:t>dấu phảy</a:t>
            </a:r>
            <a:endParaRPr lang="en-US" sz="2667" b="1" dirty="0">
              <a:solidFill>
                <a:srgbClr val="0000FF"/>
              </a:solidFill>
              <a:latin typeface="Arial" pitchFamily="34" charset="0"/>
              <a:cs typeface="Arial" pitchFamily="34" charset="0"/>
            </a:endParaRPr>
          </a:p>
        </p:txBody>
      </p:sp>
    </p:spTree>
    <p:extLst>
      <p:ext uri="{BB962C8B-B14F-4D97-AF65-F5344CB8AC3E}">
        <p14:creationId xmlns:p14="http://schemas.microsoft.com/office/powerpoint/2010/main" val="17702224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12" presetClass="entr" presetSubtype="1"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p:tgtEl>
                                          <p:spTgt spid="23"/>
                                        </p:tgtEl>
                                        <p:attrNameLst>
                                          <p:attrName>ppt_y</p:attrName>
                                        </p:attrNameLst>
                                      </p:cBhvr>
                                      <p:tavLst>
                                        <p:tav tm="0">
                                          <p:val>
                                            <p:strVal val="#ppt_y-#ppt_h*1.125000"/>
                                          </p:val>
                                        </p:tav>
                                        <p:tav tm="100000">
                                          <p:val>
                                            <p:strVal val="#ppt_y"/>
                                          </p:val>
                                        </p:tav>
                                      </p:tavLst>
                                    </p:anim>
                                    <p:animEffect transition="in" filter="wipe(down)">
                                      <p:cBhvr>
                                        <p:cTn id="18" dur="500"/>
                                        <p:tgtEl>
                                          <p:spTgt spid="23"/>
                                        </p:tgtEl>
                                      </p:cBhvr>
                                    </p:animEffect>
                                  </p:childTnLst>
                                </p:cTn>
                              </p:par>
                              <p:par>
                                <p:cTn id="19" presetID="12" presetClass="entr" presetSubtype="1"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p:tgtEl>
                                          <p:spTgt spid="24"/>
                                        </p:tgtEl>
                                        <p:attrNameLst>
                                          <p:attrName>ppt_y</p:attrName>
                                        </p:attrNameLst>
                                      </p:cBhvr>
                                      <p:tavLst>
                                        <p:tav tm="0">
                                          <p:val>
                                            <p:strVal val="#ppt_y-#ppt_h*1.125000"/>
                                          </p:val>
                                        </p:tav>
                                        <p:tav tm="100000">
                                          <p:val>
                                            <p:strVal val="#ppt_y"/>
                                          </p:val>
                                        </p:tav>
                                      </p:tavLst>
                                    </p:anim>
                                    <p:animEffect transition="in" filter="wipe(down)">
                                      <p:cBhvr>
                                        <p:cTn id="22" dur="500"/>
                                        <p:tgtEl>
                                          <p:spTgt spid="24"/>
                                        </p:tgtEl>
                                      </p:cBhvr>
                                    </p:animEffect>
                                  </p:childTnLst>
                                </p:cTn>
                              </p:par>
                              <p:par>
                                <p:cTn id="23" presetID="12" presetClass="entr" presetSubtype="1"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p:tgtEl>
                                          <p:spTgt spid="25"/>
                                        </p:tgtEl>
                                        <p:attrNameLst>
                                          <p:attrName>ppt_y</p:attrName>
                                        </p:attrNameLst>
                                      </p:cBhvr>
                                      <p:tavLst>
                                        <p:tav tm="0">
                                          <p:val>
                                            <p:strVal val="#ppt_y-#ppt_h*1.125000"/>
                                          </p:val>
                                        </p:tav>
                                        <p:tav tm="100000">
                                          <p:val>
                                            <p:strVal val="#ppt_y"/>
                                          </p:val>
                                        </p:tav>
                                      </p:tavLst>
                                    </p:anim>
                                    <p:animEffect transition="in" filter="wipe(down)">
                                      <p:cBhvr>
                                        <p:cTn id="26" dur="500"/>
                                        <p:tgtEl>
                                          <p:spTgt spid="25"/>
                                        </p:tgtEl>
                                      </p:cBhvr>
                                    </p:animEffect>
                                  </p:childTnLst>
                                </p:cTn>
                              </p:par>
                              <p:par>
                                <p:cTn id="27" presetID="12" presetClass="entr" presetSubtype="1"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p:tgtEl>
                                          <p:spTgt spid="26"/>
                                        </p:tgtEl>
                                        <p:attrNameLst>
                                          <p:attrName>ppt_y</p:attrName>
                                        </p:attrNameLst>
                                      </p:cBhvr>
                                      <p:tavLst>
                                        <p:tav tm="0">
                                          <p:val>
                                            <p:strVal val="#ppt_y-#ppt_h*1.125000"/>
                                          </p:val>
                                        </p:tav>
                                        <p:tav tm="100000">
                                          <p:val>
                                            <p:strVal val="#ppt_y"/>
                                          </p:val>
                                        </p:tav>
                                      </p:tavLst>
                                    </p:anim>
                                    <p:animEffect transition="in" filter="wipe(down)">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3"/>
                    </p:tgtEl>
                  </p:cond>
                </p:stCondLst>
                <p:endSync evt="end" delay="0">
                  <p:rtn val="all"/>
                </p:endSync>
                <p:childTnLst>
                  <p:par>
                    <p:cTn id="32" fill="hold">
                      <p:stCondLst>
                        <p:cond delay="0"/>
                      </p:stCondLst>
                      <p:childTnLst>
                        <p:par>
                          <p:cTn id="33" fill="hold">
                            <p:stCondLst>
                              <p:cond delay="0"/>
                            </p:stCondLst>
                            <p:childTnLst>
                              <p:par>
                                <p:cTn id="34" presetID="21" presetClass="emph" presetSubtype="0" fill="hold" grpId="1" nodeType="clickEffect">
                                  <p:stCondLst>
                                    <p:cond delay="0"/>
                                  </p:stCondLst>
                                  <p:childTnLst>
                                    <p:animClr clrSpc="hsl" dir="cw">
                                      <p:cBhvr override="childStyle">
                                        <p:cTn id="35" dur="500" fill="hold"/>
                                        <p:tgtEl>
                                          <p:spTgt spid="23"/>
                                        </p:tgtEl>
                                        <p:attrNameLst>
                                          <p:attrName>style.color</p:attrName>
                                        </p:attrNameLst>
                                      </p:cBhvr>
                                      <p:by>
                                        <p:hsl h="7200000" s="0" l="0"/>
                                      </p:by>
                                    </p:animClr>
                                    <p:animClr clrSpc="hsl" dir="cw">
                                      <p:cBhvr>
                                        <p:cTn id="36" dur="500" fill="hold"/>
                                        <p:tgtEl>
                                          <p:spTgt spid="23"/>
                                        </p:tgtEl>
                                        <p:attrNameLst>
                                          <p:attrName>fillcolor</p:attrName>
                                        </p:attrNameLst>
                                      </p:cBhvr>
                                      <p:by>
                                        <p:hsl h="7200000" s="0" l="0"/>
                                      </p:by>
                                    </p:animClr>
                                    <p:animClr clrSpc="hsl" dir="cw">
                                      <p:cBhvr>
                                        <p:cTn id="37" dur="500" fill="hold"/>
                                        <p:tgtEl>
                                          <p:spTgt spid="23"/>
                                        </p:tgtEl>
                                        <p:attrNameLst>
                                          <p:attrName>stroke.color</p:attrName>
                                        </p:attrNameLst>
                                      </p:cBhvr>
                                      <p:by>
                                        <p:hsl h="7200000" s="0" l="0"/>
                                      </p:by>
                                    </p:animClr>
                                    <p:set>
                                      <p:cBhvr>
                                        <p:cTn id="38" dur="500" fill="hold"/>
                                        <p:tgtEl>
                                          <p:spTgt spid="23"/>
                                        </p:tgtEl>
                                        <p:attrNameLst>
                                          <p:attrName>fill.type</p:attrName>
                                        </p:attrNameLst>
                                      </p:cBhvr>
                                      <p:to>
                                        <p:strVal val="solid"/>
                                      </p:to>
                                    </p:se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23"/>
                  </p:tgtEl>
                </p:cond>
              </p:nextCondLst>
            </p:seq>
            <p:seq concurrent="1" nextAc="seek">
              <p:cTn id="39" restart="whenNotActive" fill="hold" evtFilter="cancelBubble" nodeType="interactiveSeq">
                <p:stCondLst>
                  <p:cond evt="onClick" delay="0">
                    <p:tgtEl>
                      <p:spTgt spid="24"/>
                    </p:tgtEl>
                  </p:cond>
                </p:stCondLst>
                <p:endSync evt="end" delay="0">
                  <p:rtn val="all"/>
                </p:endSync>
                <p:childTnLst>
                  <p:par>
                    <p:cTn id="40" fill="hold">
                      <p:stCondLst>
                        <p:cond delay="0"/>
                      </p:stCondLst>
                      <p:childTnLst>
                        <p:par>
                          <p:cTn id="41" fill="hold">
                            <p:stCondLst>
                              <p:cond delay="0"/>
                            </p:stCondLst>
                            <p:childTnLst>
                              <p:par>
                                <p:cTn id="42" presetID="25" presetClass="emph" presetSubtype="0" fill="hold" grpId="1" nodeType="clickEffect">
                                  <p:stCondLst>
                                    <p:cond delay="0"/>
                                  </p:stCondLst>
                                  <p:childTnLst>
                                    <p:animClr clrSpc="hsl" dir="cw">
                                      <p:cBhvr override="childStyle">
                                        <p:cTn id="43" dur="500" fill="hold"/>
                                        <p:tgtEl>
                                          <p:spTgt spid="24"/>
                                        </p:tgtEl>
                                        <p:attrNameLst>
                                          <p:attrName>style.color</p:attrName>
                                        </p:attrNameLst>
                                      </p:cBhvr>
                                      <p:by>
                                        <p:hsl h="0" s="-70588" l="0"/>
                                      </p:by>
                                    </p:animClr>
                                    <p:animClr clrSpc="hsl" dir="cw">
                                      <p:cBhvr>
                                        <p:cTn id="44" dur="500" fill="hold"/>
                                        <p:tgtEl>
                                          <p:spTgt spid="24"/>
                                        </p:tgtEl>
                                        <p:attrNameLst>
                                          <p:attrName>fillcolor</p:attrName>
                                        </p:attrNameLst>
                                      </p:cBhvr>
                                      <p:by>
                                        <p:hsl h="0" s="-70588" l="0"/>
                                      </p:by>
                                    </p:animClr>
                                    <p:animClr clrSpc="hsl" dir="cw">
                                      <p:cBhvr>
                                        <p:cTn id="45" dur="500" fill="hold"/>
                                        <p:tgtEl>
                                          <p:spTgt spid="24"/>
                                        </p:tgtEl>
                                        <p:attrNameLst>
                                          <p:attrName>stroke.color</p:attrName>
                                        </p:attrNameLst>
                                      </p:cBhvr>
                                      <p:by>
                                        <p:hsl h="0" s="-70588" l="0"/>
                                      </p:by>
                                    </p:animClr>
                                    <p:set>
                                      <p:cBhvr>
                                        <p:cTn id="46" dur="500" fill="hold"/>
                                        <p:tgtEl>
                                          <p:spTgt spid="24"/>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4"/>
                  </p:tgtEl>
                </p:cond>
              </p:nextCondLst>
            </p:seq>
            <p:seq concurrent="1" nextAc="seek">
              <p:cTn id="47" restart="whenNotActive" fill="hold" evtFilter="cancelBubble" nodeType="interactiveSeq">
                <p:stCondLst>
                  <p:cond evt="onClick" delay="0">
                    <p:tgtEl>
                      <p:spTgt spid="25"/>
                    </p:tgtEl>
                  </p:cond>
                </p:stCondLst>
                <p:endSync evt="end" delay="0">
                  <p:rtn val="all"/>
                </p:endSync>
                <p:childTnLst>
                  <p:par>
                    <p:cTn id="48" fill="hold">
                      <p:stCondLst>
                        <p:cond delay="0"/>
                      </p:stCondLst>
                      <p:childTnLst>
                        <p:par>
                          <p:cTn id="49" fill="hold">
                            <p:stCondLst>
                              <p:cond delay="0"/>
                            </p:stCondLst>
                            <p:childTnLst>
                              <p:par>
                                <p:cTn id="50" presetID="25" presetClass="emph" presetSubtype="0" fill="hold" grpId="1" nodeType="clickEffect">
                                  <p:stCondLst>
                                    <p:cond delay="0"/>
                                  </p:stCondLst>
                                  <p:childTnLst>
                                    <p:animClr clrSpc="hsl" dir="cw">
                                      <p:cBhvr override="childStyle">
                                        <p:cTn id="51" dur="500" fill="hold"/>
                                        <p:tgtEl>
                                          <p:spTgt spid="25"/>
                                        </p:tgtEl>
                                        <p:attrNameLst>
                                          <p:attrName>style.color</p:attrName>
                                        </p:attrNameLst>
                                      </p:cBhvr>
                                      <p:by>
                                        <p:hsl h="0" s="-70588" l="0"/>
                                      </p:by>
                                    </p:animClr>
                                    <p:animClr clrSpc="hsl" dir="cw">
                                      <p:cBhvr>
                                        <p:cTn id="52" dur="500" fill="hold"/>
                                        <p:tgtEl>
                                          <p:spTgt spid="25"/>
                                        </p:tgtEl>
                                        <p:attrNameLst>
                                          <p:attrName>fillcolor</p:attrName>
                                        </p:attrNameLst>
                                      </p:cBhvr>
                                      <p:by>
                                        <p:hsl h="0" s="-70588" l="0"/>
                                      </p:by>
                                    </p:animClr>
                                    <p:animClr clrSpc="hsl" dir="cw">
                                      <p:cBhvr>
                                        <p:cTn id="53" dur="500" fill="hold"/>
                                        <p:tgtEl>
                                          <p:spTgt spid="25"/>
                                        </p:tgtEl>
                                        <p:attrNameLst>
                                          <p:attrName>stroke.color</p:attrName>
                                        </p:attrNameLst>
                                      </p:cBhvr>
                                      <p:by>
                                        <p:hsl h="0" s="-70588" l="0"/>
                                      </p:by>
                                    </p:animClr>
                                    <p:set>
                                      <p:cBhvr>
                                        <p:cTn id="54" dur="500" fill="hold"/>
                                        <p:tgtEl>
                                          <p:spTgt spid="25"/>
                                        </p:tgtEl>
                                        <p:attrNameLst>
                                          <p:attrName>fill.type</p:attrName>
                                        </p:attrNameLst>
                                      </p:cBhvr>
                                      <p:to>
                                        <p:strVal val="solid"/>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5"/>
                  </p:tgtEl>
                </p:cond>
              </p:nextCondLst>
            </p:seq>
            <p:seq concurrent="1" nextAc="seek">
              <p:cTn id="55" restart="whenNotActive" fill="hold" evtFilter="cancelBubble" nodeType="interactiveSeq">
                <p:stCondLst>
                  <p:cond evt="onClick" delay="0">
                    <p:tgtEl>
                      <p:spTgt spid="26"/>
                    </p:tgtEl>
                  </p:cond>
                </p:stCondLst>
                <p:endSync evt="end" delay="0">
                  <p:rtn val="all"/>
                </p:endSync>
                <p:childTnLst>
                  <p:par>
                    <p:cTn id="56" fill="hold">
                      <p:stCondLst>
                        <p:cond delay="0"/>
                      </p:stCondLst>
                      <p:childTnLst>
                        <p:par>
                          <p:cTn id="57" fill="hold">
                            <p:stCondLst>
                              <p:cond delay="0"/>
                            </p:stCondLst>
                            <p:childTnLst>
                              <p:par>
                                <p:cTn id="58" presetID="25" presetClass="emph" presetSubtype="0" fill="hold" grpId="1" nodeType="clickEffect">
                                  <p:stCondLst>
                                    <p:cond delay="0"/>
                                  </p:stCondLst>
                                  <p:childTnLst>
                                    <p:animClr clrSpc="hsl" dir="cw">
                                      <p:cBhvr override="childStyle">
                                        <p:cTn id="59" dur="500" fill="hold"/>
                                        <p:tgtEl>
                                          <p:spTgt spid="26"/>
                                        </p:tgtEl>
                                        <p:attrNameLst>
                                          <p:attrName>style.color</p:attrName>
                                        </p:attrNameLst>
                                      </p:cBhvr>
                                      <p:by>
                                        <p:hsl h="0" s="-70588" l="0"/>
                                      </p:by>
                                    </p:animClr>
                                    <p:animClr clrSpc="hsl" dir="cw">
                                      <p:cBhvr>
                                        <p:cTn id="60" dur="500" fill="hold"/>
                                        <p:tgtEl>
                                          <p:spTgt spid="26"/>
                                        </p:tgtEl>
                                        <p:attrNameLst>
                                          <p:attrName>fillcolor</p:attrName>
                                        </p:attrNameLst>
                                      </p:cBhvr>
                                      <p:by>
                                        <p:hsl h="0" s="-70588" l="0"/>
                                      </p:by>
                                    </p:animClr>
                                    <p:animClr clrSpc="hsl" dir="cw">
                                      <p:cBhvr>
                                        <p:cTn id="61" dur="500" fill="hold"/>
                                        <p:tgtEl>
                                          <p:spTgt spid="26"/>
                                        </p:tgtEl>
                                        <p:attrNameLst>
                                          <p:attrName>stroke.color</p:attrName>
                                        </p:attrNameLst>
                                      </p:cBhvr>
                                      <p:by>
                                        <p:hsl h="0" s="-70588" l="0"/>
                                      </p:by>
                                    </p:animClr>
                                    <p:set>
                                      <p:cBhvr>
                                        <p:cTn id="62" dur="500" fill="hold"/>
                                        <p:tgtEl>
                                          <p:spTgt spid="26"/>
                                        </p:tgtEl>
                                        <p:attrNameLst>
                                          <p:attrName>fill.type</p:attrName>
                                        </p:attrNameLst>
                                      </p:cBhvr>
                                      <p:to>
                                        <p:strVal val="solid"/>
                                      </p:to>
                                    </p:set>
                                  </p:childTnLst>
                                  <p:subTnLst>
                                    <p:audio>
                                      <p:cMediaNode>
                                        <p:cTn display="0" masterRel="sameClick">
                                          <p:stCondLst>
                                            <p:cond evt="begin" delay="0">
                                              <p:tn val="58"/>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6"/>
                  </p:tgtEl>
                </p:cond>
              </p:nextCondLst>
            </p:seq>
          </p:childTnLst>
        </p:cTn>
      </p:par>
    </p:tnLst>
    <p:bldLst>
      <p:bldP spid="22" grpId="0"/>
      <p:bldP spid="23" grpId="0" animBg="1"/>
      <p:bldP spid="23" grpId="1" animBg="1"/>
      <p:bldP spid="24" grpId="0" animBg="1"/>
      <p:bldP spid="24" grpId="1" animBg="1"/>
      <p:bldP spid="25" grpId="0" animBg="1"/>
      <p:bldP spid="25" grpId="1" animBg="1"/>
      <p:bldP spid="26" grpId="0" animBg="1"/>
      <p:bldP spid="2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317857"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Google Shape;114;p6">
            <a:extLst>
              <a:ext uri="{FF2B5EF4-FFF2-40B4-BE49-F238E27FC236}">
                <a16:creationId xmlns:a16="http://schemas.microsoft.com/office/drawing/2014/main" id="{D81AE276-AE7E-DF88-0496-AC2144FE72C6}"/>
              </a:ext>
            </a:extLst>
          </p:cNvPr>
          <p:cNvSpPr/>
          <p:nvPr/>
        </p:nvSpPr>
        <p:spPr>
          <a:xfrm>
            <a:off x="10203682" y="945180"/>
            <a:ext cx="661787" cy="574100"/>
          </a:xfrm>
          <a:custGeom>
            <a:avLst/>
            <a:gdLst/>
            <a:ahLst/>
            <a:cxnLst/>
            <a:rect l="l" t="t" r="r" b="b"/>
            <a:pathLst>
              <a:path w="992680" h="861150" extrusionOk="0">
                <a:moveTo>
                  <a:pt x="0" y="0"/>
                </a:moveTo>
                <a:lnTo>
                  <a:pt x="992680" y="0"/>
                </a:lnTo>
                <a:lnTo>
                  <a:pt x="992680" y="861150"/>
                </a:lnTo>
                <a:lnTo>
                  <a:pt x="0" y="861150"/>
                </a:lnTo>
                <a:lnTo>
                  <a:pt x="0" y="0"/>
                </a:lnTo>
                <a:close/>
              </a:path>
            </a:pathLst>
          </a:custGeom>
          <a:blipFill rotWithShape="1">
            <a:blip r:embed="rId2">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Google Shape;117;p6">
            <a:extLst>
              <a:ext uri="{FF2B5EF4-FFF2-40B4-BE49-F238E27FC236}">
                <a16:creationId xmlns:a16="http://schemas.microsoft.com/office/drawing/2014/main" id="{D386324C-FF7E-D8C3-7F22-129FE93D1CF2}"/>
              </a:ext>
            </a:extLst>
          </p:cNvPr>
          <p:cNvSpPr/>
          <p:nvPr/>
        </p:nvSpPr>
        <p:spPr>
          <a:xfrm>
            <a:off x="520198" y="856537"/>
            <a:ext cx="10718800" cy="574100"/>
          </a:xfrm>
          <a:prstGeom prst="roundRect">
            <a:avLst>
              <a:gd name="adj" fmla="val 0"/>
            </a:avLst>
          </a:prstGeom>
          <a:noFill/>
          <a:ln>
            <a:noFill/>
          </a:ln>
        </p:spPr>
        <p:txBody>
          <a:bodyPr spcFirstLastPara="1" wrap="square" lIns="60950" tIns="30467" rIns="60950" bIns="30467" anchor="ctr" anchorCtr="0">
            <a:noAutofit/>
          </a:bodyPr>
          <a:lstStyle/>
          <a:p>
            <a:pPr lvl="0" algn="ctr">
              <a:buClr>
                <a:srgbClr val="000000"/>
              </a:buClr>
            </a:pPr>
            <a:r>
              <a:rPr lang="it-IT" sz="5400" kern="0">
                <a:solidFill>
                  <a:srgbClr val="000000"/>
                </a:solidFill>
                <a:latin typeface="UTM Avo" panose="02040603050506020204" pitchFamily="18" charset="0"/>
                <a:ea typeface="Calibri"/>
                <a:cs typeface="Calibri"/>
                <a:sym typeface="Calibri"/>
              </a:rPr>
              <a:t>Trò chơi </a:t>
            </a:r>
            <a:r>
              <a:rPr lang="it-IT" sz="5400" b="1" kern="0">
                <a:solidFill>
                  <a:srgbClr val="FF0000"/>
                </a:solidFill>
                <a:latin typeface="UTM Avo" panose="02040603050506020204" pitchFamily="18" charset="0"/>
                <a:ea typeface="Calibri"/>
                <a:cs typeface="Calibri"/>
                <a:sym typeface="Calibri"/>
              </a:rPr>
              <a:t>“Ai nhanh hơn”</a:t>
            </a:r>
            <a:endParaRPr kumimoji="0" lang="vi-VN" sz="5400" b="1" i="0" u="none" strike="noStrike" kern="0" cap="none" spc="0" normalizeH="0" baseline="0" noProof="0" dirty="0">
              <a:ln>
                <a:noFill/>
              </a:ln>
              <a:solidFill>
                <a:srgbClr val="FF0000"/>
              </a:solidFill>
              <a:effectLst/>
              <a:uLnTx/>
              <a:uFillTx/>
              <a:latin typeface="UTM Avo" panose="02040603050506020204" pitchFamily="18" charset="0"/>
              <a:ea typeface="Calibri"/>
              <a:cs typeface="Calibri"/>
              <a:sym typeface="Calibri"/>
            </a:endParaRPr>
          </a:p>
        </p:txBody>
      </p:sp>
      <p:sp>
        <p:nvSpPr>
          <p:cNvPr id="17" name="Google Shape;117;p6">
            <a:extLst>
              <a:ext uri="{FF2B5EF4-FFF2-40B4-BE49-F238E27FC236}">
                <a16:creationId xmlns:a16="http://schemas.microsoft.com/office/drawing/2014/main" id="{D7B73367-D340-4505-96DD-B6D3752D78D6}"/>
              </a:ext>
            </a:extLst>
          </p:cNvPr>
          <p:cNvSpPr/>
          <p:nvPr/>
        </p:nvSpPr>
        <p:spPr>
          <a:xfrm>
            <a:off x="876458" y="1827452"/>
            <a:ext cx="10718800" cy="574100"/>
          </a:xfrm>
          <a:prstGeom prst="roundRect">
            <a:avLst>
              <a:gd name="adj" fmla="val 0"/>
            </a:avLst>
          </a:prstGeom>
          <a:noFill/>
          <a:ln>
            <a:noFill/>
          </a:ln>
        </p:spPr>
        <p:txBody>
          <a:bodyPr spcFirstLastPara="1" wrap="square" lIns="60950" tIns="30467" rIns="60950" bIns="30467" anchor="ctr" anchorCtr="0">
            <a:noAutofit/>
          </a:bodyPr>
          <a:lstStyle/>
          <a:p>
            <a:pPr lvl="0">
              <a:buClr>
                <a:srgbClr val="000000"/>
              </a:buClr>
            </a:pPr>
            <a:r>
              <a:rPr lang="it-IT" sz="4400" kern="0">
                <a:solidFill>
                  <a:srgbClr val="000000"/>
                </a:solidFill>
                <a:latin typeface="UTM Avo" panose="02040603050506020204" pitchFamily="18" charset="0"/>
                <a:ea typeface="Calibri"/>
                <a:cs typeface="Calibri"/>
                <a:sym typeface="Calibri"/>
              </a:rPr>
              <a:t>Đại diện 3 tổ lên thi đua đặt câu ghép</a:t>
            </a:r>
            <a:endParaRPr kumimoji="0" lang="vi-VN" sz="4400" b="1" i="0" u="none" strike="noStrike" kern="0" cap="none" spc="0" normalizeH="0" baseline="0" noProof="0" dirty="0">
              <a:ln>
                <a:noFill/>
              </a:ln>
              <a:solidFill>
                <a:srgbClr val="FF0000"/>
              </a:solidFill>
              <a:effectLst/>
              <a:uLnTx/>
              <a:uFillTx/>
              <a:latin typeface="UTM Avo" panose="02040603050506020204" pitchFamily="18" charset="0"/>
              <a:ea typeface="Calibri"/>
              <a:cs typeface="Calibri"/>
              <a:sym typeface="Calibri"/>
            </a:endParaRPr>
          </a:p>
        </p:txBody>
      </p:sp>
      <p:pic>
        <p:nvPicPr>
          <p:cNvPr id="1026" name="Picture 2" descr="Học Sinh Hình ảnh PNG | Vector Và Các Tập Tin PSD | Tải Về Miễn Phí Trên  Pngtree">
            <a:extLst>
              <a:ext uri="{FF2B5EF4-FFF2-40B4-BE49-F238E27FC236}">
                <a16:creationId xmlns:a16="http://schemas.microsoft.com/office/drawing/2014/main" id="{D0D27C88-8EB1-4299-95C6-A95913A633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6155" y="1751114"/>
            <a:ext cx="5106885" cy="5106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7942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5">
            <a:extLst>
              <a:ext uri="{FF2B5EF4-FFF2-40B4-BE49-F238E27FC236}">
                <a16:creationId xmlns:a16="http://schemas.microsoft.com/office/drawing/2014/main" id="{57727E57-B7D0-26C3-8481-3C51A99BB472}"/>
              </a:ext>
            </a:extLst>
          </p:cNvPr>
          <p:cNvSpPr/>
          <p:nvPr/>
        </p:nvSpPr>
        <p:spPr>
          <a:xfrm>
            <a:off x="3950963" y="3784691"/>
            <a:ext cx="3701588" cy="3475724"/>
          </a:xfrm>
          <a:custGeom>
            <a:avLst/>
            <a:gdLst/>
            <a:ahLst/>
            <a:cxnLst/>
            <a:rect l="l" t="t" r="r" b="b"/>
            <a:pathLst>
              <a:path w="2706406" h="2472978">
                <a:moveTo>
                  <a:pt x="0" y="0"/>
                </a:moveTo>
                <a:lnTo>
                  <a:pt x="2706406" y="0"/>
                </a:lnTo>
                <a:lnTo>
                  <a:pt x="2706406" y="2472978"/>
                </a:lnTo>
                <a:lnTo>
                  <a:pt x="0" y="24729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8" name="TextBox 7">
            <a:extLst>
              <a:ext uri="{FF2B5EF4-FFF2-40B4-BE49-F238E27FC236}">
                <a16:creationId xmlns:a16="http://schemas.microsoft.com/office/drawing/2014/main" id="{5E1FEDF0-FEBC-4137-871B-D05F1763DDC6}"/>
              </a:ext>
            </a:extLst>
          </p:cNvPr>
          <p:cNvSpPr txBox="1"/>
          <p:nvPr/>
        </p:nvSpPr>
        <p:spPr>
          <a:xfrm>
            <a:off x="2336320" y="2049177"/>
            <a:ext cx="7519359" cy="1446550"/>
          </a:xfrm>
          <a:prstGeom prst="rect">
            <a:avLst/>
          </a:prstGeom>
          <a:noFill/>
        </p:spPr>
        <p:txBody>
          <a:bodyPr wrap="square">
            <a:spAutoFit/>
          </a:bodyPr>
          <a:lstStyle/>
          <a:p>
            <a:pPr algn="ctr"/>
            <a:r>
              <a:rPr lang="en-US" sz="8800">
                <a:solidFill>
                  <a:srgbClr val="FF0000"/>
                </a:solidFill>
                <a:latin typeface="Coiny" panose="02000903060500060000" pitchFamily="2" charset="0"/>
              </a:rPr>
              <a:t>KHÁM PHÁ</a:t>
            </a:r>
            <a:endParaRPr lang="vi-VN" sz="8800" dirty="0">
              <a:solidFill>
                <a:srgbClr val="FF0000"/>
              </a:solidFill>
              <a:latin typeface="#9Slide05 Gullever Font" panose="02000507000000020004" pitchFamily="2" charset="-93"/>
            </a:endParaRPr>
          </a:p>
        </p:txBody>
      </p:sp>
    </p:spTree>
    <p:extLst>
      <p:ext uri="{BB962C8B-B14F-4D97-AF65-F5344CB8AC3E}">
        <p14:creationId xmlns:p14="http://schemas.microsoft.com/office/powerpoint/2010/main" val="18440493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317857"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927761" y="3141949"/>
            <a:ext cx="10650680" cy="574100"/>
          </a:xfrm>
          <a:prstGeom prst="roundRect">
            <a:avLst>
              <a:gd name="adj" fmla="val 0"/>
            </a:avLst>
          </a:prstGeom>
          <a:noFill/>
          <a:ln>
            <a:noFill/>
          </a:ln>
        </p:spPr>
        <p:txBody>
          <a:bodyPr spcFirstLastPara="1" wrap="square" lIns="60950" tIns="30467" rIns="60950" bIns="30467" anchor="ctr" anchorCtr="0">
            <a:noAutofit/>
          </a:bodyPr>
          <a:lstStyle/>
          <a:p>
            <a:pPr lvl="0" algn="just">
              <a:buClr>
                <a:srgbClr val="000000"/>
              </a:buClr>
            </a:pPr>
            <a:r>
              <a:rPr lang="vi-VN" sz="3200" kern="0">
                <a:solidFill>
                  <a:srgbClr val="FF0000"/>
                </a:solidFill>
                <a:latin typeface="UTM Avo" panose="02040603050506020204" pitchFamily="18" charset="0"/>
                <a:ea typeface="Calibri"/>
                <a:cs typeface="Calibri"/>
                <a:sym typeface="Calibri"/>
              </a:rPr>
              <a:t>1</a:t>
            </a:r>
            <a:r>
              <a:rPr lang="vi-VN" sz="4000" kern="0">
                <a:solidFill>
                  <a:srgbClr val="FF0000"/>
                </a:solidFill>
                <a:latin typeface="+mj-lt"/>
                <a:ea typeface="Calibri"/>
                <a:cs typeface="Calibri"/>
                <a:sym typeface="Calibri"/>
              </a:rPr>
              <a:t>. Các vế trong mỗi câu ghép sau được nối với nhau bằng cách nào?</a:t>
            </a:r>
          </a:p>
          <a:p>
            <a:pPr lvl="0" algn="just">
              <a:buClr>
                <a:srgbClr val="000000"/>
              </a:buClr>
            </a:pPr>
            <a:r>
              <a:rPr lang="vi-VN" sz="4000" b="1" kern="0">
                <a:solidFill>
                  <a:srgbClr val="00B0F0"/>
                </a:solidFill>
                <a:latin typeface="+mj-lt"/>
                <a:ea typeface="Calibri"/>
                <a:cs typeface="Calibri"/>
                <a:sym typeface="Calibri"/>
              </a:rPr>
              <a:t>a.</a:t>
            </a:r>
            <a:r>
              <a:rPr lang="vi-VN" sz="4000" kern="0">
                <a:solidFill>
                  <a:srgbClr val="000000"/>
                </a:solidFill>
                <a:latin typeface="+mj-lt"/>
                <a:ea typeface="Calibri"/>
                <a:cs typeface="Calibri"/>
                <a:sym typeface="Calibri"/>
              </a:rPr>
              <a:t> Sóng chồm dữ dội, bọt tung trắng xoá.</a:t>
            </a:r>
          </a:p>
          <a:p>
            <a:pPr lvl="0" algn="just">
              <a:buClr>
                <a:srgbClr val="000000"/>
              </a:buClr>
            </a:pPr>
            <a:r>
              <a:rPr lang="vi-VN" sz="4000" b="1" kern="0">
                <a:solidFill>
                  <a:srgbClr val="00B0F0"/>
                </a:solidFill>
                <a:latin typeface="+mj-lt"/>
                <a:ea typeface="Calibri"/>
                <a:cs typeface="Calibri"/>
                <a:sym typeface="Calibri"/>
              </a:rPr>
              <a:t>b. </a:t>
            </a:r>
            <a:r>
              <a:rPr lang="vi-VN" sz="4000" kern="0">
                <a:solidFill>
                  <a:srgbClr val="000000"/>
                </a:solidFill>
                <a:latin typeface="+mj-lt"/>
                <a:ea typeface="Calibri"/>
                <a:cs typeface="Calibri"/>
                <a:sym typeface="Calibri"/>
              </a:rPr>
              <a:t>Mặt trời lặn hẳn và những ngôi sao xuất hiện.</a:t>
            </a:r>
          </a:p>
          <a:p>
            <a:pPr lvl="0" algn="just">
              <a:buClr>
                <a:srgbClr val="000000"/>
              </a:buClr>
            </a:pPr>
            <a:r>
              <a:rPr lang="vi-VN" sz="4000" b="1" kern="0">
                <a:solidFill>
                  <a:srgbClr val="00B0F0"/>
                </a:solidFill>
                <a:latin typeface="+mj-lt"/>
                <a:ea typeface="Calibri"/>
                <a:cs typeface="Calibri"/>
                <a:sym typeface="Calibri"/>
              </a:rPr>
              <a:t>c.</a:t>
            </a:r>
            <a:r>
              <a:rPr lang="vi-VN" sz="4000" kern="0">
                <a:solidFill>
                  <a:srgbClr val="000000"/>
                </a:solidFill>
                <a:latin typeface="+mj-lt"/>
                <a:ea typeface="Calibri"/>
                <a:cs typeface="Calibri"/>
                <a:sym typeface="Calibri"/>
              </a:rPr>
              <a:t> Vì sương dày đặc nên chúng tôi không nhìn rõ đường.</a:t>
            </a:r>
          </a:p>
          <a:p>
            <a:pPr lvl="0" algn="just">
              <a:buClr>
                <a:srgbClr val="000000"/>
              </a:buClr>
            </a:pPr>
            <a:r>
              <a:rPr lang="vi-VN" sz="4000" b="1" kern="0">
                <a:solidFill>
                  <a:srgbClr val="00B0F0"/>
                </a:solidFill>
                <a:latin typeface="+mj-lt"/>
                <a:ea typeface="Calibri"/>
                <a:cs typeface="Calibri"/>
                <a:sym typeface="Calibri"/>
              </a:rPr>
              <a:t>d.</a:t>
            </a:r>
            <a:r>
              <a:rPr lang="vi-VN" sz="4000" kern="0">
                <a:solidFill>
                  <a:srgbClr val="000000"/>
                </a:solidFill>
                <a:latin typeface="+mj-lt"/>
                <a:ea typeface="Calibri"/>
                <a:cs typeface="Calibri"/>
                <a:sym typeface="Calibri"/>
              </a:rPr>
              <a:t> Những đám khoai lang, khoai môn xanh mướt; mấy vạt rau, vạt đậu xanh</a:t>
            </a:r>
            <a:r>
              <a:rPr lang="en-US" sz="4000" kern="0">
                <a:solidFill>
                  <a:srgbClr val="000000"/>
                </a:solidFill>
                <a:latin typeface="+mj-lt"/>
                <a:ea typeface="Calibri"/>
                <a:cs typeface="Calibri"/>
                <a:sym typeface="Calibri"/>
              </a:rPr>
              <a:t> </a:t>
            </a:r>
            <a:r>
              <a:rPr lang="vi-VN" sz="4000" kern="0">
                <a:solidFill>
                  <a:srgbClr val="000000"/>
                </a:solidFill>
                <a:latin typeface="+mj-lt"/>
                <a:ea typeface="Calibri"/>
                <a:cs typeface="Calibri"/>
                <a:sym typeface="Calibri"/>
              </a:rPr>
              <a:t>non mỡ màng.</a:t>
            </a:r>
          </a:p>
          <a:p>
            <a:pPr lvl="0" algn="just">
              <a:buClr>
                <a:srgbClr val="000000"/>
              </a:buClr>
            </a:pPr>
            <a:r>
              <a:rPr lang="vi-VN" sz="4000" b="1" kern="0">
                <a:solidFill>
                  <a:srgbClr val="00B0F0"/>
                </a:solidFill>
                <a:latin typeface="+mj-lt"/>
                <a:ea typeface="Calibri"/>
                <a:cs typeface="Calibri"/>
                <a:sym typeface="Calibri"/>
              </a:rPr>
              <a:t>e. </a:t>
            </a:r>
            <a:r>
              <a:rPr lang="vi-VN" sz="4000" kern="0">
                <a:solidFill>
                  <a:srgbClr val="000000"/>
                </a:solidFill>
                <a:latin typeface="+mj-lt"/>
                <a:ea typeface="Calibri"/>
                <a:cs typeface="Calibri"/>
                <a:sym typeface="Calibri"/>
              </a:rPr>
              <a:t>Nước dâng lên cao bao nhiêu, Sơn Tinh lại làm cho đồi núi cao lên</a:t>
            </a:r>
            <a:r>
              <a:rPr lang="en-US" sz="4000" kern="0">
                <a:solidFill>
                  <a:srgbClr val="000000"/>
                </a:solidFill>
                <a:latin typeface="+mj-lt"/>
                <a:ea typeface="Calibri"/>
                <a:cs typeface="Calibri"/>
                <a:sym typeface="Calibri"/>
              </a:rPr>
              <a:t> </a:t>
            </a:r>
            <a:r>
              <a:rPr lang="vi-VN" sz="4000" kern="0">
                <a:solidFill>
                  <a:srgbClr val="000000"/>
                </a:solidFill>
                <a:latin typeface="+mj-lt"/>
                <a:ea typeface="Calibri"/>
                <a:cs typeface="Calibri"/>
                <a:sym typeface="Calibri"/>
              </a:rPr>
              <a:t>bấy nhiêu.</a:t>
            </a:r>
            <a:endParaRPr kumimoji="0" lang="vi-VN" sz="4000" b="1" i="0" u="none" strike="noStrike" kern="0" cap="none" spc="0" normalizeH="0" baseline="0" noProof="0" dirty="0">
              <a:ln>
                <a:noFill/>
              </a:ln>
              <a:solidFill>
                <a:srgbClr val="FF0000"/>
              </a:solidFill>
              <a:effectLst/>
              <a:uLnTx/>
              <a:uFillTx/>
              <a:latin typeface="+mj-lt"/>
              <a:ea typeface="Calibri"/>
              <a:cs typeface="Calibri"/>
              <a:sym typeface="Calibri"/>
            </a:endParaRPr>
          </a:p>
        </p:txBody>
      </p:sp>
    </p:spTree>
    <p:extLst>
      <p:ext uri="{BB962C8B-B14F-4D97-AF65-F5344CB8AC3E}">
        <p14:creationId xmlns:p14="http://schemas.microsoft.com/office/powerpoint/2010/main" val="27144140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317857"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864919" y="836094"/>
            <a:ext cx="10462160" cy="574100"/>
          </a:xfrm>
          <a:prstGeom prst="roundRect">
            <a:avLst>
              <a:gd name="adj" fmla="val 0"/>
            </a:avLst>
          </a:prstGeom>
          <a:noFill/>
          <a:ln>
            <a:noFill/>
          </a:ln>
        </p:spPr>
        <p:txBody>
          <a:bodyPr spcFirstLastPara="1" wrap="square" lIns="60950" tIns="30467" rIns="60950" bIns="30467"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a:ln>
                  <a:noFill/>
                </a:ln>
                <a:solidFill>
                  <a:srgbClr val="00B0F0"/>
                </a:solidFill>
                <a:effectLst/>
                <a:uLnTx/>
                <a:uFillTx/>
                <a:latin typeface="UTM Avo" panose="02040603050506020204" pitchFamily="18" charset="0"/>
                <a:ea typeface="Calibri"/>
                <a:cs typeface="Calibri"/>
                <a:sym typeface="Calibri"/>
              </a:rPr>
              <a:t>a.</a:t>
            </a:r>
            <a:r>
              <a:rPr kumimoji="0" lang="vi-VN" sz="40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rPr>
              <a:t> Sóng chồm dữ dội, bọt tung trắng xoá.</a:t>
            </a:r>
          </a:p>
        </p:txBody>
      </p:sp>
      <p:sp>
        <p:nvSpPr>
          <p:cNvPr id="2" name="Oval 1">
            <a:extLst>
              <a:ext uri="{FF2B5EF4-FFF2-40B4-BE49-F238E27FC236}">
                <a16:creationId xmlns:a16="http://schemas.microsoft.com/office/drawing/2014/main" id="{DDCC176E-8E65-4B74-A5DA-BF776BF7CB93}"/>
              </a:ext>
            </a:extLst>
          </p:cNvPr>
          <p:cNvSpPr/>
          <p:nvPr/>
        </p:nvSpPr>
        <p:spPr>
          <a:xfrm>
            <a:off x="5074721" y="1109063"/>
            <a:ext cx="281050" cy="28705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117;p6">
            <a:extLst>
              <a:ext uri="{FF2B5EF4-FFF2-40B4-BE49-F238E27FC236}">
                <a16:creationId xmlns:a16="http://schemas.microsoft.com/office/drawing/2014/main" id="{40B32147-EE86-4432-86C7-2E25AB087612}"/>
              </a:ext>
            </a:extLst>
          </p:cNvPr>
          <p:cNvSpPr/>
          <p:nvPr/>
        </p:nvSpPr>
        <p:spPr>
          <a:xfrm>
            <a:off x="1019297" y="2543903"/>
            <a:ext cx="10462160" cy="574100"/>
          </a:xfrm>
          <a:prstGeom prst="roundRect">
            <a:avLst>
              <a:gd name="adj" fmla="val 0"/>
            </a:avLst>
          </a:prstGeom>
          <a:noFill/>
          <a:ln>
            <a:noFill/>
          </a:ln>
        </p:spPr>
        <p:txBody>
          <a:bodyPr spcFirstLastPara="1" wrap="square" lIns="60950" tIns="30467" rIns="60950" bIns="30467" anchor="ctr" anchorCtr="0">
            <a:noAutofit/>
          </a:bodyPr>
          <a:lstStyle/>
          <a:p>
            <a:pPr lvl="0" algn="just">
              <a:buClr>
                <a:srgbClr val="000000"/>
              </a:buClr>
            </a:pPr>
            <a:r>
              <a:rPr lang="vi-VN" sz="4000" b="1" kern="0">
                <a:solidFill>
                  <a:srgbClr val="00B0F0"/>
                </a:solidFill>
                <a:latin typeface="UTM Avo" panose="02040603050506020204" pitchFamily="18" charset="0"/>
                <a:ea typeface="Calibri"/>
                <a:cs typeface="Calibri"/>
                <a:sym typeface="Calibri"/>
              </a:rPr>
              <a:t>b. </a:t>
            </a:r>
            <a:r>
              <a:rPr lang="vi-VN" sz="4000" kern="0">
                <a:latin typeface="UTM Avo" panose="02040603050506020204" pitchFamily="18" charset="0"/>
                <a:ea typeface="Calibri"/>
                <a:cs typeface="Calibri"/>
                <a:sym typeface="Calibri"/>
              </a:rPr>
              <a:t>Mặt trời lặn hẳn và những ngôi sao xuất hiện.</a:t>
            </a:r>
          </a:p>
        </p:txBody>
      </p:sp>
      <p:sp>
        <p:nvSpPr>
          <p:cNvPr id="7" name="Oval 6">
            <a:extLst>
              <a:ext uri="{FF2B5EF4-FFF2-40B4-BE49-F238E27FC236}">
                <a16:creationId xmlns:a16="http://schemas.microsoft.com/office/drawing/2014/main" id="{34601A6D-82F0-4E7F-A4FB-89AE7AEBFD72}"/>
              </a:ext>
            </a:extLst>
          </p:cNvPr>
          <p:cNvSpPr/>
          <p:nvPr/>
        </p:nvSpPr>
        <p:spPr>
          <a:xfrm>
            <a:off x="4942703" y="2576034"/>
            <a:ext cx="698073" cy="57409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17;p6">
            <a:extLst>
              <a:ext uri="{FF2B5EF4-FFF2-40B4-BE49-F238E27FC236}">
                <a16:creationId xmlns:a16="http://schemas.microsoft.com/office/drawing/2014/main" id="{D6E61045-5558-4F3E-BFFF-36973746C5F0}"/>
              </a:ext>
            </a:extLst>
          </p:cNvPr>
          <p:cNvSpPr/>
          <p:nvPr/>
        </p:nvSpPr>
        <p:spPr>
          <a:xfrm>
            <a:off x="1019298" y="4356010"/>
            <a:ext cx="10462160" cy="574100"/>
          </a:xfrm>
          <a:prstGeom prst="roundRect">
            <a:avLst>
              <a:gd name="adj" fmla="val 0"/>
            </a:avLst>
          </a:prstGeom>
          <a:noFill/>
          <a:ln>
            <a:noFill/>
          </a:ln>
        </p:spPr>
        <p:txBody>
          <a:bodyPr spcFirstLastPara="1" wrap="square" lIns="60950" tIns="30467" rIns="60950" bIns="30467" anchor="ctr" anchorCtr="0">
            <a:noAutofit/>
          </a:bodyPr>
          <a:lstStyle/>
          <a:p>
            <a:pPr lvl="0" algn="just">
              <a:buClr>
                <a:srgbClr val="000000"/>
              </a:buClr>
            </a:pPr>
            <a:r>
              <a:rPr lang="en-US" sz="4000" b="1" kern="0">
                <a:solidFill>
                  <a:srgbClr val="00B0F0"/>
                </a:solidFill>
                <a:latin typeface="UTM Avo" panose="02040603050506020204" pitchFamily="18" charset="0"/>
                <a:ea typeface="Calibri"/>
                <a:cs typeface="Calibri"/>
                <a:sym typeface="Calibri"/>
              </a:rPr>
              <a:t>c</a:t>
            </a:r>
            <a:r>
              <a:rPr lang="vi-VN" sz="4000" b="1" kern="0">
                <a:solidFill>
                  <a:srgbClr val="00B0F0"/>
                </a:solidFill>
                <a:latin typeface="UTM Avo" panose="02040603050506020204" pitchFamily="18" charset="0"/>
                <a:ea typeface="Calibri"/>
                <a:cs typeface="Calibri"/>
                <a:sym typeface="Calibri"/>
              </a:rPr>
              <a:t>. </a:t>
            </a:r>
            <a:r>
              <a:rPr lang="vi-VN" sz="4000" kern="0">
                <a:latin typeface="UTM Avo" panose="02040603050506020204" pitchFamily="18" charset="0"/>
                <a:ea typeface="Calibri"/>
                <a:cs typeface="Calibri"/>
                <a:sym typeface="Calibri"/>
              </a:rPr>
              <a:t>Vì sương dày đặc nên chúng tôi không nhìn rõ đường.</a:t>
            </a:r>
          </a:p>
        </p:txBody>
      </p:sp>
      <p:sp>
        <p:nvSpPr>
          <p:cNvPr id="11" name="Oval 10">
            <a:extLst>
              <a:ext uri="{FF2B5EF4-FFF2-40B4-BE49-F238E27FC236}">
                <a16:creationId xmlns:a16="http://schemas.microsoft.com/office/drawing/2014/main" id="{D250A5B3-327D-4A25-81EC-C2E74305D8B1}"/>
              </a:ext>
            </a:extLst>
          </p:cNvPr>
          <p:cNvSpPr/>
          <p:nvPr/>
        </p:nvSpPr>
        <p:spPr>
          <a:xfrm>
            <a:off x="5346041" y="4118199"/>
            <a:ext cx="939429" cy="57409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A1D37B8-5A54-4881-9E67-A22D8764CDB3}"/>
              </a:ext>
            </a:extLst>
          </p:cNvPr>
          <p:cNvSpPr/>
          <p:nvPr/>
        </p:nvSpPr>
        <p:spPr>
          <a:xfrm>
            <a:off x="1539832" y="4074978"/>
            <a:ext cx="520536" cy="57409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F3665B3-3ECA-44D0-9757-69907194CBA8}"/>
              </a:ext>
            </a:extLst>
          </p:cNvPr>
          <p:cNvSpPr txBox="1"/>
          <p:nvPr/>
        </p:nvSpPr>
        <p:spPr>
          <a:xfrm>
            <a:off x="4085645" y="1427479"/>
            <a:ext cx="3081274" cy="707886"/>
          </a:xfrm>
          <a:prstGeom prst="rect">
            <a:avLst/>
          </a:prstGeom>
          <a:noFill/>
        </p:spPr>
        <p:txBody>
          <a:bodyPr wrap="square" rtlCol="0">
            <a:spAutoFit/>
          </a:bodyPr>
          <a:lstStyle/>
          <a:p>
            <a:pPr algn="ctr"/>
            <a:r>
              <a:rPr lang="en-US" sz="4000" b="1">
                <a:solidFill>
                  <a:srgbClr val="0070C0"/>
                </a:solidFill>
              </a:rPr>
              <a:t>DẤU PHẨY</a:t>
            </a:r>
          </a:p>
        </p:txBody>
      </p:sp>
      <p:sp>
        <p:nvSpPr>
          <p:cNvPr id="13" name="TextBox 12">
            <a:extLst>
              <a:ext uri="{FF2B5EF4-FFF2-40B4-BE49-F238E27FC236}">
                <a16:creationId xmlns:a16="http://schemas.microsoft.com/office/drawing/2014/main" id="{638BB5ED-0C5C-4D08-999A-CB34B3FEE2C6}"/>
              </a:ext>
            </a:extLst>
          </p:cNvPr>
          <p:cNvSpPr txBox="1"/>
          <p:nvPr/>
        </p:nvSpPr>
        <p:spPr>
          <a:xfrm>
            <a:off x="4243663" y="3134582"/>
            <a:ext cx="3301341" cy="707886"/>
          </a:xfrm>
          <a:prstGeom prst="rect">
            <a:avLst/>
          </a:prstGeom>
          <a:noFill/>
        </p:spPr>
        <p:txBody>
          <a:bodyPr wrap="square" rtlCol="0">
            <a:spAutoFit/>
          </a:bodyPr>
          <a:lstStyle/>
          <a:p>
            <a:pPr algn="ctr"/>
            <a:r>
              <a:rPr lang="en-US" sz="4000" b="1">
                <a:solidFill>
                  <a:srgbClr val="0070C0"/>
                </a:solidFill>
              </a:rPr>
              <a:t>KẾT TỪ "VÀ"</a:t>
            </a:r>
          </a:p>
        </p:txBody>
      </p:sp>
      <p:sp>
        <p:nvSpPr>
          <p:cNvPr id="14" name="TextBox 13">
            <a:extLst>
              <a:ext uri="{FF2B5EF4-FFF2-40B4-BE49-F238E27FC236}">
                <a16:creationId xmlns:a16="http://schemas.microsoft.com/office/drawing/2014/main" id="{349427CE-4285-4497-A7EF-3892593342AB}"/>
              </a:ext>
            </a:extLst>
          </p:cNvPr>
          <p:cNvSpPr txBox="1"/>
          <p:nvPr/>
        </p:nvSpPr>
        <p:spPr>
          <a:xfrm>
            <a:off x="4243663" y="4987761"/>
            <a:ext cx="5686303" cy="707886"/>
          </a:xfrm>
          <a:prstGeom prst="rect">
            <a:avLst/>
          </a:prstGeom>
          <a:noFill/>
        </p:spPr>
        <p:txBody>
          <a:bodyPr wrap="square" rtlCol="0">
            <a:spAutoFit/>
          </a:bodyPr>
          <a:lstStyle/>
          <a:p>
            <a:pPr algn="ctr"/>
            <a:r>
              <a:rPr lang="en-US" sz="4000" b="1">
                <a:solidFill>
                  <a:srgbClr val="0070C0"/>
                </a:solidFill>
              </a:rPr>
              <a:t>CẶP KẾT TỪ "VÌ .. NÊN"..</a:t>
            </a:r>
          </a:p>
        </p:txBody>
      </p:sp>
    </p:spTree>
    <p:extLst>
      <p:ext uri="{BB962C8B-B14F-4D97-AF65-F5344CB8AC3E}">
        <p14:creationId xmlns:p14="http://schemas.microsoft.com/office/powerpoint/2010/main" val="7787555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randombar(horizont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6" grpId="0"/>
      <p:bldP spid="7" grpId="0" animBg="1"/>
      <p:bldP spid="10" grpId="0"/>
      <p:bldP spid="11" grpId="0" animBg="1"/>
      <p:bldP spid="12" grpId="0" animBg="1"/>
      <p:bldP spid="3"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211677"/>
            <a:ext cx="11317857"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971797" y="1729807"/>
            <a:ext cx="10462160" cy="574100"/>
          </a:xfrm>
          <a:prstGeom prst="roundRect">
            <a:avLst>
              <a:gd name="adj" fmla="val 0"/>
            </a:avLst>
          </a:prstGeom>
          <a:noFill/>
          <a:ln>
            <a:noFill/>
          </a:ln>
        </p:spPr>
        <p:txBody>
          <a:bodyPr spcFirstLastPara="1" wrap="square" lIns="60950" tIns="30467" rIns="60950" bIns="30467" anchor="ctr" anchorCtr="0">
            <a:noAutofit/>
          </a:bodyPr>
          <a:lstStyle/>
          <a:p>
            <a:pPr lvl="0" algn="just">
              <a:lnSpc>
                <a:spcPct val="150000"/>
              </a:lnSpc>
              <a:buClr>
                <a:srgbClr val="000000"/>
              </a:buClr>
            </a:pPr>
            <a:r>
              <a:rPr kumimoji="0" lang="en-US" sz="4000" b="1" i="0" u="none" strike="noStrike" kern="0" cap="none" spc="0" normalizeH="0" baseline="0" noProof="0">
                <a:ln>
                  <a:noFill/>
                </a:ln>
                <a:solidFill>
                  <a:srgbClr val="00B0F0"/>
                </a:solidFill>
                <a:effectLst/>
                <a:uLnTx/>
                <a:uFillTx/>
                <a:latin typeface="UTM Avo" panose="02040603050506020204" pitchFamily="18" charset="0"/>
                <a:ea typeface="Calibri"/>
                <a:cs typeface="Calibri"/>
                <a:sym typeface="Calibri"/>
              </a:rPr>
              <a:t>d</a:t>
            </a:r>
            <a:r>
              <a:rPr kumimoji="0" lang="vi-VN" sz="4000" b="1" i="0" u="none" strike="noStrike" kern="0" cap="none" spc="0" normalizeH="0" baseline="0" noProof="0">
                <a:ln>
                  <a:noFill/>
                </a:ln>
                <a:solidFill>
                  <a:srgbClr val="00B0F0"/>
                </a:solidFill>
                <a:effectLst/>
                <a:uLnTx/>
                <a:uFillTx/>
                <a:latin typeface="UTM Avo" panose="02040603050506020204" pitchFamily="18" charset="0"/>
                <a:ea typeface="Calibri"/>
                <a:cs typeface="Calibri"/>
                <a:sym typeface="Calibri"/>
              </a:rPr>
              <a:t>.</a:t>
            </a:r>
            <a:r>
              <a:rPr kumimoji="0" lang="vi-VN" sz="40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rPr>
              <a:t> </a:t>
            </a:r>
            <a:r>
              <a:rPr lang="vi-VN" sz="4000" kern="0">
                <a:solidFill>
                  <a:srgbClr val="000000"/>
                </a:solidFill>
                <a:latin typeface="UTM Avo" panose="02040603050506020204" pitchFamily="18" charset="0"/>
                <a:ea typeface="Calibri"/>
                <a:cs typeface="Calibri"/>
                <a:sym typeface="Calibri"/>
              </a:rPr>
              <a:t>Những đám khoai lang, khoai môn xanh mướt; mấy vạt rau, vạt đậu xanh non mỡ màng.</a:t>
            </a:r>
            <a:endParaRPr kumimoji="0" lang="vi-VN" sz="40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
        <p:nvSpPr>
          <p:cNvPr id="2" name="Oval 1">
            <a:extLst>
              <a:ext uri="{FF2B5EF4-FFF2-40B4-BE49-F238E27FC236}">
                <a16:creationId xmlns:a16="http://schemas.microsoft.com/office/drawing/2014/main" id="{DDCC176E-8E65-4B74-A5DA-BF776BF7CB93}"/>
              </a:ext>
            </a:extLst>
          </p:cNvPr>
          <p:cNvSpPr/>
          <p:nvPr/>
        </p:nvSpPr>
        <p:spPr>
          <a:xfrm>
            <a:off x="11220203" y="1446660"/>
            <a:ext cx="304801" cy="46835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Google Shape;117;p6">
            <a:extLst>
              <a:ext uri="{FF2B5EF4-FFF2-40B4-BE49-F238E27FC236}">
                <a16:creationId xmlns:a16="http://schemas.microsoft.com/office/drawing/2014/main" id="{F9099D17-1135-4F4B-B9B3-3D7FD2E5813A}"/>
              </a:ext>
            </a:extLst>
          </p:cNvPr>
          <p:cNvSpPr/>
          <p:nvPr/>
        </p:nvSpPr>
        <p:spPr>
          <a:xfrm>
            <a:off x="971797" y="4863403"/>
            <a:ext cx="10462160" cy="574100"/>
          </a:xfrm>
          <a:prstGeom prst="roundRect">
            <a:avLst>
              <a:gd name="adj" fmla="val 0"/>
            </a:avLst>
          </a:prstGeom>
          <a:noFill/>
          <a:ln>
            <a:noFill/>
          </a:ln>
        </p:spPr>
        <p:txBody>
          <a:bodyPr spcFirstLastPara="1" wrap="square" lIns="60950" tIns="30467" rIns="60950" bIns="30467" anchor="ctr" anchorCtr="0">
            <a:noAutofit/>
          </a:bodyPr>
          <a:lstStyle/>
          <a:p>
            <a:pPr lvl="0" algn="just">
              <a:lnSpc>
                <a:spcPct val="150000"/>
              </a:lnSpc>
              <a:buClr>
                <a:srgbClr val="000000"/>
              </a:buClr>
            </a:pPr>
            <a:r>
              <a:rPr kumimoji="0" lang="en-US" sz="3600" b="1" i="0" u="none" strike="noStrike" kern="0" cap="none" spc="0" normalizeH="0" baseline="0" noProof="0">
                <a:ln>
                  <a:noFill/>
                </a:ln>
                <a:solidFill>
                  <a:srgbClr val="00B0F0"/>
                </a:solidFill>
                <a:effectLst/>
                <a:uLnTx/>
                <a:uFillTx/>
                <a:latin typeface="UTM Avo" panose="02040603050506020204" pitchFamily="18" charset="0"/>
                <a:ea typeface="Calibri"/>
                <a:cs typeface="Calibri"/>
                <a:sym typeface="Calibri"/>
              </a:rPr>
              <a:t>e</a:t>
            </a:r>
            <a:r>
              <a:rPr kumimoji="0" lang="vi-VN" sz="3600" b="1" i="0" u="none" strike="noStrike" kern="0" cap="none" spc="0" normalizeH="0" baseline="0" noProof="0">
                <a:ln>
                  <a:noFill/>
                </a:ln>
                <a:solidFill>
                  <a:srgbClr val="00B0F0"/>
                </a:solidFill>
                <a:effectLst/>
                <a:uLnTx/>
                <a:uFillTx/>
                <a:latin typeface="UTM Avo" panose="02040603050506020204" pitchFamily="18" charset="0"/>
                <a:ea typeface="Calibri"/>
                <a:cs typeface="Calibri"/>
                <a:sym typeface="Calibri"/>
              </a:rPr>
              <a:t>.</a:t>
            </a:r>
            <a:r>
              <a:rPr kumimoji="0" lang="vi-VN" sz="36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rPr>
              <a:t> </a:t>
            </a:r>
            <a:r>
              <a:rPr lang="vi-VN" sz="3600" kern="0">
                <a:solidFill>
                  <a:srgbClr val="000000"/>
                </a:solidFill>
                <a:latin typeface="UTM Avo" panose="02040603050506020204" pitchFamily="18" charset="0"/>
                <a:ea typeface="Calibri"/>
                <a:cs typeface="Calibri"/>
                <a:sym typeface="Calibri"/>
              </a:rPr>
              <a:t>Nước dâng lên cao bao nhiêu, Sơn Tinh lại làm cho đồi núi cao lên bấy nhiêu.</a:t>
            </a:r>
          </a:p>
          <a:p>
            <a:pPr lvl="0" algn="just">
              <a:lnSpc>
                <a:spcPct val="150000"/>
              </a:lnSpc>
              <a:buClr>
                <a:srgbClr val="000000"/>
              </a:buClr>
            </a:pPr>
            <a:endParaRPr kumimoji="0" lang="vi-VN" sz="36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
        <p:nvSpPr>
          <p:cNvPr id="14" name="Oval 13">
            <a:extLst>
              <a:ext uri="{FF2B5EF4-FFF2-40B4-BE49-F238E27FC236}">
                <a16:creationId xmlns:a16="http://schemas.microsoft.com/office/drawing/2014/main" id="{5951227C-E7DD-4F90-BA13-F312705F5CE9}"/>
              </a:ext>
            </a:extLst>
          </p:cNvPr>
          <p:cNvSpPr/>
          <p:nvPr/>
        </p:nvSpPr>
        <p:spPr>
          <a:xfrm>
            <a:off x="5197860" y="4048142"/>
            <a:ext cx="2183243" cy="67203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Oval 14">
            <a:extLst>
              <a:ext uri="{FF2B5EF4-FFF2-40B4-BE49-F238E27FC236}">
                <a16:creationId xmlns:a16="http://schemas.microsoft.com/office/drawing/2014/main" id="{3FE22AF8-C0BD-4B0E-B4D5-03E0EDC5777E}"/>
              </a:ext>
            </a:extLst>
          </p:cNvPr>
          <p:cNvSpPr/>
          <p:nvPr/>
        </p:nvSpPr>
        <p:spPr>
          <a:xfrm>
            <a:off x="3814438" y="4863403"/>
            <a:ext cx="1976762" cy="67203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DF5D4B2B-EE01-425F-9C02-72B1A07E53A5}"/>
              </a:ext>
            </a:extLst>
          </p:cNvPr>
          <p:cNvSpPr txBox="1"/>
          <p:nvPr/>
        </p:nvSpPr>
        <p:spPr>
          <a:xfrm>
            <a:off x="1448789" y="5535440"/>
            <a:ext cx="9985168" cy="707886"/>
          </a:xfrm>
          <a:prstGeom prst="rect">
            <a:avLst/>
          </a:prstGeom>
          <a:noFill/>
        </p:spPr>
        <p:txBody>
          <a:bodyPr wrap="square" rtlCol="0">
            <a:spAutoFit/>
          </a:bodyPr>
          <a:lstStyle/>
          <a:p>
            <a:pPr algn="ctr"/>
            <a:r>
              <a:rPr lang="en-US" sz="4000" b="1">
                <a:solidFill>
                  <a:srgbClr val="0070C0"/>
                </a:solidFill>
              </a:rPr>
              <a:t>CẶP TỪ HÔ ỨNG "BAO NHIÊU .... BẤY NHIÊU"</a:t>
            </a:r>
          </a:p>
        </p:txBody>
      </p:sp>
      <p:sp>
        <p:nvSpPr>
          <p:cNvPr id="12" name="TextBox 11">
            <a:extLst>
              <a:ext uri="{FF2B5EF4-FFF2-40B4-BE49-F238E27FC236}">
                <a16:creationId xmlns:a16="http://schemas.microsoft.com/office/drawing/2014/main" id="{0ECCC252-6D99-46F8-8F92-99D4EC0245EB}"/>
              </a:ext>
            </a:extLst>
          </p:cNvPr>
          <p:cNvSpPr txBox="1"/>
          <p:nvPr/>
        </p:nvSpPr>
        <p:spPr>
          <a:xfrm>
            <a:off x="7788905" y="1887885"/>
            <a:ext cx="4500749" cy="707886"/>
          </a:xfrm>
          <a:prstGeom prst="rect">
            <a:avLst/>
          </a:prstGeom>
          <a:noFill/>
        </p:spPr>
        <p:txBody>
          <a:bodyPr wrap="square" rtlCol="0">
            <a:spAutoFit/>
          </a:bodyPr>
          <a:lstStyle/>
          <a:p>
            <a:pPr algn="ctr"/>
            <a:r>
              <a:rPr lang="en-US" sz="4000" b="1">
                <a:solidFill>
                  <a:srgbClr val="0070C0"/>
                </a:solidFill>
              </a:rPr>
              <a:t>DẤU CHẤM PHẢY</a:t>
            </a:r>
          </a:p>
        </p:txBody>
      </p:sp>
    </p:spTree>
    <p:extLst>
      <p:ext uri="{BB962C8B-B14F-4D97-AF65-F5344CB8AC3E}">
        <p14:creationId xmlns:p14="http://schemas.microsoft.com/office/powerpoint/2010/main" val="17792653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13" grpId="0"/>
      <p:bldP spid="14" grpId="0" animBg="1"/>
      <p:bldP spid="15" grpId="0" animBg="1"/>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36270" y="3141949"/>
            <a:ext cx="11018658" cy="574100"/>
          </a:xfrm>
          <a:prstGeom prst="roundRect">
            <a:avLst>
              <a:gd name="adj" fmla="val 0"/>
            </a:avLst>
          </a:prstGeom>
          <a:noFill/>
          <a:ln>
            <a:noFill/>
          </a:ln>
        </p:spPr>
        <p:txBody>
          <a:bodyPr spcFirstLastPara="1" wrap="square" lIns="60950" tIns="30467" rIns="60950" bIns="30467" anchor="ctr" anchorCtr="0">
            <a:noAutofit/>
          </a:bodyPr>
          <a:lstStyle/>
          <a:p>
            <a:pPr lvl="0" algn="just">
              <a:buClr>
                <a:srgbClr val="000000"/>
              </a:buClr>
            </a:pPr>
            <a:r>
              <a:rPr lang="vi-VN" sz="4000" b="1" kern="0">
                <a:solidFill>
                  <a:srgbClr val="002060"/>
                </a:solidFill>
                <a:latin typeface="+mj-lt"/>
                <a:ea typeface="Calibri"/>
                <a:cs typeface="Calibri"/>
                <a:sym typeface="Calibri"/>
              </a:rPr>
              <a:t>Có nhiều cách để nối các vế trong câu ghép:</a:t>
            </a:r>
          </a:p>
          <a:p>
            <a:pPr lvl="0" algn="just">
              <a:buClr>
                <a:srgbClr val="000000"/>
              </a:buClr>
            </a:pPr>
            <a:r>
              <a:rPr lang="vi-VN" sz="4000" kern="0">
                <a:solidFill>
                  <a:srgbClr val="002060"/>
                </a:solidFill>
                <a:latin typeface="+mj-lt"/>
                <a:ea typeface="Calibri"/>
                <a:cs typeface="Calibri"/>
                <a:sym typeface="Calibri"/>
              </a:rPr>
              <a:t>– Nối bằng dấu câu: </a:t>
            </a:r>
            <a:r>
              <a:rPr lang="vi-VN" sz="4000" i="1" kern="0">
                <a:solidFill>
                  <a:srgbClr val="002060"/>
                </a:solidFill>
                <a:latin typeface="+mj-lt"/>
                <a:ea typeface="Calibri"/>
                <a:cs typeface="Calibri"/>
                <a:sym typeface="Calibri"/>
              </a:rPr>
              <a:t>dấu phẩy, dấu chấm phẩy.</a:t>
            </a:r>
          </a:p>
          <a:p>
            <a:pPr lvl="0" algn="just">
              <a:buClr>
                <a:srgbClr val="000000"/>
              </a:buClr>
            </a:pPr>
            <a:r>
              <a:rPr lang="vi-VN" sz="4000" kern="0">
                <a:solidFill>
                  <a:srgbClr val="002060"/>
                </a:solidFill>
                <a:latin typeface="+mj-lt"/>
                <a:ea typeface="Calibri"/>
                <a:cs typeface="Calibri"/>
                <a:sym typeface="Calibri"/>
              </a:rPr>
              <a:t>– Nối bằng kết từ: </a:t>
            </a:r>
            <a:r>
              <a:rPr lang="vi-VN" sz="4000" i="1" kern="0">
                <a:solidFill>
                  <a:srgbClr val="002060"/>
                </a:solidFill>
                <a:latin typeface="+mj-lt"/>
                <a:ea typeface="Calibri"/>
                <a:cs typeface="Calibri"/>
                <a:sym typeface="Calibri"/>
              </a:rPr>
              <a:t>và, nhưng, còn, hay, hoặc,…</a:t>
            </a:r>
          </a:p>
          <a:p>
            <a:pPr lvl="0" algn="just">
              <a:buClr>
                <a:srgbClr val="000000"/>
              </a:buClr>
            </a:pPr>
            <a:r>
              <a:rPr lang="vi-VN" sz="4000" kern="0">
                <a:solidFill>
                  <a:srgbClr val="002060"/>
                </a:solidFill>
                <a:latin typeface="+mj-lt"/>
                <a:ea typeface="Calibri"/>
                <a:cs typeface="Calibri"/>
                <a:sym typeface="Calibri"/>
              </a:rPr>
              <a:t>– Nối bằng cặp kết từ: </a:t>
            </a:r>
            <a:r>
              <a:rPr lang="vi-VN" sz="4000" i="1" kern="0">
                <a:solidFill>
                  <a:srgbClr val="002060"/>
                </a:solidFill>
                <a:latin typeface="+mj-lt"/>
                <a:ea typeface="Calibri"/>
                <a:cs typeface="Calibri"/>
                <a:sym typeface="Calibri"/>
              </a:rPr>
              <a:t>vì … nên …, tuy … nhưng …, nếu … thì …,…</a:t>
            </a:r>
          </a:p>
          <a:p>
            <a:pPr lvl="0" algn="just">
              <a:buClr>
                <a:srgbClr val="000000"/>
              </a:buClr>
            </a:pPr>
            <a:r>
              <a:rPr lang="vi-VN" sz="4000" kern="0">
                <a:solidFill>
                  <a:srgbClr val="002060"/>
                </a:solidFill>
                <a:latin typeface="+mj-lt"/>
                <a:ea typeface="Calibri"/>
                <a:cs typeface="Calibri"/>
                <a:sym typeface="Calibri"/>
              </a:rPr>
              <a:t>– Nối bằng cặp từ hô ứng: </a:t>
            </a:r>
            <a:r>
              <a:rPr lang="vi-VN" sz="4000" i="1" kern="0">
                <a:solidFill>
                  <a:srgbClr val="002060"/>
                </a:solidFill>
                <a:latin typeface="+mj-lt"/>
                <a:ea typeface="Calibri"/>
                <a:cs typeface="Calibri"/>
                <a:sym typeface="Calibri"/>
              </a:rPr>
              <a:t>… càng … càng …, … mới … đã …, … bao</a:t>
            </a:r>
            <a:r>
              <a:rPr lang="en-US" sz="4000" i="1" kern="0">
                <a:solidFill>
                  <a:srgbClr val="002060"/>
                </a:solidFill>
                <a:latin typeface="+mj-lt"/>
                <a:ea typeface="Calibri"/>
                <a:cs typeface="Calibri"/>
                <a:sym typeface="Calibri"/>
              </a:rPr>
              <a:t> </a:t>
            </a:r>
            <a:r>
              <a:rPr lang="vi-VN" sz="4000" i="1" kern="0">
                <a:solidFill>
                  <a:srgbClr val="002060"/>
                </a:solidFill>
                <a:latin typeface="+mj-lt"/>
                <a:ea typeface="Calibri"/>
                <a:cs typeface="Calibri"/>
                <a:sym typeface="Calibri"/>
              </a:rPr>
              <a:t>nhiêu … bấy nhiêu,…</a:t>
            </a:r>
            <a:endParaRPr kumimoji="0" lang="vi-VN" sz="4000" b="1" i="1" u="none" strike="noStrike" kern="0" cap="none" spc="0" normalizeH="0" baseline="0" noProof="0" dirty="0">
              <a:ln>
                <a:noFill/>
              </a:ln>
              <a:solidFill>
                <a:srgbClr val="002060"/>
              </a:solidFill>
              <a:effectLst/>
              <a:uLnTx/>
              <a:uFillTx/>
              <a:latin typeface="+mj-lt"/>
              <a:ea typeface="Calibri"/>
              <a:cs typeface="Calibri"/>
              <a:sym typeface="Calibri"/>
            </a:endParaRPr>
          </a:p>
        </p:txBody>
      </p:sp>
    </p:spTree>
    <p:extLst>
      <p:ext uri="{BB962C8B-B14F-4D97-AF65-F5344CB8AC3E}">
        <p14:creationId xmlns:p14="http://schemas.microsoft.com/office/powerpoint/2010/main" val="2362777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randombar(horizontal)">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animEffect transition="in" filter="randombar(horizontal)">
                                      <p:cBhvr>
                                        <p:cTn id="27"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C3E6F3-992E-7EC7-85F0-8AA68CC04AB7}"/>
              </a:ext>
            </a:extLst>
          </p:cNvPr>
          <p:cNvPicPr>
            <a:picLocks noChangeAspect="1"/>
          </p:cNvPicPr>
          <p:nvPr/>
        </p:nvPicPr>
        <p:blipFill>
          <a:blip r:embed="rId2"/>
          <a:stretch>
            <a:fillRect/>
          </a:stretch>
        </p:blipFill>
        <p:spPr>
          <a:xfrm>
            <a:off x="1654393" y="1524778"/>
            <a:ext cx="8883213" cy="2905141"/>
          </a:xfrm>
          <a:prstGeom prst="rect">
            <a:avLst/>
          </a:prstGeom>
        </p:spPr>
      </p:pic>
      <p:sp>
        <p:nvSpPr>
          <p:cNvPr id="7" name="Freeform 15">
            <a:extLst>
              <a:ext uri="{FF2B5EF4-FFF2-40B4-BE49-F238E27FC236}">
                <a16:creationId xmlns:a16="http://schemas.microsoft.com/office/drawing/2014/main" id="{57727E57-B7D0-26C3-8481-3C51A99BB472}"/>
              </a:ext>
            </a:extLst>
          </p:cNvPr>
          <p:cNvSpPr/>
          <p:nvPr/>
        </p:nvSpPr>
        <p:spPr>
          <a:xfrm>
            <a:off x="3950963" y="3784691"/>
            <a:ext cx="3701588" cy="3475724"/>
          </a:xfrm>
          <a:custGeom>
            <a:avLst/>
            <a:gdLst/>
            <a:ahLst/>
            <a:cxnLst/>
            <a:rect l="l" t="t" r="r" b="b"/>
            <a:pathLst>
              <a:path w="2706406" h="2472978">
                <a:moveTo>
                  <a:pt x="0" y="0"/>
                </a:moveTo>
                <a:lnTo>
                  <a:pt x="2706406" y="0"/>
                </a:lnTo>
                <a:lnTo>
                  <a:pt x="2706406" y="2472978"/>
                </a:lnTo>
                <a:lnTo>
                  <a:pt x="0" y="24729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92668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209</TotalTime>
  <Words>1046</Words>
  <Application>Microsoft Office PowerPoint</Application>
  <PresentationFormat>Widescreen</PresentationFormat>
  <Paragraphs>94</Paragraphs>
  <Slides>24</Slides>
  <Notes>0</Notes>
  <HiddenSlides>0</HiddenSlides>
  <MMClips>1</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24</vt:i4>
      </vt:variant>
    </vt:vector>
  </HeadingPairs>
  <TitlesOfParts>
    <vt:vector size="43" baseType="lpstr">
      <vt:lpstr>#9Slide05 Great Vibes</vt:lpstr>
      <vt:lpstr>#9Slide05 Gullever Font</vt:lpstr>
      <vt:lpstr>Aptos</vt:lpstr>
      <vt:lpstr>Aptos Display</vt:lpstr>
      <vt:lpstr>Arial</vt:lpstr>
      <vt:lpstr>Arial-BoldMT</vt:lpstr>
      <vt:lpstr>Arial-ItalicMT</vt:lpstr>
      <vt:lpstr>ArialMT</vt:lpstr>
      <vt:lpstr>Arial-Rounded-Bold</vt:lpstr>
      <vt:lpstr>Calibri</vt:lpstr>
      <vt:lpstr>Coiny</vt:lpstr>
      <vt:lpstr>Comic Sans MS</vt:lpstr>
      <vt:lpstr>Times New Roman</vt:lpstr>
      <vt:lpstr>UTM Avo</vt:lpstr>
      <vt:lpstr>Wingdings</vt:lpstr>
      <vt:lpstr>Wingdings-Regular</vt:lpstr>
      <vt:lpstr>Office Theme</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20</cp:revision>
  <dcterms:created xsi:type="dcterms:W3CDTF">2024-03-31T11:53:42Z</dcterms:created>
  <dcterms:modified xsi:type="dcterms:W3CDTF">2025-01-20T12:30:00Z</dcterms:modified>
  <cp:category>9Slide.vn</cp:category>
</cp:coreProperties>
</file>