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5" r:id="rId2"/>
    <p:sldId id="663" r:id="rId3"/>
    <p:sldId id="659" r:id="rId4"/>
    <p:sldId id="661" r:id="rId5"/>
    <p:sldId id="660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F9C"/>
    <a:srgbClr val="00ECD3"/>
    <a:srgbClr val="FF6600"/>
    <a:srgbClr val="FF5050"/>
    <a:srgbClr val="FF99FF"/>
    <a:srgbClr val="33CCFF"/>
    <a:srgbClr val="66FF66"/>
    <a:srgbClr val="FF6D87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0" autoAdjust="0"/>
    <p:restoredTop sz="89912" autoAdjust="0"/>
  </p:normalViewPr>
  <p:slideViewPr>
    <p:cSldViewPr snapToGrid="0">
      <p:cViewPr varScale="1">
        <p:scale>
          <a:sx n="116" d="100"/>
          <a:sy n="116" d="100"/>
        </p:scale>
        <p:origin x="49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8DB7-B014-4D7D-9F73-117885CDF2E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2002D-21F6-4483-8425-FF646654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49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61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81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61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87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9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93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6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92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64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9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9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0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91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7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4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180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5C73C8B-9778-0BE9-F0E8-115C8B4DC95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2379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19" Type="http://schemas.openxmlformats.org/officeDocument/2006/relationships/image" Target="../media/image32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20.png"/><Relationship Id="rId3" Type="http://schemas.microsoft.com/office/2007/relationships/media" Target="../media/media2.wav"/><Relationship Id="rId21" Type="http://schemas.openxmlformats.org/officeDocument/2006/relationships/image" Target="../media/image16.png"/><Relationship Id="rId7" Type="http://schemas.openxmlformats.org/officeDocument/2006/relationships/tags" Target="../tags/tag5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6.png"/><Relationship Id="rId25" Type="http://schemas.openxmlformats.org/officeDocument/2006/relationships/slide" Target="slide5.xml"/><Relationship Id="rId2" Type="http://schemas.microsoft.com/office/2007/relationships/media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5.xml"/><Relationship Id="rId24" Type="http://schemas.openxmlformats.org/officeDocument/2006/relationships/image" Target="../media/image19.png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8.png"/><Relationship Id="rId28" Type="http://schemas.microsoft.com/office/2007/relationships/hdphoto" Target="../media/hdphoto4.wdp"/><Relationship Id="rId10" Type="http://schemas.openxmlformats.org/officeDocument/2006/relationships/tags" Target="../tags/tag8.xml"/><Relationship Id="rId19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tags" Target="../tags/tag7.xml"/><Relationship Id="rId14" Type="http://schemas.openxmlformats.org/officeDocument/2006/relationships/image" Target="../media/image3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8.png"/><Relationship Id="rId18" Type="http://schemas.microsoft.com/office/2007/relationships/hdphoto" Target="../media/hdphoto6.wdp"/><Relationship Id="rId3" Type="http://schemas.microsoft.com/office/2007/relationships/media" Target="../media/media2.wav"/><Relationship Id="rId21" Type="http://schemas.openxmlformats.org/officeDocument/2006/relationships/image" Target="../media/image25.png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7.png"/><Relationship Id="rId17" Type="http://schemas.openxmlformats.org/officeDocument/2006/relationships/image" Target="../media/image23.png"/><Relationship Id="rId2" Type="http://schemas.microsoft.com/office/2007/relationships/media" Target="../media/media1.mp3"/><Relationship Id="rId16" Type="http://schemas.openxmlformats.org/officeDocument/2006/relationships/image" Target="../media/image20.png"/><Relationship Id="rId20" Type="http://schemas.microsoft.com/office/2007/relationships/hdphoto" Target="../media/hdphoto7.wdp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6.png"/><Relationship Id="rId5" Type="http://schemas.microsoft.com/office/2007/relationships/media" Target="../media/media3.mp3"/><Relationship Id="rId15" Type="http://schemas.openxmlformats.org/officeDocument/2006/relationships/slide" Target="slide7.xml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audio" Target="../media/media2.wav"/><Relationship Id="rId9" Type="http://schemas.openxmlformats.org/officeDocument/2006/relationships/image" Target="../media/image2.png"/><Relationship Id="rId14" Type="http://schemas.openxmlformats.org/officeDocument/2006/relationships/image" Target="../media/image19.png"/><Relationship Id="rId22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B354AA8-B59E-2927-82B7-F1FF7C4D74CE}"/>
              </a:ext>
            </a:extLst>
          </p:cNvPr>
          <p:cNvSpPr txBox="1"/>
          <p:nvPr/>
        </p:nvSpPr>
        <p:spPr>
          <a:xfrm>
            <a:off x="1002755" y="487268"/>
            <a:ext cx="9961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tỉ số phần trăm của hai số (Tiếp theo)</a:t>
            </a:r>
          </a:p>
          <a:p>
            <a:pPr algn="ctr"/>
            <a:endParaRPr lang="en-US" sz="4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ABDC6B-A4F4-DC32-63DC-DA99AA958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37" y="701404"/>
            <a:ext cx="945136" cy="9451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89F659-568B-4AC6-22F8-8C12CF80E7E7}"/>
              </a:ext>
            </a:extLst>
          </p:cNvPr>
          <p:cNvSpPr txBox="1"/>
          <p:nvPr/>
        </p:nvSpPr>
        <p:spPr>
          <a:xfrm>
            <a:off x="2848480" y="4385445"/>
            <a:ext cx="919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105号-简雅黑"/>
                <a:cs typeface="+mn-cs"/>
              </a:rPr>
              <a:t>Tổng số xe đạp và xe máy là 120.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6015D-0172-EA0C-657C-BDBD230D8BA3}"/>
                  </a:ext>
                </a:extLst>
              </p:cNvPr>
              <p:cNvSpPr txBox="1"/>
              <p:nvPr/>
            </p:nvSpPr>
            <p:spPr>
              <a:xfrm>
                <a:off x="4114165" y="5194860"/>
                <a:ext cx="5608955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120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字魂105号-简雅黑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=60%</m:t>
                    </m:r>
                  </m:oMath>
                </a14:m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字魂105号-简雅黑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6015D-0172-EA0C-657C-BDBD230D8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65" y="5194860"/>
                <a:ext cx="5608955" cy="966675"/>
              </a:xfrm>
              <a:prstGeom prst="rect">
                <a:avLst/>
              </a:prstGeom>
              <a:blipFill>
                <a:blip r:embed="rId19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933322A-2274-CC48-E4FD-22ABD3047F29}"/>
              </a:ext>
            </a:extLst>
          </p:cNvPr>
          <p:cNvSpPr/>
          <p:nvPr/>
        </p:nvSpPr>
        <p:spPr>
          <a:xfrm>
            <a:off x="4736465" y="3174365"/>
            <a:ext cx="1803401" cy="7440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5FF64-DEB3-B60D-F8C7-2E4722C6ADAC}"/>
              </a:ext>
            </a:extLst>
          </p:cNvPr>
          <p:cNvSpPr txBox="1"/>
          <p:nvPr/>
        </p:nvSpPr>
        <p:spPr>
          <a:xfrm>
            <a:off x="2162809" y="748339"/>
            <a:ext cx="91957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Chọn ý trả lời đúng.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Một bãi giữ xe hai bánh có 72 xe đạp và 48 xe máy. Tỉ số phần trăm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của số xe đạp trong bãi xe là: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A.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0,6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	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B.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60%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	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C.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1,5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D.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150%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5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7FDF50-5DC8-43FF-A9D5-85D59BB6A0C4}"/>
              </a:ext>
            </a:extLst>
          </p:cNvPr>
          <p:cNvSpPr txBox="1"/>
          <p:nvPr/>
        </p:nvSpPr>
        <p:spPr>
          <a:xfrm>
            <a:off x="2411922" y="2388008"/>
            <a:ext cx="6811453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F81B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VUI HỌC</a:t>
            </a:r>
            <a:endParaRPr kumimoji="0" lang="vi-VN" sz="9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F81BD">
                    <a:lumMod val="60000"/>
                    <a:lumOff val="40000"/>
                  </a:srgbClr>
                </a:outerShdw>
              </a:effectLst>
              <a:uLnTx/>
              <a:uFillTx/>
              <a:latin typeface="字魂105号-简雅黑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328146-AA7B-6C35-61B2-F72FB69ACC91}"/>
              </a:ext>
            </a:extLst>
          </p:cNvPr>
          <p:cNvGrpSpPr/>
          <p:nvPr/>
        </p:nvGrpSpPr>
        <p:grpSpPr>
          <a:xfrm>
            <a:off x="9219386" y="1712239"/>
            <a:ext cx="2797318" cy="5145663"/>
            <a:chOff x="12843095" y="658761"/>
            <a:chExt cx="3036002" cy="5584723"/>
          </a:xfrm>
        </p:grpSpPr>
        <p:pic>
          <p:nvPicPr>
            <p:cNvPr id="1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FBA81FF9-6AF8-8A19-817E-AC48A81BDE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FDD9025-3763-7E4B-FDBD-878A9B177C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5F4C0764-83CF-17C5-42EA-129DA4CE5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6EB8DF-41B9-34DC-8089-F80E01B8A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57" y="3898678"/>
            <a:ext cx="3010961" cy="25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5FF64-DEB3-B60D-F8C7-2E4722C6ADAC}"/>
              </a:ext>
            </a:extLst>
          </p:cNvPr>
          <p:cNvSpPr txBox="1"/>
          <p:nvPr/>
        </p:nvSpPr>
        <p:spPr>
          <a:xfrm>
            <a:off x="1826084" y="720247"/>
            <a:ext cx="554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Số?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29D55D-8E57-C765-FC36-69277566C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1" y="320626"/>
            <a:ext cx="1401728" cy="1185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76037-202E-0BF9-472D-011AA1EF0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151" y="3260091"/>
            <a:ext cx="4537082" cy="24531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19EEC0-B913-E530-879E-9C41F2FB0026}"/>
              </a:ext>
            </a:extLst>
          </p:cNvPr>
          <p:cNvSpPr txBox="1"/>
          <p:nvPr/>
        </p:nvSpPr>
        <p:spPr>
          <a:xfrm>
            <a:off x="1012194" y="1381076"/>
            <a:ext cx="9979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Bức tranh bên có 5 con chim,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3 con sóc và 4 con cá sấu. So với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tổng số con vật trong tranh: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8836D1-073A-6297-CA95-5D32DB1054FC}"/>
              </a:ext>
            </a:extLst>
          </p:cNvPr>
          <p:cNvSpPr txBox="1"/>
          <p:nvPr/>
        </p:nvSpPr>
        <p:spPr>
          <a:xfrm>
            <a:off x="995010" y="2748190"/>
            <a:ext cx="55458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a)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Số con vật có bốn chân, không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là động vật ăn thịt chiếm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字魂105号-简雅黑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 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b)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Số con vật đẻ trứng chiếm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字魂105号-简雅黑"/>
                <a:cs typeface="+mn-cs"/>
              </a:rPr>
              <a:t>.?.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%.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76037-202E-0BF9-472D-011AA1EF0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107" y="3662262"/>
            <a:ext cx="3609982" cy="19518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19EEC0-B913-E530-879E-9C41F2FB0026}"/>
              </a:ext>
            </a:extLst>
          </p:cNvPr>
          <p:cNvSpPr txBox="1"/>
          <p:nvPr/>
        </p:nvSpPr>
        <p:spPr>
          <a:xfrm>
            <a:off x="874202" y="866201"/>
            <a:ext cx="9979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Trong bức tranh có tất cả 12 con vật, trong đó: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a)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Con vật có bốn chân, không là động vật ăn thịt: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105号-简雅黑"/>
                <a:cs typeface="+mn-cs"/>
              </a:rPr>
              <a:t>3 con sóc, chiếm 25%.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(Vì 3 : 12 = 0,25 = 25%.)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483EF-9668-8662-33EA-4DA2FD280AE1}"/>
              </a:ext>
            </a:extLst>
          </p:cNvPr>
          <p:cNvSpPr txBox="1"/>
          <p:nvPr/>
        </p:nvSpPr>
        <p:spPr>
          <a:xfrm>
            <a:off x="871026" y="3626077"/>
            <a:ext cx="7003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b)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Con vật đẻ trứng: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105号-简雅黑"/>
                <a:cs typeface="+mn-cs"/>
              </a:rPr>
              <a:t>5 con chim và 4 con cá sấu, chiếm 75%.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(Vì 9 : 12 = 0,75 = 75%.)</a:t>
            </a:r>
          </a:p>
        </p:txBody>
      </p:sp>
    </p:spTree>
    <p:extLst>
      <p:ext uri="{BB962C8B-B14F-4D97-AF65-F5344CB8AC3E}">
        <p14:creationId xmlns:p14="http://schemas.microsoft.com/office/powerpoint/2010/main" val="20270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 rot="240000">
              <a:off x="432" y="1913"/>
              <a:ext cx="5548" cy="5684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sp>
        <p:nvSpPr>
          <p:cNvPr id="64" name="矩形 70">
            <a:extLst>
              <a:ext uri="{FF2B5EF4-FFF2-40B4-BE49-F238E27FC236}">
                <a16:creationId xmlns:a16="http://schemas.microsoft.com/office/drawing/2014/main" id="{1DD54B76-1CE3-4A10-853E-1C95591778CC}"/>
              </a:ext>
            </a:extLst>
          </p:cNvPr>
          <p:cNvSpPr/>
          <p:nvPr/>
        </p:nvSpPr>
        <p:spPr>
          <a:xfrm>
            <a:off x="1671632" y="1864195"/>
            <a:ext cx="9736144" cy="2628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10000"/>
              </a:lnSpc>
            </a:pPr>
            <a:r>
              <a:rPr lang="vi-VN" sz="8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思源宋体 CN Heavy" panose="02020900000000000000" charset="-122"/>
                <a:cs typeface="Bauhaus 93" panose="04030905020B02020C02" charset="0"/>
                <a:sym typeface="+mn-lt"/>
              </a:rPr>
              <a:t>TẠM BIỆT VÀ HẸN GẶP LẠI</a:t>
            </a:r>
          </a:p>
        </p:txBody>
      </p:sp>
      <p:pic>
        <p:nvPicPr>
          <p:cNvPr id="65" name="Picture 9">
            <a:extLst>
              <a:ext uri="{FF2B5EF4-FFF2-40B4-BE49-F238E27FC236}">
                <a16:creationId xmlns:a16="http://schemas.microsoft.com/office/drawing/2014/main" id="{BE544F82-7460-4253-A714-624FFFBD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3472" y="-48260"/>
            <a:ext cx="2442658" cy="26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32205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7FDF50-5DC8-43FF-A9D5-85D59BB6A0C4}"/>
              </a:ext>
            </a:extLst>
          </p:cNvPr>
          <p:cNvSpPr txBox="1"/>
          <p:nvPr/>
        </p:nvSpPr>
        <p:spPr>
          <a:xfrm>
            <a:off x="2411922" y="2388008"/>
            <a:ext cx="6811453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KHỞI ĐỘNG</a:t>
            </a:r>
            <a:endParaRPr lang="vi-V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1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328146-AA7B-6C35-61B2-F72FB69ACC91}"/>
              </a:ext>
            </a:extLst>
          </p:cNvPr>
          <p:cNvGrpSpPr/>
          <p:nvPr/>
        </p:nvGrpSpPr>
        <p:grpSpPr>
          <a:xfrm>
            <a:off x="9219386" y="1712239"/>
            <a:ext cx="2797318" cy="5145663"/>
            <a:chOff x="12843095" y="658761"/>
            <a:chExt cx="3036002" cy="5584723"/>
          </a:xfrm>
        </p:grpSpPr>
        <p:pic>
          <p:nvPicPr>
            <p:cNvPr id="1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FBA81FF9-6AF8-8A19-817E-AC48A81BDE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FDD9025-3763-7E4B-FDBD-878A9B177C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5F4C0764-83CF-17C5-42EA-129DA4CE5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17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BFD5CFD-EDEB-469C-A95D-18FC22FECB4A}"/>
              </a:ext>
            </a:extLst>
          </p:cNvPr>
          <p:cNvGrpSpPr/>
          <p:nvPr/>
        </p:nvGrpSpPr>
        <p:grpSpPr>
          <a:xfrm>
            <a:off x="40813" y="2127165"/>
            <a:ext cx="2899548" cy="4653763"/>
            <a:chOff x="3528816" y="1219200"/>
            <a:chExt cx="3240675" cy="5201266"/>
          </a:xfrm>
        </p:grpSpPr>
        <p:pic>
          <p:nvPicPr>
            <p:cNvPr id="67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78205023-8D2C-4C41-963D-756357B913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 descr="thiếu niên tiền phong quàng khăn đỏ minh họa">
              <a:extLst>
                <a:ext uri="{FF2B5EF4-FFF2-40B4-BE49-F238E27FC236}">
                  <a16:creationId xmlns:a16="http://schemas.microsoft.com/office/drawing/2014/main" id="{A792D423-7183-4FBD-9203-C264C526D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914063D7-60B5-4BB4-BB2F-018AAF4B8A72}"/>
              </a:ext>
            </a:extLst>
          </p:cNvPr>
          <p:cNvSpPr/>
          <p:nvPr/>
        </p:nvSpPr>
        <p:spPr>
          <a:xfrm>
            <a:off x="2748491" y="2502025"/>
            <a:ext cx="6694382" cy="2844797"/>
          </a:xfrm>
          <a:prstGeom prst="rect">
            <a:avLst/>
          </a:prstGeom>
          <a:noFill/>
        </p:spPr>
        <p:txBody>
          <a:bodyPr wrap="none" lIns="91437" tIns="45719" rIns="91437" bIns="45719" numCol="1">
            <a:prstTxWarp prst="textPlain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199" b="1" i="0" u="none" strike="noStrike" kern="1200" cap="none" spc="0" normalizeH="0" baseline="0" noProof="0">
                <a:ln w="76200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9357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cs typeface="+mn-cs"/>
              </a:rPr>
              <a:t>AI NHANH</a:t>
            </a:r>
            <a:endParaRPr kumimoji="0" lang="vi-VN" sz="7199" b="1" i="0" u="none" strike="noStrike" kern="1200" cap="none" spc="0" normalizeH="0" baseline="0" noProof="0" dirty="0">
              <a:ln w="76200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F9357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Cookies" panose="020406030505060202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199" b="1" i="0" u="none" strike="noStrike" kern="1200" cap="none" spc="0" normalizeH="0" baseline="0" noProof="0">
                <a:ln w="76200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9357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cs typeface="+mn-cs"/>
              </a:rPr>
              <a:t>AI ĐÚNG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1250EA-4272-413C-AF76-DF3B76026613}"/>
              </a:ext>
            </a:extLst>
          </p:cNvPr>
          <p:cNvGrpSpPr/>
          <p:nvPr/>
        </p:nvGrpSpPr>
        <p:grpSpPr>
          <a:xfrm>
            <a:off x="9219386" y="1712239"/>
            <a:ext cx="2797318" cy="5145663"/>
            <a:chOff x="12843095" y="658761"/>
            <a:chExt cx="3036002" cy="5584723"/>
          </a:xfrm>
        </p:grpSpPr>
        <p:pic>
          <p:nvPicPr>
            <p:cNvPr id="7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CFFEBB97-9496-4223-BEFE-C44D7A06CF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DCCB0804-59B4-4256-95BA-A79A3B407F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5DFE1048-CB01-4302-8ABD-03B16016C7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7ACAB8C-1B30-44AF-BB35-BA7E5CF726D5}"/>
              </a:ext>
            </a:extLst>
          </p:cNvPr>
          <p:cNvSpPr/>
          <p:nvPr/>
        </p:nvSpPr>
        <p:spPr>
          <a:xfrm>
            <a:off x="4577071" y="1101456"/>
            <a:ext cx="3037220" cy="923090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8" b="1" i="0" u="none" strike="noStrike" kern="1200" cap="none" spc="0" normalizeH="0" baseline="0" noProof="0">
                <a:ln/>
                <a:solidFill>
                  <a:srgbClr val="395896"/>
                </a:solidFill>
                <a:effectLst/>
                <a:uLnTx/>
                <a:uFillTx/>
                <a:latin typeface="UTM Guanine" panose="02040603050506020204" pitchFamily="18" charset="0"/>
                <a:cs typeface="+mn-cs"/>
              </a:rPr>
              <a:t>Trò chơi</a:t>
            </a:r>
            <a:endParaRPr kumimoji="0" lang="en-US" sz="5398" b="1" i="0" u="none" strike="noStrike" kern="1200" cap="none" spc="0" normalizeH="0" baseline="0" noProof="0">
              <a:ln/>
              <a:solidFill>
                <a:srgbClr val="395896"/>
              </a:solidFill>
              <a:effectLst/>
              <a:uLnTx/>
              <a:uFillTx/>
              <a:latin typeface="UTM Guanine" panose="02040603050506020204" pitchFamily="18" charset="0"/>
              <a:cs typeface="+mn-cs"/>
            </a:endParaRPr>
          </a:p>
        </p:txBody>
      </p:sp>
      <p:pic>
        <p:nvPicPr>
          <p:cNvPr id="77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7684235A-6FF0-4273-B75E-652C9AD0E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59" end="25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51423" y="6315181"/>
            <a:ext cx="406294" cy="406294"/>
          </a:xfrm>
          <a:prstGeom prst="rect">
            <a:avLst/>
          </a:prstGeom>
        </p:spPr>
      </p:pic>
      <p:pic>
        <p:nvPicPr>
          <p:cNvPr id="78" name="Picture 9">
            <a:extLst>
              <a:ext uri="{FF2B5EF4-FFF2-40B4-BE49-F238E27FC236}">
                <a16:creationId xmlns:a16="http://schemas.microsoft.com/office/drawing/2014/main" id="{CABDA330-1616-42A6-9A9A-50E013BF001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254" y="-264434"/>
            <a:ext cx="2442658" cy="26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9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69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pic>
        <p:nvPicPr>
          <p:cNvPr id="77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7684235A-6FF0-4273-B75E-652C9AD0E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59" end="255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220039" y="6101731"/>
            <a:ext cx="406294" cy="4062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70160B8-5095-41FE-A1D4-C716878BFEF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05" y="4830910"/>
            <a:ext cx="4861677" cy="12507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88C756E-B5BC-450A-926B-F8E4010ABD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8" y="3178388"/>
            <a:ext cx="4856238" cy="12507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5F9E51D-A121-45C5-B959-CA5FFE20CAC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46" y="3207661"/>
            <a:ext cx="4856238" cy="12562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0A5860D-F03B-4989-8C0D-C7F245FFC1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2" y="4825734"/>
            <a:ext cx="4861677" cy="1250768"/>
          </a:xfrm>
          <a:prstGeom prst="rect">
            <a:avLst/>
          </a:prstGeom>
        </p:spPr>
      </p:pic>
      <p:pic>
        <p:nvPicPr>
          <p:cNvPr id="60" name="Picture 59">
            <a:hlinkClick r:id="rId25" action="ppaction://hlinksldjump"/>
            <a:extLst>
              <a:ext uri="{FF2B5EF4-FFF2-40B4-BE49-F238E27FC236}">
                <a16:creationId xmlns:a16="http://schemas.microsoft.com/office/drawing/2014/main" id="{AC99F2C2-1520-4DB8-A7EE-09C270F5D69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22332" y="5847944"/>
            <a:ext cx="627870" cy="627870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9BBB7D52-E25C-4376-B2B2-BB3DD4396A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4976" y="4407895"/>
            <a:ext cx="487349" cy="48734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E62FA33-080C-4E0C-9272-6F90735BBA36}"/>
              </a:ext>
            </a:extLst>
          </p:cNvPr>
          <p:cNvSpPr txBox="1"/>
          <p:nvPr/>
        </p:nvSpPr>
        <p:spPr>
          <a:xfrm>
            <a:off x="-1794492" y="2037038"/>
            <a:ext cx="1620535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Âm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thanh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khi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chọn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Đúng</a:t>
            </a:r>
            <a:endParaRPr kumimoji="0" lang="en-US" sz="1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5D538E-92CC-4DA0-80D1-0AB5E954EAAB}"/>
              </a:ext>
            </a:extLst>
          </p:cNvPr>
          <p:cNvSpPr txBox="1"/>
          <p:nvPr/>
        </p:nvSpPr>
        <p:spPr>
          <a:xfrm>
            <a:off x="-1680162" y="3625077"/>
            <a:ext cx="1396172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Âm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thanh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khi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chọn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Sai</a:t>
            </a:r>
          </a:p>
        </p:txBody>
      </p:sp>
      <p:pic>
        <p:nvPicPr>
          <p:cNvPr id="6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16944A6-2A1B-4C98-822A-70393180DC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4976" y="1348711"/>
            <a:ext cx="487349" cy="48734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11F5ED8-AEA9-4CBD-8FC9-39D2AA1268D3}"/>
              </a:ext>
            </a:extLst>
          </p:cNvPr>
          <p:cNvSpPr/>
          <p:nvPr/>
        </p:nvSpPr>
        <p:spPr>
          <a:xfrm>
            <a:off x="1721435" y="3473555"/>
            <a:ext cx="2869690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5 = 0,8 = 80%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60AF56-A0DF-4D8A-94E0-A3FCB0480240}"/>
              </a:ext>
            </a:extLst>
          </p:cNvPr>
          <p:cNvSpPr/>
          <p:nvPr/>
        </p:nvSpPr>
        <p:spPr>
          <a:xfrm>
            <a:off x="1620144" y="5118330"/>
            <a:ext cx="3049227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5 = 0,8 = 800%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2CC9304-E965-4360-9EFA-AAA3F903134B}"/>
              </a:ext>
            </a:extLst>
          </p:cNvPr>
          <p:cNvSpPr/>
          <p:nvPr/>
        </p:nvSpPr>
        <p:spPr>
          <a:xfrm>
            <a:off x="7554662" y="3473555"/>
            <a:ext cx="2869690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5 = 0,5 = 50%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DA62C07-DC31-46B4-8105-B62A165B81EE}"/>
              </a:ext>
            </a:extLst>
          </p:cNvPr>
          <p:cNvSpPr/>
          <p:nvPr/>
        </p:nvSpPr>
        <p:spPr>
          <a:xfrm>
            <a:off x="7517821" y="5131271"/>
            <a:ext cx="2690154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5 = 0,8 = 8%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AmthanhThua">
            <a:hlinkClick r:id="" action="ppaction://media"/>
            <a:extLst>
              <a:ext uri="{FF2B5EF4-FFF2-40B4-BE49-F238E27FC236}">
                <a16:creationId xmlns:a16="http://schemas.microsoft.com/office/drawing/2014/main" id="{63FEB8F2-1963-4ACA-BE7F-63AA2EB281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52454" y="5031796"/>
            <a:ext cx="487349" cy="487349"/>
          </a:xfrm>
          <a:prstGeom prst="rect">
            <a:avLst/>
          </a:prstGeom>
        </p:spPr>
      </p:pic>
      <p:pic>
        <p:nvPicPr>
          <p:cNvPr id="71" name="AmthanhThua">
            <a:hlinkClick r:id="" action="ppaction://media"/>
            <a:extLst>
              <a:ext uri="{FF2B5EF4-FFF2-40B4-BE49-F238E27FC236}">
                <a16:creationId xmlns:a16="http://schemas.microsoft.com/office/drawing/2014/main" id="{9B1E2512-5C71-4626-B9F4-A05197B9F3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7900" y="5655651"/>
            <a:ext cx="487349" cy="487349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3596880-488A-41B3-A9C3-698FB053655B}"/>
              </a:ext>
            </a:extLst>
          </p:cNvPr>
          <p:cNvSpPr/>
          <p:nvPr/>
        </p:nvSpPr>
        <p:spPr>
          <a:xfrm>
            <a:off x="1948180" y="649661"/>
            <a:ext cx="9220661" cy="2027765"/>
          </a:xfrm>
          <a:prstGeom prst="roundRect">
            <a:avLst/>
          </a:prstGeom>
          <a:solidFill>
            <a:srgbClr val="5655CE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1B1F78E2-ADF4-4A85-826F-526B514D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963" y="982579"/>
            <a:ext cx="82593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ính tỉ số phần trăm của hai số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và 5.</a:t>
            </a:r>
            <a:endParaRPr kumimoji="0" lang="vi-VN" altLang="en-US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0D297A2-BB9C-403E-A822-FE6372E71719}"/>
              </a:ext>
            </a:extLst>
          </p:cNvPr>
          <p:cNvGrpSpPr/>
          <p:nvPr/>
        </p:nvGrpSpPr>
        <p:grpSpPr>
          <a:xfrm>
            <a:off x="233006" y="116995"/>
            <a:ext cx="1972869" cy="3166443"/>
            <a:chOff x="3528816" y="1219200"/>
            <a:chExt cx="3240675" cy="5201266"/>
          </a:xfrm>
        </p:grpSpPr>
        <p:pic>
          <p:nvPicPr>
            <p:cNvPr id="7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AF190FC4-4666-4AFC-B921-45B5BDD81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thiếu niên tiền phong quàng khăn đỏ minh họa">
              <a:extLst>
                <a:ext uri="{FF2B5EF4-FFF2-40B4-BE49-F238E27FC236}">
                  <a16:creationId xmlns:a16="http://schemas.microsoft.com/office/drawing/2014/main" id="{DAC92ECC-339D-408F-803D-5E774E49C0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4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57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9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95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pic>
        <p:nvPicPr>
          <p:cNvPr id="77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7684235A-6FF0-4273-B75E-652C9AD0E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59" end="255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51423" y="6315181"/>
            <a:ext cx="406294" cy="4062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DADFD77-356C-4F31-8922-AD25596703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47" y="4797944"/>
            <a:ext cx="5050090" cy="1299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B3B78B8-BE1F-4B49-909D-55F99B0A46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9" y="3145422"/>
            <a:ext cx="5044441" cy="12992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B2E4DB7-39CF-4D1D-ACE1-3712EFD7F2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87" y="3174485"/>
            <a:ext cx="5044441" cy="130488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6708F4D-716A-48C1-B866-29CF0A6858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4" y="4792768"/>
            <a:ext cx="5050090" cy="1299241"/>
          </a:xfrm>
          <a:prstGeom prst="rect">
            <a:avLst/>
          </a:prstGeom>
        </p:spPr>
      </p:pic>
      <p:pic>
        <p:nvPicPr>
          <p:cNvPr id="64" name="Picture 63">
            <a:hlinkClick r:id="rId15" action="ppaction://hlinksldjump"/>
            <a:extLst>
              <a:ext uri="{FF2B5EF4-FFF2-40B4-BE49-F238E27FC236}">
                <a16:creationId xmlns:a16="http://schemas.microsoft.com/office/drawing/2014/main" id="{9BB8491D-6455-4AEE-AB44-C9C37DAD2D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96882" y="6124073"/>
            <a:ext cx="627870" cy="627870"/>
          </a:xfrm>
          <a:prstGeom prst="rect">
            <a:avLst/>
          </a:prstGeom>
        </p:spPr>
      </p:pic>
      <p:pic>
        <p:nvPicPr>
          <p:cNvPr id="65" name="AmthanhThua">
            <a:hlinkClick r:id="" action="ppaction://media"/>
            <a:extLst>
              <a:ext uri="{FF2B5EF4-FFF2-40B4-BE49-F238E27FC236}">
                <a16:creationId xmlns:a16="http://schemas.microsoft.com/office/drawing/2014/main" id="{8EB6E6A7-EDD2-4805-9FB9-D3D3BDD572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44976" y="4407895"/>
            <a:ext cx="487349" cy="48734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6D1ACCF-17C1-40D7-BAF1-5F68858BA07E}"/>
              </a:ext>
            </a:extLst>
          </p:cNvPr>
          <p:cNvSpPr txBox="1"/>
          <p:nvPr/>
        </p:nvSpPr>
        <p:spPr>
          <a:xfrm>
            <a:off x="-1794492" y="2037038"/>
            <a:ext cx="1620535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Âm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thanh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khi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chọn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Đúng</a:t>
            </a:r>
            <a:endParaRPr kumimoji="0" lang="en-US" sz="1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BDA49E-F980-4792-BFB5-263ACDE62218}"/>
              </a:ext>
            </a:extLst>
          </p:cNvPr>
          <p:cNvSpPr txBox="1"/>
          <p:nvPr/>
        </p:nvSpPr>
        <p:spPr>
          <a:xfrm>
            <a:off x="-1680162" y="3625077"/>
            <a:ext cx="1396172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Âm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thanh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khi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chọn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Sai</a:t>
            </a:r>
          </a:p>
        </p:txBody>
      </p:sp>
      <p:pic>
        <p:nvPicPr>
          <p:cNvPr id="80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B1C9757-B2A3-481E-A923-4AA4792461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44976" y="1348711"/>
            <a:ext cx="487349" cy="48734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AFDBC50-7BA1-4B20-8836-5410C5FF3902}"/>
              </a:ext>
            </a:extLst>
          </p:cNvPr>
          <p:cNvSpPr/>
          <p:nvPr/>
        </p:nvSpPr>
        <p:spPr>
          <a:xfrm>
            <a:off x="1639263" y="3491112"/>
            <a:ext cx="3408299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3 : 8 = 0,375 = 375%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6FE37A0-F572-4591-8676-AAC908D05189}"/>
              </a:ext>
            </a:extLst>
          </p:cNvPr>
          <p:cNvSpPr/>
          <p:nvPr/>
        </p:nvSpPr>
        <p:spPr>
          <a:xfrm>
            <a:off x="1629203" y="5176485"/>
            <a:ext cx="3587836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3 : 8 = 0,375 = 3</a:t>
            </a:r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,0</a:t>
            </a:r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75%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380341C-E4A2-470A-BB9E-6496C4ABCAB3}"/>
              </a:ext>
            </a:extLst>
          </p:cNvPr>
          <p:cNvSpPr/>
          <p:nvPr/>
        </p:nvSpPr>
        <p:spPr>
          <a:xfrm>
            <a:off x="7389079" y="3549298"/>
            <a:ext cx="3498067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3 : 8 = 0,375 = 3</a:t>
            </a:r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75%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C340CC-0942-4A38-8A35-5D2F5A74D3D0}"/>
              </a:ext>
            </a:extLst>
          </p:cNvPr>
          <p:cNvSpPr/>
          <p:nvPr/>
        </p:nvSpPr>
        <p:spPr>
          <a:xfrm>
            <a:off x="7453186" y="5184371"/>
            <a:ext cx="3408299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3 : 8 = 0,375 = 37,5%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85" name="AmthanhThua">
            <a:hlinkClick r:id="" action="ppaction://media"/>
            <a:extLst>
              <a:ext uri="{FF2B5EF4-FFF2-40B4-BE49-F238E27FC236}">
                <a16:creationId xmlns:a16="http://schemas.microsoft.com/office/drawing/2014/main" id="{964FA92A-58CE-4D2C-87E0-EC7769C386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52454" y="5031796"/>
            <a:ext cx="487349" cy="487349"/>
          </a:xfrm>
          <a:prstGeom prst="rect">
            <a:avLst/>
          </a:prstGeom>
        </p:spPr>
      </p:pic>
      <p:pic>
        <p:nvPicPr>
          <p:cNvPr id="86" name="AmthanhThua">
            <a:hlinkClick r:id="" action="ppaction://media"/>
            <a:extLst>
              <a:ext uri="{FF2B5EF4-FFF2-40B4-BE49-F238E27FC236}">
                <a16:creationId xmlns:a16="http://schemas.microsoft.com/office/drawing/2014/main" id="{283C74F2-3DEA-4D78-95F1-231589E663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37900" y="5655651"/>
            <a:ext cx="487349" cy="487349"/>
          </a:xfrm>
          <a:prstGeom prst="rect">
            <a:avLst/>
          </a:prstGeom>
        </p:spPr>
      </p:pic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5A7C3A8-B619-427B-91C8-C49245572A4C}"/>
              </a:ext>
            </a:extLst>
          </p:cNvPr>
          <p:cNvSpPr/>
          <p:nvPr/>
        </p:nvSpPr>
        <p:spPr>
          <a:xfrm>
            <a:off x="1323253" y="646353"/>
            <a:ext cx="9097994" cy="2027765"/>
          </a:xfrm>
          <a:prstGeom prst="roundRect">
            <a:avLst/>
          </a:prstGeom>
          <a:solidFill>
            <a:srgbClr val="5655CE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88" name="Text Box 12">
            <a:extLst>
              <a:ext uri="{FF2B5EF4-FFF2-40B4-BE49-F238E27FC236}">
                <a16:creationId xmlns:a16="http://schemas.microsoft.com/office/drawing/2014/main" id="{62961FE5-BD58-4ECD-AFE5-5E02569F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538" y="961150"/>
            <a:ext cx="820962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ính tỉ số phần trăm của hai số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E7A7D83-71A5-4DCC-BAC4-26110AD924E3}"/>
              </a:ext>
            </a:extLst>
          </p:cNvPr>
          <p:cNvGrpSpPr/>
          <p:nvPr/>
        </p:nvGrpSpPr>
        <p:grpSpPr>
          <a:xfrm>
            <a:off x="9683571" y="-37694"/>
            <a:ext cx="1744918" cy="3209774"/>
            <a:chOff x="12843095" y="658761"/>
            <a:chExt cx="3036002" cy="5584723"/>
          </a:xfrm>
        </p:grpSpPr>
        <p:pic>
          <p:nvPicPr>
            <p:cNvPr id="90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CDF83AD1-9EFE-4B55-8034-DCB5B2C4B3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1B05AD06-D66A-478F-838C-AA0E80E21A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DD3B2525-FC71-465E-B5EE-EDBD4E6ADF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1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8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995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576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995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95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  <p:bldLst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7FDF50-5DC8-43FF-A9D5-85D59BB6A0C4}"/>
              </a:ext>
            </a:extLst>
          </p:cNvPr>
          <p:cNvSpPr txBox="1"/>
          <p:nvPr/>
        </p:nvSpPr>
        <p:spPr>
          <a:xfrm>
            <a:off x="2411922" y="2388008"/>
            <a:ext cx="6811453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F81B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LUYỆN</a:t>
            </a:r>
            <a:r>
              <a:rPr kumimoji="0" lang="en-US" sz="9600" b="1" i="0" u="none" strike="noStrike" kern="120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F81B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TẬP</a:t>
            </a:r>
            <a:endParaRPr kumimoji="0" lang="vi-VN" sz="9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F81BD">
                    <a:lumMod val="60000"/>
                    <a:lumOff val="40000"/>
                  </a:srgbClr>
                </a:outerShdw>
              </a:effectLst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CE32E-38B3-35DA-2307-7FE41E8DE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78" y="781134"/>
            <a:ext cx="1048133" cy="1048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5FF64-DEB3-B60D-F8C7-2E4722C6ADAC}"/>
              </a:ext>
            </a:extLst>
          </p:cNvPr>
          <p:cNvSpPr txBox="1"/>
          <p:nvPr/>
        </p:nvSpPr>
        <p:spPr>
          <a:xfrm>
            <a:off x="2316924" y="727519"/>
            <a:ext cx="8206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/>
              <a:t>Trong 40 kg nước biển có 1,4 kg muối. Tìm tỉ số phần trăm của</a:t>
            </a:r>
            <a:r>
              <a:rPr lang="en-US" sz="4000"/>
              <a:t> </a:t>
            </a:r>
            <a:r>
              <a:rPr lang="vi-VN" sz="4000"/>
              <a:t>lượng muối trong nước biển.</a:t>
            </a:r>
            <a:endParaRPr lang="en-US" sz="4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775C1-2A25-15C6-B968-CA76EF64603C}"/>
              </a:ext>
            </a:extLst>
          </p:cNvPr>
          <p:cNvSpPr txBox="1"/>
          <p:nvPr/>
        </p:nvSpPr>
        <p:spPr>
          <a:xfrm>
            <a:off x="2982444" y="2803506"/>
            <a:ext cx="8206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Bài giải</a:t>
            </a:r>
          </a:p>
          <a:p>
            <a:pPr algn="ctr"/>
            <a:r>
              <a:rPr lang="vi-VN" sz="4000">
                <a:solidFill>
                  <a:srgbClr val="0070C0"/>
                </a:solidFill>
              </a:rPr>
              <a:t>Tỉ số phần trăm của lượng muối trong nước biển là</a:t>
            </a:r>
          </a:p>
          <a:p>
            <a:pPr algn="ctr"/>
            <a:r>
              <a:rPr lang="vi-VN" sz="4000">
                <a:solidFill>
                  <a:srgbClr val="0070C0"/>
                </a:solidFill>
              </a:rPr>
              <a:t>1,4 : 40 = 0,035</a:t>
            </a:r>
          </a:p>
          <a:p>
            <a:pPr algn="ctr"/>
            <a:r>
              <a:rPr lang="vi-VN" sz="4000">
                <a:solidFill>
                  <a:srgbClr val="0070C0"/>
                </a:solidFill>
              </a:rPr>
              <a:t>0,035 = 3,5%</a:t>
            </a:r>
          </a:p>
        </p:txBody>
      </p:sp>
    </p:spTree>
    <p:extLst>
      <p:ext uri="{BB962C8B-B14F-4D97-AF65-F5344CB8AC3E}">
        <p14:creationId xmlns:p14="http://schemas.microsoft.com/office/powerpoint/2010/main" val="24860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5FF64-DEB3-B60D-F8C7-2E4722C6ADAC}"/>
              </a:ext>
            </a:extLst>
          </p:cNvPr>
          <p:cNvSpPr txBox="1"/>
          <p:nvPr/>
        </p:nvSpPr>
        <p:spPr>
          <a:xfrm>
            <a:off x="2534738" y="729288"/>
            <a:ext cx="8715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Lớp 5D có 35 học sinh. Học kì 1 có 14 học sinh tham gia câu lạc bộ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bóng rổ, học kì 2 có thêm 7 học sinh tham gia. Hỏi mỗi học kì lớp 5D có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bao nhiêu phần trăm học sinh tham gia câu lạc bộ bóng rổ?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BD56D7-DEE7-8E3F-52C1-486BFBAF597B}"/>
              </a:ext>
            </a:extLst>
          </p:cNvPr>
          <p:cNvGrpSpPr/>
          <p:nvPr/>
        </p:nvGrpSpPr>
        <p:grpSpPr>
          <a:xfrm>
            <a:off x="40813" y="2127165"/>
            <a:ext cx="2899548" cy="4653763"/>
            <a:chOff x="3528816" y="1219200"/>
            <a:chExt cx="3240675" cy="5201266"/>
          </a:xfrm>
        </p:grpSpPr>
        <p:pic>
          <p:nvPicPr>
            <p:cNvPr id="10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5524BFDF-A504-9F24-416B-606D182F93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thiếu niên tiền phong quàng khăn đỏ minh họa">
              <a:extLst>
                <a:ext uri="{FF2B5EF4-FFF2-40B4-BE49-F238E27FC236}">
                  <a16:creationId xmlns:a16="http://schemas.microsoft.com/office/drawing/2014/main" id="{52C4EE67-C70E-5CC0-54A4-A062E2564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68CC584-91B1-362F-D2DB-D3930498AD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18" y="741362"/>
            <a:ext cx="1048831" cy="10488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5B57D9-9486-96E7-8903-BA3149A8FBAF}"/>
              </a:ext>
            </a:extLst>
          </p:cNvPr>
          <p:cNvSpPr txBox="1"/>
          <p:nvPr/>
        </p:nvSpPr>
        <p:spPr>
          <a:xfrm>
            <a:off x="4499276" y="4260029"/>
            <a:ext cx="6908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105号-简雅黑"/>
                <a:cs typeface="+mn-cs"/>
              </a:rPr>
              <a:t>Tính tỉ số phần trăm của số học sinh tham gia câu lạc bộ ở từng học kì và số học sinh cả lớp.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5B86B42-F70C-2B2A-273B-29137A326C66}"/>
              </a:ext>
            </a:extLst>
          </p:cNvPr>
          <p:cNvSpPr/>
          <p:nvPr/>
        </p:nvSpPr>
        <p:spPr>
          <a:xfrm>
            <a:off x="3511550" y="4950833"/>
            <a:ext cx="752476" cy="350053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45B57D9-9486-96E7-8903-BA3149A8FBAF}"/>
              </a:ext>
            </a:extLst>
          </p:cNvPr>
          <p:cNvSpPr txBox="1"/>
          <p:nvPr/>
        </p:nvSpPr>
        <p:spPr>
          <a:xfrm>
            <a:off x="1113156" y="671228"/>
            <a:ext cx="10088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>
                <a:solidFill>
                  <a:srgbClr val="FF0000"/>
                </a:solidFill>
              </a:rPr>
              <a:t>Bài giải</a:t>
            </a:r>
          </a:p>
          <a:p>
            <a:pPr algn="ctr"/>
            <a:r>
              <a:rPr lang="vi-VN" sz="3200" b="1">
                <a:solidFill>
                  <a:srgbClr val="0070C0"/>
                </a:solidFill>
              </a:rPr>
              <a:t>Học kì 1 lớp 5D có 40% số học sinh tham gia câu lạc bộ bóng rổ.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14 : 35 = 0,4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0,4 = 40%</a:t>
            </a:r>
          </a:p>
          <a:p>
            <a:pPr algn="ctr"/>
            <a:r>
              <a:rPr lang="vi-VN" sz="3200" b="1">
                <a:solidFill>
                  <a:srgbClr val="0070C0"/>
                </a:solidFill>
              </a:rPr>
              <a:t>Học kì 2 lớp 5D có 21 học sinh tham gia câu lạc bộ bóng rổ.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14 + 7 = 21</a:t>
            </a:r>
          </a:p>
          <a:p>
            <a:pPr algn="ctr"/>
            <a:r>
              <a:rPr lang="vi-VN" sz="3200" b="1">
                <a:solidFill>
                  <a:srgbClr val="0070C0"/>
                </a:solidFill>
              </a:rPr>
              <a:t>Học kì 2 lớp 5D có 60% số học sinh tham gia câu lạc bộ bóng rổ.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21 : 35 = 0,6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0,6 = 60%</a:t>
            </a:r>
          </a:p>
        </p:txBody>
      </p:sp>
    </p:spTree>
    <p:extLst>
      <p:ext uri="{BB962C8B-B14F-4D97-AF65-F5344CB8AC3E}">
        <p14:creationId xmlns:p14="http://schemas.microsoft.com/office/powerpoint/2010/main" val="33946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4353</TotalTime>
  <Words>559</Words>
  <Application>Microsoft Office PowerPoint</Application>
  <PresentationFormat>Widescreen</PresentationFormat>
  <Paragraphs>73</Paragraphs>
  <Slides>14</Slides>
  <Notes>13</Notes>
  <HiddenSlides>0</HiddenSlides>
  <MMClips>11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Aptos</vt:lpstr>
      <vt:lpstr>Arial</vt:lpstr>
      <vt:lpstr>Bauhaus 93</vt:lpstr>
      <vt:lpstr>Cambria Math</vt:lpstr>
      <vt:lpstr>SVN-Hole Hearted</vt:lpstr>
      <vt:lpstr>Times New Roman</vt:lpstr>
      <vt:lpstr>UTM Cookies</vt:lpstr>
      <vt:lpstr>UTM Guanine</vt:lpstr>
      <vt:lpstr>三极准柔宋</vt:lpstr>
      <vt:lpstr>字魂105号-简雅黑</vt:lpstr>
      <vt:lpstr>思源宋体 CN Heavy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181</cp:revision>
  <dcterms:created xsi:type="dcterms:W3CDTF">2022-02-28T09:08:26Z</dcterms:created>
  <dcterms:modified xsi:type="dcterms:W3CDTF">2025-01-13T13:31:59Z</dcterms:modified>
  <cp:category>9Slide.vn</cp:category>
</cp:coreProperties>
</file>