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5" r:id="rId2"/>
  </p:sldMasterIdLst>
  <p:notesMasterIdLst>
    <p:notesMasterId r:id="rId25"/>
  </p:notesMasterIdLst>
  <p:handoutMasterIdLst>
    <p:handoutMasterId r:id="rId26"/>
  </p:handoutMasterIdLst>
  <p:sldIdLst>
    <p:sldId id="2635" r:id="rId3"/>
    <p:sldId id="258" r:id="rId4"/>
    <p:sldId id="259" r:id="rId5"/>
    <p:sldId id="313" r:id="rId6"/>
    <p:sldId id="315" r:id="rId7"/>
    <p:sldId id="282" r:id="rId8"/>
    <p:sldId id="316" r:id="rId9"/>
    <p:sldId id="317" r:id="rId10"/>
    <p:sldId id="318" r:id="rId11"/>
    <p:sldId id="287" r:id="rId12"/>
    <p:sldId id="319" r:id="rId13"/>
    <p:sldId id="320" r:id="rId14"/>
    <p:sldId id="321" r:id="rId15"/>
    <p:sldId id="294" r:id="rId16"/>
    <p:sldId id="322" r:id="rId17"/>
    <p:sldId id="323" r:id="rId18"/>
    <p:sldId id="324" r:id="rId19"/>
    <p:sldId id="325" r:id="rId20"/>
    <p:sldId id="286" r:id="rId21"/>
    <p:sldId id="306" r:id="rId22"/>
    <p:sldId id="304" r:id="rId23"/>
    <p:sldId id="281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3AE8"/>
    <a:srgbClr val="F25353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85421" autoAdjust="0"/>
  </p:normalViewPr>
  <p:slideViewPr>
    <p:cSldViewPr snapToGrid="0">
      <p:cViewPr varScale="1">
        <p:scale>
          <a:sx n="103" d="100"/>
          <a:sy n="103" d="100"/>
        </p:scale>
        <p:origin x="13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2213-BC2E-F04D-85E6-F71CB5B7C4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388" y="21419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EB85-4550-B1AA-9EFB-87826863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2285B-76D5-973B-9385-DF20A02E9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1025B-F68D-5F95-8B19-7999C8424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3317E-220C-D43D-6BCB-609CB7C38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A42D9-8044-7EB5-50D5-AC9C5A146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49398-B595-9127-5D89-0CA111A4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53231-F871-9024-C159-42C37CB3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51A39-4603-A58B-A5C8-4A36B571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7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D484-C545-A1B9-BB50-68474BB6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68843-B87F-9C8C-A42F-CA6774C8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5E9B5-C32D-00F9-DBA6-D6A84B5F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20D0C-E039-3739-86DA-E8AEEEC0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1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B8719-D13D-E34B-82A1-A6C71BB8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4BF1B-CF02-DA23-59A8-40F36652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BC05C-8C75-A21C-C07A-645BEA58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C971-1E21-7EE0-87AA-4ABD4CCC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ED78-AE70-7CBA-348E-F916708F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6CD0B-D3F1-1E08-D862-07FFFEC51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2EBBC-BFA9-2EC4-609A-500826EE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12C0B-E297-FEC2-017C-A6C4E02B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6D1C-EDA8-2982-FFEE-93719E09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48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9CB9-F406-F442-4F3B-7090C6F7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2CA32-662F-887D-2FE3-EF72682C5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6510E-3D51-724B-5A23-5AB84F5D1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F3B2B-E88B-6AD1-B94E-0B267239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713E5-E836-66A1-C736-AF65A0820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81ECE-21C0-24E9-788A-513081F1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1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D40F-DE9E-7784-18C4-7A6AC638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8B407-8FDE-ED2F-BFCE-B63939926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6C6D-616B-3DEF-6556-DBBAEEB1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5D66-62E6-9B15-C443-2C5C8838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E8CD-FACE-B239-A447-FA3D9DFB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7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CE116-AC0A-CE53-D43A-86AB0D4E2E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F4A44-2CAC-5F48-D099-D8ECC4F47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24230-7717-27D5-B64D-919D771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CF5CD-FF65-2424-8F5F-ED9FA85F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D799-B15C-F516-F534-1C9E6550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2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3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2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2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5DA0-FF49-0C1F-D6BA-341F0A911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3C598-FCCE-6903-F6BE-F446BFF2F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FF8A0-4982-AFA5-5B8A-00AE8921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FA7B-DF7D-6DDE-551B-4EB233C5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E8757-47FF-AD2C-F598-39A27F65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8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6F180-0CC3-E92B-D549-1733BF22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9883C-CED3-9589-BBF4-31A6C5B4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4DC53-8E80-C2A2-0EFA-B8C1601D7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F13C8-B0BA-4769-5B91-DCABACF2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4A6F9-001B-B370-F690-C9ABAEBF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4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DFF4-37DB-A1C0-41C4-192A610C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69A1B-2436-BF50-A3F1-CEB32A055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448-32B6-D5CE-F9AE-A7B99EDD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795D-9AEB-A1E1-3B1B-0E9BFC41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E3F0-EAE3-A500-89D4-DA977DC8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42BC-06F4-2FD4-1202-30E757B3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C8283-2E9A-5E6D-F305-45E821E59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9733F-6FB6-C63C-E0CE-D10BDAD82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21A75-1102-5A5C-1EC0-F0B35F56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C9237-B3A0-4415-D6CE-1BAF7393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3659-6B7B-492E-F707-33071ED3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1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09D664-8D63-944B-F50B-A6EBA60D7C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DEB5EA-80D2-39C9-89B4-879BE5C444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812" y="19514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4779D9-CD3D-777E-302B-CB413B32D0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A911F-F5A8-D0BE-6234-A75EB290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0D92-FC40-E385-2748-88832839A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F1884-E57B-61CF-D083-D7557E661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0F4C-DA13-433A-B2A3-3408D3C5B5A2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CC10-E4C8-0F1C-6B2B-E8E97C60F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BECA-9AF8-8BEF-11FE-BA0850FFF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9F653D-80DE-A3C4-8C5C-A20AD9DCED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812" y="19514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microsoft.com/office/2007/relationships/media" Target="../media/media2.MP3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slide" Target="slide6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354AA8-B59E-2927-82B7-F1FF7C4D74CE}"/>
              </a:ext>
            </a:extLst>
          </p:cNvPr>
          <p:cNvSpPr txBox="1"/>
          <p:nvPr/>
        </p:nvSpPr>
        <p:spPr>
          <a:xfrm>
            <a:off x="1002755" y="487268"/>
            <a:ext cx="9961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năm ngày 16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phần trăm của một số.</a:t>
            </a:r>
            <a:r>
              <a:rPr lang="it-IT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1).</a:t>
            </a:r>
            <a:endParaRPr lang="en-US" sz="40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9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634836" y="575644"/>
            <a:ext cx="101104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Tính.</a:t>
            </a:r>
          </a:p>
          <a:p>
            <a:endParaRPr lang="en-US" sz="3600" b="1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a)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15% của 40 l </a:t>
            </a:r>
          </a:p>
          <a:p>
            <a:endParaRPr lang="en-US" sz="3600" b="1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		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	b)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0,5% của 60 m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					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	c)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8,4% của 15 ha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463170" y="576047"/>
            <a:ext cx="990159" cy="99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B8820-E139-636F-864A-ADA177EE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3" y="3496105"/>
            <a:ext cx="4076271" cy="32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634836" y="575644"/>
            <a:ext cx="10110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Tính.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15% của 40 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463170" y="576047"/>
            <a:ext cx="990159" cy="99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B8820-E139-636F-864A-ADA177EE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3" y="3496105"/>
            <a:ext cx="4076271" cy="32283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720F4-44AF-4B75-FD5A-1FCEA52D1CB7}"/>
              </a:ext>
            </a:extLst>
          </p:cNvPr>
          <p:cNvSpPr/>
          <p:nvPr/>
        </p:nvSpPr>
        <p:spPr>
          <a:xfrm>
            <a:off x="5310515" y="2889683"/>
            <a:ext cx="4669057" cy="16823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>
                <a:solidFill>
                  <a:srgbClr val="C00000"/>
                </a:solidFill>
              </a:rPr>
              <a:t>40 x 15% = 6	</a:t>
            </a:r>
          </a:p>
          <a:p>
            <a:pPr algn="ctr"/>
            <a:r>
              <a:rPr lang="fr-FR" sz="4000" b="1">
                <a:solidFill>
                  <a:srgbClr val="C00000"/>
                </a:solidFill>
              </a:rPr>
              <a:t>(15% của 40 l là 6 l.)</a:t>
            </a:r>
            <a:endParaRPr lang="en-US" sz="4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4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634836" y="575644"/>
            <a:ext cx="10110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Tính.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lvl="0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b)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0,5% của 60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463170" y="576047"/>
            <a:ext cx="990159" cy="99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B8820-E139-636F-864A-ADA177EE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3" y="3496105"/>
            <a:ext cx="4076271" cy="32283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720F4-44AF-4B75-FD5A-1FCEA52D1CB7}"/>
              </a:ext>
            </a:extLst>
          </p:cNvPr>
          <p:cNvSpPr/>
          <p:nvPr/>
        </p:nvSpPr>
        <p:spPr>
          <a:xfrm>
            <a:off x="5420711" y="2930143"/>
            <a:ext cx="5709744" cy="16823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4000" b="1">
                <a:solidFill>
                  <a:srgbClr val="C00000"/>
                </a:solidFill>
              </a:rPr>
              <a:t>60 x 0,5% = 0,3 </a:t>
            </a:r>
          </a:p>
          <a:p>
            <a:pPr lvl="0" algn="ctr"/>
            <a:r>
              <a:rPr lang="fr-FR" sz="4000" b="1">
                <a:solidFill>
                  <a:srgbClr val="C00000"/>
                </a:solidFill>
              </a:rPr>
              <a:t>(0,5% của 60 m là 0,3 m.)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91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634836" y="575644"/>
            <a:ext cx="10110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Tính.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lvl="0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</a:rPr>
              <a:t>c)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8,4% của 15 ha 	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463170" y="576047"/>
            <a:ext cx="990159" cy="99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B8820-E139-636F-864A-ADA177EE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3" y="3496105"/>
            <a:ext cx="4076271" cy="32283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720F4-44AF-4B75-FD5A-1FCEA52D1CB7}"/>
              </a:ext>
            </a:extLst>
          </p:cNvPr>
          <p:cNvSpPr/>
          <p:nvPr/>
        </p:nvSpPr>
        <p:spPr>
          <a:xfrm>
            <a:off x="5263054" y="2845714"/>
            <a:ext cx="6324599" cy="16823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4000" b="1">
                <a:solidFill>
                  <a:srgbClr val="C00000"/>
                </a:solidFill>
              </a:rPr>
              <a:t>15 x 8,4% = 1,26 </a:t>
            </a:r>
          </a:p>
          <a:p>
            <a:pPr lvl="0" algn="ctr"/>
            <a:r>
              <a:rPr lang="it-IT" sz="4000" b="1">
                <a:solidFill>
                  <a:srgbClr val="C00000"/>
                </a:solidFill>
              </a:rPr>
              <a:t>(8,4% của 15 ha là 1,26 ha.)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5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93" y="3115761"/>
            <a:ext cx="4782207" cy="3787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1552099" y="650231"/>
            <a:ext cx="11982693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>
                <a:solidFill>
                  <a:srgbClr val="000000"/>
                </a:solidFill>
                <a:ea typeface="Cambria" panose="02040503050406030204" pitchFamily="18" charset="0"/>
              </a:rPr>
              <a:t>Tính nhẩm.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CB9C9-E339-DD47-26F4-96335C0CE37D}"/>
              </a:ext>
            </a:extLst>
          </p:cNvPr>
          <p:cNvSpPr txBox="1"/>
          <p:nvPr/>
        </p:nvSpPr>
        <p:spPr>
          <a:xfrm>
            <a:off x="1738506" y="1577756"/>
            <a:ext cx="5277150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ea typeface="Cambria" panose="02040503050406030204" pitchFamily="18" charset="0"/>
              </a:rPr>
              <a:t>a)</a:t>
            </a:r>
            <a:r>
              <a:rPr lang="vi-VN" sz="3600">
                <a:solidFill>
                  <a:srgbClr val="000000"/>
                </a:solidFill>
                <a:ea typeface="Cambria" panose="02040503050406030204" pitchFamily="18" charset="0"/>
              </a:rPr>
              <a:t> 1% của 200 kg </a:t>
            </a:r>
            <a:endParaRPr lang="en-US" sz="360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ea typeface="Cambria" panose="02040503050406030204" pitchFamily="18" charset="0"/>
              </a:rPr>
              <a:t>b) </a:t>
            </a:r>
            <a:r>
              <a:rPr lang="vi-VN" sz="3600">
                <a:solidFill>
                  <a:srgbClr val="000000"/>
                </a:solidFill>
                <a:ea typeface="Cambria" panose="02040503050406030204" pitchFamily="18" charset="0"/>
              </a:rPr>
              <a:t>10% của 200 kg</a:t>
            </a:r>
            <a:endParaRPr lang="en-US" sz="360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000000"/>
                </a:solidFill>
                <a:ea typeface="Cambria" panose="02040503050406030204" pitchFamily="18" charset="0"/>
              </a:rPr>
              <a:t> </a:t>
            </a:r>
            <a:endParaRPr lang="en-US" sz="360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  <a:ea typeface="Cambria" panose="02040503050406030204" pitchFamily="18" charset="0"/>
              </a:rPr>
              <a:t>c) </a:t>
            </a:r>
            <a:r>
              <a:rPr lang="vi-VN" sz="3600">
                <a:solidFill>
                  <a:srgbClr val="000000"/>
                </a:solidFill>
                <a:ea typeface="Cambria" panose="02040503050406030204" pitchFamily="18" charset="0"/>
              </a:rPr>
              <a:t>25% của 200 kg</a:t>
            </a:r>
            <a:endParaRPr lang="en-US" sz="36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917" y="3070542"/>
            <a:ext cx="4782207" cy="3787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/>
              <p:nvPr/>
            </p:nvSpPr>
            <p:spPr>
              <a:xfrm>
                <a:off x="1112813" y="1758536"/>
                <a:ext cx="6296980" cy="4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1 : 100 = 2 (kg)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: 100 x 1 = 2 (kg)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 1%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 = 0,01	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0,01 = </a:t>
                </a:r>
                <a:r>
                  <a:rPr lang="nn-NO" sz="4400" b="1">
                    <a:solidFill>
                      <a:srgbClr val="FF0000"/>
                    </a:solidFill>
                    <a:ea typeface="Cambria" panose="02040503050406030204" pitchFamily="18" charset="0"/>
                  </a:rPr>
                  <a:t>2 (kg)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813" y="1758536"/>
                <a:ext cx="6296980" cy="4470583"/>
              </a:xfrm>
              <a:prstGeom prst="rect">
                <a:avLst/>
              </a:prstGeom>
              <a:blipFill>
                <a:blip r:embed="rId4"/>
                <a:stretch>
                  <a:fillRect l="-3969" b="-5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5956AA-CB05-96A1-855C-E3F3B74FD392}"/>
              </a:ext>
            </a:extLst>
          </p:cNvPr>
          <p:cNvSpPr/>
          <p:nvPr/>
        </p:nvSpPr>
        <p:spPr>
          <a:xfrm>
            <a:off x="3566546" y="502920"/>
            <a:ext cx="4375736" cy="10748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FF0000"/>
                </a:solidFill>
                <a:ea typeface="Cambria" panose="02040503050406030204" pitchFamily="18" charset="0"/>
              </a:rPr>
              <a:t>a)</a:t>
            </a:r>
            <a:r>
              <a:rPr lang="vi-VN" sz="3600">
                <a:solidFill>
                  <a:srgbClr val="000000"/>
                </a:solidFill>
                <a:ea typeface="Cambria" panose="02040503050406030204" pitchFamily="18" charset="0"/>
              </a:rPr>
              <a:t> 1% của 200 kg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2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93" y="3070542"/>
            <a:ext cx="4782207" cy="3787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/>
              <p:nvPr/>
            </p:nvSpPr>
            <p:spPr>
              <a:xfrm>
                <a:off x="1014681" y="1577756"/>
                <a:ext cx="6296980" cy="4560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10 : 100 =20 (kg)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: 100 x 10 = 20 (kg)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 10%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 = 0,1.  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0,1 = </a:t>
                </a:r>
                <a:r>
                  <a:rPr lang="nn-NO" sz="4400" b="1">
                    <a:solidFill>
                      <a:srgbClr val="FF0000"/>
                    </a:solidFill>
                    <a:ea typeface="Cambria" panose="02040503050406030204" pitchFamily="18" charset="0"/>
                  </a:rPr>
                  <a:t>20 kg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81" y="1577756"/>
                <a:ext cx="6296980" cy="4560544"/>
              </a:xfrm>
              <a:prstGeom prst="rect">
                <a:avLst/>
              </a:prstGeom>
              <a:blipFill>
                <a:blip r:embed="rId4"/>
                <a:stretch>
                  <a:fillRect l="-3872" r="-1646" b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5956AA-CB05-96A1-855C-E3F3B74FD392}"/>
              </a:ext>
            </a:extLst>
          </p:cNvPr>
          <p:cNvSpPr/>
          <p:nvPr/>
        </p:nvSpPr>
        <p:spPr>
          <a:xfrm>
            <a:off x="3566546" y="502920"/>
            <a:ext cx="4375736" cy="10748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rPr>
              <a:t>10% của 200 kg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30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93" y="3070542"/>
            <a:ext cx="4782207" cy="3787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/>
              <p:nvPr/>
            </p:nvSpPr>
            <p:spPr>
              <a:xfrm>
                <a:off x="1014681" y="1577756"/>
                <a:ext cx="6296980" cy="4560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25 : 100 = 50(kg)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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 200 : 100 x 25= 50 (kg)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</a:t>
                </a:r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</a:rPr>
                  <a:t> 25%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n-NO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</a:rPr>
                  <a:t> = 0,25.  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kumimoji="0" lang="nn-NO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 </a:t>
                </a:r>
                <a:r>
                  <a:rPr lang="nn-NO" sz="4400">
                    <a:solidFill>
                      <a:srgbClr val="000000"/>
                    </a:solidFill>
                    <a:ea typeface="Cambria" panose="02040503050406030204" pitchFamily="18" charset="0"/>
                  </a:rPr>
                  <a:t>200 x 0,25= </a:t>
                </a:r>
                <a:r>
                  <a:rPr lang="nn-NO" sz="4400" b="1">
                    <a:solidFill>
                      <a:srgbClr val="FF0000"/>
                    </a:solidFill>
                    <a:ea typeface="Cambria" panose="02040503050406030204" pitchFamily="18" charset="0"/>
                  </a:rPr>
                  <a:t>50(kg)</a:t>
                </a:r>
                <a:endParaRPr kumimoji="0" lang="nn-NO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7CB9C9-E339-DD47-26F4-96335C0C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81" y="1577756"/>
                <a:ext cx="6296980" cy="4560544"/>
              </a:xfrm>
              <a:prstGeom prst="rect">
                <a:avLst/>
              </a:prstGeom>
              <a:blipFill>
                <a:blip r:embed="rId4"/>
                <a:stretch>
                  <a:fillRect l="-3872" b="-3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5956AA-CB05-96A1-855C-E3F3B74FD392}"/>
              </a:ext>
            </a:extLst>
          </p:cNvPr>
          <p:cNvSpPr/>
          <p:nvPr/>
        </p:nvSpPr>
        <p:spPr>
          <a:xfrm>
            <a:off x="3566546" y="502920"/>
            <a:ext cx="4375736" cy="10748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rPr>
              <a:t>25% của 200 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80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3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4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EA0C0-821E-7F5C-37F6-DABD6F252278}"/>
              </a:ext>
            </a:extLst>
          </p:cNvPr>
          <p:cNvSpPr txBox="1"/>
          <p:nvPr/>
        </p:nvSpPr>
        <p:spPr>
          <a:xfrm>
            <a:off x="1378696" y="1944574"/>
            <a:ext cx="655135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863AE8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Vận dụng.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863AE8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Trải nghiệm</a:t>
            </a:r>
            <a:endParaRPr kumimoji="0" lang="en-US" sz="72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0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123810" y="516456"/>
            <a:ext cx="92554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Số?</a:t>
            </a:r>
          </a:p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thường, tỉ số phần trăm nước trong dưa hấu là 91,5%.</a:t>
            </a:r>
          </a:p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nước có trong 4 kg dưa hấu là .?. kg.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F148C-BAFE-1910-7312-B888CFEBC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1" y="268129"/>
            <a:ext cx="1611844" cy="1479433"/>
          </a:xfrm>
          <a:prstGeom prst="rect">
            <a:avLst/>
          </a:prstGeom>
        </p:spPr>
      </p:pic>
      <p:pic>
        <p:nvPicPr>
          <p:cNvPr id="1026" name="Picture 2" descr="Hình ảnh Miếng Dưa Hấu Sống Trên đĩa PNG , Chế độ ăn, Không Ai, Cắt PNG  trong suốt và Vector để tải xuống miễn phí">
            <a:extLst>
              <a:ext uri="{FF2B5EF4-FFF2-40B4-BE49-F238E27FC236}">
                <a16:creationId xmlns:a16="http://schemas.microsoft.com/office/drawing/2014/main" id="{0304A2DB-6A43-45A8-0046-A1629ED8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24" y="2743060"/>
            <a:ext cx="6193366" cy="41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2"/>
          <p:cNvPicPr>
            <a:picLocks noChangeAspect="1"/>
          </p:cNvPicPr>
          <p:nvPr/>
        </p:nvPicPr>
        <p:blipFill>
          <a:blip r:embed="rId2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156845" y="1032976"/>
            <a:ext cx="96293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91,5% của 4 kg. </a:t>
            </a:r>
            <a:endParaRPr 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× 91,5% =3,66 kg</a:t>
            </a:r>
          </a:p>
          <a:p>
            <a:pPr algn="just">
              <a:spcBef>
                <a:spcPts val="600"/>
              </a:spcBef>
            </a:pP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nước có trong 4 kg dưa hấu là 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3,66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kg.</a:t>
            </a:r>
            <a:endParaRPr lang="vi-VN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CA4B02-104B-E59B-81D2-962AEE86E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1" y="268129"/>
            <a:ext cx="1611844" cy="1479433"/>
          </a:xfrm>
          <a:prstGeom prst="rect">
            <a:avLst/>
          </a:prstGeom>
        </p:spPr>
      </p:pic>
      <p:pic>
        <p:nvPicPr>
          <p:cNvPr id="11" name="Picture 2" descr="Hình ảnh Miếng Dưa Hấu Sống Trên đĩa PNG , Chế độ ăn, Không Ai, Cắt PNG  trong suốt và Vector để tải xuống miễn phí">
            <a:extLst>
              <a:ext uri="{FF2B5EF4-FFF2-40B4-BE49-F238E27FC236}">
                <a16:creationId xmlns:a16="http://schemas.microsoft.com/office/drawing/2014/main" id="{81421D9C-D51A-ED63-3349-D6C3FA56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24" y="2743060"/>
            <a:ext cx="6193366" cy="41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2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4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5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lant, wooden&#10;&#10;Description automatically generated">
            <a:extLst>
              <a:ext uri="{FF2B5EF4-FFF2-40B4-BE49-F238E27FC236}">
                <a16:creationId xmlns:a16="http://schemas.microsoft.com/office/drawing/2014/main" id="{4A0091F4-3737-82D1-593F-C96E65162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2411"/>
          <a:stretch/>
        </p:blipFill>
        <p:spPr>
          <a:xfrm>
            <a:off x="2199502" y="261437"/>
            <a:ext cx="7149147" cy="2755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1BE62B-C082-3685-5D5E-D4AC571B153A}"/>
              </a:ext>
            </a:extLst>
          </p:cNvPr>
          <p:cNvSpPr txBox="1"/>
          <p:nvPr/>
        </p:nvSpPr>
        <p:spPr>
          <a:xfrm>
            <a:off x="4250723" y="1027556"/>
            <a:ext cx="3023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prstClr val="black"/>
                </a:solidFill>
                <a:latin typeface="UTM Facebook K&amp;T" panose="02040603050506020204" pitchFamily="18" charset="0"/>
              </a:rPr>
              <a:t>Tìm giá trị phân số của một số?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Chinh xac_nam">
            <a:hlinkClick r:id="" action="ppaction://media"/>
            <a:extLst>
              <a:ext uri="{FF2B5EF4-FFF2-40B4-BE49-F238E27FC236}">
                <a16:creationId xmlns:a16="http://schemas.microsoft.com/office/drawing/2014/main" id="{E72B93C2-037E-D937-047C-3A9F2809D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02" y="-783681"/>
            <a:ext cx="609600" cy="609600"/>
          </a:xfrm>
          <a:prstGeom prst="rect">
            <a:avLst/>
          </a:prstGeom>
        </p:spPr>
      </p:pic>
      <p:pic>
        <p:nvPicPr>
          <p:cNvPr id="34" name="sai roi-nam">
            <a:hlinkClick r:id="" action="ppaction://media"/>
            <a:extLst>
              <a:ext uri="{FF2B5EF4-FFF2-40B4-BE49-F238E27FC236}">
                <a16:creationId xmlns:a16="http://schemas.microsoft.com/office/drawing/2014/main" id="{1ECE3001-C7AF-CB8E-235C-652FEDC042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2264" y="-988005"/>
            <a:ext cx="609600" cy="609600"/>
          </a:xfrm>
          <a:prstGeom prst="rect">
            <a:avLst/>
          </a:prstGeom>
        </p:spPr>
      </p:pic>
      <p:pic>
        <p:nvPicPr>
          <p:cNvPr id="35" name="sai roi-nam">
            <a:hlinkClick r:id="" action="ppaction://media"/>
            <a:extLst>
              <a:ext uri="{FF2B5EF4-FFF2-40B4-BE49-F238E27FC236}">
                <a16:creationId xmlns:a16="http://schemas.microsoft.com/office/drawing/2014/main" id="{B1516A0B-E1F7-5F9A-B43A-2E07F5826C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1014" y="-885903"/>
            <a:ext cx="609600" cy="609600"/>
          </a:xfrm>
          <a:prstGeom prst="rect">
            <a:avLst/>
          </a:prstGeom>
        </p:spPr>
      </p:pic>
      <p:pic>
        <p:nvPicPr>
          <p:cNvPr id="36" name="sai roi-nam">
            <a:hlinkClick r:id="" action="ppaction://media"/>
            <a:extLst>
              <a:ext uri="{FF2B5EF4-FFF2-40B4-BE49-F238E27FC236}">
                <a16:creationId xmlns:a16="http://schemas.microsoft.com/office/drawing/2014/main" id="{121C720B-23A1-4947-557A-F0A941AE1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010" y="-910610"/>
            <a:ext cx="609600" cy="609600"/>
          </a:xfrm>
          <a:prstGeom prst="rect">
            <a:avLst/>
          </a:prstGeom>
        </p:spPr>
      </p:pic>
      <p:sp>
        <p:nvSpPr>
          <p:cNvPr id="37" name="Arrow: Right 36">
            <a:hlinkClick r:id="rId8" action="ppaction://hlinksldjump">
              <a:snd r:embed="rId9" name="click.wav"/>
            </a:hlinkClick>
            <a:extLst>
              <a:ext uri="{FF2B5EF4-FFF2-40B4-BE49-F238E27FC236}">
                <a16:creationId xmlns:a16="http://schemas.microsoft.com/office/drawing/2014/main" id="{10B0C9A6-370C-F493-15B6-E874612A9E0B}"/>
              </a:ext>
            </a:extLst>
          </p:cNvPr>
          <p:cNvSpPr/>
          <p:nvPr/>
        </p:nvSpPr>
        <p:spPr>
          <a:xfrm>
            <a:off x="10839466" y="299378"/>
            <a:ext cx="1004281" cy="61700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 lại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EDEC5B-F3B6-D4E3-25AE-9C6E6812B6B6}"/>
              </a:ext>
            </a:extLst>
          </p:cNvPr>
          <p:cNvSpPr/>
          <p:nvPr/>
        </p:nvSpPr>
        <p:spPr>
          <a:xfrm>
            <a:off x="1382080" y="3841036"/>
            <a:ext cx="9398000" cy="15632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863AE8"/>
                </a:solidFill>
              </a:rPr>
              <a:t>Lấy số đó nhân với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9712196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nt, wooden&#10;&#10;Description automatically generated">
            <a:extLst>
              <a:ext uri="{FF2B5EF4-FFF2-40B4-BE49-F238E27FC236}">
                <a16:creationId xmlns:a16="http://schemas.microsoft.com/office/drawing/2014/main" id="{4A0091F4-3737-82D1-593F-C96E65162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2411"/>
          <a:stretch/>
        </p:blipFill>
        <p:spPr>
          <a:xfrm>
            <a:off x="2199502" y="261437"/>
            <a:ext cx="7149147" cy="2755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1BE62B-C082-3685-5D5E-D4AC571B153A}"/>
                  </a:ext>
                </a:extLst>
              </p:cNvPr>
              <p:cNvSpPr txBox="1"/>
              <p:nvPr/>
            </p:nvSpPr>
            <p:spPr>
              <a:xfrm>
                <a:off x="4250723" y="1027556"/>
                <a:ext cx="3023287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Facebook K&amp;T" panose="02040603050506020204" pitchFamily="18" charset="0"/>
                    <a:ea typeface="+mn-ea"/>
                    <a:cs typeface="+mn-cs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Facebook K&amp;T" panose="02040603050506020204" pitchFamily="18" charset="0"/>
                    <a:ea typeface="+mn-ea"/>
                    <a:cs typeface="+mn-cs"/>
                  </a:rPr>
                  <a:t> của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Facebook K&amp;T" panose="02040603050506020204" pitchFamily="18" charset="0"/>
                    <a:ea typeface="+mn-ea"/>
                    <a:cs typeface="+mn-cs"/>
                  </a:rPr>
                  <a:t> 18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Facebook K&amp;T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1BE62B-C082-3685-5D5E-D4AC571B1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723" y="1027556"/>
                <a:ext cx="3023287" cy="832344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hinh xac_nam">
            <a:hlinkClick r:id="" action="ppaction://media"/>
            <a:extLst>
              <a:ext uri="{FF2B5EF4-FFF2-40B4-BE49-F238E27FC236}">
                <a16:creationId xmlns:a16="http://schemas.microsoft.com/office/drawing/2014/main" id="{E72B93C2-037E-D937-047C-3A9F2809D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202" y="-783681"/>
            <a:ext cx="609600" cy="609600"/>
          </a:xfrm>
          <a:prstGeom prst="rect">
            <a:avLst/>
          </a:prstGeom>
        </p:spPr>
      </p:pic>
      <p:pic>
        <p:nvPicPr>
          <p:cNvPr id="34" name="sai roi-nam">
            <a:hlinkClick r:id="" action="ppaction://media"/>
            <a:extLst>
              <a:ext uri="{FF2B5EF4-FFF2-40B4-BE49-F238E27FC236}">
                <a16:creationId xmlns:a16="http://schemas.microsoft.com/office/drawing/2014/main" id="{1ECE3001-C7AF-CB8E-235C-652FEDC042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22264" y="-988005"/>
            <a:ext cx="609600" cy="609600"/>
          </a:xfrm>
          <a:prstGeom prst="rect">
            <a:avLst/>
          </a:prstGeom>
        </p:spPr>
      </p:pic>
      <p:pic>
        <p:nvPicPr>
          <p:cNvPr id="35" name="sai roi-nam">
            <a:hlinkClick r:id="" action="ppaction://media"/>
            <a:extLst>
              <a:ext uri="{FF2B5EF4-FFF2-40B4-BE49-F238E27FC236}">
                <a16:creationId xmlns:a16="http://schemas.microsoft.com/office/drawing/2014/main" id="{B1516A0B-E1F7-5F9A-B43A-2E07F5826C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1014" y="-885903"/>
            <a:ext cx="609600" cy="609600"/>
          </a:xfrm>
          <a:prstGeom prst="rect">
            <a:avLst/>
          </a:prstGeom>
        </p:spPr>
      </p:pic>
      <p:pic>
        <p:nvPicPr>
          <p:cNvPr id="36" name="sai roi-nam">
            <a:hlinkClick r:id="" action="ppaction://media"/>
            <a:extLst>
              <a:ext uri="{FF2B5EF4-FFF2-40B4-BE49-F238E27FC236}">
                <a16:creationId xmlns:a16="http://schemas.microsoft.com/office/drawing/2014/main" id="{121C720B-23A1-4947-557A-F0A941AE1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4010" y="-910610"/>
            <a:ext cx="609600" cy="609600"/>
          </a:xfrm>
          <a:prstGeom prst="rect">
            <a:avLst/>
          </a:prstGeom>
        </p:spPr>
      </p:pic>
      <p:sp>
        <p:nvSpPr>
          <p:cNvPr id="37" name="Arrow: Right 36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10B0C9A6-370C-F493-15B6-E874612A9E0B}"/>
              </a:ext>
            </a:extLst>
          </p:cNvPr>
          <p:cNvSpPr/>
          <p:nvPr/>
        </p:nvSpPr>
        <p:spPr>
          <a:xfrm>
            <a:off x="10839466" y="299378"/>
            <a:ext cx="1004281" cy="61700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 lại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1EDEC5B-F3B6-D4E3-25AE-9C6E6812B6B6}"/>
                  </a:ext>
                </a:extLst>
              </p:cNvPr>
              <p:cNvSpPr/>
              <p:nvPr/>
            </p:nvSpPr>
            <p:spPr>
              <a:xfrm>
                <a:off x="1382080" y="3841036"/>
                <a:ext cx="9398000" cy="15632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s-ES" sz="4400">
                    <a:solidFill>
                      <a:srgbClr val="863AE8"/>
                    </a:solidFill>
                  </a:rPr>
                  <a:t>18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4400" i="1" smtClean="0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s-ES" sz="4400">
                    <a:solidFill>
                      <a:srgbClr val="863AE8"/>
                    </a:solidFill>
                  </a:rPr>
                  <a:t> = 12 </a:t>
                </a:r>
                <a:r>
                  <a:rPr lang="es-ES" sz="4400">
                    <a:solidFill>
                      <a:srgbClr val="FF0000"/>
                    </a:solidFill>
                  </a:rPr>
                  <a:t>hay</a:t>
                </a:r>
                <a:r>
                  <a:rPr lang="es-ES" sz="4400">
                    <a:solidFill>
                      <a:srgbClr val="863AE8"/>
                    </a:solidFill>
                  </a:rPr>
                  <a:t> 18 : 3 x 2 = 12</a:t>
                </a: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863A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1EDEC5B-F3B6-D4E3-25AE-9C6E6812B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080" y="3841036"/>
                <a:ext cx="9398000" cy="156324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4332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8698467-FC2C-01B6-0599-45E0A6DA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31" y="1391880"/>
            <a:ext cx="11019337" cy="4074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07C9C2-5EBC-E187-615F-F2CD378A7856}"/>
              </a:ext>
            </a:extLst>
          </p:cNvPr>
          <p:cNvSpPr/>
          <p:nvPr/>
        </p:nvSpPr>
        <p:spPr>
          <a:xfrm>
            <a:off x="2387600" y="1117600"/>
            <a:ext cx="8839200" cy="423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47067-40A9-041C-1C03-F3062B95FE13}"/>
              </a:ext>
            </a:extLst>
          </p:cNvPr>
          <p:cNvSpPr/>
          <p:nvPr/>
        </p:nvSpPr>
        <p:spPr>
          <a:xfrm>
            <a:off x="586330" y="5317067"/>
            <a:ext cx="11019337" cy="423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3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4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EA0C0-821E-7F5C-37F6-DABD6F252278}"/>
              </a:ext>
            </a:extLst>
          </p:cNvPr>
          <p:cNvSpPr txBox="1"/>
          <p:nvPr/>
        </p:nvSpPr>
        <p:spPr>
          <a:xfrm>
            <a:off x="1362930" y="1132355"/>
            <a:ext cx="6551359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863AE8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Tìm giá trị phần trăm của một số</a:t>
            </a:r>
          </a:p>
        </p:txBody>
      </p:sp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FF8BB3-361A-2309-4B7C-FE7134575634}"/>
              </a:ext>
            </a:extLst>
          </p:cNvPr>
          <p:cNvSpPr/>
          <p:nvPr/>
        </p:nvSpPr>
        <p:spPr>
          <a:xfrm>
            <a:off x="3065751" y="464619"/>
            <a:ext cx="5510690" cy="8555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63AE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Ví dụ 1: Tìm 25% của 32.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00E5CD-7580-18CD-DB21-E5F1B5A07265}"/>
                  </a:ext>
                </a:extLst>
              </p:cNvPr>
              <p:cNvSpPr txBox="1"/>
              <p:nvPr/>
            </p:nvSpPr>
            <p:spPr>
              <a:xfrm>
                <a:off x="961696" y="1320130"/>
                <a:ext cx="10767849" cy="316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/>
                  <a:t>Ta có: 25% =</a:t>
                </a:r>
                <a:r>
                  <a:rPr lang="en-US" sz="4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4000"/>
                  <a:t>; 32 × </a:t>
                </a:r>
                <a:r>
                  <a:rPr lang="en-US" sz="4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000"/>
                  <a:t> </a:t>
                </a:r>
                <a:r>
                  <a:rPr lang="vi-VN" sz="4000"/>
                  <a:t>= 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4000"/>
                  <a:t>Vậy 25% của 32 là: 32 × 25% = 8 </a:t>
                </a:r>
                <a:endParaRPr lang="en-US" sz="4000"/>
              </a:p>
              <a:p>
                <a:pPr>
                  <a:lnSpc>
                    <a:spcPct val="150000"/>
                  </a:lnSpc>
                </a:pPr>
                <a:r>
                  <a:rPr lang="en-US" sz="4000"/>
                  <a:t>				</a:t>
                </a:r>
                <a:r>
                  <a:rPr lang="vi-VN" sz="4000"/>
                  <a:t>hay 32 : 100 × 25 = 8.</a:t>
                </a:r>
                <a:endParaRPr lang="en-US" sz="40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00E5CD-7580-18CD-DB21-E5F1B5A0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96" y="1320130"/>
                <a:ext cx="10767849" cy="3164328"/>
              </a:xfrm>
              <a:prstGeom prst="rect">
                <a:avLst/>
              </a:prstGeom>
              <a:blipFill>
                <a:blip r:embed="rId2"/>
                <a:stretch>
                  <a:fillRect l="-2039" b="-6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6A8FC48-EB12-559C-9103-C90C41F8754D}"/>
              </a:ext>
            </a:extLst>
          </p:cNvPr>
          <p:cNvSpPr txBox="1"/>
          <p:nvPr/>
        </p:nvSpPr>
        <p:spPr>
          <a:xfrm>
            <a:off x="1264861" y="4553775"/>
            <a:ext cx="9112469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1">
                <a:solidFill>
                  <a:srgbClr val="863AE8"/>
                </a:solidFill>
              </a:rPr>
              <a:t>Muốn tìm 25% của 32, ta có thể lấy 32 nhân với 25% hay 32 : 100 × 25.</a:t>
            </a:r>
            <a:endParaRPr lang="en-US" sz="4000" b="1" i="1">
              <a:solidFill>
                <a:srgbClr val="863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5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FF8BB3-361A-2309-4B7C-FE7134575634}"/>
                  </a:ext>
                </a:extLst>
              </p:cNvPr>
              <p:cNvSpPr/>
              <p:nvPr/>
            </p:nvSpPr>
            <p:spPr>
              <a:xfrm>
                <a:off x="881233" y="599090"/>
                <a:ext cx="10429533" cy="20667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863AE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vi-VN" sz="4000" b="1">
                    <a:solidFill>
                      <a:srgbClr val="C00000"/>
                    </a:solidFill>
                    <a:latin typeface="Calibri"/>
                  </a:rPr>
                  <a:t>Ví dụ 2: </a:t>
                </a:r>
                <a:r>
                  <a:rPr lang="vi-VN" sz="4000" b="1">
                    <a:solidFill>
                      <a:srgbClr val="0070C0"/>
                    </a:solidFill>
                    <a:latin typeface="Calibri"/>
                  </a:rPr>
                  <a:t>Diện tích vườn trường là 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>
                    <a:solidFill>
                      <a:srgbClr val="0070C0"/>
                    </a:solidFill>
                    <a:latin typeface="Calibri"/>
                  </a:rPr>
                  <a:t>, trong đó 75% dùng để trồng rau. Diện tích đất trồng rau là</a:t>
                </a:r>
                <a:r>
                  <a:rPr lang="en-US" sz="4000" b="1">
                    <a:solidFill>
                      <a:srgbClr val="0070C0"/>
                    </a:solidFill>
                    <a:latin typeface="Calibri"/>
                  </a:rPr>
                  <a:t> bao nhiêu?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FF8BB3-361A-2309-4B7C-FE7134575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33" y="599090"/>
                <a:ext cx="10429533" cy="2066701"/>
              </a:xfrm>
              <a:prstGeom prst="roundRect">
                <a:avLst/>
              </a:prstGeom>
              <a:blipFill>
                <a:blip r:embed="rId2"/>
                <a:stretch>
                  <a:fillRect l="-932" t="-290" r="-2098" b="-8406"/>
                </a:stretch>
              </a:blipFill>
              <a:ln w="38100">
                <a:solidFill>
                  <a:srgbClr val="863AE8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A8FC48-EB12-559C-9103-C90C41F8754D}"/>
                  </a:ext>
                </a:extLst>
              </p:cNvPr>
              <p:cNvSpPr txBox="1"/>
              <p:nvPr/>
            </p:nvSpPr>
            <p:spPr>
              <a:xfrm>
                <a:off x="1186034" y="2818083"/>
                <a:ext cx="9112469" cy="303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vi-VN" sz="4400" b="1" i="1">
                    <a:solidFill>
                      <a:srgbClr val="002060"/>
                    </a:solidFill>
                  </a:rPr>
                  <a:t>Bài giải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vi-VN" sz="4400" b="1" i="1">
                    <a:solidFill>
                      <a:srgbClr val="863AE8"/>
                    </a:solidFill>
                  </a:rPr>
                  <a:t>84 x 75% =</a:t>
                </a:r>
                <a:r>
                  <a:rPr lang="en-US" sz="4400" b="1" i="1">
                    <a:solidFill>
                      <a:srgbClr val="863AE8"/>
                    </a:solidFill>
                  </a:rPr>
                  <a:t> </a:t>
                </a:r>
                <a:r>
                  <a:rPr lang="vi-VN" sz="4400" b="1" i="1">
                    <a:solidFill>
                      <a:srgbClr val="863AE8"/>
                    </a:solidFill>
                  </a:rPr>
                  <a:t>63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vi-VN" sz="4400" b="1" i="1">
                    <a:solidFill>
                      <a:srgbClr val="863AE8"/>
                    </a:solidFill>
                  </a:rPr>
                  <a:t>Diện tích đất trồng rau là 63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400" b="1" i="1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400" b="1" i="1">
                            <a:solidFill>
                              <a:srgbClr val="863AE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i="1">
                    <a:solidFill>
                      <a:srgbClr val="863AE8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A8FC48-EB12-559C-9103-C90C41F87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034" y="2818083"/>
                <a:ext cx="9112469" cy="3030573"/>
              </a:xfrm>
              <a:prstGeom prst="rect">
                <a:avLst/>
              </a:prstGeom>
              <a:blipFill>
                <a:blip r:embed="rId3"/>
                <a:stretch>
                  <a:fillRect l="-201" r="-134" b="-8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41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3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4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EA0C0-821E-7F5C-37F6-DABD6F252278}"/>
              </a:ext>
            </a:extLst>
          </p:cNvPr>
          <p:cNvSpPr txBox="1"/>
          <p:nvPr/>
        </p:nvSpPr>
        <p:spPr>
          <a:xfrm>
            <a:off x="1362930" y="2228353"/>
            <a:ext cx="65513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863AE8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THỰC HÀNH</a:t>
            </a:r>
            <a:endParaRPr kumimoji="0" lang="en-US" sz="72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6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805</TotalTime>
  <Words>479</Words>
  <Application>Microsoft Office PowerPoint</Application>
  <PresentationFormat>Widescreen</PresentationFormat>
  <Paragraphs>77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Times New Roman</vt:lpstr>
      <vt:lpstr>UTM Facebook K&amp;T</vt:lpstr>
      <vt:lpstr>Cambria Math</vt:lpstr>
      <vt:lpstr>UVN Banh Mi</vt:lpstr>
      <vt:lpstr>微软雅黑</vt:lpstr>
      <vt:lpstr>Calibri</vt:lpstr>
      <vt:lpstr>Arial</vt:lpstr>
      <vt:lpstr>Cambria</vt:lpstr>
      <vt:lpstr>Calibri Light</vt:lpstr>
      <vt:lpstr>Wingdings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2</cp:revision>
  <dcterms:created xsi:type="dcterms:W3CDTF">2023-06-16T08:43:46Z</dcterms:created>
  <dcterms:modified xsi:type="dcterms:W3CDTF">2025-01-09T14:01:41Z</dcterms:modified>
  <cp:category>9Slide.vn</cp:category>
</cp:coreProperties>
</file>