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635" r:id="rId2"/>
    <p:sldId id="306" r:id="rId3"/>
    <p:sldId id="298" r:id="rId4"/>
    <p:sldId id="360" r:id="rId5"/>
    <p:sldId id="361" r:id="rId6"/>
    <p:sldId id="363" r:id="rId7"/>
    <p:sldId id="364" r:id="rId8"/>
    <p:sldId id="365" r:id="rId9"/>
    <p:sldId id="309" r:id="rId10"/>
    <p:sldId id="350" r:id="rId11"/>
    <p:sldId id="366" r:id="rId12"/>
    <p:sldId id="367" r:id="rId13"/>
    <p:sldId id="368" r:id="rId14"/>
    <p:sldId id="371" r:id="rId15"/>
    <p:sldId id="372" r:id="rId16"/>
    <p:sldId id="373" r:id="rId17"/>
    <p:sldId id="374" r:id="rId18"/>
    <p:sldId id="375" r:id="rId19"/>
    <p:sldId id="376" r:id="rId20"/>
    <p:sldId id="332" r:id="rId21"/>
    <p:sldId id="352" r:id="rId22"/>
    <p:sldId id="377" r:id="rId23"/>
    <p:sldId id="349" r:id="rId24"/>
  </p:sldIdLst>
  <p:sldSz cx="12192000" cy="6858000"/>
  <p:notesSz cx="6858000" cy="9144000"/>
  <p:embeddedFontLst>
    <p:embeddedFont>
      <p:font typeface="SVN-Hole Hearted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 Math" panose="0204050305040603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AF9C"/>
    <a:srgbClr val="00ECD3"/>
    <a:srgbClr val="FF6600"/>
    <a:srgbClr val="FF5050"/>
    <a:srgbClr val="FF99FF"/>
    <a:srgbClr val="33CCFF"/>
    <a:srgbClr val="66FF66"/>
    <a:srgbClr val="FF6D87"/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20" autoAdjust="0"/>
    <p:restoredTop sz="86242" autoAdjust="0"/>
  </p:normalViewPr>
  <p:slideViewPr>
    <p:cSldViewPr snapToGrid="0">
      <p:cViewPr varScale="1">
        <p:scale>
          <a:sx n="116" d="100"/>
          <a:sy n="116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84CB7-0945-422D-88EC-05DA4947445B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A4984-DC20-4704-B893-B823B223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87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2D78B7-0513-7CB7-8D9B-1423919CB5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2886" y="180816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5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4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46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8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E78E09-3387-2D7B-643E-1BB2645FF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52" y="942254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0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9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0B76B7-D221-F8DE-3070-15D576DED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3299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5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2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B851693-5A00-52FA-4813-7A13A47395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05D133-F719-9E4F-243F-B280A21009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914" y="2210729"/>
            <a:ext cx="1961823" cy="19645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A9724C-D783-0AC0-0E51-DC767AE6D5E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2486" y="2210729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6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2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2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B354AA8-B59E-2927-82B7-F1FF7C4D74CE}"/>
              </a:ext>
            </a:extLst>
          </p:cNvPr>
          <p:cNvSpPr txBox="1"/>
          <p:nvPr/>
        </p:nvSpPr>
        <p:spPr>
          <a:xfrm>
            <a:off x="1047579" y="783104"/>
            <a:ext cx="9284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4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tỉ số phần trăm của hai số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591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6AA6F0B-0A1A-4B01-9C90-A40D2676E034}"/>
              </a:ext>
            </a:extLst>
          </p:cNvPr>
          <p:cNvGrpSpPr/>
          <p:nvPr/>
        </p:nvGrpSpPr>
        <p:grpSpPr>
          <a:xfrm>
            <a:off x="0" y="225875"/>
            <a:ext cx="11871434" cy="1733039"/>
            <a:chOff x="1571036" y="242279"/>
            <a:chExt cx="11871434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11144689" cy="1200282"/>
            </a:xfrm>
            <a:custGeom>
              <a:avLst/>
              <a:gdLst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44689" h="1200282" fill="none" extrusionOk="0">
                  <a:moveTo>
                    <a:pt x="0" y="600141"/>
                  </a:moveTo>
                  <a:cubicBezTo>
                    <a:pt x="101954" y="338203"/>
                    <a:pt x="213690" y="-117285"/>
                    <a:pt x="811878" y="0"/>
                  </a:cubicBezTo>
                  <a:cubicBezTo>
                    <a:pt x="4402742" y="-424518"/>
                    <a:pt x="8477991" y="191578"/>
                    <a:pt x="10332810" y="0"/>
                  </a:cubicBezTo>
                  <a:cubicBezTo>
                    <a:pt x="10840060" y="-65822"/>
                    <a:pt x="10965603" y="258209"/>
                    <a:pt x="11144690" y="600141"/>
                  </a:cubicBezTo>
                  <a:lnTo>
                    <a:pt x="11144689" y="600141"/>
                  </a:lnTo>
                  <a:cubicBezTo>
                    <a:pt x="11143593" y="875017"/>
                    <a:pt x="10624849" y="1162267"/>
                    <a:pt x="10332809" y="1200282"/>
                  </a:cubicBezTo>
                  <a:cubicBezTo>
                    <a:pt x="6734704" y="1031933"/>
                    <a:pt x="5514773" y="1001786"/>
                    <a:pt x="811878" y="1200281"/>
                  </a:cubicBezTo>
                  <a:cubicBezTo>
                    <a:pt x="419232" y="1206409"/>
                    <a:pt x="13409" y="1070082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stroke="0" extrusionOk="0">
                  <a:moveTo>
                    <a:pt x="0" y="600141"/>
                  </a:moveTo>
                  <a:cubicBezTo>
                    <a:pt x="18129" y="251076"/>
                    <a:pt x="453102" y="-96095"/>
                    <a:pt x="811878" y="0"/>
                  </a:cubicBezTo>
                  <a:cubicBezTo>
                    <a:pt x="4055715" y="166768"/>
                    <a:pt x="8128694" y="-170925"/>
                    <a:pt x="10332810" y="0"/>
                  </a:cubicBezTo>
                  <a:cubicBezTo>
                    <a:pt x="10778808" y="40661"/>
                    <a:pt x="11242548" y="331179"/>
                    <a:pt x="11144690" y="600141"/>
                  </a:cubicBezTo>
                  <a:lnTo>
                    <a:pt x="11144689" y="600141"/>
                  </a:lnTo>
                  <a:cubicBezTo>
                    <a:pt x="11096676" y="983740"/>
                    <a:pt x="10726789" y="1203227"/>
                    <a:pt x="10332809" y="1200282"/>
                  </a:cubicBezTo>
                  <a:cubicBezTo>
                    <a:pt x="6214033" y="758987"/>
                    <a:pt x="3230200" y="1228877"/>
                    <a:pt x="811878" y="1200281"/>
                  </a:cubicBezTo>
                  <a:cubicBezTo>
                    <a:pt x="345694" y="1095678"/>
                    <a:pt x="-2914" y="886984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fill="none" stroke="0" extrusionOk="0">
                  <a:moveTo>
                    <a:pt x="0" y="600141"/>
                  </a:moveTo>
                  <a:cubicBezTo>
                    <a:pt x="13730" y="295653"/>
                    <a:pt x="207074" y="-60661"/>
                    <a:pt x="811878" y="0"/>
                  </a:cubicBezTo>
                  <a:cubicBezTo>
                    <a:pt x="4341671" y="98328"/>
                    <a:pt x="8299095" y="476942"/>
                    <a:pt x="10332810" y="0"/>
                  </a:cubicBezTo>
                  <a:cubicBezTo>
                    <a:pt x="10736736" y="23241"/>
                    <a:pt x="11073422" y="271809"/>
                    <a:pt x="11144690" y="600141"/>
                  </a:cubicBezTo>
                  <a:lnTo>
                    <a:pt x="11144689" y="600141"/>
                  </a:lnTo>
                  <a:cubicBezTo>
                    <a:pt x="11174836" y="879325"/>
                    <a:pt x="10597942" y="1160437"/>
                    <a:pt x="10332809" y="1200282"/>
                  </a:cubicBezTo>
                  <a:cubicBezTo>
                    <a:pt x="7000851" y="1064354"/>
                    <a:pt x="5522270" y="1055282"/>
                    <a:pt x="811878" y="1200281"/>
                  </a:cubicBezTo>
                  <a:cubicBezTo>
                    <a:pt x="397382" y="1135411"/>
                    <a:pt x="67675" y="1020230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fill="none" stroke="0" extrusionOk="0">
                  <a:moveTo>
                    <a:pt x="0" y="600141"/>
                  </a:moveTo>
                  <a:cubicBezTo>
                    <a:pt x="132418" y="338270"/>
                    <a:pt x="232483" y="-100941"/>
                    <a:pt x="811878" y="0"/>
                  </a:cubicBezTo>
                  <a:cubicBezTo>
                    <a:pt x="4357482" y="-214168"/>
                    <a:pt x="8262386" y="374990"/>
                    <a:pt x="10332810" y="0"/>
                  </a:cubicBezTo>
                  <a:cubicBezTo>
                    <a:pt x="10787141" y="26829"/>
                    <a:pt x="11030544" y="277720"/>
                    <a:pt x="11144690" y="600141"/>
                  </a:cubicBezTo>
                  <a:lnTo>
                    <a:pt x="11144689" y="600141"/>
                  </a:lnTo>
                  <a:cubicBezTo>
                    <a:pt x="11139204" y="937529"/>
                    <a:pt x="10637533" y="1174141"/>
                    <a:pt x="10332809" y="1200282"/>
                  </a:cubicBezTo>
                  <a:cubicBezTo>
                    <a:pt x="6638861" y="1014531"/>
                    <a:pt x="5552725" y="1066863"/>
                    <a:pt x="811878" y="1200281"/>
                  </a:cubicBezTo>
                  <a:cubicBezTo>
                    <a:pt x="436061" y="1150047"/>
                    <a:pt x="12516" y="997456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3607954" y="842729"/>
              <a:ext cx="9598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accent2">
                      <a:lumMod val="75000"/>
                    </a:schemeClr>
                  </a:solidFill>
                </a:rPr>
                <a:t>Bài</a:t>
              </a:r>
              <a:r>
                <a:rPr lang="en-US" sz="4800" dirty="0">
                  <a:solidFill>
                    <a:schemeClr val="accent2">
                      <a:lumMod val="75000"/>
                    </a:schemeClr>
                  </a:solidFill>
                </a:rPr>
                <a:t> 1</a:t>
              </a:r>
              <a:r>
                <a:rPr lang="en-US" sz="4800">
                  <a:solidFill>
                    <a:schemeClr val="accent2">
                      <a:lumMod val="75000"/>
                    </a:schemeClr>
                  </a:solidFill>
                </a:rPr>
                <a:t>: Tính tỉ số phần trăm của hai số.</a:t>
              </a:r>
              <a:endParaRPr lang="vi-VN" sz="4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550415" y="2357968"/>
            <a:ext cx="11144689" cy="418472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40DD0B-5ABC-74CE-A625-3A063E82E2C9}"/>
                  </a:ext>
                </a:extLst>
              </p:cNvPr>
              <p:cNvSpPr txBox="1"/>
              <p:nvPr/>
            </p:nvSpPr>
            <p:spPr>
              <a:xfrm>
                <a:off x="1072055" y="2601310"/>
                <a:ext cx="10988566" cy="3254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>
                    <a:solidFill>
                      <a:srgbClr val="00B0F0"/>
                    </a:solidFill>
                  </a:rPr>
                  <a:t>Mẫu: 32 và 50</a:t>
                </a:r>
                <a:endParaRPr lang="en-US" sz="3200" b="1">
                  <a:solidFill>
                    <a:srgbClr val="00B0F0"/>
                  </a:solidFill>
                </a:endParaRPr>
              </a:p>
              <a:p>
                <a:endParaRPr lang="vi-VN" sz="3200"/>
              </a:p>
              <a:p>
                <a:r>
                  <a:rPr lang="vi-VN" sz="3200" u="sng">
                    <a:solidFill>
                      <a:srgbClr val="FF0000"/>
                    </a:solidFill>
                  </a:rPr>
                  <a:t>Cách 1:</a:t>
                </a:r>
                <a:r>
                  <a:rPr lang="vi-VN" sz="320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den>
                    </m:f>
                  </m:oMath>
                </a14:m>
                <a:r>
                  <a:rPr lang="vi-VN" sz="32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/>
                  <a:t> </a:t>
                </a:r>
                <a:r>
                  <a:rPr lang="vi-VN" sz="3200"/>
                  <a:t>= 64% </a:t>
                </a:r>
                <a:r>
                  <a:rPr lang="en-US" sz="3200"/>
                  <a:t>        </a:t>
                </a:r>
                <a:r>
                  <a:rPr lang="vi-VN" sz="3200" u="sng">
                    <a:solidFill>
                      <a:srgbClr val="FF0000"/>
                    </a:solidFill>
                  </a:rPr>
                  <a:t>Cách 2:</a:t>
                </a:r>
                <a:r>
                  <a:rPr lang="vi-VN" sz="3200"/>
                  <a:t> 32 : 50 = 0,64 = 64%</a:t>
                </a:r>
              </a:p>
              <a:p>
                <a:endParaRPr lang="en-US" sz="3200"/>
              </a:p>
              <a:p>
                <a:endParaRPr lang="en-US" sz="3200"/>
              </a:p>
              <a:p>
                <a:r>
                  <a:rPr lang="vi-VN" sz="3200">
                    <a:solidFill>
                      <a:srgbClr val="FF0000"/>
                    </a:solidFill>
                  </a:rPr>
                  <a:t>a)</a:t>
                </a:r>
                <a:r>
                  <a:rPr lang="vi-VN" sz="3200"/>
                  <a:t> 7 và 10 </a:t>
                </a:r>
                <a:r>
                  <a:rPr lang="en-US" sz="3200"/>
                  <a:t>		</a:t>
                </a:r>
                <a:r>
                  <a:rPr lang="vi-VN" sz="3200">
                    <a:solidFill>
                      <a:srgbClr val="FF0000"/>
                    </a:solidFill>
                  </a:rPr>
                  <a:t>b) </a:t>
                </a:r>
                <a:r>
                  <a:rPr lang="vi-VN" sz="3200"/>
                  <a:t>16 và 25 </a:t>
                </a:r>
                <a:r>
                  <a:rPr lang="en-US" sz="3200"/>
                  <a:t>		</a:t>
                </a:r>
                <a:r>
                  <a:rPr lang="vi-VN" sz="3200">
                    <a:solidFill>
                      <a:srgbClr val="FF0000"/>
                    </a:solidFill>
                  </a:rPr>
                  <a:t>c) </a:t>
                </a:r>
                <a:r>
                  <a:rPr lang="vi-VN" sz="3200"/>
                  <a:t>57 và 20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40DD0B-5ABC-74CE-A625-3A063E82E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055" y="2601310"/>
                <a:ext cx="10988566" cy="3254032"/>
              </a:xfrm>
              <a:prstGeom prst="rect">
                <a:avLst/>
              </a:prstGeom>
              <a:blipFill>
                <a:blip r:embed="rId4"/>
                <a:stretch>
                  <a:fillRect l="-1443" t="-2809" b="-4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D8FAF8E-A465-E058-3D7F-FD1B63DE6796}"/>
              </a:ext>
            </a:extLst>
          </p:cNvPr>
          <p:cNvSpPr/>
          <p:nvPr/>
        </p:nvSpPr>
        <p:spPr>
          <a:xfrm>
            <a:off x="1072055" y="2601310"/>
            <a:ext cx="3026979" cy="827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673DF0-FD64-B00A-6766-90EC02920F69}"/>
              </a:ext>
            </a:extLst>
          </p:cNvPr>
          <p:cNvSpPr/>
          <p:nvPr/>
        </p:nvSpPr>
        <p:spPr>
          <a:xfrm>
            <a:off x="1072055" y="3608495"/>
            <a:ext cx="4177862" cy="827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B35E2-470B-36ED-9328-8526CC3BF989}"/>
              </a:ext>
            </a:extLst>
          </p:cNvPr>
          <p:cNvSpPr/>
          <p:nvPr/>
        </p:nvSpPr>
        <p:spPr>
          <a:xfrm>
            <a:off x="5800332" y="3608495"/>
            <a:ext cx="5487778" cy="827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C2B735-A211-46FD-2D2E-1AEF38299FD1}"/>
              </a:ext>
            </a:extLst>
          </p:cNvPr>
          <p:cNvSpPr/>
          <p:nvPr/>
        </p:nvSpPr>
        <p:spPr>
          <a:xfrm>
            <a:off x="986797" y="5027652"/>
            <a:ext cx="9765285" cy="827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1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2CF085-7534-4EF2-8B59-FDC95B13F0DF}"/>
              </a:ext>
            </a:extLst>
          </p:cNvPr>
          <p:cNvSpPr/>
          <p:nvPr/>
        </p:nvSpPr>
        <p:spPr>
          <a:xfrm>
            <a:off x="238805" y="151333"/>
            <a:ext cx="11667042" cy="6283170"/>
          </a:xfrm>
          <a:prstGeom prst="roundRect">
            <a:avLst>
              <a:gd name="adj" fmla="val 11517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7DDC95-9469-4CB5-B306-1503BF057651}"/>
              </a:ext>
            </a:extLst>
          </p:cNvPr>
          <p:cNvGrpSpPr/>
          <p:nvPr/>
        </p:nvGrpSpPr>
        <p:grpSpPr>
          <a:xfrm>
            <a:off x="5641914" y="411219"/>
            <a:ext cx="3375963" cy="1367453"/>
            <a:chOff x="2583403" y="479309"/>
            <a:chExt cx="7625779" cy="13674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C352144-EC5B-475F-8CEA-97A516C048F6}"/>
                </a:ext>
              </a:extLst>
            </p:cNvPr>
            <p:cNvSpPr/>
            <p:nvPr/>
          </p:nvSpPr>
          <p:spPr>
            <a:xfrm>
              <a:off x="2583403" y="479309"/>
              <a:ext cx="7474996" cy="136745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B65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5EF49B-6612-4B8B-A872-57AEAA48B7C6}"/>
                </a:ext>
              </a:extLst>
            </p:cNvPr>
            <p:cNvSpPr txBox="1"/>
            <p:nvPr/>
          </p:nvSpPr>
          <p:spPr>
            <a:xfrm>
              <a:off x="3553616" y="732148"/>
              <a:ext cx="665556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Cách 1:</a:t>
              </a:r>
              <a:endPara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9AA756-3446-4289-951F-E4E3F72C4263}"/>
              </a:ext>
            </a:extLst>
          </p:cNvPr>
          <p:cNvGrpSpPr/>
          <p:nvPr/>
        </p:nvGrpSpPr>
        <p:grpSpPr>
          <a:xfrm>
            <a:off x="3553616" y="2306573"/>
            <a:ext cx="8240432" cy="3790610"/>
            <a:chOff x="3666478" y="3178207"/>
            <a:chExt cx="8090794" cy="2228294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BDA073F7-506B-4F9F-9EC8-537354F4924D}"/>
                </a:ext>
              </a:extLst>
            </p:cNvPr>
            <p:cNvSpPr/>
            <p:nvPr/>
          </p:nvSpPr>
          <p:spPr>
            <a:xfrm>
              <a:off x="3666478" y="3178207"/>
              <a:ext cx="7981024" cy="2228294"/>
            </a:xfrm>
            <a:prstGeom prst="wedgeRoundRectCallout">
              <a:avLst>
                <a:gd name="adj1" fmla="val -59785"/>
                <a:gd name="adj2" fmla="val -13295"/>
                <a:gd name="adj3" fmla="val 16667"/>
              </a:avLst>
            </a:prstGeom>
            <a:solidFill>
              <a:srgbClr val="CC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68672C-8CBA-469E-9897-6C16F7A0B484}"/>
                </a:ext>
              </a:extLst>
            </p:cNvPr>
            <p:cNvSpPr txBox="1"/>
            <p:nvPr/>
          </p:nvSpPr>
          <p:spPr>
            <a:xfrm>
              <a:off x="4022299" y="3495570"/>
              <a:ext cx="7734973" cy="1356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Viết tỉ số dưới dạng phân số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→Chuyển mẫu thành 100.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→Viết tỉ số phần trăm.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4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2CF085-7534-4EF2-8B59-FDC95B13F0DF}"/>
              </a:ext>
            </a:extLst>
          </p:cNvPr>
          <p:cNvSpPr/>
          <p:nvPr/>
        </p:nvSpPr>
        <p:spPr>
          <a:xfrm>
            <a:off x="238805" y="151333"/>
            <a:ext cx="11667042" cy="6283170"/>
          </a:xfrm>
          <a:prstGeom prst="roundRect">
            <a:avLst>
              <a:gd name="adj" fmla="val 11517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7DDC95-9469-4CB5-B306-1503BF057651}"/>
              </a:ext>
            </a:extLst>
          </p:cNvPr>
          <p:cNvGrpSpPr/>
          <p:nvPr/>
        </p:nvGrpSpPr>
        <p:grpSpPr>
          <a:xfrm>
            <a:off x="5641914" y="411219"/>
            <a:ext cx="3375963" cy="1367453"/>
            <a:chOff x="2583403" y="479309"/>
            <a:chExt cx="7625779" cy="13674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C352144-EC5B-475F-8CEA-97A516C048F6}"/>
                </a:ext>
              </a:extLst>
            </p:cNvPr>
            <p:cNvSpPr/>
            <p:nvPr/>
          </p:nvSpPr>
          <p:spPr>
            <a:xfrm>
              <a:off x="2583403" y="479309"/>
              <a:ext cx="7474996" cy="136745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B65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5EF49B-6612-4B8B-A872-57AEAA48B7C6}"/>
                </a:ext>
              </a:extLst>
            </p:cNvPr>
            <p:cNvSpPr txBox="1"/>
            <p:nvPr/>
          </p:nvSpPr>
          <p:spPr>
            <a:xfrm>
              <a:off x="3553616" y="732148"/>
              <a:ext cx="665556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Cách 2:</a:t>
              </a:r>
              <a:endPara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9AA756-3446-4289-951F-E4E3F72C4263}"/>
              </a:ext>
            </a:extLst>
          </p:cNvPr>
          <p:cNvGrpSpPr/>
          <p:nvPr/>
        </p:nvGrpSpPr>
        <p:grpSpPr>
          <a:xfrm>
            <a:off x="3553616" y="2306573"/>
            <a:ext cx="8128632" cy="3790610"/>
            <a:chOff x="3666478" y="3178207"/>
            <a:chExt cx="7981024" cy="2228294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BDA073F7-506B-4F9F-9EC8-537354F4924D}"/>
                </a:ext>
              </a:extLst>
            </p:cNvPr>
            <p:cNvSpPr/>
            <p:nvPr/>
          </p:nvSpPr>
          <p:spPr>
            <a:xfrm>
              <a:off x="3666478" y="3178207"/>
              <a:ext cx="7981024" cy="2228294"/>
            </a:xfrm>
            <a:prstGeom prst="wedgeRoundRectCallout">
              <a:avLst>
                <a:gd name="adj1" fmla="val -59785"/>
                <a:gd name="adj2" fmla="val -13295"/>
                <a:gd name="adj3" fmla="val 16667"/>
              </a:avLst>
            </a:prstGeom>
            <a:solidFill>
              <a:srgbClr val="CC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68672C-8CBA-469E-9897-6C16F7A0B484}"/>
                </a:ext>
              </a:extLst>
            </p:cNvPr>
            <p:cNvSpPr txBox="1"/>
            <p:nvPr/>
          </p:nvSpPr>
          <p:spPr>
            <a:xfrm>
              <a:off x="4184566" y="3396775"/>
              <a:ext cx="7098648" cy="1791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Tìm thương của số thứ nhất và số thứ hai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→ Viết thương thành tỉ số phần trăm.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380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6AA6F0B-0A1A-4B01-9C90-A40D2676E034}"/>
              </a:ext>
            </a:extLst>
          </p:cNvPr>
          <p:cNvGrpSpPr/>
          <p:nvPr/>
        </p:nvGrpSpPr>
        <p:grpSpPr>
          <a:xfrm>
            <a:off x="0" y="225875"/>
            <a:ext cx="11871434" cy="1733039"/>
            <a:chOff x="1571036" y="242279"/>
            <a:chExt cx="11871434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11144689" cy="1200282"/>
            </a:xfrm>
            <a:custGeom>
              <a:avLst/>
              <a:gdLst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44689" h="1200282" fill="none" extrusionOk="0">
                  <a:moveTo>
                    <a:pt x="0" y="600141"/>
                  </a:moveTo>
                  <a:cubicBezTo>
                    <a:pt x="101954" y="338203"/>
                    <a:pt x="213690" y="-117285"/>
                    <a:pt x="811878" y="0"/>
                  </a:cubicBezTo>
                  <a:cubicBezTo>
                    <a:pt x="4402742" y="-424518"/>
                    <a:pt x="8477991" y="191578"/>
                    <a:pt x="10332810" y="0"/>
                  </a:cubicBezTo>
                  <a:cubicBezTo>
                    <a:pt x="10840060" y="-65822"/>
                    <a:pt x="10965603" y="258209"/>
                    <a:pt x="11144690" y="600141"/>
                  </a:cubicBezTo>
                  <a:lnTo>
                    <a:pt x="11144689" y="600141"/>
                  </a:lnTo>
                  <a:cubicBezTo>
                    <a:pt x="11143593" y="875017"/>
                    <a:pt x="10624849" y="1162267"/>
                    <a:pt x="10332809" y="1200282"/>
                  </a:cubicBezTo>
                  <a:cubicBezTo>
                    <a:pt x="6734704" y="1031933"/>
                    <a:pt x="5514773" y="1001786"/>
                    <a:pt x="811878" y="1200281"/>
                  </a:cubicBezTo>
                  <a:cubicBezTo>
                    <a:pt x="419232" y="1206409"/>
                    <a:pt x="13409" y="1070082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stroke="0" extrusionOk="0">
                  <a:moveTo>
                    <a:pt x="0" y="600141"/>
                  </a:moveTo>
                  <a:cubicBezTo>
                    <a:pt x="18129" y="251076"/>
                    <a:pt x="453102" y="-96095"/>
                    <a:pt x="811878" y="0"/>
                  </a:cubicBezTo>
                  <a:cubicBezTo>
                    <a:pt x="4055715" y="166768"/>
                    <a:pt x="8128694" y="-170925"/>
                    <a:pt x="10332810" y="0"/>
                  </a:cubicBezTo>
                  <a:cubicBezTo>
                    <a:pt x="10778808" y="40661"/>
                    <a:pt x="11242548" y="331179"/>
                    <a:pt x="11144690" y="600141"/>
                  </a:cubicBezTo>
                  <a:lnTo>
                    <a:pt x="11144689" y="600141"/>
                  </a:lnTo>
                  <a:cubicBezTo>
                    <a:pt x="11096676" y="983740"/>
                    <a:pt x="10726789" y="1203227"/>
                    <a:pt x="10332809" y="1200282"/>
                  </a:cubicBezTo>
                  <a:cubicBezTo>
                    <a:pt x="6214033" y="758987"/>
                    <a:pt x="3230200" y="1228877"/>
                    <a:pt x="811878" y="1200281"/>
                  </a:cubicBezTo>
                  <a:cubicBezTo>
                    <a:pt x="345694" y="1095678"/>
                    <a:pt x="-2914" y="886984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fill="none" stroke="0" extrusionOk="0">
                  <a:moveTo>
                    <a:pt x="0" y="600141"/>
                  </a:moveTo>
                  <a:cubicBezTo>
                    <a:pt x="13730" y="295653"/>
                    <a:pt x="207074" y="-60661"/>
                    <a:pt x="811878" y="0"/>
                  </a:cubicBezTo>
                  <a:cubicBezTo>
                    <a:pt x="4341671" y="98328"/>
                    <a:pt x="8299095" y="476942"/>
                    <a:pt x="10332810" y="0"/>
                  </a:cubicBezTo>
                  <a:cubicBezTo>
                    <a:pt x="10736736" y="23241"/>
                    <a:pt x="11073422" y="271809"/>
                    <a:pt x="11144690" y="600141"/>
                  </a:cubicBezTo>
                  <a:lnTo>
                    <a:pt x="11144689" y="600141"/>
                  </a:lnTo>
                  <a:cubicBezTo>
                    <a:pt x="11174836" y="879325"/>
                    <a:pt x="10597942" y="1160437"/>
                    <a:pt x="10332809" y="1200282"/>
                  </a:cubicBezTo>
                  <a:cubicBezTo>
                    <a:pt x="7000851" y="1064354"/>
                    <a:pt x="5522270" y="1055282"/>
                    <a:pt x="811878" y="1200281"/>
                  </a:cubicBezTo>
                  <a:cubicBezTo>
                    <a:pt x="397382" y="1135411"/>
                    <a:pt x="67675" y="1020230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fill="none" stroke="0" extrusionOk="0">
                  <a:moveTo>
                    <a:pt x="0" y="600141"/>
                  </a:moveTo>
                  <a:cubicBezTo>
                    <a:pt x="132418" y="338270"/>
                    <a:pt x="232483" y="-100941"/>
                    <a:pt x="811878" y="0"/>
                  </a:cubicBezTo>
                  <a:cubicBezTo>
                    <a:pt x="4357482" y="-214168"/>
                    <a:pt x="8262386" y="374990"/>
                    <a:pt x="10332810" y="0"/>
                  </a:cubicBezTo>
                  <a:cubicBezTo>
                    <a:pt x="10787141" y="26829"/>
                    <a:pt x="11030544" y="277720"/>
                    <a:pt x="11144690" y="600141"/>
                  </a:cubicBezTo>
                  <a:lnTo>
                    <a:pt x="11144689" y="600141"/>
                  </a:lnTo>
                  <a:cubicBezTo>
                    <a:pt x="11139204" y="937529"/>
                    <a:pt x="10637533" y="1174141"/>
                    <a:pt x="10332809" y="1200282"/>
                  </a:cubicBezTo>
                  <a:cubicBezTo>
                    <a:pt x="6638861" y="1014531"/>
                    <a:pt x="5552725" y="1066863"/>
                    <a:pt x="811878" y="1200281"/>
                  </a:cubicBezTo>
                  <a:cubicBezTo>
                    <a:pt x="436061" y="1150047"/>
                    <a:pt x="12516" y="997456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3607954" y="842729"/>
              <a:ext cx="9598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Tính tỉ số phần trăm của hai số.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550415" y="2357968"/>
            <a:ext cx="11144689" cy="418472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40DD0B-5ABC-74CE-A625-3A063E82E2C9}"/>
                  </a:ext>
                </a:extLst>
              </p:cNvPr>
              <p:cNvSpPr txBox="1"/>
              <p:nvPr/>
            </p:nvSpPr>
            <p:spPr>
              <a:xfrm>
                <a:off x="1072055" y="2601310"/>
                <a:ext cx="10988566" cy="4387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3600" b="1">
                    <a:solidFill>
                      <a:srgbClr val="00B0F0"/>
                    </a:solidFill>
                  </a:rPr>
                  <a:t>a) 7 và 10 </a:t>
                </a:r>
                <a:endParaRPr lang="en-US" sz="3600" b="1">
                  <a:solidFill>
                    <a:srgbClr val="00B0F0"/>
                  </a:solidFill>
                </a:endParaRPr>
              </a:p>
              <a:p>
                <a:pPr lvl="0"/>
                <a:endPara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lvl="0"/>
                <a:r>
                  <a:rPr kumimoji="0" lang="vi-VN" sz="3200" b="0" i="0" u="sng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Cách 1: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70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70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%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</a:p>
              <a:p>
                <a:pPr lvl="0"/>
                <a:endParaRPr lang="en-US" sz="320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lvl="0"/>
                <a:endParaRPr kumimoji="0" lang="en-US" sz="32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/>
                <a:r>
                  <a:rPr kumimoji="0" lang="vi-VN" sz="3200" b="0" i="0" u="sng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Cách 2:</a:t>
                </a:r>
                <a:r>
                  <a:rPr lang="vi-VN" sz="3200">
                    <a:solidFill>
                      <a:prstClr val="black"/>
                    </a:solidFill>
                  </a:rPr>
                  <a:t> </a:t>
                </a:r>
                <a:r>
                  <a:rPr lang="en-US" sz="3200">
                    <a:solidFill>
                      <a:prstClr val="black"/>
                    </a:solidFill>
                  </a:rPr>
                  <a:t>  </a:t>
                </a:r>
                <a:r>
                  <a:rPr lang="vi-VN" sz="3200">
                    <a:solidFill>
                      <a:prstClr val="black"/>
                    </a:solidFill>
                  </a:rPr>
                  <a:t>7 : 10 = 0,7 =70%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40DD0B-5ABC-74CE-A625-3A063E82E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055" y="2601310"/>
                <a:ext cx="10988566" cy="4387868"/>
              </a:xfrm>
              <a:prstGeom prst="rect">
                <a:avLst/>
              </a:prstGeom>
              <a:blipFill>
                <a:blip r:embed="rId4"/>
                <a:stretch>
                  <a:fillRect l="-1720"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93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6AA6F0B-0A1A-4B01-9C90-A40D2676E034}"/>
              </a:ext>
            </a:extLst>
          </p:cNvPr>
          <p:cNvGrpSpPr/>
          <p:nvPr/>
        </p:nvGrpSpPr>
        <p:grpSpPr>
          <a:xfrm>
            <a:off x="0" y="225875"/>
            <a:ext cx="11871434" cy="1733039"/>
            <a:chOff x="1571036" y="242279"/>
            <a:chExt cx="11871434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11144689" cy="1200282"/>
            </a:xfrm>
            <a:custGeom>
              <a:avLst/>
              <a:gdLst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44689" h="1200282" fill="none" extrusionOk="0">
                  <a:moveTo>
                    <a:pt x="0" y="600141"/>
                  </a:moveTo>
                  <a:cubicBezTo>
                    <a:pt x="101954" y="338203"/>
                    <a:pt x="213690" y="-117285"/>
                    <a:pt x="811878" y="0"/>
                  </a:cubicBezTo>
                  <a:cubicBezTo>
                    <a:pt x="4402742" y="-424518"/>
                    <a:pt x="8477991" y="191578"/>
                    <a:pt x="10332810" y="0"/>
                  </a:cubicBezTo>
                  <a:cubicBezTo>
                    <a:pt x="10840060" y="-65822"/>
                    <a:pt x="10965603" y="258209"/>
                    <a:pt x="11144690" y="600141"/>
                  </a:cubicBezTo>
                  <a:lnTo>
                    <a:pt x="11144689" y="600141"/>
                  </a:lnTo>
                  <a:cubicBezTo>
                    <a:pt x="11143593" y="875017"/>
                    <a:pt x="10624849" y="1162267"/>
                    <a:pt x="10332809" y="1200282"/>
                  </a:cubicBezTo>
                  <a:cubicBezTo>
                    <a:pt x="6734704" y="1031933"/>
                    <a:pt x="5514773" y="1001786"/>
                    <a:pt x="811878" y="1200281"/>
                  </a:cubicBezTo>
                  <a:cubicBezTo>
                    <a:pt x="419232" y="1206409"/>
                    <a:pt x="13409" y="1070082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stroke="0" extrusionOk="0">
                  <a:moveTo>
                    <a:pt x="0" y="600141"/>
                  </a:moveTo>
                  <a:cubicBezTo>
                    <a:pt x="18129" y="251076"/>
                    <a:pt x="453102" y="-96095"/>
                    <a:pt x="811878" y="0"/>
                  </a:cubicBezTo>
                  <a:cubicBezTo>
                    <a:pt x="4055715" y="166768"/>
                    <a:pt x="8128694" y="-170925"/>
                    <a:pt x="10332810" y="0"/>
                  </a:cubicBezTo>
                  <a:cubicBezTo>
                    <a:pt x="10778808" y="40661"/>
                    <a:pt x="11242548" y="331179"/>
                    <a:pt x="11144690" y="600141"/>
                  </a:cubicBezTo>
                  <a:lnTo>
                    <a:pt x="11144689" y="600141"/>
                  </a:lnTo>
                  <a:cubicBezTo>
                    <a:pt x="11096676" y="983740"/>
                    <a:pt x="10726789" y="1203227"/>
                    <a:pt x="10332809" y="1200282"/>
                  </a:cubicBezTo>
                  <a:cubicBezTo>
                    <a:pt x="6214033" y="758987"/>
                    <a:pt x="3230200" y="1228877"/>
                    <a:pt x="811878" y="1200281"/>
                  </a:cubicBezTo>
                  <a:cubicBezTo>
                    <a:pt x="345694" y="1095678"/>
                    <a:pt x="-2914" y="886984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fill="none" stroke="0" extrusionOk="0">
                  <a:moveTo>
                    <a:pt x="0" y="600141"/>
                  </a:moveTo>
                  <a:cubicBezTo>
                    <a:pt x="13730" y="295653"/>
                    <a:pt x="207074" y="-60661"/>
                    <a:pt x="811878" y="0"/>
                  </a:cubicBezTo>
                  <a:cubicBezTo>
                    <a:pt x="4341671" y="98328"/>
                    <a:pt x="8299095" y="476942"/>
                    <a:pt x="10332810" y="0"/>
                  </a:cubicBezTo>
                  <a:cubicBezTo>
                    <a:pt x="10736736" y="23241"/>
                    <a:pt x="11073422" y="271809"/>
                    <a:pt x="11144690" y="600141"/>
                  </a:cubicBezTo>
                  <a:lnTo>
                    <a:pt x="11144689" y="600141"/>
                  </a:lnTo>
                  <a:cubicBezTo>
                    <a:pt x="11174836" y="879325"/>
                    <a:pt x="10597942" y="1160437"/>
                    <a:pt x="10332809" y="1200282"/>
                  </a:cubicBezTo>
                  <a:cubicBezTo>
                    <a:pt x="7000851" y="1064354"/>
                    <a:pt x="5522270" y="1055282"/>
                    <a:pt x="811878" y="1200281"/>
                  </a:cubicBezTo>
                  <a:cubicBezTo>
                    <a:pt x="397382" y="1135411"/>
                    <a:pt x="67675" y="1020230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fill="none" stroke="0" extrusionOk="0">
                  <a:moveTo>
                    <a:pt x="0" y="600141"/>
                  </a:moveTo>
                  <a:cubicBezTo>
                    <a:pt x="132418" y="338270"/>
                    <a:pt x="232483" y="-100941"/>
                    <a:pt x="811878" y="0"/>
                  </a:cubicBezTo>
                  <a:cubicBezTo>
                    <a:pt x="4357482" y="-214168"/>
                    <a:pt x="8262386" y="374990"/>
                    <a:pt x="10332810" y="0"/>
                  </a:cubicBezTo>
                  <a:cubicBezTo>
                    <a:pt x="10787141" y="26829"/>
                    <a:pt x="11030544" y="277720"/>
                    <a:pt x="11144690" y="600141"/>
                  </a:cubicBezTo>
                  <a:lnTo>
                    <a:pt x="11144689" y="600141"/>
                  </a:lnTo>
                  <a:cubicBezTo>
                    <a:pt x="11139204" y="937529"/>
                    <a:pt x="10637533" y="1174141"/>
                    <a:pt x="10332809" y="1200282"/>
                  </a:cubicBezTo>
                  <a:cubicBezTo>
                    <a:pt x="6638861" y="1014531"/>
                    <a:pt x="5552725" y="1066863"/>
                    <a:pt x="811878" y="1200281"/>
                  </a:cubicBezTo>
                  <a:cubicBezTo>
                    <a:pt x="436061" y="1150047"/>
                    <a:pt x="12516" y="997456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3607954" y="842729"/>
              <a:ext cx="9598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Tính tỉ số phần trăm của hai số.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550415" y="2357968"/>
            <a:ext cx="11144689" cy="418472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40DD0B-5ABC-74CE-A625-3A063E82E2C9}"/>
                  </a:ext>
                </a:extLst>
              </p:cNvPr>
              <p:cNvSpPr txBox="1"/>
              <p:nvPr/>
            </p:nvSpPr>
            <p:spPr>
              <a:xfrm>
                <a:off x="1072055" y="2601310"/>
                <a:ext cx="10988566" cy="4436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b) 16 và 25  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sng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Cách 1: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16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64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64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%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sng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Cách 2: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16 : 25 = 0,64 = 64%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40DD0B-5ABC-74CE-A625-3A063E82E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055" y="2601310"/>
                <a:ext cx="10988566" cy="4436920"/>
              </a:xfrm>
              <a:prstGeom prst="rect">
                <a:avLst/>
              </a:prstGeom>
              <a:blipFill>
                <a:blip r:embed="rId4"/>
                <a:stretch>
                  <a:fillRect l="-1720" t="-2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89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6AA6F0B-0A1A-4B01-9C90-A40D2676E034}"/>
              </a:ext>
            </a:extLst>
          </p:cNvPr>
          <p:cNvGrpSpPr/>
          <p:nvPr/>
        </p:nvGrpSpPr>
        <p:grpSpPr>
          <a:xfrm>
            <a:off x="0" y="225875"/>
            <a:ext cx="11871434" cy="1733039"/>
            <a:chOff x="1571036" y="242279"/>
            <a:chExt cx="11871434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11144689" cy="1200282"/>
            </a:xfrm>
            <a:custGeom>
              <a:avLst/>
              <a:gdLst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44689" h="1200282" fill="none" extrusionOk="0">
                  <a:moveTo>
                    <a:pt x="0" y="600141"/>
                  </a:moveTo>
                  <a:cubicBezTo>
                    <a:pt x="101954" y="338203"/>
                    <a:pt x="213690" y="-117285"/>
                    <a:pt x="811878" y="0"/>
                  </a:cubicBezTo>
                  <a:cubicBezTo>
                    <a:pt x="4402742" y="-424518"/>
                    <a:pt x="8477991" y="191578"/>
                    <a:pt x="10332810" y="0"/>
                  </a:cubicBezTo>
                  <a:cubicBezTo>
                    <a:pt x="10840060" y="-65822"/>
                    <a:pt x="10965603" y="258209"/>
                    <a:pt x="11144690" y="600141"/>
                  </a:cubicBezTo>
                  <a:lnTo>
                    <a:pt x="11144689" y="600141"/>
                  </a:lnTo>
                  <a:cubicBezTo>
                    <a:pt x="11143593" y="875017"/>
                    <a:pt x="10624849" y="1162267"/>
                    <a:pt x="10332809" y="1200282"/>
                  </a:cubicBezTo>
                  <a:cubicBezTo>
                    <a:pt x="6734704" y="1031933"/>
                    <a:pt x="5514773" y="1001786"/>
                    <a:pt x="811878" y="1200281"/>
                  </a:cubicBezTo>
                  <a:cubicBezTo>
                    <a:pt x="419232" y="1206409"/>
                    <a:pt x="13409" y="1070082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stroke="0" extrusionOk="0">
                  <a:moveTo>
                    <a:pt x="0" y="600141"/>
                  </a:moveTo>
                  <a:cubicBezTo>
                    <a:pt x="18129" y="251076"/>
                    <a:pt x="453102" y="-96095"/>
                    <a:pt x="811878" y="0"/>
                  </a:cubicBezTo>
                  <a:cubicBezTo>
                    <a:pt x="4055715" y="166768"/>
                    <a:pt x="8128694" y="-170925"/>
                    <a:pt x="10332810" y="0"/>
                  </a:cubicBezTo>
                  <a:cubicBezTo>
                    <a:pt x="10778808" y="40661"/>
                    <a:pt x="11242548" y="331179"/>
                    <a:pt x="11144690" y="600141"/>
                  </a:cubicBezTo>
                  <a:lnTo>
                    <a:pt x="11144689" y="600141"/>
                  </a:lnTo>
                  <a:cubicBezTo>
                    <a:pt x="11096676" y="983740"/>
                    <a:pt x="10726789" y="1203227"/>
                    <a:pt x="10332809" y="1200282"/>
                  </a:cubicBezTo>
                  <a:cubicBezTo>
                    <a:pt x="6214033" y="758987"/>
                    <a:pt x="3230200" y="1228877"/>
                    <a:pt x="811878" y="1200281"/>
                  </a:cubicBezTo>
                  <a:cubicBezTo>
                    <a:pt x="345694" y="1095678"/>
                    <a:pt x="-2914" y="886984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fill="none" stroke="0" extrusionOk="0">
                  <a:moveTo>
                    <a:pt x="0" y="600141"/>
                  </a:moveTo>
                  <a:cubicBezTo>
                    <a:pt x="13730" y="295653"/>
                    <a:pt x="207074" y="-60661"/>
                    <a:pt x="811878" y="0"/>
                  </a:cubicBezTo>
                  <a:cubicBezTo>
                    <a:pt x="4341671" y="98328"/>
                    <a:pt x="8299095" y="476942"/>
                    <a:pt x="10332810" y="0"/>
                  </a:cubicBezTo>
                  <a:cubicBezTo>
                    <a:pt x="10736736" y="23241"/>
                    <a:pt x="11073422" y="271809"/>
                    <a:pt x="11144690" y="600141"/>
                  </a:cubicBezTo>
                  <a:lnTo>
                    <a:pt x="11144689" y="600141"/>
                  </a:lnTo>
                  <a:cubicBezTo>
                    <a:pt x="11174836" y="879325"/>
                    <a:pt x="10597942" y="1160437"/>
                    <a:pt x="10332809" y="1200282"/>
                  </a:cubicBezTo>
                  <a:cubicBezTo>
                    <a:pt x="7000851" y="1064354"/>
                    <a:pt x="5522270" y="1055282"/>
                    <a:pt x="811878" y="1200281"/>
                  </a:cubicBezTo>
                  <a:cubicBezTo>
                    <a:pt x="397382" y="1135411"/>
                    <a:pt x="67675" y="1020230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fill="none" stroke="0" extrusionOk="0">
                  <a:moveTo>
                    <a:pt x="0" y="600141"/>
                  </a:moveTo>
                  <a:cubicBezTo>
                    <a:pt x="132418" y="338270"/>
                    <a:pt x="232483" y="-100941"/>
                    <a:pt x="811878" y="0"/>
                  </a:cubicBezTo>
                  <a:cubicBezTo>
                    <a:pt x="4357482" y="-214168"/>
                    <a:pt x="8262386" y="374990"/>
                    <a:pt x="10332810" y="0"/>
                  </a:cubicBezTo>
                  <a:cubicBezTo>
                    <a:pt x="10787141" y="26829"/>
                    <a:pt x="11030544" y="277720"/>
                    <a:pt x="11144690" y="600141"/>
                  </a:cubicBezTo>
                  <a:lnTo>
                    <a:pt x="11144689" y="600141"/>
                  </a:lnTo>
                  <a:cubicBezTo>
                    <a:pt x="11139204" y="937529"/>
                    <a:pt x="10637533" y="1174141"/>
                    <a:pt x="10332809" y="1200282"/>
                  </a:cubicBezTo>
                  <a:cubicBezTo>
                    <a:pt x="6638861" y="1014531"/>
                    <a:pt x="5552725" y="1066863"/>
                    <a:pt x="811878" y="1200281"/>
                  </a:cubicBezTo>
                  <a:cubicBezTo>
                    <a:pt x="436061" y="1150047"/>
                    <a:pt x="12516" y="997456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3607954" y="842729"/>
              <a:ext cx="9598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Tính tỉ số phần trăm của hai số.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550415" y="2357968"/>
            <a:ext cx="11144689" cy="418472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40DD0B-5ABC-74CE-A625-3A063E82E2C9}"/>
                  </a:ext>
                </a:extLst>
              </p:cNvPr>
              <p:cNvSpPr txBox="1"/>
              <p:nvPr/>
            </p:nvSpPr>
            <p:spPr>
              <a:xfrm>
                <a:off x="1072055" y="2601310"/>
                <a:ext cx="10988566" cy="39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c) 57 và 20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sng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Cách 1: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57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285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285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%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sng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Cách 2: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:r>
                  <a:rPr kumimoji="0" lang="vi-VN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	57 : 20 = 2,85 = 285%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40DD0B-5ABC-74CE-A625-3A063E82E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055" y="2601310"/>
                <a:ext cx="10988566" cy="3903376"/>
              </a:xfrm>
              <a:prstGeom prst="rect">
                <a:avLst/>
              </a:prstGeom>
              <a:blipFill>
                <a:blip r:embed="rId4"/>
                <a:stretch>
                  <a:fillRect l="-1720"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6AA6F0B-0A1A-4B01-9C90-A40D2676E034}"/>
              </a:ext>
            </a:extLst>
          </p:cNvPr>
          <p:cNvGrpSpPr/>
          <p:nvPr/>
        </p:nvGrpSpPr>
        <p:grpSpPr>
          <a:xfrm>
            <a:off x="0" y="225875"/>
            <a:ext cx="11871434" cy="1733039"/>
            <a:chOff x="1571036" y="242279"/>
            <a:chExt cx="11871434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11144689" cy="1200282"/>
            </a:xfrm>
            <a:custGeom>
              <a:avLst/>
              <a:gdLst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44689" h="1200282" fill="none" extrusionOk="0">
                  <a:moveTo>
                    <a:pt x="0" y="600141"/>
                  </a:moveTo>
                  <a:cubicBezTo>
                    <a:pt x="101954" y="338203"/>
                    <a:pt x="213690" y="-117285"/>
                    <a:pt x="811878" y="0"/>
                  </a:cubicBezTo>
                  <a:cubicBezTo>
                    <a:pt x="4402742" y="-424518"/>
                    <a:pt x="8477991" y="191578"/>
                    <a:pt x="10332810" y="0"/>
                  </a:cubicBezTo>
                  <a:cubicBezTo>
                    <a:pt x="10840060" y="-65822"/>
                    <a:pt x="10965603" y="258209"/>
                    <a:pt x="11144690" y="600141"/>
                  </a:cubicBezTo>
                  <a:lnTo>
                    <a:pt x="11144689" y="600141"/>
                  </a:lnTo>
                  <a:cubicBezTo>
                    <a:pt x="11143593" y="875017"/>
                    <a:pt x="10624849" y="1162267"/>
                    <a:pt x="10332809" y="1200282"/>
                  </a:cubicBezTo>
                  <a:cubicBezTo>
                    <a:pt x="6734704" y="1031933"/>
                    <a:pt x="5514773" y="1001786"/>
                    <a:pt x="811878" y="1200281"/>
                  </a:cubicBezTo>
                  <a:cubicBezTo>
                    <a:pt x="419232" y="1206409"/>
                    <a:pt x="13409" y="1070082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stroke="0" extrusionOk="0">
                  <a:moveTo>
                    <a:pt x="0" y="600141"/>
                  </a:moveTo>
                  <a:cubicBezTo>
                    <a:pt x="18129" y="251076"/>
                    <a:pt x="453102" y="-96095"/>
                    <a:pt x="811878" y="0"/>
                  </a:cubicBezTo>
                  <a:cubicBezTo>
                    <a:pt x="4055715" y="166768"/>
                    <a:pt x="8128694" y="-170925"/>
                    <a:pt x="10332810" y="0"/>
                  </a:cubicBezTo>
                  <a:cubicBezTo>
                    <a:pt x="10778808" y="40661"/>
                    <a:pt x="11242548" y="331179"/>
                    <a:pt x="11144690" y="600141"/>
                  </a:cubicBezTo>
                  <a:lnTo>
                    <a:pt x="11144689" y="600141"/>
                  </a:lnTo>
                  <a:cubicBezTo>
                    <a:pt x="11096676" y="983740"/>
                    <a:pt x="10726789" y="1203227"/>
                    <a:pt x="10332809" y="1200282"/>
                  </a:cubicBezTo>
                  <a:cubicBezTo>
                    <a:pt x="6214033" y="758987"/>
                    <a:pt x="3230200" y="1228877"/>
                    <a:pt x="811878" y="1200281"/>
                  </a:cubicBezTo>
                  <a:cubicBezTo>
                    <a:pt x="345694" y="1095678"/>
                    <a:pt x="-2914" y="886984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fill="none" stroke="0" extrusionOk="0">
                  <a:moveTo>
                    <a:pt x="0" y="600141"/>
                  </a:moveTo>
                  <a:cubicBezTo>
                    <a:pt x="13730" y="295653"/>
                    <a:pt x="207074" y="-60661"/>
                    <a:pt x="811878" y="0"/>
                  </a:cubicBezTo>
                  <a:cubicBezTo>
                    <a:pt x="4341671" y="98328"/>
                    <a:pt x="8299095" y="476942"/>
                    <a:pt x="10332810" y="0"/>
                  </a:cubicBezTo>
                  <a:cubicBezTo>
                    <a:pt x="10736736" y="23241"/>
                    <a:pt x="11073422" y="271809"/>
                    <a:pt x="11144690" y="600141"/>
                  </a:cubicBezTo>
                  <a:lnTo>
                    <a:pt x="11144689" y="600141"/>
                  </a:lnTo>
                  <a:cubicBezTo>
                    <a:pt x="11174836" y="879325"/>
                    <a:pt x="10597942" y="1160437"/>
                    <a:pt x="10332809" y="1200282"/>
                  </a:cubicBezTo>
                  <a:cubicBezTo>
                    <a:pt x="7000851" y="1064354"/>
                    <a:pt x="5522270" y="1055282"/>
                    <a:pt x="811878" y="1200281"/>
                  </a:cubicBezTo>
                  <a:cubicBezTo>
                    <a:pt x="397382" y="1135411"/>
                    <a:pt x="67675" y="1020230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fill="none" stroke="0" extrusionOk="0">
                  <a:moveTo>
                    <a:pt x="0" y="600141"/>
                  </a:moveTo>
                  <a:cubicBezTo>
                    <a:pt x="132418" y="338270"/>
                    <a:pt x="232483" y="-100941"/>
                    <a:pt x="811878" y="0"/>
                  </a:cubicBezTo>
                  <a:cubicBezTo>
                    <a:pt x="4357482" y="-214168"/>
                    <a:pt x="8262386" y="374990"/>
                    <a:pt x="10332810" y="0"/>
                  </a:cubicBezTo>
                  <a:cubicBezTo>
                    <a:pt x="10787141" y="26829"/>
                    <a:pt x="11030544" y="277720"/>
                    <a:pt x="11144690" y="600141"/>
                  </a:cubicBezTo>
                  <a:lnTo>
                    <a:pt x="11144689" y="600141"/>
                  </a:lnTo>
                  <a:cubicBezTo>
                    <a:pt x="11139204" y="937529"/>
                    <a:pt x="10637533" y="1174141"/>
                    <a:pt x="10332809" y="1200282"/>
                  </a:cubicBezTo>
                  <a:cubicBezTo>
                    <a:pt x="6638861" y="1014531"/>
                    <a:pt x="5552725" y="1066863"/>
                    <a:pt x="811878" y="1200281"/>
                  </a:cubicBezTo>
                  <a:cubicBezTo>
                    <a:pt x="436061" y="1150047"/>
                    <a:pt x="12516" y="997456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3607954" y="842729"/>
              <a:ext cx="9598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2: Tính tỉ số phần trăm của hai số.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550415" y="2178473"/>
            <a:ext cx="11144689" cy="436421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40DD0B-5ABC-74CE-A625-3A063E82E2C9}"/>
              </a:ext>
            </a:extLst>
          </p:cNvPr>
          <p:cNvSpPr txBox="1"/>
          <p:nvPr/>
        </p:nvSpPr>
        <p:spPr>
          <a:xfrm>
            <a:off x="1038169" y="2456503"/>
            <a:ext cx="1098856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00B0F0"/>
                </a:solidFill>
              </a:rPr>
              <a:t>Mẫu: 17 và 30</a:t>
            </a:r>
            <a:endParaRPr lang="en-US" sz="3200" b="1">
              <a:solidFill>
                <a:srgbClr val="00B0F0"/>
              </a:solidFill>
            </a:endParaRPr>
          </a:p>
          <a:p>
            <a:pPr lvl="0"/>
            <a:endParaRPr lang="vi-VN" sz="3200" b="1">
              <a:solidFill>
                <a:srgbClr val="00B0F0"/>
              </a:solidFill>
            </a:endParaRPr>
          </a:p>
          <a:p>
            <a:pPr lvl="0"/>
            <a:r>
              <a:rPr lang="en-US" sz="3200" b="1">
                <a:solidFill>
                  <a:srgbClr val="00B0F0"/>
                </a:solidFill>
              </a:rPr>
              <a:t>	</a:t>
            </a:r>
            <a:r>
              <a:rPr lang="vi-VN" sz="3200" b="1">
                <a:solidFill>
                  <a:srgbClr val="0070C0"/>
                </a:solidFill>
              </a:rPr>
              <a:t>17 : 30 = 0,566…</a:t>
            </a:r>
            <a:endParaRPr lang="en-US" sz="3200" b="1">
              <a:solidFill>
                <a:srgbClr val="0070C0"/>
              </a:solidFill>
            </a:endParaRPr>
          </a:p>
          <a:p>
            <a:pPr lvl="0"/>
            <a:endParaRPr lang="vi-VN" sz="3200" b="1"/>
          </a:p>
          <a:p>
            <a:pPr lvl="0"/>
            <a:r>
              <a:rPr lang="vi-VN" sz="3200" b="1">
                <a:solidFill>
                  <a:srgbClr val="FF0000"/>
                </a:solidFill>
              </a:rPr>
              <a:t>a) </a:t>
            </a:r>
            <a:r>
              <a:rPr lang="vi-VN" sz="3200" b="1"/>
              <a:t>3 và 5 </a:t>
            </a:r>
            <a:r>
              <a:rPr lang="en-US" sz="3200" b="1"/>
              <a:t>		</a:t>
            </a:r>
            <a:r>
              <a:rPr lang="vi-VN" sz="3200" b="1">
                <a:solidFill>
                  <a:srgbClr val="FF0000"/>
                </a:solidFill>
              </a:rPr>
              <a:t>b)</a:t>
            </a:r>
            <a:r>
              <a:rPr lang="vi-VN" sz="3200" b="1"/>
              <a:t> 1,6 và 2 </a:t>
            </a:r>
            <a:r>
              <a:rPr lang="en-US" sz="3200" b="1"/>
              <a:t>		</a:t>
            </a:r>
            <a:r>
              <a:rPr lang="vi-VN" sz="3200" b="1">
                <a:solidFill>
                  <a:srgbClr val="FF0000"/>
                </a:solidFill>
              </a:rPr>
              <a:t>c)</a:t>
            </a:r>
            <a:r>
              <a:rPr lang="vi-VN" sz="3200" b="1"/>
              <a:t> 4,5 và 6,1</a:t>
            </a:r>
            <a:endParaRPr lang="en-US" sz="3200" b="1"/>
          </a:p>
          <a:p>
            <a:pPr lvl="0"/>
            <a:endParaRPr lang="vi-VN" sz="3200" b="1">
              <a:solidFill>
                <a:srgbClr val="00B0F0"/>
              </a:solidFill>
            </a:endParaRPr>
          </a:p>
          <a:p>
            <a:pPr lvl="0"/>
            <a:r>
              <a:rPr lang="vi-VN" sz="3200" b="1" i="1">
                <a:solidFill>
                  <a:srgbClr val="7030A0"/>
                </a:solidFill>
              </a:rPr>
              <a:t>Lưu ý: Nếu phần thập phân của thương có nhiều chữ số thì chỉ lấy</a:t>
            </a:r>
            <a:r>
              <a:rPr lang="en-US" sz="3200" b="1" i="1">
                <a:solidFill>
                  <a:srgbClr val="7030A0"/>
                </a:solidFill>
              </a:rPr>
              <a:t> </a:t>
            </a:r>
            <a:r>
              <a:rPr lang="vi-VN" sz="3200" b="1" i="1">
                <a:solidFill>
                  <a:srgbClr val="7030A0"/>
                </a:solidFill>
              </a:rPr>
              <a:t>đến ba chữ số.</a:t>
            </a:r>
            <a:endParaRPr kumimoji="0" lang="vi-VN" sz="3200" b="0" i="1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8FAF8E-A465-E058-3D7F-FD1B63DE6796}"/>
              </a:ext>
            </a:extLst>
          </p:cNvPr>
          <p:cNvSpPr/>
          <p:nvPr/>
        </p:nvSpPr>
        <p:spPr>
          <a:xfrm>
            <a:off x="967497" y="2398032"/>
            <a:ext cx="3026979" cy="827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FAE92D-07C0-25A7-BA8B-3702CA2BE4EE}"/>
              </a:ext>
            </a:extLst>
          </p:cNvPr>
          <p:cNvSpPr/>
          <p:nvPr/>
        </p:nvSpPr>
        <p:spPr>
          <a:xfrm>
            <a:off x="2011187" y="3320007"/>
            <a:ext cx="3380620" cy="827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59285F-D6EF-2756-F47F-3C9875892B12}"/>
              </a:ext>
            </a:extLst>
          </p:cNvPr>
          <p:cNvSpPr/>
          <p:nvPr/>
        </p:nvSpPr>
        <p:spPr>
          <a:xfrm>
            <a:off x="967496" y="4328707"/>
            <a:ext cx="9421979" cy="827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78CC49-B431-B34E-0099-E1FF3C490687}"/>
              </a:ext>
            </a:extLst>
          </p:cNvPr>
          <p:cNvSpPr/>
          <p:nvPr/>
        </p:nvSpPr>
        <p:spPr>
          <a:xfrm>
            <a:off x="985827" y="5357012"/>
            <a:ext cx="10459939" cy="969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C06CBD-0874-1BB1-327C-9B1C88A83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756" y="2641052"/>
            <a:ext cx="5164688" cy="116650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4ECB192-0064-2A9A-DA48-2F1313176D35}"/>
              </a:ext>
            </a:extLst>
          </p:cNvPr>
          <p:cNvSpPr/>
          <p:nvPr/>
        </p:nvSpPr>
        <p:spPr>
          <a:xfrm>
            <a:off x="5469824" y="2438524"/>
            <a:ext cx="5754680" cy="1392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10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3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6AA6F0B-0A1A-4B01-9C90-A40D2676E034}"/>
              </a:ext>
            </a:extLst>
          </p:cNvPr>
          <p:cNvGrpSpPr/>
          <p:nvPr/>
        </p:nvGrpSpPr>
        <p:grpSpPr>
          <a:xfrm>
            <a:off x="0" y="225875"/>
            <a:ext cx="11871434" cy="1733039"/>
            <a:chOff x="1571036" y="242279"/>
            <a:chExt cx="11871434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11144689" cy="1200282"/>
            </a:xfrm>
            <a:custGeom>
              <a:avLst/>
              <a:gdLst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44689" h="1200282" fill="none" extrusionOk="0">
                  <a:moveTo>
                    <a:pt x="0" y="600141"/>
                  </a:moveTo>
                  <a:cubicBezTo>
                    <a:pt x="101954" y="338203"/>
                    <a:pt x="213690" y="-117285"/>
                    <a:pt x="811878" y="0"/>
                  </a:cubicBezTo>
                  <a:cubicBezTo>
                    <a:pt x="4402742" y="-424518"/>
                    <a:pt x="8477991" y="191578"/>
                    <a:pt x="10332810" y="0"/>
                  </a:cubicBezTo>
                  <a:cubicBezTo>
                    <a:pt x="10840060" y="-65822"/>
                    <a:pt x="10965603" y="258209"/>
                    <a:pt x="11144690" y="600141"/>
                  </a:cubicBezTo>
                  <a:lnTo>
                    <a:pt x="11144689" y="600141"/>
                  </a:lnTo>
                  <a:cubicBezTo>
                    <a:pt x="11143593" y="875017"/>
                    <a:pt x="10624849" y="1162267"/>
                    <a:pt x="10332809" y="1200282"/>
                  </a:cubicBezTo>
                  <a:cubicBezTo>
                    <a:pt x="6734704" y="1031933"/>
                    <a:pt x="5514773" y="1001786"/>
                    <a:pt x="811878" y="1200281"/>
                  </a:cubicBezTo>
                  <a:cubicBezTo>
                    <a:pt x="419232" y="1206409"/>
                    <a:pt x="13409" y="1070082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stroke="0" extrusionOk="0">
                  <a:moveTo>
                    <a:pt x="0" y="600141"/>
                  </a:moveTo>
                  <a:cubicBezTo>
                    <a:pt x="18129" y="251076"/>
                    <a:pt x="453102" y="-96095"/>
                    <a:pt x="811878" y="0"/>
                  </a:cubicBezTo>
                  <a:cubicBezTo>
                    <a:pt x="4055715" y="166768"/>
                    <a:pt x="8128694" y="-170925"/>
                    <a:pt x="10332810" y="0"/>
                  </a:cubicBezTo>
                  <a:cubicBezTo>
                    <a:pt x="10778808" y="40661"/>
                    <a:pt x="11242548" y="331179"/>
                    <a:pt x="11144690" y="600141"/>
                  </a:cubicBezTo>
                  <a:lnTo>
                    <a:pt x="11144689" y="600141"/>
                  </a:lnTo>
                  <a:cubicBezTo>
                    <a:pt x="11096676" y="983740"/>
                    <a:pt x="10726789" y="1203227"/>
                    <a:pt x="10332809" y="1200282"/>
                  </a:cubicBezTo>
                  <a:cubicBezTo>
                    <a:pt x="6214033" y="758987"/>
                    <a:pt x="3230200" y="1228877"/>
                    <a:pt x="811878" y="1200281"/>
                  </a:cubicBezTo>
                  <a:cubicBezTo>
                    <a:pt x="345694" y="1095678"/>
                    <a:pt x="-2914" y="886984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fill="none" stroke="0" extrusionOk="0">
                  <a:moveTo>
                    <a:pt x="0" y="600141"/>
                  </a:moveTo>
                  <a:cubicBezTo>
                    <a:pt x="13730" y="295653"/>
                    <a:pt x="207074" y="-60661"/>
                    <a:pt x="811878" y="0"/>
                  </a:cubicBezTo>
                  <a:cubicBezTo>
                    <a:pt x="4341671" y="98328"/>
                    <a:pt x="8299095" y="476942"/>
                    <a:pt x="10332810" y="0"/>
                  </a:cubicBezTo>
                  <a:cubicBezTo>
                    <a:pt x="10736736" y="23241"/>
                    <a:pt x="11073422" y="271809"/>
                    <a:pt x="11144690" y="600141"/>
                  </a:cubicBezTo>
                  <a:lnTo>
                    <a:pt x="11144689" y="600141"/>
                  </a:lnTo>
                  <a:cubicBezTo>
                    <a:pt x="11174836" y="879325"/>
                    <a:pt x="10597942" y="1160437"/>
                    <a:pt x="10332809" y="1200282"/>
                  </a:cubicBezTo>
                  <a:cubicBezTo>
                    <a:pt x="7000851" y="1064354"/>
                    <a:pt x="5522270" y="1055282"/>
                    <a:pt x="811878" y="1200281"/>
                  </a:cubicBezTo>
                  <a:cubicBezTo>
                    <a:pt x="397382" y="1135411"/>
                    <a:pt x="67675" y="1020230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fill="none" stroke="0" extrusionOk="0">
                  <a:moveTo>
                    <a:pt x="0" y="600141"/>
                  </a:moveTo>
                  <a:cubicBezTo>
                    <a:pt x="132418" y="338270"/>
                    <a:pt x="232483" y="-100941"/>
                    <a:pt x="811878" y="0"/>
                  </a:cubicBezTo>
                  <a:cubicBezTo>
                    <a:pt x="4357482" y="-214168"/>
                    <a:pt x="8262386" y="374990"/>
                    <a:pt x="10332810" y="0"/>
                  </a:cubicBezTo>
                  <a:cubicBezTo>
                    <a:pt x="10787141" y="26829"/>
                    <a:pt x="11030544" y="277720"/>
                    <a:pt x="11144690" y="600141"/>
                  </a:cubicBezTo>
                  <a:lnTo>
                    <a:pt x="11144689" y="600141"/>
                  </a:lnTo>
                  <a:cubicBezTo>
                    <a:pt x="11139204" y="937529"/>
                    <a:pt x="10637533" y="1174141"/>
                    <a:pt x="10332809" y="1200282"/>
                  </a:cubicBezTo>
                  <a:cubicBezTo>
                    <a:pt x="6638861" y="1014531"/>
                    <a:pt x="5552725" y="1066863"/>
                    <a:pt x="811878" y="1200281"/>
                  </a:cubicBezTo>
                  <a:cubicBezTo>
                    <a:pt x="436061" y="1150047"/>
                    <a:pt x="12516" y="997456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3607954" y="842729"/>
              <a:ext cx="9598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2: Tính tỉ số phần trăm của hai số.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550415" y="2178473"/>
            <a:ext cx="11144689" cy="436421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40DD0B-5ABC-74CE-A625-3A063E82E2C9}"/>
              </a:ext>
            </a:extLst>
          </p:cNvPr>
          <p:cNvSpPr txBox="1"/>
          <p:nvPr/>
        </p:nvSpPr>
        <p:spPr>
          <a:xfrm>
            <a:off x="1038169" y="2456503"/>
            <a:ext cx="109885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và 5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B0F0"/>
                </a:solidFill>
              </a:rPr>
              <a:t>	</a:t>
            </a:r>
            <a:r>
              <a:rPr lang="vi-VN" sz="4000" b="1">
                <a:solidFill>
                  <a:srgbClr val="00B0F0"/>
                </a:solidFill>
              </a:rPr>
              <a:t>3 : 5 = 0,6</a:t>
            </a:r>
            <a:endParaRPr lang="en-US" sz="4000" b="1">
              <a:solidFill>
                <a:srgbClr val="00B0F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4000" b="1">
              <a:solidFill>
                <a:srgbClr val="00B0F0"/>
              </a:solidFill>
            </a:endParaRPr>
          </a:p>
          <a:p>
            <a:pPr lvl="0"/>
            <a:r>
              <a:rPr lang="vi-VN" sz="4000" b="1">
                <a:solidFill>
                  <a:srgbClr val="00B0F0"/>
                </a:solidFill>
              </a:rPr>
              <a:t>→ Tỉ số phần trăm của 3 và 5 là 60%.</a:t>
            </a:r>
          </a:p>
        </p:txBody>
      </p:sp>
    </p:spTree>
    <p:extLst>
      <p:ext uri="{BB962C8B-B14F-4D97-AF65-F5344CB8AC3E}">
        <p14:creationId xmlns:p14="http://schemas.microsoft.com/office/powerpoint/2010/main" val="413490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6AA6F0B-0A1A-4B01-9C90-A40D2676E034}"/>
              </a:ext>
            </a:extLst>
          </p:cNvPr>
          <p:cNvGrpSpPr/>
          <p:nvPr/>
        </p:nvGrpSpPr>
        <p:grpSpPr>
          <a:xfrm>
            <a:off x="0" y="225875"/>
            <a:ext cx="11871434" cy="1733039"/>
            <a:chOff x="1571036" y="242279"/>
            <a:chExt cx="11871434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11144689" cy="1200282"/>
            </a:xfrm>
            <a:custGeom>
              <a:avLst/>
              <a:gdLst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44689" h="1200282" fill="none" extrusionOk="0">
                  <a:moveTo>
                    <a:pt x="0" y="600141"/>
                  </a:moveTo>
                  <a:cubicBezTo>
                    <a:pt x="101954" y="338203"/>
                    <a:pt x="213690" y="-117285"/>
                    <a:pt x="811878" y="0"/>
                  </a:cubicBezTo>
                  <a:cubicBezTo>
                    <a:pt x="4402742" y="-424518"/>
                    <a:pt x="8477991" y="191578"/>
                    <a:pt x="10332810" y="0"/>
                  </a:cubicBezTo>
                  <a:cubicBezTo>
                    <a:pt x="10840060" y="-65822"/>
                    <a:pt x="10965603" y="258209"/>
                    <a:pt x="11144690" y="600141"/>
                  </a:cubicBezTo>
                  <a:lnTo>
                    <a:pt x="11144689" y="600141"/>
                  </a:lnTo>
                  <a:cubicBezTo>
                    <a:pt x="11143593" y="875017"/>
                    <a:pt x="10624849" y="1162267"/>
                    <a:pt x="10332809" y="1200282"/>
                  </a:cubicBezTo>
                  <a:cubicBezTo>
                    <a:pt x="6734704" y="1031933"/>
                    <a:pt x="5514773" y="1001786"/>
                    <a:pt x="811878" y="1200281"/>
                  </a:cubicBezTo>
                  <a:cubicBezTo>
                    <a:pt x="419232" y="1206409"/>
                    <a:pt x="13409" y="1070082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stroke="0" extrusionOk="0">
                  <a:moveTo>
                    <a:pt x="0" y="600141"/>
                  </a:moveTo>
                  <a:cubicBezTo>
                    <a:pt x="18129" y="251076"/>
                    <a:pt x="453102" y="-96095"/>
                    <a:pt x="811878" y="0"/>
                  </a:cubicBezTo>
                  <a:cubicBezTo>
                    <a:pt x="4055715" y="166768"/>
                    <a:pt x="8128694" y="-170925"/>
                    <a:pt x="10332810" y="0"/>
                  </a:cubicBezTo>
                  <a:cubicBezTo>
                    <a:pt x="10778808" y="40661"/>
                    <a:pt x="11242548" y="331179"/>
                    <a:pt x="11144690" y="600141"/>
                  </a:cubicBezTo>
                  <a:lnTo>
                    <a:pt x="11144689" y="600141"/>
                  </a:lnTo>
                  <a:cubicBezTo>
                    <a:pt x="11096676" y="983740"/>
                    <a:pt x="10726789" y="1203227"/>
                    <a:pt x="10332809" y="1200282"/>
                  </a:cubicBezTo>
                  <a:cubicBezTo>
                    <a:pt x="6214033" y="758987"/>
                    <a:pt x="3230200" y="1228877"/>
                    <a:pt x="811878" y="1200281"/>
                  </a:cubicBezTo>
                  <a:cubicBezTo>
                    <a:pt x="345694" y="1095678"/>
                    <a:pt x="-2914" y="886984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fill="none" stroke="0" extrusionOk="0">
                  <a:moveTo>
                    <a:pt x="0" y="600141"/>
                  </a:moveTo>
                  <a:cubicBezTo>
                    <a:pt x="13730" y="295653"/>
                    <a:pt x="207074" y="-60661"/>
                    <a:pt x="811878" y="0"/>
                  </a:cubicBezTo>
                  <a:cubicBezTo>
                    <a:pt x="4341671" y="98328"/>
                    <a:pt x="8299095" y="476942"/>
                    <a:pt x="10332810" y="0"/>
                  </a:cubicBezTo>
                  <a:cubicBezTo>
                    <a:pt x="10736736" y="23241"/>
                    <a:pt x="11073422" y="271809"/>
                    <a:pt x="11144690" y="600141"/>
                  </a:cubicBezTo>
                  <a:lnTo>
                    <a:pt x="11144689" y="600141"/>
                  </a:lnTo>
                  <a:cubicBezTo>
                    <a:pt x="11174836" y="879325"/>
                    <a:pt x="10597942" y="1160437"/>
                    <a:pt x="10332809" y="1200282"/>
                  </a:cubicBezTo>
                  <a:cubicBezTo>
                    <a:pt x="7000851" y="1064354"/>
                    <a:pt x="5522270" y="1055282"/>
                    <a:pt x="811878" y="1200281"/>
                  </a:cubicBezTo>
                  <a:cubicBezTo>
                    <a:pt x="397382" y="1135411"/>
                    <a:pt x="67675" y="1020230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fill="none" stroke="0" extrusionOk="0">
                  <a:moveTo>
                    <a:pt x="0" y="600141"/>
                  </a:moveTo>
                  <a:cubicBezTo>
                    <a:pt x="132418" y="338270"/>
                    <a:pt x="232483" y="-100941"/>
                    <a:pt x="811878" y="0"/>
                  </a:cubicBezTo>
                  <a:cubicBezTo>
                    <a:pt x="4357482" y="-214168"/>
                    <a:pt x="8262386" y="374990"/>
                    <a:pt x="10332810" y="0"/>
                  </a:cubicBezTo>
                  <a:cubicBezTo>
                    <a:pt x="10787141" y="26829"/>
                    <a:pt x="11030544" y="277720"/>
                    <a:pt x="11144690" y="600141"/>
                  </a:cubicBezTo>
                  <a:lnTo>
                    <a:pt x="11144689" y="600141"/>
                  </a:lnTo>
                  <a:cubicBezTo>
                    <a:pt x="11139204" y="937529"/>
                    <a:pt x="10637533" y="1174141"/>
                    <a:pt x="10332809" y="1200282"/>
                  </a:cubicBezTo>
                  <a:cubicBezTo>
                    <a:pt x="6638861" y="1014531"/>
                    <a:pt x="5552725" y="1066863"/>
                    <a:pt x="811878" y="1200281"/>
                  </a:cubicBezTo>
                  <a:cubicBezTo>
                    <a:pt x="436061" y="1150047"/>
                    <a:pt x="12516" y="997456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3607954" y="842729"/>
              <a:ext cx="9598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2: Tính tỉ số phần trăm của hai số.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550415" y="2178473"/>
            <a:ext cx="11144689" cy="436421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40DD0B-5ABC-74CE-A625-3A063E82E2C9}"/>
              </a:ext>
            </a:extLst>
          </p:cNvPr>
          <p:cNvSpPr txBox="1"/>
          <p:nvPr/>
        </p:nvSpPr>
        <p:spPr>
          <a:xfrm>
            <a:off x="1038169" y="2456503"/>
            <a:ext cx="109885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>
                <a:solidFill>
                  <a:srgbClr val="FF0000"/>
                </a:solidFill>
              </a:rPr>
              <a:t>b)  </a:t>
            </a:r>
            <a:r>
              <a:rPr lang="vi-VN" sz="4000" b="1"/>
              <a:t>1,6 và 2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1</a:t>
            </a:r>
            <a:r>
              <a:rPr lang="vi-VN" sz="4000" b="1">
                <a:solidFill>
                  <a:srgbClr val="00B0F0"/>
                </a:solidFill>
              </a:rPr>
              <a:t>,6 : 2 = 0,8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→ Tỉ số phần trăm của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1,6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và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là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80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%.</a:t>
            </a:r>
          </a:p>
        </p:txBody>
      </p:sp>
    </p:spTree>
    <p:extLst>
      <p:ext uri="{BB962C8B-B14F-4D97-AF65-F5344CB8AC3E}">
        <p14:creationId xmlns:p14="http://schemas.microsoft.com/office/powerpoint/2010/main" val="40929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6AA6F0B-0A1A-4B01-9C90-A40D2676E034}"/>
              </a:ext>
            </a:extLst>
          </p:cNvPr>
          <p:cNvGrpSpPr/>
          <p:nvPr/>
        </p:nvGrpSpPr>
        <p:grpSpPr>
          <a:xfrm>
            <a:off x="0" y="225875"/>
            <a:ext cx="11871434" cy="1733039"/>
            <a:chOff x="1571036" y="242279"/>
            <a:chExt cx="11871434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11144689" cy="1200282"/>
            </a:xfrm>
            <a:custGeom>
              <a:avLst/>
              <a:gdLst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  <a:gd name="connsiteX0" fmla="*/ 0 w 11144689"/>
                <a:gd name="connsiteY0" fmla="*/ 600141 h 1200282"/>
                <a:gd name="connsiteX1" fmla="*/ 811878 w 11144689"/>
                <a:gd name="connsiteY1" fmla="*/ 0 h 1200282"/>
                <a:gd name="connsiteX2" fmla="*/ 10332810 w 11144689"/>
                <a:gd name="connsiteY2" fmla="*/ 0 h 1200282"/>
                <a:gd name="connsiteX3" fmla="*/ 11144690 w 11144689"/>
                <a:gd name="connsiteY3" fmla="*/ 600141 h 1200282"/>
                <a:gd name="connsiteX4" fmla="*/ 11144689 w 11144689"/>
                <a:gd name="connsiteY4" fmla="*/ 600141 h 1200282"/>
                <a:gd name="connsiteX5" fmla="*/ 10332809 w 11144689"/>
                <a:gd name="connsiteY5" fmla="*/ 1200282 h 1200282"/>
                <a:gd name="connsiteX6" fmla="*/ 811878 w 11144689"/>
                <a:gd name="connsiteY6" fmla="*/ 1200281 h 1200282"/>
                <a:gd name="connsiteX7" fmla="*/ 0 w 11144689"/>
                <a:gd name="connsiteY7" fmla="*/ 600139 h 1200282"/>
                <a:gd name="connsiteX8" fmla="*/ 0 w 11144689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44689" h="1200282" fill="none" extrusionOk="0">
                  <a:moveTo>
                    <a:pt x="0" y="600141"/>
                  </a:moveTo>
                  <a:cubicBezTo>
                    <a:pt x="101954" y="338203"/>
                    <a:pt x="213690" y="-117285"/>
                    <a:pt x="811878" y="0"/>
                  </a:cubicBezTo>
                  <a:cubicBezTo>
                    <a:pt x="4402742" y="-424518"/>
                    <a:pt x="8477991" y="191578"/>
                    <a:pt x="10332810" y="0"/>
                  </a:cubicBezTo>
                  <a:cubicBezTo>
                    <a:pt x="10840060" y="-65822"/>
                    <a:pt x="10965603" y="258209"/>
                    <a:pt x="11144690" y="600141"/>
                  </a:cubicBezTo>
                  <a:lnTo>
                    <a:pt x="11144689" y="600141"/>
                  </a:lnTo>
                  <a:cubicBezTo>
                    <a:pt x="11143593" y="875017"/>
                    <a:pt x="10624849" y="1162267"/>
                    <a:pt x="10332809" y="1200282"/>
                  </a:cubicBezTo>
                  <a:cubicBezTo>
                    <a:pt x="6734704" y="1031933"/>
                    <a:pt x="5514773" y="1001786"/>
                    <a:pt x="811878" y="1200281"/>
                  </a:cubicBezTo>
                  <a:cubicBezTo>
                    <a:pt x="419232" y="1206409"/>
                    <a:pt x="13409" y="1070082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stroke="0" extrusionOk="0">
                  <a:moveTo>
                    <a:pt x="0" y="600141"/>
                  </a:moveTo>
                  <a:cubicBezTo>
                    <a:pt x="18129" y="251076"/>
                    <a:pt x="453102" y="-96095"/>
                    <a:pt x="811878" y="0"/>
                  </a:cubicBezTo>
                  <a:cubicBezTo>
                    <a:pt x="4055715" y="166768"/>
                    <a:pt x="8128694" y="-170925"/>
                    <a:pt x="10332810" y="0"/>
                  </a:cubicBezTo>
                  <a:cubicBezTo>
                    <a:pt x="10778808" y="40661"/>
                    <a:pt x="11242548" y="331179"/>
                    <a:pt x="11144690" y="600141"/>
                  </a:cubicBezTo>
                  <a:lnTo>
                    <a:pt x="11144689" y="600141"/>
                  </a:lnTo>
                  <a:cubicBezTo>
                    <a:pt x="11096676" y="983740"/>
                    <a:pt x="10726789" y="1203227"/>
                    <a:pt x="10332809" y="1200282"/>
                  </a:cubicBezTo>
                  <a:cubicBezTo>
                    <a:pt x="6214033" y="758987"/>
                    <a:pt x="3230200" y="1228877"/>
                    <a:pt x="811878" y="1200281"/>
                  </a:cubicBezTo>
                  <a:cubicBezTo>
                    <a:pt x="345694" y="1095678"/>
                    <a:pt x="-2914" y="886984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fill="none" stroke="0" extrusionOk="0">
                  <a:moveTo>
                    <a:pt x="0" y="600141"/>
                  </a:moveTo>
                  <a:cubicBezTo>
                    <a:pt x="13730" y="295653"/>
                    <a:pt x="207074" y="-60661"/>
                    <a:pt x="811878" y="0"/>
                  </a:cubicBezTo>
                  <a:cubicBezTo>
                    <a:pt x="4341671" y="98328"/>
                    <a:pt x="8299095" y="476942"/>
                    <a:pt x="10332810" y="0"/>
                  </a:cubicBezTo>
                  <a:cubicBezTo>
                    <a:pt x="10736736" y="23241"/>
                    <a:pt x="11073422" y="271809"/>
                    <a:pt x="11144690" y="600141"/>
                  </a:cubicBezTo>
                  <a:lnTo>
                    <a:pt x="11144689" y="600141"/>
                  </a:lnTo>
                  <a:cubicBezTo>
                    <a:pt x="11174836" y="879325"/>
                    <a:pt x="10597942" y="1160437"/>
                    <a:pt x="10332809" y="1200282"/>
                  </a:cubicBezTo>
                  <a:cubicBezTo>
                    <a:pt x="7000851" y="1064354"/>
                    <a:pt x="5522270" y="1055282"/>
                    <a:pt x="811878" y="1200281"/>
                  </a:cubicBezTo>
                  <a:cubicBezTo>
                    <a:pt x="397382" y="1135411"/>
                    <a:pt x="67675" y="1020230"/>
                    <a:pt x="0" y="600139"/>
                  </a:cubicBezTo>
                  <a:lnTo>
                    <a:pt x="0" y="600141"/>
                  </a:lnTo>
                  <a:close/>
                </a:path>
                <a:path w="11144689" h="1200282" fill="none" stroke="0" extrusionOk="0">
                  <a:moveTo>
                    <a:pt x="0" y="600141"/>
                  </a:moveTo>
                  <a:cubicBezTo>
                    <a:pt x="132418" y="338270"/>
                    <a:pt x="232483" y="-100941"/>
                    <a:pt x="811878" y="0"/>
                  </a:cubicBezTo>
                  <a:cubicBezTo>
                    <a:pt x="4357482" y="-214168"/>
                    <a:pt x="8262386" y="374990"/>
                    <a:pt x="10332810" y="0"/>
                  </a:cubicBezTo>
                  <a:cubicBezTo>
                    <a:pt x="10787141" y="26829"/>
                    <a:pt x="11030544" y="277720"/>
                    <a:pt x="11144690" y="600141"/>
                  </a:cubicBezTo>
                  <a:lnTo>
                    <a:pt x="11144689" y="600141"/>
                  </a:lnTo>
                  <a:cubicBezTo>
                    <a:pt x="11139204" y="937529"/>
                    <a:pt x="10637533" y="1174141"/>
                    <a:pt x="10332809" y="1200282"/>
                  </a:cubicBezTo>
                  <a:cubicBezTo>
                    <a:pt x="6638861" y="1014531"/>
                    <a:pt x="5552725" y="1066863"/>
                    <a:pt x="811878" y="1200281"/>
                  </a:cubicBezTo>
                  <a:cubicBezTo>
                    <a:pt x="436061" y="1150047"/>
                    <a:pt x="12516" y="997456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3607954" y="842729"/>
              <a:ext cx="9598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2: Tính tỉ số phần trăm của hai số.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550415" y="2178473"/>
            <a:ext cx="11144689" cy="436421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40DD0B-5ABC-74CE-A625-3A063E82E2C9}"/>
              </a:ext>
            </a:extLst>
          </p:cNvPr>
          <p:cNvSpPr txBox="1"/>
          <p:nvPr/>
        </p:nvSpPr>
        <p:spPr>
          <a:xfrm>
            <a:off x="1038169" y="2456503"/>
            <a:ext cx="109885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>
                <a:solidFill>
                  <a:srgbClr val="FF0000"/>
                </a:solidFill>
              </a:rPr>
              <a:t>c)  </a:t>
            </a:r>
            <a:r>
              <a:rPr lang="vi-VN" sz="4000" b="1"/>
              <a:t>4,5 và 6,1</a:t>
            </a:r>
            <a:endParaRPr lang="en-US" sz="4000" b="1"/>
          </a:p>
          <a:p>
            <a:pPr lvl="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sz="4000" b="1">
                <a:solidFill>
                  <a:srgbClr val="00B0F0"/>
                </a:solidFill>
              </a:rPr>
              <a:t>	</a:t>
            </a:r>
            <a:r>
              <a:rPr lang="en-US" sz="4400" b="1">
                <a:solidFill>
                  <a:srgbClr val="00B0F0"/>
                </a:solidFill>
              </a:rPr>
              <a:t>4,5 : 6,1 = 0,737</a:t>
            </a:r>
            <a:endParaRPr lang="en-US" sz="4000" b="1">
              <a:solidFill>
                <a:srgbClr val="00B0F0"/>
              </a:solidFill>
            </a:endParaRPr>
          </a:p>
          <a:p>
            <a:pPr lvl="0"/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/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→ </a:t>
            </a:r>
            <a:r>
              <a:rPr lang="vi-VN" sz="4000" b="1">
                <a:solidFill>
                  <a:srgbClr val="00B0F0"/>
                </a:solidFill>
              </a:rPr>
              <a:t>Tỉ số phần trăm của 4,5 và 6,1 là 73,7%.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4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7" y="-85032"/>
            <a:ext cx="2539117" cy="474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D0C875-43C2-4B2C-ADC5-5A3B0DAE50C1}"/>
              </a:ext>
            </a:extLst>
          </p:cNvPr>
          <p:cNvGrpSpPr/>
          <p:nvPr/>
        </p:nvGrpSpPr>
        <p:grpSpPr>
          <a:xfrm>
            <a:off x="1974966" y="1740023"/>
            <a:ext cx="8527772" cy="3725483"/>
            <a:chOff x="1669775" y="1446143"/>
            <a:chExt cx="8527772" cy="386135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498F34D-40FE-4607-913C-B69DC86E63C7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D23F661-665D-48AE-A9FA-041DA90CABAA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27FDF50-5DC8-43FF-A9D5-85D59BB6A0C4}"/>
              </a:ext>
            </a:extLst>
          </p:cNvPr>
          <p:cNvSpPr txBox="1"/>
          <p:nvPr/>
        </p:nvSpPr>
        <p:spPr>
          <a:xfrm>
            <a:off x="2897728" y="2644170"/>
            <a:ext cx="6811453" cy="1569660"/>
          </a:xfrm>
          <a:prstGeom prst="rect">
            <a:avLst/>
          </a:prstGeom>
          <a:noFill/>
        </p:spPr>
        <p:txBody>
          <a:bodyPr wrap="square" rtlCol="0">
            <a:prstTxWarp prst="textStop">
              <a:avLst>
                <a:gd name="adj" fmla="val 14286"/>
              </a:avLst>
            </a:prstTxWarp>
            <a:spAutoFit/>
          </a:bodyPr>
          <a:lstStyle/>
          <a:p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1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KHỞI ĐỘNG</a:t>
            </a:r>
            <a:endParaRPr lang="vi-VN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1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Picture 4" descr="Index of /wp-content/uploads/2018/04">
            <a:extLst>
              <a:ext uri="{FF2B5EF4-FFF2-40B4-BE49-F238E27FC236}">
                <a16:creationId xmlns:a16="http://schemas.microsoft.com/office/drawing/2014/main" id="{8CAF3C27-CA67-48FC-81F2-1669E1C8E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308" y="3202126"/>
            <a:ext cx="3690584" cy="35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614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5209 -0.83426 L 0.74584 -0.44838 L 0.41459 -0.34537 L 0.28711 -0.03658 L 0.00091 0.00555 L 0.00586 0.01018 L 0.00586 0.00347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65" y="4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9247F0-10BD-4B45-9AD7-589EB735C2CC}"/>
              </a:ext>
            </a:extLst>
          </p:cNvPr>
          <p:cNvGrpSpPr/>
          <p:nvPr/>
        </p:nvGrpSpPr>
        <p:grpSpPr>
          <a:xfrm>
            <a:off x="2313894" y="427858"/>
            <a:ext cx="7564212" cy="2350854"/>
            <a:chOff x="2228763" y="738576"/>
            <a:chExt cx="7564212" cy="235085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911CD6-812F-4A2B-8D17-2A147A0C9CD9}"/>
                </a:ext>
              </a:extLst>
            </p:cNvPr>
            <p:cNvGrpSpPr/>
            <p:nvPr/>
          </p:nvGrpSpPr>
          <p:grpSpPr>
            <a:xfrm>
              <a:off x="2228763" y="738576"/>
              <a:ext cx="7564212" cy="2350854"/>
              <a:chOff x="1669775" y="1446143"/>
              <a:chExt cx="8527772" cy="386135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E0CEB0B-2276-46CE-982C-08D1060E6450}"/>
                  </a:ext>
                </a:extLst>
              </p:cNvPr>
              <p:cNvSpPr/>
              <p:nvPr/>
            </p:nvSpPr>
            <p:spPr>
              <a:xfrm>
                <a:off x="1798982" y="1550504"/>
                <a:ext cx="8398565" cy="3756991"/>
              </a:xfrm>
              <a:prstGeom prst="roundRect">
                <a:avLst/>
              </a:prstGeom>
              <a:solidFill>
                <a:srgbClr val="FFFF00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7615FC4-8C90-44E2-952C-FB2B0FD89696}"/>
                  </a:ext>
                </a:extLst>
              </p:cNvPr>
              <p:cNvSpPr/>
              <p:nvPr/>
            </p:nvSpPr>
            <p:spPr>
              <a:xfrm>
                <a:off x="1669775" y="1446143"/>
                <a:ext cx="8398565" cy="3756991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AD8305-A767-4086-9D93-291DFA579CA3}"/>
                </a:ext>
              </a:extLst>
            </p:cNvPr>
            <p:cNvSpPr txBox="1"/>
            <p:nvPr/>
          </p:nvSpPr>
          <p:spPr>
            <a:xfrm>
              <a:off x="2547838" y="1084921"/>
              <a:ext cx="6811453" cy="1569660"/>
            </a:xfrm>
            <a:prstGeom prst="rect">
              <a:avLst/>
            </a:prstGeom>
            <a:noFill/>
          </p:spPr>
          <p:txBody>
            <a:bodyPr wrap="square" rtlCol="0">
              <a:prstTxWarp prst="textStop">
                <a:avLst>
                  <a:gd name="adj" fmla="val 14286"/>
                </a:avLst>
              </a:prstTxWarp>
              <a:spAutoFit/>
            </a:bodyPr>
            <a:lstStyle/>
            <a:p>
              <a:r>
                <a:rPr lang="en-US" sz="9600" b="1">
                  <a:ln w="38100">
                    <a:solidFill>
                      <a:srgbClr val="FFC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1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	Vận dụng  Trải nghiệm</a:t>
              </a:r>
              <a:endParaRPr lang="vi-VN" sz="9600" b="1" dirty="0">
                <a:ln w="381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1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529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DC4A061-ACF2-8DDF-C233-E5414A23F50B}"/>
              </a:ext>
            </a:extLst>
          </p:cNvPr>
          <p:cNvGrpSpPr/>
          <p:nvPr/>
        </p:nvGrpSpPr>
        <p:grpSpPr>
          <a:xfrm>
            <a:off x="304010" y="597707"/>
            <a:ext cx="11583979" cy="6170329"/>
            <a:chOff x="665827" y="1336671"/>
            <a:chExt cx="5140169" cy="495068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BA2FE9-C5FB-4B65-B733-1D43262DA946}"/>
                </a:ext>
              </a:extLst>
            </p:cNvPr>
            <p:cNvSpPr/>
            <p:nvPr/>
          </p:nvSpPr>
          <p:spPr>
            <a:xfrm>
              <a:off x="665827" y="1336671"/>
              <a:ext cx="5140169" cy="495068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B65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3BA615-5CFE-4608-B521-27B4098F8B7A}"/>
                </a:ext>
              </a:extLst>
            </p:cNvPr>
            <p:cNvSpPr txBox="1"/>
            <p:nvPr/>
          </p:nvSpPr>
          <p:spPr>
            <a:xfrm>
              <a:off x="946046" y="2054558"/>
              <a:ext cx="4754665" cy="4074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/>
                <a:t>Các bạn Linh, Tuấn, Thu đặt kế hoạch: Mỗi ngày bơi được 500 m.</a:t>
              </a:r>
              <a:r>
                <a:rPr lang="en-US" sz="3600"/>
                <a:t> </a:t>
              </a:r>
              <a:r>
                <a:rPr lang="vi-VN" sz="3600"/>
                <a:t>Dưới đây là quãng đường bơi được của mỗi bạn trong một ngày.</a:t>
              </a:r>
              <a:endParaRPr lang="en-US" sz="3600"/>
            </a:p>
            <a:p>
              <a:pPr algn="just"/>
              <a:endParaRPr lang="en-US" sz="3600"/>
            </a:p>
            <a:p>
              <a:pPr algn="just"/>
              <a:endParaRPr lang="en-US" sz="3600"/>
            </a:p>
            <a:p>
              <a:pPr algn="just"/>
              <a:endParaRPr lang="en-US" sz="3600"/>
            </a:p>
            <a:p>
              <a:pPr algn="just"/>
              <a:r>
                <a:rPr lang="vi-VN" sz="3600"/>
                <a:t>Tỉ số phần trăm của quãng đường bơi được của mỗi bạn và</a:t>
              </a:r>
              <a:r>
                <a:rPr lang="en-US" sz="3600"/>
                <a:t> </a:t>
              </a:r>
              <a:r>
                <a:rPr lang="vi-VN" sz="3600"/>
                <a:t>quãng đường bơi theo kế hoạch là:</a:t>
              </a:r>
            </a:p>
            <a:p>
              <a:pPr algn="just"/>
              <a:r>
                <a:rPr lang="vi-VN" sz="3600">
                  <a:solidFill>
                    <a:srgbClr val="FF0000"/>
                  </a:solidFill>
                </a:rPr>
                <a:t>a) </a:t>
              </a:r>
              <a:r>
                <a:rPr lang="vi-VN" sz="3600"/>
                <a:t>Linh: .?. %. </a:t>
              </a:r>
              <a:r>
                <a:rPr lang="en-US" sz="3600"/>
                <a:t>	</a:t>
              </a:r>
              <a:r>
                <a:rPr lang="vi-VN" sz="3600">
                  <a:solidFill>
                    <a:srgbClr val="FF0000"/>
                  </a:solidFill>
                </a:rPr>
                <a:t>b)</a:t>
              </a:r>
              <a:r>
                <a:rPr lang="vi-VN" sz="3600"/>
                <a:t> Tuấn: .?. %. </a:t>
              </a:r>
              <a:r>
                <a:rPr lang="en-US" sz="3600"/>
                <a:t>	</a:t>
              </a:r>
              <a:r>
                <a:rPr lang="vi-VN" sz="3600">
                  <a:solidFill>
                    <a:srgbClr val="FF0000"/>
                  </a:solidFill>
                </a:rPr>
                <a:t>c)</a:t>
              </a:r>
              <a:r>
                <a:rPr lang="vi-VN" sz="3600"/>
                <a:t> Thu: .?. %.</a:t>
              </a:r>
              <a:endParaRPr lang="vi-VN" sz="36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E0A52B7-8617-4825-B94A-6BD66CBBB3D6}"/>
              </a:ext>
            </a:extLst>
          </p:cNvPr>
          <p:cNvGrpSpPr/>
          <p:nvPr/>
        </p:nvGrpSpPr>
        <p:grpSpPr>
          <a:xfrm>
            <a:off x="-51281" y="0"/>
            <a:ext cx="4951904" cy="1710318"/>
            <a:chOff x="1571036" y="242279"/>
            <a:chExt cx="4951904" cy="1710318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3549695" cy="1015663"/>
            </a:xfrm>
            <a:custGeom>
              <a:avLst/>
              <a:gdLst>
                <a:gd name="connsiteX0" fmla="*/ 0 w 3549695"/>
                <a:gd name="connsiteY0" fmla="*/ 507831 h 1015663"/>
                <a:gd name="connsiteX1" fmla="*/ 258591 w 3549695"/>
                <a:gd name="connsiteY1" fmla="*/ 0 h 1015663"/>
                <a:gd name="connsiteX2" fmla="*/ 3291103 w 3549695"/>
                <a:gd name="connsiteY2" fmla="*/ 0 h 1015663"/>
                <a:gd name="connsiteX3" fmla="*/ 3549695 w 3549695"/>
                <a:gd name="connsiteY3" fmla="*/ 507831 h 1015663"/>
                <a:gd name="connsiteX4" fmla="*/ 3549695 w 3549695"/>
                <a:gd name="connsiteY4" fmla="*/ 507831 h 1015663"/>
                <a:gd name="connsiteX5" fmla="*/ 3291103 w 3549695"/>
                <a:gd name="connsiteY5" fmla="*/ 1015663 h 1015663"/>
                <a:gd name="connsiteX6" fmla="*/ 258591 w 3549695"/>
                <a:gd name="connsiteY6" fmla="*/ 1015662 h 1015663"/>
                <a:gd name="connsiteX7" fmla="*/ 0 w 3549695"/>
                <a:gd name="connsiteY7" fmla="*/ 507830 h 1015663"/>
                <a:gd name="connsiteX8" fmla="*/ 0 w 3549695"/>
                <a:gd name="connsiteY8" fmla="*/ 507831 h 1015663"/>
                <a:gd name="connsiteX0" fmla="*/ 0 w 3549695"/>
                <a:gd name="connsiteY0" fmla="*/ 507831 h 1015663"/>
                <a:gd name="connsiteX1" fmla="*/ 258591 w 3549695"/>
                <a:gd name="connsiteY1" fmla="*/ 0 h 1015663"/>
                <a:gd name="connsiteX2" fmla="*/ 3291103 w 3549695"/>
                <a:gd name="connsiteY2" fmla="*/ 0 h 1015663"/>
                <a:gd name="connsiteX3" fmla="*/ 3549695 w 3549695"/>
                <a:gd name="connsiteY3" fmla="*/ 507831 h 1015663"/>
                <a:gd name="connsiteX4" fmla="*/ 3549695 w 3549695"/>
                <a:gd name="connsiteY4" fmla="*/ 507831 h 1015663"/>
                <a:gd name="connsiteX5" fmla="*/ 3291103 w 3549695"/>
                <a:gd name="connsiteY5" fmla="*/ 1015663 h 1015663"/>
                <a:gd name="connsiteX6" fmla="*/ 258591 w 3549695"/>
                <a:gd name="connsiteY6" fmla="*/ 1015662 h 1015663"/>
                <a:gd name="connsiteX7" fmla="*/ 0 w 3549695"/>
                <a:gd name="connsiteY7" fmla="*/ 507830 h 1015663"/>
                <a:gd name="connsiteX8" fmla="*/ 0 w 3549695"/>
                <a:gd name="connsiteY8" fmla="*/ 507831 h 1015663"/>
                <a:gd name="connsiteX0" fmla="*/ 0 w 3549695"/>
                <a:gd name="connsiteY0" fmla="*/ 507831 h 1015663"/>
                <a:gd name="connsiteX1" fmla="*/ 258591 w 3549695"/>
                <a:gd name="connsiteY1" fmla="*/ 0 h 1015663"/>
                <a:gd name="connsiteX2" fmla="*/ 3291103 w 3549695"/>
                <a:gd name="connsiteY2" fmla="*/ 0 h 1015663"/>
                <a:gd name="connsiteX3" fmla="*/ 3549695 w 3549695"/>
                <a:gd name="connsiteY3" fmla="*/ 507831 h 1015663"/>
                <a:gd name="connsiteX4" fmla="*/ 3549695 w 3549695"/>
                <a:gd name="connsiteY4" fmla="*/ 507831 h 1015663"/>
                <a:gd name="connsiteX5" fmla="*/ 3291103 w 3549695"/>
                <a:gd name="connsiteY5" fmla="*/ 1015663 h 1015663"/>
                <a:gd name="connsiteX6" fmla="*/ 258591 w 3549695"/>
                <a:gd name="connsiteY6" fmla="*/ 1015662 h 1015663"/>
                <a:gd name="connsiteX7" fmla="*/ 0 w 3549695"/>
                <a:gd name="connsiteY7" fmla="*/ 507830 h 1015663"/>
                <a:gd name="connsiteX8" fmla="*/ 0 w 3549695"/>
                <a:gd name="connsiteY8" fmla="*/ 507831 h 101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9695" h="1015663" fill="none" extrusionOk="0">
                  <a:moveTo>
                    <a:pt x="0" y="507831"/>
                  </a:moveTo>
                  <a:cubicBezTo>
                    <a:pt x="39456" y="290586"/>
                    <a:pt x="59376" y="-93362"/>
                    <a:pt x="258591" y="0"/>
                  </a:cubicBezTo>
                  <a:cubicBezTo>
                    <a:pt x="1383066" y="-280144"/>
                    <a:pt x="2670017" y="49491"/>
                    <a:pt x="3291103" y="0"/>
                  </a:cubicBezTo>
                  <a:cubicBezTo>
                    <a:pt x="3460733" y="-41634"/>
                    <a:pt x="3465385" y="218059"/>
                    <a:pt x="3549695" y="507831"/>
                  </a:cubicBezTo>
                  <a:lnTo>
                    <a:pt x="3549695" y="507831"/>
                  </a:lnTo>
                  <a:cubicBezTo>
                    <a:pt x="3549271" y="757131"/>
                    <a:pt x="3391975" y="990779"/>
                    <a:pt x="3291103" y="1015663"/>
                  </a:cubicBezTo>
                  <a:cubicBezTo>
                    <a:pt x="2135913" y="913502"/>
                    <a:pt x="1808952" y="839351"/>
                    <a:pt x="258591" y="1015662"/>
                  </a:cubicBezTo>
                  <a:cubicBezTo>
                    <a:pt x="152526" y="1021440"/>
                    <a:pt x="4246" y="866614"/>
                    <a:pt x="0" y="507830"/>
                  </a:cubicBezTo>
                  <a:lnTo>
                    <a:pt x="0" y="507831"/>
                  </a:lnTo>
                  <a:close/>
                </a:path>
                <a:path w="3549695" h="1015663" stroke="0" extrusionOk="0">
                  <a:moveTo>
                    <a:pt x="0" y="507831"/>
                  </a:moveTo>
                  <a:cubicBezTo>
                    <a:pt x="3442" y="220181"/>
                    <a:pt x="136780" y="-62031"/>
                    <a:pt x="258591" y="0"/>
                  </a:cubicBezTo>
                  <a:cubicBezTo>
                    <a:pt x="1226796" y="-49104"/>
                    <a:pt x="2585482" y="-60732"/>
                    <a:pt x="3291103" y="0"/>
                  </a:cubicBezTo>
                  <a:cubicBezTo>
                    <a:pt x="3433129" y="20842"/>
                    <a:pt x="3600229" y="294724"/>
                    <a:pt x="3549695" y="507831"/>
                  </a:cubicBezTo>
                  <a:lnTo>
                    <a:pt x="3549695" y="507831"/>
                  </a:lnTo>
                  <a:cubicBezTo>
                    <a:pt x="3522898" y="838719"/>
                    <a:pt x="3433494" y="1016000"/>
                    <a:pt x="3291103" y="1015663"/>
                  </a:cubicBezTo>
                  <a:cubicBezTo>
                    <a:pt x="1983230" y="724747"/>
                    <a:pt x="1017956" y="959486"/>
                    <a:pt x="258591" y="1015662"/>
                  </a:cubicBezTo>
                  <a:cubicBezTo>
                    <a:pt x="97677" y="932613"/>
                    <a:pt x="-3470" y="754488"/>
                    <a:pt x="0" y="507830"/>
                  </a:cubicBezTo>
                  <a:lnTo>
                    <a:pt x="0" y="507831"/>
                  </a:lnTo>
                  <a:close/>
                </a:path>
                <a:path w="3549695" h="1015663" fill="none" stroke="0" extrusionOk="0">
                  <a:moveTo>
                    <a:pt x="0" y="507831"/>
                  </a:moveTo>
                  <a:cubicBezTo>
                    <a:pt x="27263" y="257078"/>
                    <a:pt x="55913" y="-60042"/>
                    <a:pt x="258591" y="0"/>
                  </a:cubicBezTo>
                  <a:cubicBezTo>
                    <a:pt x="1368589" y="48495"/>
                    <a:pt x="2627357" y="189711"/>
                    <a:pt x="3291103" y="0"/>
                  </a:cubicBezTo>
                  <a:cubicBezTo>
                    <a:pt x="3405228" y="19439"/>
                    <a:pt x="3533368" y="234828"/>
                    <a:pt x="3549695" y="507831"/>
                  </a:cubicBezTo>
                  <a:lnTo>
                    <a:pt x="3549695" y="507831"/>
                  </a:lnTo>
                  <a:cubicBezTo>
                    <a:pt x="3557984" y="771989"/>
                    <a:pt x="3382067" y="1001316"/>
                    <a:pt x="3291103" y="1015663"/>
                  </a:cubicBezTo>
                  <a:cubicBezTo>
                    <a:pt x="2239820" y="891831"/>
                    <a:pt x="1764210" y="892478"/>
                    <a:pt x="258591" y="1015662"/>
                  </a:cubicBezTo>
                  <a:cubicBezTo>
                    <a:pt x="125768" y="981268"/>
                    <a:pt x="21785" y="852568"/>
                    <a:pt x="0" y="507830"/>
                  </a:cubicBezTo>
                  <a:lnTo>
                    <a:pt x="0" y="507831"/>
                  </a:lnTo>
                  <a:close/>
                </a:path>
                <a:path w="3549695" h="1015663" fill="none" stroke="0" extrusionOk="0">
                  <a:moveTo>
                    <a:pt x="0" y="507831"/>
                  </a:moveTo>
                  <a:cubicBezTo>
                    <a:pt x="40621" y="283875"/>
                    <a:pt x="57900" y="-101029"/>
                    <a:pt x="258591" y="0"/>
                  </a:cubicBezTo>
                  <a:cubicBezTo>
                    <a:pt x="1347740" y="-190003"/>
                    <a:pt x="2656427" y="50177"/>
                    <a:pt x="3291103" y="0"/>
                  </a:cubicBezTo>
                  <a:cubicBezTo>
                    <a:pt x="3437484" y="-6934"/>
                    <a:pt x="3544153" y="247249"/>
                    <a:pt x="3549695" y="507831"/>
                  </a:cubicBezTo>
                  <a:lnTo>
                    <a:pt x="3549695" y="507831"/>
                  </a:lnTo>
                  <a:cubicBezTo>
                    <a:pt x="3548227" y="780084"/>
                    <a:pt x="3379897" y="993474"/>
                    <a:pt x="3291103" y="1015663"/>
                  </a:cubicBezTo>
                  <a:cubicBezTo>
                    <a:pt x="2180577" y="939435"/>
                    <a:pt x="1769304" y="889757"/>
                    <a:pt x="258591" y="1015662"/>
                  </a:cubicBezTo>
                  <a:cubicBezTo>
                    <a:pt x="151626" y="985766"/>
                    <a:pt x="40105" y="847162"/>
                    <a:pt x="0" y="507830"/>
                  </a:cubicBezTo>
                  <a:lnTo>
                    <a:pt x="0" y="50783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3206313" y="839985"/>
              <a:ext cx="33166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err="1">
                  <a:solidFill>
                    <a:schemeClr val="accent2">
                      <a:lumMod val="75000"/>
                    </a:schemeClr>
                  </a:solidFill>
                </a:rPr>
                <a:t>Bài</a:t>
              </a:r>
              <a:r>
                <a:rPr lang="en-US" sz="4400">
                  <a:solidFill>
                    <a:schemeClr val="accent2">
                      <a:lumMod val="75000"/>
                    </a:schemeClr>
                  </a:solidFill>
                </a:rPr>
                <a:t> 1: </a:t>
              </a:r>
              <a:r>
                <a:rPr lang="en-US" sz="4400" dirty="0" err="1">
                  <a:solidFill>
                    <a:schemeClr val="accent2">
                      <a:lumMod val="75000"/>
                    </a:schemeClr>
                  </a:solidFill>
                </a:rPr>
                <a:t>Số</a:t>
              </a:r>
              <a:r>
                <a:rPr lang="en-US" sz="4400" dirty="0">
                  <a:solidFill>
                    <a:schemeClr val="accent2">
                      <a:lumMod val="75000"/>
                    </a:schemeClr>
                  </a:solidFill>
                </a:rPr>
                <a:t>?</a:t>
              </a:r>
              <a:endParaRPr lang="vi-VN" sz="4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E8438C-01C6-A5EE-6E34-9585A7FE6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64" y="3322880"/>
            <a:ext cx="10986688" cy="141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5188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DC4A061-ACF2-8DDF-C233-E5414A23F50B}"/>
              </a:ext>
            </a:extLst>
          </p:cNvPr>
          <p:cNvGrpSpPr/>
          <p:nvPr/>
        </p:nvGrpSpPr>
        <p:grpSpPr>
          <a:xfrm>
            <a:off x="304010" y="597707"/>
            <a:ext cx="11583979" cy="6170329"/>
            <a:chOff x="665827" y="1336671"/>
            <a:chExt cx="5140169" cy="495068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BA2FE9-C5FB-4B65-B733-1D43262DA946}"/>
                </a:ext>
              </a:extLst>
            </p:cNvPr>
            <p:cNvSpPr/>
            <p:nvPr/>
          </p:nvSpPr>
          <p:spPr>
            <a:xfrm>
              <a:off x="665827" y="1336671"/>
              <a:ext cx="5140169" cy="495068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B65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3BA615-5CFE-4608-B521-27B4098F8B7A}"/>
                </a:ext>
              </a:extLst>
            </p:cNvPr>
            <p:cNvSpPr txBox="1"/>
            <p:nvPr/>
          </p:nvSpPr>
          <p:spPr>
            <a:xfrm>
              <a:off x="946046" y="2054558"/>
              <a:ext cx="4754665" cy="4074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Tỉ số phần trăm của quãng đường bơi được của mỗi bạn và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quãng đường bơi theo kế hoạch là: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a)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Linh: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90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%. 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b)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Tuấn: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100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%. 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c)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Thu: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120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%.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E8438C-01C6-A5EE-6E34-9585A7FE6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3" y="1183837"/>
            <a:ext cx="10986688" cy="14174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954D54-25F0-CDC0-EC8D-B84C4C346AB3}"/>
                  </a:ext>
                </a:extLst>
              </p:cNvPr>
              <p:cNvSpPr txBox="1"/>
              <p:nvPr/>
            </p:nvSpPr>
            <p:spPr>
              <a:xfrm>
                <a:off x="698245" y="2995578"/>
                <a:ext cx="3027403" cy="910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450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90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954D54-25F0-CDC0-EC8D-B84C4C346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245" y="2995578"/>
                <a:ext cx="3027403" cy="9105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275ADD-65A4-530A-C305-3E00B27D8B65}"/>
                  </a:ext>
                </a:extLst>
              </p:cNvPr>
              <p:cNvSpPr txBox="1"/>
              <p:nvPr/>
            </p:nvSpPr>
            <p:spPr>
              <a:xfrm>
                <a:off x="4418549" y="2995578"/>
                <a:ext cx="3354899" cy="910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280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275ADD-65A4-530A-C305-3E00B27D8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549" y="2995578"/>
                <a:ext cx="3354899" cy="910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A70ACA-81A8-D616-3DE1-E9A9F5663E13}"/>
                  </a:ext>
                </a:extLst>
              </p:cNvPr>
              <p:cNvSpPr txBox="1"/>
              <p:nvPr/>
            </p:nvSpPr>
            <p:spPr>
              <a:xfrm>
                <a:off x="8295818" y="2995578"/>
                <a:ext cx="3354899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600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120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120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280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A70ACA-81A8-D616-3DE1-E9A9F5663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5818" y="2995578"/>
                <a:ext cx="3354899" cy="9017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92BCA4C7-C933-FAAC-CEC0-C7C0A09CCAE9}"/>
              </a:ext>
            </a:extLst>
          </p:cNvPr>
          <p:cNvSpPr/>
          <p:nvPr/>
        </p:nvSpPr>
        <p:spPr>
          <a:xfrm>
            <a:off x="935517" y="4031607"/>
            <a:ext cx="10715200" cy="1417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A17F7C-1A6E-6BC3-8FD0-0B02760959B1}"/>
              </a:ext>
            </a:extLst>
          </p:cNvPr>
          <p:cNvSpPr/>
          <p:nvPr/>
        </p:nvSpPr>
        <p:spPr>
          <a:xfrm>
            <a:off x="935517" y="5551881"/>
            <a:ext cx="3027403" cy="978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7D9C60-FDA1-D853-67AC-1AFAEDB31E76}"/>
              </a:ext>
            </a:extLst>
          </p:cNvPr>
          <p:cNvSpPr/>
          <p:nvPr/>
        </p:nvSpPr>
        <p:spPr>
          <a:xfrm>
            <a:off x="4582296" y="5651524"/>
            <a:ext cx="3353390" cy="978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DC69D4-C832-7398-5CDE-E991E29F3538}"/>
              </a:ext>
            </a:extLst>
          </p:cNvPr>
          <p:cNvSpPr/>
          <p:nvPr/>
        </p:nvSpPr>
        <p:spPr>
          <a:xfrm>
            <a:off x="8295818" y="5542003"/>
            <a:ext cx="3353390" cy="978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94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 animBg="1"/>
      <p:bldP spid="12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E4C8BF-4EBE-4606-BBC3-20C363C5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B6B692-D5EF-437B-9092-416C584CB32A}"/>
              </a:ext>
            </a:extLst>
          </p:cNvPr>
          <p:cNvGrpSpPr/>
          <p:nvPr/>
        </p:nvGrpSpPr>
        <p:grpSpPr>
          <a:xfrm>
            <a:off x="1760738" y="1480836"/>
            <a:ext cx="8670524" cy="3990388"/>
            <a:chOff x="1669775" y="1446143"/>
            <a:chExt cx="8527772" cy="38613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C263ECF-DF24-487E-B364-987FF4DB4F52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764EE41-93E0-445F-812F-742AF37C0984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8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70988" y="234297"/>
            <a:ext cx="435674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8953" y="42492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637724" y="1887853"/>
            <a:ext cx="2855686" cy="5161475"/>
          </a:xfrm>
          <a:prstGeom prst="rect">
            <a:avLst/>
          </a:prstGeom>
        </p:spPr>
      </p:pic>
      <p:pic>
        <p:nvPicPr>
          <p:cNvPr id="20" name="Picture 2" descr="PAW Patrol – Wikipedia tiếng Việt">
            <a:extLst>
              <a:ext uri="{FF2B5EF4-FFF2-40B4-BE49-F238E27FC236}">
                <a16:creationId xmlns:a16="http://schemas.microsoft.com/office/drawing/2014/main" id="{4C543890-C7DB-4A30-9B59-3283C1B86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8748338" y="537937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PAW Patrol Live! comes to the Hershey Theatre March 28 and 29 |  Entertainment | lancasteronline.com">
            <a:extLst>
              <a:ext uri="{FF2B5EF4-FFF2-40B4-BE49-F238E27FC236}">
                <a16:creationId xmlns:a16="http://schemas.microsoft.com/office/drawing/2014/main" id="{68319E93-2FAD-4140-A981-579EBB98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07" y="4803763"/>
            <a:ext cx="2303143" cy="22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F1244EF-A264-451F-A2E2-727A2BFC1C99}"/>
              </a:ext>
            </a:extLst>
          </p:cNvPr>
          <p:cNvSpPr txBox="1"/>
          <p:nvPr/>
        </p:nvSpPr>
        <p:spPr>
          <a:xfrm>
            <a:off x="2688825" y="2055798"/>
            <a:ext cx="55669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n>
                  <a:solidFill>
                    <a:schemeClr val="accent1"/>
                  </a:solidFill>
                </a:ln>
                <a:solidFill>
                  <a:srgbClr val="9933FF"/>
                </a:solidFill>
                <a:latin typeface="UTM Flamenco" panose="02040603050506020204" pitchFamily="18" charset="0"/>
              </a:rPr>
              <a:t>TẠM BIỆT VÀ HẸN GẶP LẠI</a:t>
            </a:r>
            <a:endParaRPr lang="vi-VN" sz="3200" dirty="0">
              <a:ln>
                <a:solidFill>
                  <a:schemeClr val="accent1"/>
                </a:solidFill>
              </a:ln>
              <a:gradFill flip="none" rotWithShape="1">
                <a:gsLst>
                  <a:gs pos="55000">
                    <a:srgbClr val="FF5050"/>
                  </a:gs>
                  <a:gs pos="0">
                    <a:srgbClr val="FF5050"/>
                  </a:gs>
                  <a:gs pos="100000">
                    <a:srgbClr val="FF7C80"/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5481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825501" y="351263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67092"/>
            <a:ext cx="3994150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1" y="5159871"/>
            <a:ext cx="1524278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765552" y="676960"/>
            <a:ext cx="8013698" cy="5504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F145A-B8B5-454C-AFE5-1EB0BF799FE5}"/>
              </a:ext>
            </a:extLst>
          </p:cNvPr>
          <p:cNvSpPr txBox="1"/>
          <p:nvPr/>
        </p:nvSpPr>
        <p:spPr>
          <a:xfrm>
            <a:off x="3557878" y="2393329"/>
            <a:ext cx="7688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8000" dirty="0" err="1">
                <a:solidFill>
                  <a:srgbClr val="FF6D87"/>
                </a:solidFill>
              </a:rPr>
              <a:t>Đố</a:t>
            </a:r>
            <a:r>
              <a:rPr lang="en-US" sz="8000" dirty="0">
                <a:solidFill>
                  <a:srgbClr val="FF6D87"/>
                </a:solidFill>
              </a:rPr>
              <a:t> </a:t>
            </a:r>
            <a:r>
              <a:rPr lang="en-US" sz="8000" dirty="0" err="1">
                <a:solidFill>
                  <a:srgbClr val="FF6D87"/>
                </a:solidFill>
              </a:rPr>
              <a:t>bạn</a:t>
            </a:r>
            <a:r>
              <a:rPr lang="en-US" sz="8000" dirty="0">
                <a:solidFill>
                  <a:srgbClr val="FF6D87"/>
                </a:solidFill>
              </a:rPr>
              <a:t>, </a:t>
            </a:r>
            <a:r>
              <a:rPr lang="en-US" sz="8000" dirty="0" err="1">
                <a:solidFill>
                  <a:srgbClr val="FF6D87"/>
                </a:solidFill>
              </a:rPr>
              <a:t>đố</a:t>
            </a:r>
            <a:r>
              <a:rPr lang="en-US" sz="8000" dirty="0">
                <a:solidFill>
                  <a:srgbClr val="FF6D87"/>
                </a:solidFill>
              </a:rPr>
              <a:t> </a:t>
            </a:r>
            <a:r>
              <a:rPr lang="en-US" sz="8000" dirty="0" err="1">
                <a:solidFill>
                  <a:srgbClr val="FF6D87"/>
                </a:solidFill>
              </a:rPr>
              <a:t>bạn</a:t>
            </a:r>
            <a:r>
              <a:rPr lang="en-US" sz="8000" dirty="0">
                <a:solidFill>
                  <a:srgbClr val="FF6D87"/>
                </a:solidFill>
              </a:rPr>
              <a:t>.</a:t>
            </a:r>
            <a:endParaRPr lang="en-US" sz="40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6D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79EF2174-BE4B-4B3D-962B-8B4641635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368" y="12796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003459-A44F-4D9F-93A1-01B9D4A46C99}"/>
                  </a:ext>
                </a:extLst>
              </p:cNvPr>
              <p:cNvSpPr txBox="1"/>
              <p:nvPr/>
            </p:nvSpPr>
            <p:spPr>
              <a:xfrm>
                <a:off x="4257370" y="2294223"/>
                <a:ext cx="6923830" cy="2172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5400">
                    <a:solidFill>
                      <a:srgbClr val="FF6D87"/>
                    </a:solidFill>
                  </a:rPr>
                  <a:t>Viết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rgbClr val="FF6D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FF6D87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FF6D87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vi-VN" sz="5400">
                    <a:solidFill>
                      <a:srgbClr val="FF6D87"/>
                    </a:solidFill>
                  </a:rPr>
                  <a:t>  dưới dạng tỉ số phần trăm.</a:t>
                </a:r>
                <a:endParaRPr lang="vi-VN" sz="5400" dirty="0">
                  <a:solidFill>
                    <a:srgbClr val="FF6D87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003459-A44F-4D9F-93A1-01B9D4A46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370" y="2294223"/>
                <a:ext cx="6923830" cy="2172005"/>
              </a:xfrm>
              <a:prstGeom prst="rect">
                <a:avLst/>
              </a:prstGeom>
              <a:blipFill>
                <a:blip r:embed="rId12"/>
                <a:stretch>
                  <a:fillRect l="-2289" t="-840" r="-4930" b="-12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436B55-0219-467C-966A-80BAE8ED0ED7}"/>
                  </a:ext>
                </a:extLst>
              </p:cNvPr>
              <p:cNvSpPr txBox="1"/>
              <p:nvPr/>
            </p:nvSpPr>
            <p:spPr>
              <a:xfrm>
                <a:off x="4973364" y="2571631"/>
                <a:ext cx="7385516" cy="127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FF6D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FF6D87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FF6D87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FF6D87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FF6D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FF6D87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5400" i="1">
                            <a:solidFill>
                              <a:srgbClr val="FF6D87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FF6D87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FF6D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srgbClr val="FF6D87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FF6D87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FF6D87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FF6D87"/>
                        </a:solidFill>
                        <a:latin typeface="Cambria Math" panose="02040503050406030204" pitchFamily="18" charset="0"/>
                      </a:rPr>
                      <m:t>80</m:t>
                    </m:r>
                    <m:r>
                      <a:rPr lang="en-US" sz="5400" b="0" i="1" smtClean="0">
                        <a:solidFill>
                          <a:srgbClr val="FF6D87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5400" dirty="0">
                    <a:solidFill>
                      <a:srgbClr val="FF6D87"/>
                    </a:solidFill>
                  </a:rPr>
                  <a:t> </a:t>
                </a:r>
                <a:endParaRPr lang="vi-VN" sz="5400" dirty="0">
                  <a:solidFill>
                    <a:srgbClr val="FF6D87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436B55-0219-467C-966A-80BAE8ED0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364" y="2571631"/>
                <a:ext cx="7385516" cy="1272656"/>
              </a:xfrm>
              <a:prstGeom prst="rect">
                <a:avLst/>
              </a:prstGeom>
              <a:blipFill>
                <a:blip r:embed="rId13"/>
                <a:stretch>
                  <a:fillRect b="-14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79297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4" grpId="1"/>
      <p:bldP spid="10" grpId="0"/>
      <p:bldP spid="10" grpId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825501" y="351263"/>
            <a:ext cx="10540998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67092"/>
            <a:ext cx="3994150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1" y="5159871"/>
            <a:ext cx="1524278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765552" y="676960"/>
            <a:ext cx="8013698" cy="5504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F145A-B8B5-454C-AFE5-1EB0BF799FE5}"/>
              </a:ext>
            </a:extLst>
          </p:cNvPr>
          <p:cNvSpPr txBox="1"/>
          <p:nvPr/>
        </p:nvSpPr>
        <p:spPr>
          <a:xfrm>
            <a:off x="3557878" y="2393329"/>
            <a:ext cx="7688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FF6D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6D8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6D8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6D8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6D8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6D8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6D8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6D8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6D8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E7E6E6">
                    <a:lumMod val="10000"/>
                  </a:srgbClr>
                </a:solidFill>
              </a:ln>
              <a:solidFill>
                <a:srgbClr val="FF6D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79EF2174-BE4B-4B3D-962B-8B4641635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368" y="12796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003459-A44F-4D9F-93A1-01B9D4A46C99}"/>
              </a:ext>
            </a:extLst>
          </p:cNvPr>
          <p:cNvSpPr txBox="1"/>
          <p:nvPr/>
        </p:nvSpPr>
        <p:spPr>
          <a:xfrm>
            <a:off x="4257370" y="2362447"/>
            <a:ext cx="69238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>
                <a:solidFill>
                  <a:srgbClr val="FF6D87"/>
                </a:solidFill>
              </a:rPr>
              <a:t>Viết số 0,8 dưới dạng tỉ số phần trăm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6D8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436B55-0219-467C-966A-80BAE8ED0ED7}"/>
                  </a:ext>
                </a:extLst>
              </p:cNvPr>
              <p:cNvSpPr txBox="1"/>
              <p:nvPr/>
            </p:nvSpPr>
            <p:spPr>
              <a:xfrm>
                <a:off x="4819651" y="2670254"/>
                <a:ext cx="73855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5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6D8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0,8 </m:t>
                    </m:r>
                    <m:r>
                      <m:rPr>
                        <m:sty m:val="p"/>
                      </m:rPr>
                      <a:rPr kumimoji="0" lang="en-US" sz="5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6D8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x</m:t>
                    </m:r>
                    <m:r>
                      <a:rPr kumimoji="0" lang="en-US" sz="5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6D8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100%</m:t>
                    </m:r>
                  </m:oMath>
                </a14:m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D8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5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6D8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80%</m:t>
                    </m:r>
                  </m:oMath>
                </a14:m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D8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6D8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436B55-0219-467C-966A-80BAE8ED0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651" y="2670254"/>
                <a:ext cx="7385516" cy="923330"/>
              </a:xfrm>
              <a:prstGeom prst="rect">
                <a:avLst/>
              </a:prstGeom>
              <a:blipFill>
                <a:blip r:embed="rId12"/>
                <a:stretch>
                  <a:fillRect t="-17881" b="-40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4536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4" grpId="1"/>
      <p:bldP spid="10" grpId="0"/>
      <p:bldP spid="10" grpId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2CF085-7534-4EF2-8B59-FDC95B13F0DF}"/>
              </a:ext>
            </a:extLst>
          </p:cNvPr>
          <p:cNvSpPr/>
          <p:nvPr/>
        </p:nvSpPr>
        <p:spPr>
          <a:xfrm>
            <a:off x="238805" y="151332"/>
            <a:ext cx="11667042" cy="6438653"/>
          </a:xfrm>
          <a:prstGeom prst="roundRect">
            <a:avLst>
              <a:gd name="adj" fmla="val 11517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112420-C596-EE75-64BB-0F8AB4607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51" y="1747491"/>
            <a:ext cx="11324897" cy="336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2CF085-7534-4EF2-8B59-FDC95B13F0DF}"/>
              </a:ext>
            </a:extLst>
          </p:cNvPr>
          <p:cNvSpPr/>
          <p:nvPr/>
        </p:nvSpPr>
        <p:spPr>
          <a:xfrm>
            <a:off x="238805" y="151332"/>
            <a:ext cx="11667042" cy="6438653"/>
          </a:xfrm>
          <a:prstGeom prst="roundRect">
            <a:avLst>
              <a:gd name="adj" fmla="val 11517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07686C-5B23-BBF7-1201-C36A86800D6A}"/>
              </a:ext>
            </a:extLst>
          </p:cNvPr>
          <p:cNvSpPr/>
          <p:nvPr/>
        </p:nvSpPr>
        <p:spPr>
          <a:xfrm>
            <a:off x="727968" y="400481"/>
            <a:ext cx="10702032" cy="766167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1: Tính tỉ số phần trăm của 28 và 35.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C4772-259A-2145-879A-DD2D91F2FD8B}"/>
              </a:ext>
            </a:extLst>
          </p:cNvPr>
          <p:cNvSpPr txBox="1"/>
          <p:nvPr/>
        </p:nvSpPr>
        <p:spPr>
          <a:xfrm>
            <a:off x="721310" y="1781503"/>
            <a:ext cx="107020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/>
              <a:t>28 : 35 = 0,8</a:t>
            </a:r>
            <a:endParaRPr lang="en-US" sz="6000"/>
          </a:p>
          <a:p>
            <a:pPr algn="ctr"/>
            <a:r>
              <a:rPr lang="vi-VN" sz="6000"/>
              <a:t>0,8 × 100% = 80%</a:t>
            </a:r>
            <a:endParaRPr lang="en-US" sz="6000"/>
          </a:p>
          <a:p>
            <a:pPr algn="ctr"/>
            <a:r>
              <a:rPr lang="vi-VN" sz="6000"/>
              <a:t>Thông thường ta viết như sau:</a:t>
            </a:r>
          </a:p>
          <a:p>
            <a:pPr algn="ctr"/>
            <a:r>
              <a:rPr lang="vi-VN" sz="6000"/>
              <a:t>28 : 35 = 0,8 = 80%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287467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2CF085-7534-4EF2-8B59-FDC95B13F0DF}"/>
              </a:ext>
            </a:extLst>
          </p:cNvPr>
          <p:cNvSpPr/>
          <p:nvPr/>
        </p:nvSpPr>
        <p:spPr>
          <a:xfrm>
            <a:off x="238805" y="151333"/>
            <a:ext cx="11667042" cy="6283170"/>
          </a:xfrm>
          <a:prstGeom prst="roundRect">
            <a:avLst>
              <a:gd name="adj" fmla="val 11517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7DDC95-9469-4CB5-B306-1503BF057651}"/>
              </a:ext>
            </a:extLst>
          </p:cNvPr>
          <p:cNvGrpSpPr/>
          <p:nvPr/>
        </p:nvGrpSpPr>
        <p:grpSpPr>
          <a:xfrm>
            <a:off x="5641914" y="411219"/>
            <a:ext cx="3375963" cy="1367453"/>
            <a:chOff x="2583403" y="479309"/>
            <a:chExt cx="7625779" cy="13674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C352144-EC5B-475F-8CEA-97A516C048F6}"/>
                </a:ext>
              </a:extLst>
            </p:cNvPr>
            <p:cNvSpPr/>
            <p:nvPr/>
          </p:nvSpPr>
          <p:spPr>
            <a:xfrm>
              <a:off x="2583403" y="479309"/>
              <a:ext cx="7474996" cy="136745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B65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5EF49B-6612-4B8B-A872-57AEAA48B7C6}"/>
                </a:ext>
              </a:extLst>
            </p:cNvPr>
            <p:cNvSpPr txBox="1"/>
            <p:nvPr/>
          </p:nvSpPr>
          <p:spPr>
            <a:xfrm>
              <a:off x="3553616" y="732148"/>
              <a:ext cx="665556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GHI NHỚ</a:t>
              </a:r>
              <a:endPara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9AA756-3446-4289-951F-E4E3F72C4263}"/>
              </a:ext>
            </a:extLst>
          </p:cNvPr>
          <p:cNvGrpSpPr/>
          <p:nvPr/>
        </p:nvGrpSpPr>
        <p:grpSpPr>
          <a:xfrm>
            <a:off x="3553616" y="2306573"/>
            <a:ext cx="8128632" cy="3790610"/>
            <a:chOff x="3666478" y="3178207"/>
            <a:chExt cx="7981024" cy="2228294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BDA073F7-506B-4F9F-9EC8-537354F4924D}"/>
                </a:ext>
              </a:extLst>
            </p:cNvPr>
            <p:cNvSpPr/>
            <p:nvPr/>
          </p:nvSpPr>
          <p:spPr>
            <a:xfrm>
              <a:off x="3666478" y="3178207"/>
              <a:ext cx="7981024" cy="2228294"/>
            </a:xfrm>
            <a:prstGeom prst="wedgeRoundRectCallout">
              <a:avLst>
                <a:gd name="adj1" fmla="val -59785"/>
                <a:gd name="adj2" fmla="val -13295"/>
                <a:gd name="adj3" fmla="val 16667"/>
              </a:avLst>
            </a:prstGeom>
            <a:solidFill>
              <a:srgbClr val="CC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68672C-8CBA-469E-9897-6C16F7A0B484}"/>
                </a:ext>
              </a:extLst>
            </p:cNvPr>
            <p:cNvSpPr txBox="1"/>
            <p:nvPr/>
          </p:nvSpPr>
          <p:spPr>
            <a:xfrm>
              <a:off x="3912529" y="3284929"/>
              <a:ext cx="7734973" cy="1863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Muốn tìm tỉ số phần trăm của 28 và 35, ta làm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Tìm thương của 28 và 35.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Nhân nhẩm thương đó với 100 rồi viết kí hiệu % vào bên phải của tích.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501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2CF085-7534-4EF2-8B59-FDC95B13F0DF}"/>
              </a:ext>
            </a:extLst>
          </p:cNvPr>
          <p:cNvSpPr/>
          <p:nvPr/>
        </p:nvSpPr>
        <p:spPr>
          <a:xfrm>
            <a:off x="238805" y="151332"/>
            <a:ext cx="11667042" cy="6438653"/>
          </a:xfrm>
          <a:prstGeom prst="roundRect">
            <a:avLst>
              <a:gd name="adj" fmla="val 11517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07686C-5B23-BBF7-1201-C36A86800D6A}"/>
              </a:ext>
            </a:extLst>
          </p:cNvPr>
          <p:cNvSpPr/>
          <p:nvPr/>
        </p:nvSpPr>
        <p:spPr>
          <a:xfrm>
            <a:off x="727968" y="400481"/>
            <a:ext cx="10702032" cy="2095394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Ví dụ 2: Một lớp học vùng cao có 30 học sinh, trong đó có 18 bạn nữ.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Tìm tỉ số phần trăm của số bạn nữ trong lớp.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B77183-EE2B-4F83-E099-0D137156F911}"/>
              </a:ext>
            </a:extLst>
          </p:cNvPr>
          <p:cNvSpPr txBox="1"/>
          <p:nvPr/>
        </p:nvSpPr>
        <p:spPr>
          <a:xfrm>
            <a:off x="491894" y="2745024"/>
            <a:ext cx="111608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/>
              <a:t>Bài giải</a:t>
            </a:r>
          </a:p>
          <a:p>
            <a:pPr algn="ctr"/>
            <a:r>
              <a:rPr lang="vi-VN" sz="4400"/>
              <a:t>Tỉ số phần trăm của số bạn nữ trong lớp là:</a:t>
            </a:r>
          </a:p>
          <a:p>
            <a:pPr algn="ctr"/>
            <a:r>
              <a:rPr lang="vi-VN" sz="4400"/>
              <a:t>18 : 30 = 0,6</a:t>
            </a:r>
          </a:p>
          <a:p>
            <a:pPr algn="ctr"/>
            <a:r>
              <a:rPr lang="vi-VN" sz="4400"/>
              <a:t>0,6 = 60%</a:t>
            </a:r>
          </a:p>
          <a:p>
            <a:pPr algn="ctr"/>
            <a:r>
              <a:rPr lang="en-US" sz="4400"/>
              <a:t>					</a:t>
            </a:r>
            <a:r>
              <a:rPr lang="vi-VN" sz="4400"/>
              <a:t>Đáp số: 60%.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92803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9247F0-10BD-4B45-9AD7-589EB735C2CC}"/>
              </a:ext>
            </a:extLst>
          </p:cNvPr>
          <p:cNvGrpSpPr/>
          <p:nvPr/>
        </p:nvGrpSpPr>
        <p:grpSpPr>
          <a:xfrm>
            <a:off x="2313894" y="427858"/>
            <a:ext cx="7564212" cy="2350854"/>
            <a:chOff x="2228763" y="738576"/>
            <a:chExt cx="7564212" cy="235085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911CD6-812F-4A2B-8D17-2A147A0C9CD9}"/>
                </a:ext>
              </a:extLst>
            </p:cNvPr>
            <p:cNvGrpSpPr/>
            <p:nvPr/>
          </p:nvGrpSpPr>
          <p:grpSpPr>
            <a:xfrm>
              <a:off x="2228763" y="738576"/>
              <a:ext cx="7564212" cy="2350854"/>
              <a:chOff x="1669775" y="1446143"/>
              <a:chExt cx="8527772" cy="386135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E0CEB0B-2276-46CE-982C-08D1060E6450}"/>
                  </a:ext>
                </a:extLst>
              </p:cNvPr>
              <p:cNvSpPr/>
              <p:nvPr/>
            </p:nvSpPr>
            <p:spPr>
              <a:xfrm>
                <a:off x="1798982" y="1550504"/>
                <a:ext cx="8398565" cy="3756991"/>
              </a:xfrm>
              <a:prstGeom prst="roundRect">
                <a:avLst/>
              </a:prstGeom>
              <a:solidFill>
                <a:srgbClr val="FFFF00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7615FC4-8C90-44E2-952C-FB2B0FD89696}"/>
                  </a:ext>
                </a:extLst>
              </p:cNvPr>
              <p:cNvSpPr/>
              <p:nvPr/>
            </p:nvSpPr>
            <p:spPr>
              <a:xfrm>
                <a:off x="1669775" y="1446143"/>
                <a:ext cx="8398565" cy="3756991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AD8305-A767-4086-9D93-291DFA579CA3}"/>
                </a:ext>
              </a:extLst>
            </p:cNvPr>
            <p:cNvSpPr txBox="1"/>
            <p:nvPr/>
          </p:nvSpPr>
          <p:spPr>
            <a:xfrm>
              <a:off x="2547838" y="1084921"/>
              <a:ext cx="6811453" cy="1569660"/>
            </a:xfrm>
            <a:prstGeom prst="rect">
              <a:avLst/>
            </a:prstGeom>
            <a:noFill/>
          </p:spPr>
          <p:txBody>
            <a:bodyPr wrap="square" rtlCol="0">
              <a:prstTxWarp prst="textStop">
                <a:avLst>
                  <a:gd name="adj" fmla="val 14286"/>
                </a:avLst>
              </a:prstTxWarp>
              <a:spAutoFit/>
            </a:bodyPr>
            <a:lstStyle/>
            <a:p>
              <a:r>
                <a:rPr lang="en-US" sz="9600" b="1" dirty="0">
                  <a:ln w="38100">
                    <a:solidFill>
                      <a:srgbClr val="FFC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1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THỰC HÀNH</a:t>
              </a:r>
              <a:endParaRPr lang="vi-VN" sz="9600" b="1" dirty="0">
                <a:ln w="381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1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864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4314</TotalTime>
  <Words>583</Words>
  <Application>Microsoft Office PowerPoint</Application>
  <PresentationFormat>Widescreen</PresentationFormat>
  <Paragraphs>108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SVN-Hole Hearted</vt:lpstr>
      <vt:lpstr>Calibri</vt:lpstr>
      <vt:lpstr>Arial</vt:lpstr>
      <vt:lpstr>Calibri Light</vt:lpstr>
      <vt:lpstr>Aptos</vt:lpstr>
      <vt:lpstr>Times New Roman</vt:lpstr>
      <vt:lpstr>UTM Flamenco</vt:lpstr>
      <vt:lpstr>UVN Banh Mi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177</cp:revision>
  <dcterms:created xsi:type="dcterms:W3CDTF">2022-02-28T09:08:26Z</dcterms:created>
  <dcterms:modified xsi:type="dcterms:W3CDTF">2025-01-13T13:19:51Z</dcterms:modified>
  <cp:category>9Slide.vn</cp:category>
</cp:coreProperties>
</file>