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8"/>
  </p:notesMasterIdLst>
  <p:sldIdLst>
    <p:sldId id="2634" r:id="rId2"/>
    <p:sldId id="278" r:id="rId3"/>
    <p:sldId id="281" r:id="rId4"/>
    <p:sldId id="334" r:id="rId5"/>
    <p:sldId id="291" r:id="rId6"/>
    <p:sldId id="310" r:id="rId7"/>
    <p:sldId id="335" r:id="rId8"/>
    <p:sldId id="336" r:id="rId9"/>
    <p:sldId id="338" r:id="rId10"/>
    <p:sldId id="339" r:id="rId11"/>
    <p:sldId id="340" r:id="rId12"/>
    <p:sldId id="337" r:id="rId13"/>
    <p:sldId id="341" r:id="rId14"/>
    <p:sldId id="342" r:id="rId15"/>
    <p:sldId id="343" r:id="rId16"/>
    <p:sldId id="345" r:id="rId17"/>
    <p:sldId id="347" r:id="rId18"/>
    <p:sldId id="344" r:id="rId19"/>
    <p:sldId id="348" r:id="rId20"/>
    <p:sldId id="330" r:id="rId21"/>
    <p:sldId id="349" r:id="rId22"/>
    <p:sldId id="333" r:id="rId23"/>
    <p:sldId id="322" r:id="rId24"/>
    <p:sldId id="323" r:id="rId25"/>
    <p:sldId id="324" r:id="rId26"/>
    <p:sldId id="30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D4EFFD"/>
    <a:srgbClr val="FF8C00"/>
    <a:srgbClr val="FF0066"/>
    <a:srgbClr val="FF3300"/>
    <a:srgbClr val="99FF99"/>
    <a:srgbClr val="FFFF99"/>
    <a:srgbClr val="FFFA00"/>
    <a:srgbClr val="FFFF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39" autoAdjust="0"/>
    <p:restoredTop sz="89733" autoAdjust="0"/>
  </p:normalViewPr>
  <p:slideViewPr>
    <p:cSldViewPr snapToGrid="0">
      <p:cViewPr varScale="1">
        <p:scale>
          <a:sx n="113" d="100"/>
          <a:sy n="113" d="100"/>
        </p:scale>
        <p:origin x="468" y="8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74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CCE05-922B-4113-9C06-50E0DE820F1C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46BF6-07F3-486D-8A7F-CEA5D6E46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6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355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498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bí</a:t>
            </a:r>
            <a:r>
              <a:rPr lang="en-US" dirty="0"/>
              <a:t> </a:t>
            </a:r>
            <a:r>
              <a:rPr lang="en-US" dirty="0" err="1"/>
              <a:t>ngô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345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bí</a:t>
            </a:r>
            <a:r>
              <a:rPr lang="en-US" dirty="0"/>
              <a:t> </a:t>
            </a:r>
            <a:r>
              <a:rPr lang="en-US" dirty="0" err="1"/>
              <a:t>ngô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881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bí</a:t>
            </a:r>
            <a:r>
              <a:rPr lang="en-US" dirty="0"/>
              <a:t> </a:t>
            </a:r>
            <a:r>
              <a:rPr lang="en-US" dirty="0" err="1"/>
              <a:t>ngô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406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bí</a:t>
            </a:r>
            <a:r>
              <a:rPr lang="en-US" dirty="0"/>
              <a:t> </a:t>
            </a:r>
            <a:r>
              <a:rPr lang="en-US" dirty="0" err="1"/>
              <a:t>ngô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005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bí</a:t>
            </a:r>
            <a:r>
              <a:rPr lang="en-US" dirty="0"/>
              <a:t> </a:t>
            </a:r>
            <a:r>
              <a:rPr lang="en-US" dirty="0" err="1"/>
              <a:t>ngô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646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3244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9279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7934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61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397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46BF6-07F3-486D-8A7F-CEA5D6E468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27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411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855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105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619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360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214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8483-B138-1D19-E593-56B66CC0E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53754-27F1-3BC5-0EE4-BD9ABF4D1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80203-C82D-8C62-BC6B-E854B4455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9F48-51CE-4CCD-BEA0-02BC6235744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C7ED1-B20F-D59D-5681-0FCA0C2F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971B3-C7DE-E4CF-78BF-8B50AB23E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8764-AC3F-4D84-B430-4B43573CA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9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95E33-3316-A845-2B0F-5872A3A4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59B0C-C5B2-D14A-B1DC-24B7E1D92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36BA6-D6DC-D9BC-4EE5-DDBBE537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9F48-51CE-4CCD-BEA0-02BC6235744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36936-56AE-934E-47A3-88D0BB3E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A2DD3-4463-2E07-087F-C2EB0C55A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8764-AC3F-4D84-B430-4B43573CA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3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748A2F-C429-2A6E-8DE4-F8919B8DF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8EC852-08E0-4CE5-2399-16EBD3279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AF1E7-5625-158B-4B02-1E82AED4B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9F48-51CE-4CCD-BEA0-02BC6235744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9D197-F214-EA07-79C8-EA46FDF80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4FF1C-4BAA-E6DA-E2C1-F4464FB79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8764-AC3F-4D84-B430-4B43573CA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4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1194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949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634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790B-10B2-5F47-72C7-E720FEC1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7D717-90AE-5FB2-2327-2BA6C6E9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4E49E-51E7-EA24-ED5F-FEF4BC082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9F48-51CE-4CCD-BEA0-02BC6235744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218E8-967C-FDF4-0776-02CCA944E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D68D9-F442-87B4-D747-3C85144A4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8764-AC3F-4D84-B430-4B43573CA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0ED8C-20F9-FDC9-D486-BC8640EB7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83B66-335A-6BA3-BCAF-BF1B599F4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86810-466B-328D-6B0D-58B1BE279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9F48-51CE-4CCD-BEA0-02BC6235744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AC589-99D7-34B5-62AD-99E35C39D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AAA05-0409-3E33-3125-F12B9C396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8764-AC3F-4D84-B430-4B43573CA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DFF3B-3708-A149-F5EA-4A2843BCD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52A47-7EEE-EEF3-DDC3-B76D7F46D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01D69-763A-B4A5-A3BB-CB10BCDF3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E1257-F454-7127-8875-F7E77C93C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9F48-51CE-4CCD-BEA0-02BC6235744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A72E0-F1FB-FABC-9743-43D8D0901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77524-A396-48D5-6C09-8C03F46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8764-AC3F-4D84-B430-4B43573CA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3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1CD0-B9E1-43A6-1C9C-0B85412B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91862-AA94-7F83-39FE-134FCC134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0B408F-9977-D8F9-2334-C5AF1D167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A4DB0B-911C-A19F-495D-04448B3F2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006C83-A046-544A-39D4-6CA1278C05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7DC6EB-19B6-4212-5441-459C47724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9F48-51CE-4CCD-BEA0-02BC6235744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327D4B-9B77-A678-66DF-C2E6889EC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D169BB-ACAA-F6A0-7DF5-A352D2D2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8764-AC3F-4D84-B430-4B43573CA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3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28453-3476-62C0-5304-45A2DE11C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9E902-FF6A-7D63-B3A9-33170A6A1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9F48-51CE-4CCD-BEA0-02BC6235744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8415B-6ABE-13D5-90D1-51ED036BD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2E44CF-C44E-203C-DC93-0410D6F9D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8764-AC3F-4D84-B430-4B43573CA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2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23DA4D-8C9D-E51B-E614-2C775822B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9F48-51CE-4CCD-BEA0-02BC6235744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82BD1-E062-3275-59CE-6020F87B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F2A22-17F4-2BDA-19BB-BB01A3E54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8764-AC3F-4D84-B430-4B43573CA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BA970-3661-3FCC-651C-9E98E971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52F31-C948-AB3A-C4B8-C27AB631D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1091D-F024-9EDA-1FBB-37E6BE416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06308-2918-2F9A-FD35-B778B031F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9F48-51CE-4CCD-BEA0-02BC6235744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92DA0-19E2-B184-0453-41D4A42E1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A3F7B-696C-D6B1-53EB-0965EA8A2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8764-AC3F-4D84-B430-4B43573CA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2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97857-E995-44C0-9327-885B88784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FAF6-4E9C-9018-D33B-399BD0D60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DFF12-6460-FB81-A6DE-FF110A070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51A94-91E4-D41E-DF17-32637212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9F48-51CE-4CCD-BEA0-02BC6235744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12310-CA4A-E644-1E56-B5963914E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A15A6-0D28-7422-2ED6-79EA95EE1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8764-AC3F-4D84-B430-4B43573CA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1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8905239-1E84-5523-3C08-C56276C1333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E1E5C-45CD-DA5E-8C2F-93F3F6815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63B00-B262-D8FD-2DFF-FD03CFB8B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4915B-9853-2B01-5D65-B8CDAB32B4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4A9F48-51CE-4CCD-BEA0-02BC6235744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87334-D2F5-DAFE-D5CE-6823DDDC4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6F1D4-9C5B-28BF-33C7-C02368964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F48764-AC3F-4D84-B430-4B43573CA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1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44.png"/><Relationship Id="rId5" Type="http://schemas.openxmlformats.org/officeDocument/2006/relationships/image" Target="../media/image74.png"/><Relationship Id="rId10" Type="http://schemas.openxmlformats.org/officeDocument/2006/relationships/image" Target="../media/image77.png"/><Relationship Id="rId9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png"/><Relationship Id="rId3" Type="http://schemas.openxmlformats.org/officeDocument/2006/relationships/image" Target="../media/image4.sv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svg"/><Relationship Id="rId20" Type="http://schemas.openxmlformats.org/officeDocument/2006/relationships/image" Target="../media/image21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sv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53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84.png"/><Relationship Id="rId4" Type="http://schemas.openxmlformats.org/officeDocument/2006/relationships/image" Target="../media/image54.png"/><Relationship Id="rId9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png"/><Relationship Id="rId3" Type="http://schemas.openxmlformats.org/officeDocument/2006/relationships/image" Target="../media/image4.sv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svg"/><Relationship Id="rId20" Type="http://schemas.openxmlformats.org/officeDocument/2006/relationships/image" Target="../media/image21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sv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png"/><Relationship Id="rId3" Type="http://schemas.openxmlformats.org/officeDocument/2006/relationships/image" Target="../media/image4.sv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svg"/><Relationship Id="rId20" Type="http://schemas.openxmlformats.org/officeDocument/2006/relationships/image" Target="../media/image21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sv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png"/><Relationship Id="rId3" Type="http://schemas.openxmlformats.org/officeDocument/2006/relationships/image" Target="../media/image4.sv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svg"/><Relationship Id="rId20" Type="http://schemas.openxmlformats.org/officeDocument/2006/relationships/image" Target="../media/image21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sv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1.png"/><Relationship Id="rId3" Type="http://schemas.openxmlformats.org/officeDocument/2006/relationships/audio" Target="../media/audio1.wav"/><Relationship Id="rId7" Type="http://schemas.openxmlformats.org/officeDocument/2006/relationships/image" Target="../media/image59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microsoft.com/office/2007/relationships/hdphoto" Target="../media/hdphoto1.wdp"/><Relationship Id="rId15" Type="http://schemas.microsoft.com/office/2007/relationships/hdphoto" Target="../media/hdphoto3.wdp"/><Relationship Id="rId4" Type="http://schemas.openxmlformats.org/officeDocument/2006/relationships/image" Target="../media/image57.png"/><Relationship Id="rId9" Type="http://schemas.openxmlformats.org/officeDocument/2006/relationships/image" Target="../media/image60.png"/><Relationship Id="rId1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1.png"/><Relationship Id="rId18" Type="http://schemas.openxmlformats.org/officeDocument/2006/relationships/image" Target="../media/image105.png"/><Relationship Id="rId3" Type="http://schemas.openxmlformats.org/officeDocument/2006/relationships/audio" Target="../media/audio1.wav"/><Relationship Id="rId7" Type="http://schemas.openxmlformats.org/officeDocument/2006/relationships/image" Target="../media/image59.png"/><Relationship Id="rId12" Type="http://schemas.openxmlformats.org/officeDocument/2006/relationships/image" Target="../media/image103.png"/><Relationship Id="rId17" Type="http://schemas.openxmlformats.org/officeDocument/2006/relationships/image" Target="../media/image10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microsoft.com/office/2007/relationships/hdphoto" Target="../media/hdphoto1.wdp"/><Relationship Id="rId15" Type="http://schemas.microsoft.com/office/2007/relationships/hdphoto" Target="../media/hdphoto3.wdp"/><Relationship Id="rId19" Type="http://schemas.openxmlformats.org/officeDocument/2006/relationships/image" Target="../media/image106.png"/><Relationship Id="rId4" Type="http://schemas.openxmlformats.org/officeDocument/2006/relationships/image" Target="../media/image57.png"/><Relationship Id="rId9" Type="http://schemas.openxmlformats.org/officeDocument/2006/relationships/image" Target="../media/image60.png"/><Relationship Id="rId1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3.png"/><Relationship Id="rId3" Type="http://schemas.openxmlformats.org/officeDocument/2006/relationships/audio" Target="../media/audio1.wav"/><Relationship Id="rId7" Type="http://schemas.openxmlformats.org/officeDocument/2006/relationships/image" Target="../media/image59.png"/><Relationship Id="rId12" Type="http://schemas.microsoft.com/office/2007/relationships/hdphoto" Target="../media/hdphoto3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microsoft.com/office/2007/relationships/hdphoto" Target="../media/hdphoto1.wdp"/><Relationship Id="rId10" Type="http://schemas.openxmlformats.org/officeDocument/2006/relationships/image" Target="../media/image61.png"/><Relationship Id="rId4" Type="http://schemas.openxmlformats.org/officeDocument/2006/relationships/image" Target="../media/image57.png"/><Relationship Id="rId9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70.png"/><Relationship Id="rId3" Type="http://schemas.openxmlformats.org/officeDocument/2006/relationships/image" Target="../media/image64.png"/><Relationship Id="rId7" Type="http://schemas.openxmlformats.org/officeDocument/2006/relationships/image" Target="../media/image60.png"/><Relationship Id="rId12" Type="http://schemas.openxmlformats.org/officeDocument/2006/relationships/image" Target="../media/image67.sv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73.sv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6.png"/><Relationship Id="rId5" Type="http://schemas.openxmlformats.org/officeDocument/2006/relationships/image" Target="../media/image59.png"/><Relationship Id="rId15" Type="http://schemas.openxmlformats.org/officeDocument/2006/relationships/image" Target="../media/image72.png"/><Relationship Id="rId10" Type="http://schemas.microsoft.com/office/2007/relationships/hdphoto" Target="../media/hdphoto1.wdp"/><Relationship Id="rId4" Type="http://schemas.openxmlformats.org/officeDocument/2006/relationships/image" Target="../media/image65.svg"/><Relationship Id="rId9" Type="http://schemas.openxmlformats.org/officeDocument/2006/relationships/image" Target="../media/image57.png"/><Relationship Id="rId14" Type="http://schemas.openxmlformats.org/officeDocument/2006/relationships/image" Target="../media/image7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svg"/><Relationship Id="rId18" Type="http://schemas.openxmlformats.org/officeDocument/2006/relationships/image" Target="../media/image37.png"/><Relationship Id="rId3" Type="http://schemas.openxmlformats.org/officeDocument/2006/relationships/image" Target="../media/image3.png"/><Relationship Id="rId21" Type="http://schemas.openxmlformats.org/officeDocument/2006/relationships/image" Target="../media/image40.png"/><Relationship Id="rId7" Type="http://schemas.openxmlformats.org/officeDocument/2006/relationships/image" Target="../media/image7.png"/><Relationship Id="rId12" Type="http://schemas.openxmlformats.org/officeDocument/2006/relationships/image" Target="../media/image32.png"/><Relationship Id="rId17" Type="http://schemas.openxmlformats.org/officeDocument/2006/relationships/image" Target="../media/image36.svg"/><Relationship Id="rId25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1.png"/><Relationship Id="rId24" Type="http://schemas.openxmlformats.org/officeDocument/2006/relationships/image" Target="../media/image43.svg"/><Relationship Id="rId5" Type="http://schemas.openxmlformats.org/officeDocument/2006/relationships/image" Target="../media/image5.png"/><Relationship Id="rId15" Type="http://schemas.openxmlformats.org/officeDocument/2006/relationships/image" Target="../media/image34.svg"/><Relationship Id="rId23" Type="http://schemas.openxmlformats.org/officeDocument/2006/relationships/image" Target="../media/image42.png"/><Relationship Id="rId10" Type="http://schemas.openxmlformats.org/officeDocument/2006/relationships/image" Target="../media/image20.png"/><Relationship Id="rId19" Type="http://schemas.openxmlformats.org/officeDocument/2006/relationships/image" Target="../media/image38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33.png"/><Relationship Id="rId22" Type="http://schemas.openxmlformats.org/officeDocument/2006/relationships/image" Target="../media/image4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0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12" Type="http://schemas.openxmlformats.org/officeDocument/2006/relationships/image" Target="../media/image17.svg"/><Relationship Id="rId17" Type="http://schemas.openxmlformats.org/officeDocument/2006/relationships/image" Target="../media/image45.emf"/><Relationship Id="rId2" Type="http://schemas.openxmlformats.org/officeDocument/2006/relationships/image" Target="../media/image3.png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2.png"/><Relationship Id="rId5" Type="http://schemas.openxmlformats.org/officeDocument/2006/relationships/image" Target="../media/image6.svg"/><Relationship Id="rId15" Type="http://schemas.openxmlformats.org/officeDocument/2006/relationships/image" Target="../media/image42.pn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20.png"/><Relationship Id="rId14" Type="http://schemas.openxmlformats.org/officeDocument/2006/relationships/image" Target="../media/image4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png"/><Relationship Id="rId3" Type="http://schemas.openxmlformats.org/officeDocument/2006/relationships/image" Target="../media/image4.sv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svg"/><Relationship Id="rId20" Type="http://schemas.openxmlformats.org/officeDocument/2006/relationships/image" Target="../media/image21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sv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6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FB354AA8-B59E-2927-82B7-F1FF7C4D74CE}"/>
              </a:ext>
            </a:extLst>
          </p:cNvPr>
          <p:cNvSpPr txBox="1"/>
          <p:nvPr/>
        </p:nvSpPr>
        <p:spPr>
          <a:xfrm>
            <a:off x="1047579" y="783104"/>
            <a:ext cx="9284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  <a:p>
            <a:pPr algn="ctr"/>
            <a:r>
              <a:rPr lang="en-US" sz="4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phần trăm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91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8A7CBE-0740-1DED-1697-F66AB0449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1" y="496091"/>
            <a:ext cx="870860" cy="948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1CCE82-4189-F1FA-0353-BB8E02966E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32" y="1792020"/>
            <a:ext cx="3075094" cy="30735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553805-42A6-A8F8-EEBD-C38080EA412D}"/>
                  </a:ext>
                </a:extLst>
              </p:cNvPr>
              <p:cNvSpPr txBox="1"/>
              <p:nvPr/>
            </p:nvSpPr>
            <p:spPr>
              <a:xfrm>
                <a:off x="4725103" y="1324114"/>
                <a:ext cx="101346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b) </a:t>
                </a:r>
                <a:r>
                  <a:rPr kumimoji="0" lang="vi-VN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Nước </a:t>
                </a: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dâu</a:t>
                </a:r>
                <a:r>
                  <a:rPr kumimoji="0" lang="vi-VN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9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9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𝟑𝟎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9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𝟏𝟎𝟎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= </a:t>
                </a: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</a:t>
                </a:r>
                <a:r>
                  <a:rPr kumimoji="0" lang="vi-VN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0%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553805-42A6-A8F8-EEBD-C38080EA4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103" y="1324114"/>
                <a:ext cx="10134600" cy="803682"/>
              </a:xfrm>
              <a:prstGeom prst="rect">
                <a:avLst/>
              </a:prstGeom>
              <a:blipFill>
                <a:blip r:embed="rId7"/>
                <a:stretch>
                  <a:fillRect l="-1503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29F9576-DFCC-1698-A197-E25F90658F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53" y="2771522"/>
            <a:ext cx="7070090" cy="1730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A28A24-B5A7-CA49-344D-F31859BAC2F0}"/>
              </a:ext>
            </a:extLst>
          </p:cNvPr>
          <p:cNvSpPr txBox="1"/>
          <p:nvPr/>
        </p:nvSpPr>
        <p:spPr>
          <a:xfrm>
            <a:off x="4820353" y="2777665"/>
            <a:ext cx="1013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 hộp nước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dâu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chiếm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tổng số hộp nước trái cây.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E6A793-DB33-3F55-5953-A29895E2B59E}"/>
              </a:ext>
            </a:extLst>
          </p:cNvPr>
          <p:cNvSpPr txBox="1"/>
          <p:nvPr/>
        </p:nvSpPr>
        <p:spPr>
          <a:xfrm>
            <a:off x="4864611" y="4259084"/>
            <a:ext cx="6381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>
                <a:solidFill>
                  <a:srgbClr val="0070C0"/>
                </a:solidFill>
              </a:rPr>
              <a:t>Hay: Tỉ số phần trăm của số hộp nước dâu và tổng số hộp nước trái cây là 30%.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49668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8A7CBE-0740-1DED-1697-F66AB0449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1" y="496091"/>
            <a:ext cx="870860" cy="948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1CCE82-4189-F1FA-0353-BB8E02966E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32" y="1792020"/>
            <a:ext cx="3075094" cy="30735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553805-42A6-A8F8-EEBD-C38080EA412D}"/>
                  </a:ext>
                </a:extLst>
              </p:cNvPr>
              <p:cNvSpPr txBox="1"/>
              <p:nvPr/>
            </p:nvSpPr>
            <p:spPr>
              <a:xfrm>
                <a:off x="4725103" y="1324114"/>
                <a:ext cx="101346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c) </a:t>
                </a:r>
                <a:r>
                  <a:rPr kumimoji="0" lang="vi-VN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Nước </a:t>
                </a: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cam</a:t>
                </a:r>
                <a:r>
                  <a:rPr kumimoji="0" lang="vi-VN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9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9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𝟒𝟎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9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𝟏𝟎𝟎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= </a:t>
                </a: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</a:t>
                </a:r>
                <a:r>
                  <a:rPr kumimoji="0" lang="vi-VN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0%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553805-42A6-A8F8-EEBD-C38080EA4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103" y="1324114"/>
                <a:ext cx="10134600" cy="803682"/>
              </a:xfrm>
              <a:prstGeom prst="rect">
                <a:avLst/>
              </a:prstGeom>
              <a:blipFill>
                <a:blip r:embed="rId7"/>
                <a:stretch>
                  <a:fillRect l="-1503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29F9576-DFCC-1698-A197-E25F90658F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53" y="2771522"/>
            <a:ext cx="7070090" cy="1730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A28A24-B5A7-CA49-344D-F31859BAC2F0}"/>
              </a:ext>
            </a:extLst>
          </p:cNvPr>
          <p:cNvSpPr txBox="1"/>
          <p:nvPr/>
        </p:nvSpPr>
        <p:spPr>
          <a:xfrm>
            <a:off x="4820353" y="2777665"/>
            <a:ext cx="1013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 hộp nước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cam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chiếm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tổng số hộp nước trái cây.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E6A793-DB33-3F55-5953-A29895E2B59E}"/>
              </a:ext>
            </a:extLst>
          </p:cNvPr>
          <p:cNvSpPr txBox="1"/>
          <p:nvPr/>
        </p:nvSpPr>
        <p:spPr>
          <a:xfrm>
            <a:off x="4864611" y="4259084"/>
            <a:ext cx="6381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Hay: Tỉ số phần trăm của số hộp nước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cam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và tổng số hộp nước trái cây là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0%.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353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F95AB3-2037-5FCB-D240-FB234987B858}"/>
              </a:ext>
            </a:extLst>
          </p:cNvPr>
          <p:cNvSpPr txBox="1"/>
          <p:nvPr/>
        </p:nvSpPr>
        <p:spPr>
          <a:xfrm>
            <a:off x="1755843" y="793765"/>
            <a:ext cx="1013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/>
              <a:t>Viết các tỉ số sau dưới dạng tỉ số phần trăm.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8F2EF-A871-6A48-4F40-07E7EEF2E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39" y="462938"/>
            <a:ext cx="934940" cy="1017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DCB72C-4C0E-D615-DC26-0E2BACC8EF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90" r="42257" b="46978"/>
          <a:stretch/>
        </p:blipFill>
        <p:spPr>
          <a:xfrm>
            <a:off x="1449411" y="1594458"/>
            <a:ext cx="7389789" cy="1533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6AACA1-9A68-A347-7E31-59DC7D4040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0" r="52815" b="-2703"/>
          <a:stretch/>
        </p:blipFill>
        <p:spPr>
          <a:xfrm>
            <a:off x="1132609" y="3139174"/>
            <a:ext cx="6038559" cy="1401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E90E9F-07CB-64D7-990D-3FB405B73C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9" t="49687" r="-2674" b="-2710"/>
          <a:stretch/>
        </p:blipFill>
        <p:spPr>
          <a:xfrm>
            <a:off x="5545452" y="4662817"/>
            <a:ext cx="6038559" cy="14014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1BA1CAE-3358-6EDF-FCE5-7078FD351F06}"/>
              </a:ext>
            </a:extLst>
          </p:cNvPr>
          <p:cNvSpPr/>
          <p:nvPr/>
        </p:nvSpPr>
        <p:spPr>
          <a:xfrm>
            <a:off x="2133600" y="1752600"/>
            <a:ext cx="2343150" cy="1375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CE9FB-8413-FCC5-45B0-B3E9AE9A54CE}"/>
              </a:ext>
            </a:extLst>
          </p:cNvPr>
          <p:cNvSpPr/>
          <p:nvPr/>
        </p:nvSpPr>
        <p:spPr>
          <a:xfrm>
            <a:off x="4558517" y="1764020"/>
            <a:ext cx="1171575" cy="1375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315F6D-EF9C-8D9C-E93B-2218A8141C1B}"/>
              </a:ext>
            </a:extLst>
          </p:cNvPr>
          <p:cNvSpPr/>
          <p:nvPr/>
        </p:nvSpPr>
        <p:spPr>
          <a:xfrm>
            <a:off x="5765948" y="1726336"/>
            <a:ext cx="1405220" cy="1375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196805-B167-8956-10ED-DC0DA6AD2E43}"/>
              </a:ext>
            </a:extLst>
          </p:cNvPr>
          <p:cNvSpPr/>
          <p:nvPr/>
        </p:nvSpPr>
        <p:spPr>
          <a:xfrm>
            <a:off x="7361695" y="1675091"/>
            <a:ext cx="1405220" cy="1375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53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F95AB3-2037-5FCB-D240-FB234987B858}"/>
                  </a:ext>
                </a:extLst>
              </p:cNvPr>
              <p:cNvSpPr txBox="1"/>
              <p:nvPr/>
            </p:nvSpPr>
            <p:spPr>
              <a:xfrm>
                <a:off x="4457545" y="793765"/>
                <a:ext cx="3276909" cy="964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100</m:t>
                        </m:r>
                      </m:den>
                    </m:f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</m:t>
                    </m:r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%</m:t>
                    </m:r>
                  </m:oMath>
                </a14:m>
                <a:endPara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F95AB3-2037-5FCB-D240-FB234987B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545" y="793765"/>
                <a:ext cx="3276909" cy="964110"/>
              </a:xfrm>
              <a:prstGeom prst="rect">
                <a:avLst/>
              </a:prstGeom>
              <a:blipFill>
                <a:blip r:embed="rId5"/>
                <a:stretch>
                  <a:fillRect l="-6506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978F2EF-A871-6A48-4F40-07E7EEF2E6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39" y="462938"/>
            <a:ext cx="934940" cy="1017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6AACA1-9A68-A347-7E31-59DC7D4040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0" r="84816" b="-2703"/>
          <a:stretch/>
        </p:blipFill>
        <p:spPr>
          <a:xfrm>
            <a:off x="2601155" y="605317"/>
            <a:ext cx="1943221" cy="1401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E90E9F-07CB-64D7-990D-3FB405B73C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4" t="49687" r="-2674" b="-2710"/>
          <a:stretch/>
        </p:blipFill>
        <p:spPr>
          <a:xfrm>
            <a:off x="2655546" y="4871252"/>
            <a:ext cx="2207519" cy="14014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0D2F0D-7E61-9E95-3F9A-F1FCB2214BB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6" t="51116" r="57650" b="-4139"/>
          <a:stretch/>
        </p:blipFill>
        <p:spPr>
          <a:xfrm>
            <a:off x="2514324" y="2181891"/>
            <a:ext cx="1943221" cy="14014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30D809-1408-E748-C69B-7A1C05C04B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8" t="52239" r="28028" b="-5262"/>
          <a:stretch/>
        </p:blipFill>
        <p:spPr>
          <a:xfrm>
            <a:off x="2655546" y="3600539"/>
            <a:ext cx="1943221" cy="14014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0B43F0-15A9-6BF6-4282-81660F35448A}"/>
                  </a:ext>
                </a:extLst>
              </p:cNvPr>
              <p:cNvSpPr txBox="1"/>
              <p:nvPr/>
            </p:nvSpPr>
            <p:spPr>
              <a:xfrm>
                <a:off x="4457544" y="2357030"/>
                <a:ext cx="3276909" cy="97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85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100</m:t>
                        </m:r>
                      </m:den>
                    </m:f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𝟖𝟓</m:t>
                    </m:r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%</m:t>
                    </m:r>
                  </m:oMath>
                </a14:m>
                <a:endPara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0B43F0-15A9-6BF6-4282-81660F354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544" y="2357030"/>
                <a:ext cx="3276909" cy="975460"/>
              </a:xfrm>
              <a:prstGeom prst="rect">
                <a:avLst/>
              </a:prstGeom>
              <a:blipFill>
                <a:blip r:embed="rId8"/>
                <a:stretch>
                  <a:fillRect l="-6506"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D9782E-18B2-805C-BA02-BFEDBC9B2163}"/>
                  </a:ext>
                </a:extLst>
              </p:cNvPr>
              <p:cNvSpPr txBox="1"/>
              <p:nvPr/>
            </p:nvSpPr>
            <p:spPr>
              <a:xfrm>
                <a:off x="4457544" y="3727565"/>
                <a:ext cx="4499699" cy="97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150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100</m:t>
                        </m:r>
                      </m:den>
                    </m:f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𝟏𝟓𝟎</m:t>
                    </m:r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%</m:t>
                    </m:r>
                  </m:oMath>
                </a14:m>
                <a:endPara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D9782E-18B2-805C-BA02-BFEDBC9B2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544" y="3727565"/>
                <a:ext cx="4499699" cy="975460"/>
              </a:xfrm>
              <a:prstGeom prst="rect">
                <a:avLst/>
              </a:prstGeom>
              <a:blipFill>
                <a:blip r:embed="rId9"/>
                <a:stretch>
                  <a:fillRect l="-4743"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8BFCA1-45F7-E662-590B-ED336FFD5601}"/>
                  </a:ext>
                </a:extLst>
              </p:cNvPr>
              <p:cNvSpPr txBox="1"/>
              <p:nvPr/>
            </p:nvSpPr>
            <p:spPr>
              <a:xfrm>
                <a:off x="4530001" y="5131793"/>
                <a:ext cx="4499699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400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25</m:t>
                        </m:r>
                      </m:den>
                    </m:f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𝟖</m:t>
                    </m:r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%</m:t>
                    </m:r>
                  </m:oMath>
                </a14:m>
                <a:endPara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8BFCA1-45F7-E662-590B-ED336FFD5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01" y="5131793"/>
                <a:ext cx="4499699" cy="966675"/>
              </a:xfrm>
              <a:prstGeom prst="rect">
                <a:avLst/>
              </a:prstGeom>
              <a:blipFill>
                <a:blip r:embed="rId10"/>
                <a:stretch>
                  <a:fillRect l="-4743" b="-1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D58FF466-4BD0-2BD9-C7E9-894FBFC187A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4012" y="1849567"/>
            <a:ext cx="1961823" cy="19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18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4">
            <a:extLst>
              <a:ext uri="{FF2B5EF4-FFF2-40B4-BE49-F238E27FC236}">
                <a16:creationId xmlns:a16="http://schemas.microsoft.com/office/drawing/2014/main" id="{C72093A1-A007-DA34-8B90-74FAAE0F6150}"/>
              </a:ext>
            </a:extLst>
          </p:cNvPr>
          <p:cNvSpPr txBox="1">
            <a:spLocks/>
          </p:cNvSpPr>
          <p:nvPr/>
        </p:nvSpPr>
        <p:spPr>
          <a:xfrm>
            <a:off x="2432438" y="2371215"/>
            <a:ext cx="8229600" cy="3124200"/>
          </a:xfrm>
          <a:prstGeom prst="rect">
            <a:avLst/>
          </a:prstGeom>
          <a:solidFill>
            <a:srgbClr val="FFFFD5"/>
          </a:solidFill>
          <a:ln w="12700">
            <a:solidFill>
              <a:srgbClr val="0033CC"/>
            </a:solidFill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u="sng" dirty="0">
                <a:solidFill>
                  <a:srgbClr val="163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 </a:t>
            </a:r>
            <a:r>
              <a:rPr lang="en-US" sz="3600" b="1" dirty="0">
                <a:solidFill>
                  <a:srgbClr val="163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100,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8B71FE76-C677-F678-873E-72E04466797F}"/>
              </a:ext>
            </a:extLst>
          </p:cNvPr>
          <p:cNvSpPr txBox="1">
            <a:spLocks/>
          </p:cNvSpPr>
          <p:nvPr/>
        </p:nvSpPr>
        <p:spPr>
          <a:xfrm>
            <a:off x="2432438" y="445866"/>
            <a:ext cx="7772400" cy="1828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800" b="1" dirty="0" err="1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Muốn</a:t>
            </a:r>
            <a:r>
              <a:rPr lang="en-US" sz="3800" b="1" dirty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viết</a:t>
            </a:r>
            <a:r>
              <a:rPr lang="en-US" sz="3800" b="1" dirty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thương</a:t>
            </a:r>
            <a:r>
              <a:rPr lang="en-US" sz="3800" b="1" dirty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dưới</a:t>
            </a:r>
            <a:r>
              <a:rPr lang="en-US" sz="3800" b="1" dirty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dạng</a:t>
            </a:r>
            <a:r>
              <a:rPr lang="en-US" sz="3800" b="1" dirty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tỉ</a:t>
            </a:r>
            <a:r>
              <a:rPr lang="en-US" sz="3800" b="1" dirty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số</a:t>
            </a:r>
            <a:r>
              <a:rPr lang="en-US" sz="3800" b="1" dirty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phần</a:t>
            </a:r>
            <a:r>
              <a:rPr lang="en-US" sz="3800" b="1" dirty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trăm</a:t>
            </a:r>
            <a:r>
              <a:rPr lang="en-US" sz="3800" b="1" dirty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sz="3800" b="1" dirty="0" err="1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</a:t>
            </a:r>
            <a:r>
              <a:rPr lang="en-US" sz="3800" b="1" dirty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làm</a:t>
            </a:r>
            <a:r>
              <a:rPr lang="en-US" sz="3800" b="1" dirty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sao</a:t>
            </a:r>
            <a:r>
              <a:rPr lang="en-US" sz="3800" b="1" dirty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79487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572013" y="3088860"/>
            <a:ext cx="1923581" cy="2959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480382" y="3852107"/>
            <a:ext cx="3282808" cy="2552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299186" y="3806723"/>
            <a:ext cx="1922893" cy="2643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856449" y="4837291"/>
            <a:ext cx="2150111" cy="16125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39536" y="3806723"/>
            <a:ext cx="1693185" cy="2761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BBA31996-1A6C-26C1-1C06-BB1D35358BB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3281012" y="300905"/>
            <a:ext cx="6054539" cy="657582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0AE07DC-610A-E26B-752B-F307C198E868}"/>
              </a:ext>
            </a:extLst>
          </p:cNvPr>
          <p:cNvSpPr txBox="1"/>
          <p:nvPr/>
        </p:nvSpPr>
        <p:spPr>
          <a:xfrm>
            <a:off x="3627215" y="973873"/>
            <a:ext cx="5708336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LUYỆN TẬP</a:t>
            </a:r>
            <a:endParaRPr kumimoji="0" lang="en-US" sz="80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27958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8B71FE76-C677-F678-873E-72E04466797F}"/>
              </a:ext>
            </a:extLst>
          </p:cNvPr>
          <p:cNvSpPr txBox="1">
            <a:spLocks/>
          </p:cNvSpPr>
          <p:nvPr/>
        </p:nvSpPr>
        <p:spPr>
          <a:xfrm>
            <a:off x="1000235" y="0"/>
            <a:ext cx="10744235" cy="1828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 tỉ số phần trăm dưới dạng phân số tối giản.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B72523-60DC-5129-E720-EE3D8D79CA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7" y="349316"/>
            <a:ext cx="844652" cy="8446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7A5F32-4BCE-6137-30E9-0F7AC5C282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63"/>
          <a:stretch/>
        </p:blipFill>
        <p:spPr>
          <a:xfrm>
            <a:off x="1294902" y="1689929"/>
            <a:ext cx="16248436" cy="1421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C0CF52-09B2-62E7-C991-D24786AA9D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5" t="14294"/>
          <a:stretch/>
        </p:blipFill>
        <p:spPr>
          <a:xfrm>
            <a:off x="1904999" y="3746416"/>
            <a:ext cx="7514121" cy="2444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06318C-78D3-460A-221B-37AC50AFF5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6" t="59100" r="55341" b="-44806"/>
          <a:stretch/>
        </p:blipFill>
        <p:spPr>
          <a:xfrm>
            <a:off x="2123428" y="3460008"/>
            <a:ext cx="7514121" cy="24448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0749E1-703C-5AF4-2BB2-71583E5717DD}"/>
              </a:ext>
            </a:extLst>
          </p:cNvPr>
          <p:cNvSpPr/>
          <p:nvPr/>
        </p:nvSpPr>
        <p:spPr>
          <a:xfrm>
            <a:off x="2133600" y="1752600"/>
            <a:ext cx="3067050" cy="1375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254921-5C78-1DC8-35BC-D21F7D2A8CEF}"/>
              </a:ext>
            </a:extLst>
          </p:cNvPr>
          <p:cNvSpPr/>
          <p:nvPr/>
        </p:nvSpPr>
        <p:spPr>
          <a:xfrm>
            <a:off x="5384255" y="1682925"/>
            <a:ext cx="1648439" cy="1375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D8CF93-A45C-E9B7-C512-A74572A5E5CB}"/>
              </a:ext>
            </a:extLst>
          </p:cNvPr>
          <p:cNvSpPr/>
          <p:nvPr/>
        </p:nvSpPr>
        <p:spPr>
          <a:xfrm>
            <a:off x="7216299" y="1689929"/>
            <a:ext cx="1648439" cy="1375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12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B72523-60DC-5129-E720-EE3D8D79CA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47" y="520766"/>
            <a:ext cx="844652" cy="8446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C0CF52-09B2-62E7-C991-D24786AA9D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5" t="14294" r="28116"/>
          <a:stretch/>
        </p:blipFill>
        <p:spPr>
          <a:xfrm>
            <a:off x="2697446" y="2012485"/>
            <a:ext cx="2945715" cy="2444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06318C-78D3-460A-221B-37AC50AFF5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6" t="59100" r="84138" b="-44806"/>
          <a:stretch/>
        </p:blipFill>
        <p:spPr>
          <a:xfrm>
            <a:off x="2827049" y="349316"/>
            <a:ext cx="2835010" cy="24448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B77287-9BA3-8BE4-7986-827B1AC58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9" t="59101" r="55341" b="-14888"/>
          <a:stretch/>
        </p:blipFill>
        <p:spPr>
          <a:xfrm>
            <a:off x="2716344" y="1817222"/>
            <a:ext cx="3056419" cy="1591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3C9CFC-7EBD-2211-7767-F021923E0A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65" t="62111"/>
          <a:stretch/>
        </p:blipFill>
        <p:spPr>
          <a:xfrm>
            <a:off x="2975394" y="4896120"/>
            <a:ext cx="2686665" cy="1080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201D34-DB8A-B2C3-CB03-4F0D7554E01D}"/>
                  </a:ext>
                </a:extLst>
              </p:cNvPr>
              <p:cNvSpPr txBox="1"/>
              <p:nvPr/>
            </p:nvSpPr>
            <p:spPr>
              <a:xfrm>
                <a:off x="5513558" y="492167"/>
                <a:ext cx="4718205" cy="128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5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201D34-DB8A-B2C3-CB03-4F0D7554E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558" y="492167"/>
                <a:ext cx="4718205" cy="1284519"/>
              </a:xfrm>
              <a:prstGeom prst="rect">
                <a:avLst/>
              </a:prstGeom>
              <a:blipFill>
                <a:blip r:embed="rId7"/>
                <a:stretch>
                  <a:fillRect l="-6848" b="-1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300842-9881-427B-83DD-5B2E9D3207B2}"/>
                  </a:ext>
                </a:extLst>
              </p:cNvPr>
              <p:cNvSpPr txBox="1"/>
              <p:nvPr/>
            </p:nvSpPr>
            <p:spPr>
              <a:xfrm>
                <a:off x="5513558" y="2041380"/>
                <a:ext cx="4718205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5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300842-9881-427B-83DD-5B2E9D320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558" y="2041380"/>
                <a:ext cx="4718205" cy="1272656"/>
              </a:xfrm>
              <a:prstGeom prst="rect">
                <a:avLst/>
              </a:prstGeom>
              <a:blipFill>
                <a:blip r:embed="rId8"/>
                <a:stretch>
                  <a:fillRect l="-6848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04B271-4C4F-822B-13CD-F27A6D17E97E}"/>
                  </a:ext>
                </a:extLst>
              </p:cNvPr>
              <p:cNvSpPr txBox="1"/>
              <p:nvPr/>
            </p:nvSpPr>
            <p:spPr>
              <a:xfrm>
                <a:off x="5532457" y="3469822"/>
                <a:ext cx="4718205" cy="128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5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04B271-4C4F-822B-13CD-F27A6D17E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457" y="3469822"/>
                <a:ext cx="4718205" cy="1284519"/>
              </a:xfrm>
              <a:prstGeom prst="rect">
                <a:avLst/>
              </a:prstGeom>
              <a:blipFill>
                <a:blip r:embed="rId9"/>
                <a:stretch>
                  <a:fillRect l="-6977" b="-15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09CC7C-8C21-A614-671C-47275336B6C4}"/>
                  </a:ext>
                </a:extLst>
              </p:cNvPr>
              <p:cNvSpPr txBox="1"/>
              <p:nvPr/>
            </p:nvSpPr>
            <p:spPr>
              <a:xfrm>
                <a:off x="5772763" y="4989252"/>
                <a:ext cx="4718205" cy="1270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54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09CC7C-8C21-A614-671C-47275336B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763" y="4989252"/>
                <a:ext cx="4718205" cy="1270925"/>
              </a:xfrm>
              <a:prstGeom prst="rect">
                <a:avLst/>
              </a:prstGeom>
              <a:blipFill>
                <a:blip r:embed="rId10"/>
                <a:stretch>
                  <a:fillRect l="-6977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099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8B71FE76-C677-F678-873E-72E04466797F}"/>
              </a:ext>
            </a:extLst>
          </p:cNvPr>
          <p:cNvSpPr txBox="1">
            <a:spLocks/>
          </p:cNvSpPr>
          <p:nvPr/>
        </p:nvSpPr>
        <p:spPr>
          <a:xfrm>
            <a:off x="868198" y="0"/>
            <a:ext cx="10600515" cy="1828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 các số sau dưới dạng tỉ số phần trăm.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273F59-A6EC-DE34-0958-EA5F382AB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6" y="339134"/>
            <a:ext cx="844652" cy="8446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45FB87-2182-A6A4-444E-982E0EB261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72"/>
          <a:stretch/>
        </p:blipFill>
        <p:spPr>
          <a:xfrm>
            <a:off x="32341" y="1838983"/>
            <a:ext cx="11858102" cy="15900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625662-0FD0-EE66-BDE2-5878490162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24"/>
          <a:stretch/>
        </p:blipFill>
        <p:spPr>
          <a:xfrm>
            <a:off x="1146208" y="4084198"/>
            <a:ext cx="11858102" cy="6862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715925-4EEB-E459-0987-9E208EFB5239}"/>
              </a:ext>
            </a:extLst>
          </p:cNvPr>
          <p:cNvSpPr/>
          <p:nvPr/>
        </p:nvSpPr>
        <p:spPr>
          <a:xfrm>
            <a:off x="571500" y="1695450"/>
            <a:ext cx="2076450" cy="978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AC35C3-9D05-45E6-1124-F7F2698B1929}"/>
              </a:ext>
            </a:extLst>
          </p:cNvPr>
          <p:cNvSpPr/>
          <p:nvPr/>
        </p:nvSpPr>
        <p:spPr>
          <a:xfrm>
            <a:off x="2647950" y="1789802"/>
            <a:ext cx="2419350" cy="978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B6CE8B-69A1-65F1-49F5-85D19789BAC0}"/>
              </a:ext>
            </a:extLst>
          </p:cNvPr>
          <p:cNvSpPr/>
          <p:nvPr/>
        </p:nvSpPr>
        <p:spPr>
          <a:xfrm>
            <a:off x="5090030" y="1828800"/>
            <a:ext cx="3215770" cy="978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49132B-280A-9111-DD7D-23FD9293CFD0}"/>
              </a:ext>
            </a:extLst>
          </p:cNvPr>
          <p:cNvSpPr/>
          <p:nvPr/>
        </p:nvSpPr>
        <p:spPr>
          <a:xfrm>
            <a:off x="8404730" y="1922038"/>
            <a:ext cx="1958470" cy="978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9F0BF5-85D3-28B6-FF68-01E7A1DDDE30}"/>
              </a:ext>
            </a:extLst>
          </p:cNvPr>
          <p:cNvSpPr/>
          <p:nvPr/>
        </p:nvSpPr>
        <p:spPr>
          <a:xfrm>
            <a:off x="10368658" y="1828799"/>
            <a:ext cx="1369270" cy="978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024C9B-3224-815F-06E9-EB891697CFBA}"/>
              </a:ext>
            </a:extLst>
          </p:cNvPr>
          <p:cNvSpPr/>
          <p:nvPr/>
        </p:nvSpPr>
        <p:spPr>
          <a:xfrm>
            <a:off x="553786" y="2606402"/>
            <a:ext cx="10761913" cy="978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71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8B71FE76-C677-F678-873E-72E04466797F}"/>
              </a:ext>
            </a:extLst>
          </p:cNvPr>
          <p:cNvSpPr txBox="1">
            <a:spLocks/>
          </p:cNvSpPr>
          <p:nvPr/>
        </p:nvSpPr>
        <p:spPr>
          <a:xfrm>
            <a:off x="1726787" y="2514599"/>
            <a:ext cx="10600515" cy="18288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just">
              <a:lnSpc>
                <a:spcPct val="170000"/>
              </a:lnSpc>
              <a:defRPr/>
            </a:pPr>
            <a:r>
              <a:rPr lang="pt-BR" sz="44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0,54 = 0,54 × 100% = 54%</a:t>
            </a:r>
          </a:p>
          <a:p>
            <a:pPr lvl="0" algn="just">
              <a:lnSpc>
                <a:spcPct val="170000"/>
              </a:lnSpc>
              <a:defRPr/>
            </a:pPr>
            <a:r>
              <a:rPr lang="pt-BR" sz="4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0,762 = 0,762 × 100% = 76,2%</a:t>
            </a:r>
          </a:p>
          <a:p>
            <a:pPr lvl="0" algn="just">
              <a:lnSpc>
                <a:spcPct val="170000"/>
              </a:lnSpc>
              <a:defRPr/>
            </a:pPr>
            <a:r>
              <a:rPr lang="pt-BR" sz="4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1 = 1 × 100% = 100%</a:t>
            </a:r>
          </a:p>
          <a:p>
            <a:pPr lvl="0" algn="just">
              <a:lnSpc>
                <a:spcPct val="170000"/>
              </a:lnSpc>
              <a:defRPr/>
            </a:pPr>
            <a:r>
              <a:rPr lang="pt-BR" sz="4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1,5 = 1,5 × 100% = 150%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273F59-A6EC-DE34-0958-EA5F382AB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7" y="643934"/>
            <a:ext cx="844652" cy="8446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C35D05-E3A6-71F0-F5C3-9E5B3EB11E10}"/>
              </a:ext>
            </a:extLst>
          </p:cNvPr>
          <p:cNvSpPr/>
          <p:nvPr/>
        </p:nvSpPr>
        <p:spPr>
          <a:xfrm>
            <a:off x="1726787" y="1488586"/>
            <a:ext cx="1873663" cy="844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5B6CCF-12A6-EC37-B2E0-6BE6A92DF7AF}"/>
              </a:ext>
            </a:extLst>
          </p:cNvPr>
          <p:cNvSpPr/>
          <p:nvPr/>
        </p:nvSpPr>
        <p:spPr>
          <a:xfrm>
            <a:off x="3600450" y="1579267"/>
            <a:ext cx="3695700" cy="844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E75900-9B4B-9395-D06F-0C302971BE33}"/>
              </a:ext>
            </a:extLst>
          </p:cNvPr>
          <p:cNvSpPr/>
          <p:nvPr/>
        </p:nvSpPr>
        <p:spPr>
          <a:xfrm>
            <a:off x="7321963" y="1488586"/>
            <a:ext cx="2222087" cy="844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9679CD-8B29-C9BD-C077-2E5A5FE3B3A7}"/>
              </a:ext>
            </a:extLst>
          </p:cNvPr>
          <p:cNvSpPr/>
          <p:nvPr/>
        </p:nvSpPr>
        <p:spPr>
          <a:xfrm>
            <a:off x="1729049" y="2571228"/>
            <a:ext cx="2176201" cy="844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B5DBC3-5496-11E7-672C-A41E77A4D509}"/>
              </a:ext>
            </a:extLst>
          </p:cNvPr>
          <p:cNvSpPr/>
          <p:nvPr/>
        </p:nvSpPr>
        <p:spPr>
          <a:xfrm>
            <a:off x="3977930" y="2627856"/>
            <a:ext cx="3984969" cy="844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1F8B81-6521-ED12-8488-C83612B4372D}"/>
              </a:ext>
            </a:extLst>
          </p:cNvPr>
          <p:cNvSpPr/>
          <p:nvPr/>
        </p:nvSpPr>
        <p:spPr>
          <a:xfrm>
            <a:off x="8035579" y="2627856"/>
            <a:ext cx="2222087" cy="844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3120D7-7930-D6B2-A670-98511155999F}"/>
              </a:ext>
            </a:extLst>
          </p:cNvPr>
          <p:cNvSpPr/>
          <p:nvPr/>
        </p:nvSpPr>
        <p:spPr>
          <a:xfrm>
            <a:off x="1755843" y="3880680"/>
            <a:ext cx="1044507" cy="844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9380EA-E5DB-E310-3136-717FFD4D2AE2}"/>
              </a:ext>
            </a:extLst>
          </p:cNvPr>
          <p:cNvSpPr/>
          <p:nvPr/>
        </p:nvSpPr>
        <p:spPr>
          <a:xfrm>
            <a:off x="2933423" y="3823636"/>
            <a:ext cx="2857777" cy="844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11581-93D1-2213-760D-88E21F0D168A}"/>
              </a:ext>
            </a:extLst>
          </p:cNvPr>
          <p:cNvSpPr/>
          <p:nvPr/>
        </p:nvSpPr>
        <p:spPr>
          <a:xfrm>
            <a:off x="5892936" y="3744550"/>
            <a:ext cx="2857777" cy="844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20811A-A68A-FA14-8017-8EBA7373E8AD}"/>
              </a:ext>
            </a:extLst>
          </p:cNvPr>
          <p:cNvSpPr/>
          <p:nvPr/>
        </p:nvSpPr>
        <p:spPr>
          <a:xfrm>
            <a:off x="1757327" y="4856407"/>
            <a:ext cx="1595474" cy="844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703A1D-8A83-1AD8-8108-6C5D7E272787}"/>
              </a:ext>
            </a:extLst>
          </p:cNvPr>
          <p:cNvSpPr/>
          <p:nvPr/>
        </p:nvSpPr>
        <p:spPr>
          <a:xfrm>
            <a:off x="3352800" y="4724917"/>
            <a:ext cx="3448049" cy="844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2E94BA-098C-1C6E-8326-97D6804B3886}"/>
              </a:ext>
            </a:extLst>
          </p:cNvPr>
          <p:cNvSpPr/>
          <p:nvPr/>
        </p:nvSpPr>
        <p:spPr>
          <a:xfrm>
            <a:off x="6718370" y="4753232"/>
            <a:ext cx="3448049" cy="844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33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572013" y="3088860"/>
            <a:ext cx="1923581" cy="2959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480382" y="3852107"/>
            <a:ext cx="3282808" cy="2552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299186" y="3806723"/>
            <a:ext cx="1922893" cy="2643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856449" y="4837291"/>
            <a:ext cx="2150111" cy="16125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39536" y="3806723"/>
            <a:ext cx="1693185" cy="2761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BBA31996-1A6C-26C1-1C06-BB1D35358BB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3281012" y="300905"/>
            <a:ext cx="6054539" cy="65758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0CF7AF-89F9-2740-FF40-355D75A8FA90}"/>
              </a:ext>
            </a:extLst>
          </p:cNvPr>
          <p:cNvSpPr txBox="1"/>
          <p:nvPr/>
        </p:nvSpPr>
        <p:spPr>
          <a:xfrm>
            <a:off x="13391465" y="1824493"/>
            <a:ext cx="5540299" cy="14465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8800" b="1" dirty="0" err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KHỞI</a:t>
            </a:r>
            <a:r>
              <a:rPr lang="en-US" sz="8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</a:t>
            </a:r>
            <a:r>
              <a:rPr lang="en-US" sz="8800" b="1" dirty="0" err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ĐỘNG</a:t>
            </a:r>
            <a:endParaRPr lang="en-US" sz="88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8CC4183-16E3-7226-6B01-70F6165EDFE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589831" y="1643636"/>
            <a:ext cx="5651482" cy="1554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572013" y="3088860"/>
            <a:ext cx="1923581" cy="2959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480382" y="3852107"/>
            <a:ext cx="3282808" cy="2552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299186" y="3806723"/>
            <a:ext cx="1922893" cy="2643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856449" y="4837291"/>
            <a:ext cx="2150111" cy="16125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39536" y="3806723"/>
            <a:ext cx="1693185" cy="2761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BBA31996-1A6C-26C1-1C06-BB1D35358BB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3281012" y="300905"/>
            <a:ext cx="6054539" cy="657582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0AE07DC-610A-E26B-752B-F307C198E868}"/>
              </a:ext>
            </a:extLst>
          </p:cNvPr>
          <p:cNvSpPr txBox="1"/>
          <p:nvPr/>
        </p:nvSpPr>
        <p:spPr>
          <a:xfrm>
            <a:off x="4207385" y="1688407"/>
            <a:ext cx="4201791" cy="14465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V</a:t>
            </a:r>
            <a:r>
              <a:rPr kumimoji="0" lang="en-US" sz="88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U</a:t>
            </a:r>
            <a:r>
              <a:rPr kumimoji="0" lang="en-US" sz="88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I </a:t>
            </a:r>
            <a:r>
              <a:rPr kumimoji="0" lang="en-US" sz="8800" b="1" i="0" u="none" strike="noStrike" kern="1200" cap="none" spc="0" normalizeH="0" baseline="0" noProof="0" dirty="0" err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H</a:t>
            </a:r>
            <a:r>
              <a:rPr kumimoji="0" lang="en-US" sz="8800" b="1" i="0" u="none" strike="noStrike" kern="1200" cap="none" spc="0" normalizeH="0" baseline="0" noProof="0" dirty="0" err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9FF99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Ọ</a:t>
            </a:r>
            <a:r>
              <a:rPr kumimoji="0" lang="en-US" sz="8800" b="1" i="0" u="none" strike="noStrike" kern="1200" cap="none" spc="0" normalizeH="0" baseline="0" noProof="0" dirty="0" err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C</a:t>
            </a:r>
            <a:endParaRPr kumimoji="0" lang="en-US" sz="88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0066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73651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:a16="http://schemas.microsoft.com/office/drawing/2014/main" id="{8B71FE76-C677-F678-873E-72E04466797F}"/>
              </a:ext>
            </a:extLst>
          </p:cNvPr>
          <p:cNvSpPr txBox="1">
            <a:spLocks/>
          </p:cNvSpPr>
          <p:nvPr/>
        </p:nvSpPr>
        <p:spPr>
          <a:xfrm>
            <a:off x="292813" y="171450"/>
            <a:ext cx="11658599" cy="34861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Số?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Rạn san hô là nơi sống lí tưởng cho các loài cá ở đại dương. Người ta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ước tính, rạn san hô cung cấp một môi trường sống cho 25% tất cả các loại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cá biển. Tỉ số phần trăm này cho biết, cứ 100 con cá biển thì có .?.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cá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sống ở rạn san hô.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81184F8F-AA68-51DB-F8F1-5D13B944A4EA}"/>
              </a:ext>
            </a:extLst>
          </p:cNvPr>
          <p:cNvSpPr txBox="1">
            <a:spLocks/>
          </p:cNvSpPr>
          <p:nvPr/>
        </p:nvSpPr>
        <p:spPr>
          <a:xfrm>
            <a:off x="2827535" y="2990850"/>
            <a:ext cx="86816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476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572013" y="3088860"/>
            <a:ext cx="1923581" cy="2959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480382" y="3852107"/>
            <a:ext cx="3282808" cy="2552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299186" y="3806723"/>
            <a:ext cx="1922893" cy="2643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856449" y="4837291"/>
            <a:ext cx="2150111" cy="16125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39536" y="3806723"/>
            <a:ext cx="1693185" cy="2761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BBA31996-1A6C-26C1-1C06-BB1D35358BB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3281012" y="300905"/>
            <a:ext cx="6054539" cy="657582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5BC60BF-8DE7-4F81-2677-99636C75AD2A}"/>
              </a:ext>
            </a:extLst>
          </p:cNvPr>
          <p:cNvSpPr txBox="1"/>
          <p:nvPr/>
        </p:nvSpPr>
        <p:spPr>
          <a:xfrm>
            <a:off x="3977248" y="1597303"/>
            <a:ext cx="4360489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8000" dirty="0" err="1">
                <a:ln w="282575">
                  <a:solidFill>
                    <a:srgbClr val="FFFFFF"/>
                  </a:solidFill>
                </a:ln>
                <a:solidFill>
                  <a:srgbClr val="000000"/>
                </a:solidFill>
                <a:latin typeface="iCiel Crocante" panose="02000000000000000000" pitchFamily="50" charset="0"/>
              </a:rPr>
              <a:t>CỦNG</a:t>
            </a:r>
            <a:r>
              <a:rPr lang="en-US" sz="8000" dirty="0">
                <a:ln w="282575">
                  <a:solidFill>
                    <a:srgbClr val="FFFFFF"/>
                  </a:solidFill>
                </a:ln>
                <a:solidFill>
                  <a:srgbClr val="000000"/>
                </a:solidFill>
                <a:latin typeface="iCiel Crocante" panose="02000000000000000000" pitchFamily="50" charset="0"/>
              </a:rPr>
              <a:t> </a:t>
            </a:r>
            <a:r>
              <a:rPr lang="en-US" sz="8000" dirty="0" err="1">
                <a:ln w="282575">
                  <a:solidFill>
                    <a:srgbClr val="FFFFFF"/>
                  </a:solidFill>
                </a:ln>
                <a:solidFill>
                  <a:srgbClr val="000000"/>
                </a:solidFill>
                <a:latin typeface="iCiel Crocante" panose="02000000000000000000" pitchFamily="50" charset="0"/>
              </a:rPr>
              <a:t>CỐ</a:t>
            </a:r>
            <a:endParaRPr lang="en-US" sz="8000" dirty="0">
              <a:ln w="282575">
                <a:solidFill>
                  <a:srgbClr val="FFFFFF"/>
                </a:solidFill>
              </a:ln>
              <a:solidFill>
                <a:srgbClr val="000000"/>
              </a:solidFill>
              <a:latin typeface="iCiel Crocante" panose="02000000000000000000" pitchFamily="50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E94D90-5951-31F3-ABCE-DC9E7EF836A6}"/>
              </a:ext>
            </a:extLst>
          </p:cNvPr>
          <p:cNvSpPr txBox="1"/>
          <p:nvPr/>
        </p:nvSpPr>
        <p:spPr>
          <a:xfrm>
            <a:off x="4021412" y="1597302"/>
            <a:ext cx="43604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ln>
                  <a:solidFill>
                    <a:srgbClr val="000000"/>
                  </a:solidFill>
                </a:ln>
                <a:solidFill>
                  <a:srgbClr val="FF0066"/>
                </a:solidFill>
                <a:latin typeface="iCiel Crocante" panose="02000000000000000000" pitchFamily="50" charset="0"/>
              </a:rPr>
              <a:t>C</a:t>
            </a:r>
            <a:r>
              <a:rPr lang="en-US" sz="8000" dirty="0" err="1">
                <a:ln>
                  <a:solidFill>
                    <a:srgbClr val="000000"/>
                  </a:solidFill>
                </a:ln>
                <a:solidFill>
                  <a:srgbClr val="FFC600"/>
                </a:solidFill>
                <a:latin typeface="iCiel Crocante" panose="02000000000000000000" pitchFamily="50" charset="0"/>
              </a:rPr>
              <a:t>Ủ</a:t>
            </a:r>
            <a:r>
              <a:rPr lang="en-US" sz="8000" dirty="0" err="1">
                <a:ln>
                  <a:solidFill>
                    <a:srgbClr val="000000"/>
                  </a:solidFill>
                </a:ln>
                <a:solidFill>
                  <a:srgbClr val="9DCA55"/>
                </a:solidFill>
                <a:latin typeface="iCiel Crocante" panose="02000000000000000000" pitchFamily="50" charset="0"/>
              </a:rPr>
              <a:t>N</a:t>
            </a:r>
            <a:r>
              <a:rPr lang="en-US" sz="8000" dirty="0" err="1">
                <a:ln>
                  <a:solidFill>
                    <a:srgbClr val="000000"/>
                  </a:solidFill>
                </a:ln>
                <a:solidFill>
                  <a:srgbClr val="FF8C00"/>
                </a:solidFill>
                <a:latin typeface="iCiel Crocante" panose="02000000000000000000" pitchFamily="50" charset="0"/>
              </a:rPr>
              <a:t>G</a:t>
            </a:r>
            <a:r>
              <a:rPr lang="en-US" sz="8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iCiel Crocante" panose="02000000000000000000" pitchFamily="50" charset="0"/>
              </a:rPr>
              <a:t> </a:t>
            </a:r>
            <a:r>
              <a:rPr lang="en-US" sz="8000" dirty="0" err="1">
                <a:ln>
                  <a:solidFill>
                    <a:srgbClr val="000000"/>
                  </a:solidFill>
                </a:ln>
                <a:solidFill>
                  <a:srgbClr val="00B050"/>
                </a:solidFill>
                <a:latin typeface="iCiel Crocante" panose="02000000000000000000" pitchFamily="50" charset="0"/>
              </a:rPr>
              <a:t>C</a:t>
            </a:r>
            <a:r>
              <a:rPr lang="en-US" sz="8000" dirty="0" err="1">
                <a:ln>
                  <a:solidFill>
                    <a:srgbClr val="000000"/>
                  </a:solidFill>
                </a:ln>
                <a:solidFill>
                  <a:srgbClr val="A3EEFF">
                    <a:lumMod val="75000"/>
                  </a:srgbClr>
                </a:solidFill>
                <a:latin typeface="iCiel Crocante" panose="02000000000000000000" pitchFamily="50" charset="0"/>
              </a:rPr>
              <a:t>Ố</a:t>
            </a:r>
            <a:endParaRPr lang="en-US" sz="8000" dirty="0">
              <a:ln>
                <a:solidFill>
                  <a:srgbClr val="000000"/>
                </a:solidFill>
              </a:ln>
              <a:solidFill>
                <a:srgbClr val="A3EEFF">
                  <a:lumMod val="75000"/>
                </a:srgbClr>
              </a:solidFill>
              <a:latin typeface="iCiel Crocant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36475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A8BD8582-E340-4397-B5E8-9D16D1720911}"/>
              </a:ext>
            </a:extLst>
          </p:cNvPr>
          <p:cNvGrpSpPr/>
          <p:nvPr/>
        </p:nvGrpSpPr>
        <p:grpSpPr>
          <a:xfrm>
            <a:off x="7657857" y="3555075"/>
            <a:ext cx="3499376" cy="1151826"/>
            <a:chOff x="7555185" y="3536442"/>
            <a:chExt cx="3499376" cy="1151826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194F516B-5778-4279-8B9D-9208BB24C2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051751" y="3536443"/>
              <a:ext cx="1326556" cy="987117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6ED1A4B4-8148-4671-B9A9-2E09787150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098677" y="3536442"/>
              <a:ext cx="1326556" cy="987117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96978040-F409-4F5F-A6A3-030450529B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601557" y="3689528"/>
              <a:ext cx="1326556" cy="987117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9D009560-A876-47D0-8464-2B4540EBB4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7555185" y="3646472"/>
              <a:ext cx="1326556" cy="987117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CD88C15E-C666-4AC1-BB4F-95D7AB796E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728005" y="3701151"/>
              <a:ext cx="1326556" cy="987117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A5F7205-0B25-4AD1-B53F-39DF8CC5E4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3" t="29247" r="42546" b="27947"/>
          <a:stretch/>
        </p:blipFill>
        <p:spPr>
          <a:xfrm>
            <a:off x="7964534" y="2987476"/>
            <a:ext cx="992863" cy="16129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FFAA94-944A-4B11-A03A-FA6394C868F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500" b="71852" l="26250" r="40260">
                        <a14:foregroundMark x1="29219" y1="71852" x2="29219" y2="71852"/>
                        <a14:foregroundMark x1="33698" y1="52130" x2="33698" y2="52130"/>
                        <a14:foregroundMark x1="31042" y1="46296" x2="31042" y2="46296"/>
                        <a14:foregroundMark x1="31979" y1="53056" x2="31979" y2="53056"/>
                        <a14:foregroundMark x1="28281" y1="45833" x2="28281" y2="45833"/>
                        <a14:foregroundMark x1="38802" y1="46111" x2="38802" y2="46111"/>
                        <a14:foregroundMark x1="34063" y1="32500" x2="34063" y2="32500"/>
                        <a14:foregroundMark x1="40260" y1="49815" x2="40260" y2="4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7" t="28528" r="58857" b="25553"/>
          <a:stretch/>
        </p:blipFill>
        <p:spPr>
          <a:xfrm>
            <a:off x="4793463" y="3481963"/>
            <a:ext cx="763475" cy="12020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081145-4745-404B-99A7-83ADD54E4D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4" t="4620" r="22417" b="50151"/>
          <a:stretch/>
        </p:blipFill>
        <p:spPr>
          <a:xfrm>
            <a:off x="3666149" y="3438642"/>
            <a:ext cx="1262827" cy="1319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2DFCDEF-30A8-2ADF-816E-701EFA94FD0F}"/>
                  </a:ext>
                </a:extLst>
              </p:cNvPr>
              <p:cNvSpPr/>
              <p:nvPr/>
            </p:nvSpPr>
            <p:spPr>
              <a:xfrm>
                <a:off x="2989185" y="266391"/>
                <a:ext cx="4951851" cy="1319463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Câu </a:t>
                </a:r>
                <a:r>
                  <a:rPr lang="en-US" sz="4400" b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= .?. %</a:t>
                </a:r>
                <a:endParaRPr lang="en-US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2DFCDEF-30A8-2ADF-816E-701EFA94FD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185" y="266391"/>
                <a:ext cx="4951851" cy="1319463"/>
              </a:xfrm>
              <a:prstGeom prst="roundRect">
                <a:avLst/>
              </a:prstGeom>
              <a:blipFill>
                <a:blip r:embed="rId12"/>
                <a:stretch>
                  <a:fillRect l="-3163" b="-3556"/>
                </a:stretch>
              </a:blipFill>
              <a:ln w="57150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640150F5-8FA4-4040-6242-AC554C444F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-242371" y="4193010"/>
            <a:ext cx="5894024" cy="2871168"/>
          </a:xfrm>
          <a:prstGeom prst="rect">
            <a:avLst/>
          </a:prstGeom>
        </p:spPr>
      </p:pic>
      <p:pic>
        <p:nvPicPr>
          <p:cNvPr id="32" name="Picture 31" descr="A picture containing clipart&#10;&#10;Description automatically generated">
            <a:extLst>
              <a:ext uri="{FF2B5EF4-FFF2-40B4-BE49-F238E27FC236}">
                <a16:creationId xmlns:a16="http://schemas.microsoft.com/office/drawing/2014/main" id="{5F4E0BB8-A13E-ED99-E1A2-3B82EC87B1E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5058" y1="62151" x2="47380" y2="74687"/>
                        <a14:foregroundMark x1="48157" y1="61059" x2="48545" y2="87545"/>
                        <a14:foregroundMark x1="51229" y1="65224" x2="51876" y2="83057"/>
                        <a14:foregroundMark x1="45602" y1="67934" x2="45731" y2="76789"/>
                        <a14:foregroundMark x1="50485" y1="69875" x2="57147" y2="71492"/>
                        <a14:foregroundMark x1="55854" y1="67489" x2="60867" y2="73554"/>
                        <a14:backgroundMark x1="34799" y1="10918" x2="26585" y2="24586"/>
                        <a14:backgroundMark x1="61384" y1="10109" x2="85382" y2="34695"/>
                        <a14:backgroundMark x1="85382" y1="34695" x2="87743" y2="38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565" y="2396170"/>
            <a:ext cx="5988059" cy="47902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A6C3DF-1949-6F38-3298-4BB1081A2C6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66523" y="3878588"/>
            <a:ext cx="2398588" cy="1442864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08D7AA6-8D34-0103-5C0E-11F0AF805B01}"/>
              </a:ext>
            </a:extLst>
          </p:cNvPr>
          <p:cNvSpPr/>
          <p:nvPr/>
        </p:nvSpPr>
        <p:spPr>
          <a:xfrm>
            <a:off x="513260" y="1831920"/>
            <a:ext cx="2527395" cy="10391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54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7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2644F1D-1F82-FFCC-C9E5-C6BA1B2E0403}"/>
              </a:ext>
            </a:extLst>
          </p:cNvPr>
          <p:cNvSpPr/>
          <p:nvPr/>
        </p:nvSpPr>
        <p:spPr>
          <a:xfrm>
            <a:off x="3568604" y="1831920"/>
            <a:ext cx="2527395" cy="10391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54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70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AFEB80C-CE75-8E6A-DF9F-04B81D4DE7EB}"/>
              </a:ext>
            </a:extLst>
          </p:cNvPr>
          <p:cNvSpPr/>
          <p:nvPr/>
        </p:nvSpPr>
        <p:spPr>
          <a:xfrm>
            <a:off x="6520867" y="1852244"/>
            <a:ext cx="2527395" cy="10391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54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17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45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-0.46211 0.0002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12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85185E-6 L -0.46666 0.000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4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A8BD8582-E340-4397-B5E8-9D16D1720911}"/>
              </a:ext>
            </a:extLst>
          </p:cNvPr>
          <p:cNvGrpSpPr/>
          <p:nvPr/>
        </p:nvGrpSpPr>
        <p:grpSpPr>
          <a:xfrm>
            <a:off x="7657857" y="3555075"/>
            <a:ext cx="3499376" cy="1151826"/>
            <a:chOff x="7555185" y="3536442"/>
            <a:chExt cx="3499376" cy="1151826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194F516B-5778-4279-8B9D-9208BB24C2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051751" y="3536443"/>
              <a:ext cx="1326556" cy="987117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6ED1A4B4-8148-4671-B9A9-2E09787150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098677" y="3536442"/>
              <a:ext cx="1326556" cy="987117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96978040-F409-4F5F-A6A3-030450529B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601557" y="3689528"/>
              <a:ext cx="1326556" cy="987117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9D009560-A876-47D0-8464-2B4540EBB4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7555185" y="3646472"/>
              <a:ext cx="1326556" cy="987117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CD88C15E-C666-4AC1-BB4F-95D7AB796E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728005" y="3701151"/>
              <a:ext cx="1326556" cy="987117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A5F7205-0B25-4AD1-B53F-39DF8CC5E4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3" t="29247" r="42546" b="27947"/>
          <a:stretch/>
        </p:blipFill>
        <p:spPr>
          <a:xfrm>
            <a:off x="7964534" y="2987476"/>
            <a:ext cx="992863" cy="16129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FFAA94-944A-4B11-A03A-FA6394C868F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500" b="71852" l="26250" r="40260">
                        <a14:foregroundMark x1="29219" y1="71852" x2="29219" y2="71852"/>
                        <a14:foregroundMark x1="33698" y1="52130" x2="33698" y2="52130"/>
                        <a14:foregroundMark x1="31042" y1="46296" x2="31042" y2="46296"/>
                        <a14:foregroundMark x1="31979" y1="53056" x2="31979" y2="53056"/>
                        <a14:foregroundMark x1="28281" y1="45833" x2="28281" y2="45833"/>
                        <a14:foregroundMark x1="38802" y1="46111" x2="38802" y2="46111"/>
                        <a14:foregroundMark x1="34063" y1="32500" x2="34063" y2="32500"/>
                        <a14:foregroundMark x1="40260" y1="49815" x2="40260" y2="4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7" t="28528" r="58857" b="25553"/>
          <a:stretch/>
        </p:blipFill>
        <p:spPr>
          <a:xfrm>
            <a:off x="4793463" y="3481963"/>
            <a:ext cx="763475" cy="12020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081145-4745-404B-99A7-83ADD54E4D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4" t="4620" r="22417" b="50151"/>
          <a:stretch/>
        </p:blipFill>
        <p:spPr>
          <a:xfrm>
            <a:off x="3666149" y="3438642"/>
            <a:ext cx="1262827" cy="1319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2DFCDEF-30A8-2ADF-816E-701EFA94FD0F}"/>
                  </a:ext>
                </a:extLst>
              </p:cNvPr>
              <p:cNvSpPr/>
              <p:nvPr/>
            </p:nvSpPr>
            <p:spPr>
              <a:xfrm>
                <a:off x="513260" y="229640"/>
                <a:ext cx="11450139" cy="1838663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Câu 2: </a:t>
                </a:r>
                <a:r>
                  <a:rPr lang="vi-VN" sz="4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Viết tỉ số phần trăm dưới dạng phân số tối </a:t>
                </a:r>
                <a:r>
                  <a:rPr lang="vi-VN" sz="4400" b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giản.</a:t>
                </a:r>
                <a:r>
                  <a:rPr lang="en-US" sz="4400" b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𝟐𝟓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%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= .?. 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2DFCDEF-30A8-2ADF-816E-701EFA94FD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60" y="229640"/>
                <a:ext cx="11450139" cy="1838663"/>
              </a:xfrm>
              <a:prstGeom prst="roundRect">
                <a:avLst/>
              </a:prstGeom>
              <a:blipFill>
                <a:blip r:embed="rId12"/>
                <a:stretch>
                  <a:fillRect l="-1166" b="-5484"/>
                </a:stretch>
              </a:blipFill>
              <a:ln w="57150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640150F5-8FA4-4040-6242-AC554C444F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-242371" y="4193010"/>
            <a:ext cx="5894024" cy="2871168"/>
          </a:xfrm>
          <a:prstGeom prst="rect">
            <a:avLst/>
          </a:prstGeom>
        </p:spPr>
      </p:pic>
      <p:pic>
        <p:nvPicPr>
          <p:cNvPr id="32" name="Picture 31" descr="A picture containing clipart&#10;&#10;Description automatically generated">
            <a:extLst>
              <a:ext uri="{FF2B5EF4-FFF2-40B4-BE49-F238E27FC236}">
                <a16:creationId xmlns:a16="http://schemas.microsoft.com/office/drawing/2014/main" id="{5F4E0BB8-A13E-ED99-E1A2-3B82EC87B1E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5058" y1="62151" x2="47380" y2="74687"/>
                        <a14:foregroundMark x1="48157" y1="61059" x2="48545" y2="87545"/>
                        <a14:foregroundMark x1="51229" y1="65224" x2="51876" y2="83057"/>
                        <a14:foregroundMark x1="45602" y1="67934" x2="45731" y2="76789"/>
                        <a14:foregroundMark x1="50485" y1="69875" x2="57147" y2="71492"/>
                        <a14:foregroundMark x1="55854" y1="67489" x2="60867" y2="73554"/>
                        <a14:backgroundMark x1="34799" y1="10918" x2="26585" y2="24586"/>
                        <a14:backgroundMark x1="61384" y1="10109" x2="85382" y2="34695"/>
                        <a14:backgroundMark x1="85382" y1="34695" x2="87743" y2="38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565" y="2396170"/>
            <a:ext cx="5988059" cy="47902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A6C3DF-1949-6F38-3298-4BB1081A2C6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66523" y="3878588"/>
            <a:ext cx="2398588" cy="1442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308D7AA6-8D34-0103-5C0E-11F0AF805B01}"/>
                  </a:ext>
                </a:extLst>
              </p:cNvPr>
              <p:cNvSpPr/>
              <p:nvPr/>
            </p:nvSpPr>
            <p:spPr>
              <a:xfrm>
                <a:off x="3906185" y="2436377"/>
                <a:ext cx="2527395" cy="1454459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5400" b="1" dirty="0">
                    <a:solidFill>
                      <a:srgbClr val="3D7D40">
                        <a:lumMod val="5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sz="5400" b="1">
                    <a:solidFill>
                      <a:srgbClr val="3D7D40">
                        <a:lumMod val="5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3D7D40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3D7D40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3D7D40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3D7D4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308D7AA6-8D34-0103-5C0E-11F0AF805B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185" y="2436377"/>
                <a:ext cx="2527395" cy="1454459"/>
              </a:xfrm>
              <a:prstGeom prst="roundRect">
                <a:avLst/>
              </a:prstGeom>
              <a:blipFill>
                <a:blip r:embed="rId17"/>
                <a:stretch>
                  <a:fillRect b="-6073"/>
                </a:stretch>
              </a:blipFill>
              <a:ln w="57150">
                <a:solidFill>
                  <a:schemeClr val="accent6">
                    <a:lumMod val="50000"/>
                  </a:schemeClr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2644F1D-1F82-FFCC-C9E5-C6BA1B2E0403}"/>
                  </a:ext>
                </a:extLst>
              </p:cNvPr>
              <p:cNvSpPr/>
              <p:nvPr/>
            </p:nvSpPr>
            <p:spPr>
              <a:xfrm>
                <a:off x="1027437" y="2448486"/>
                <a:ext cx="2527395" cy="1454459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5400" b="1" dirty="0">
                    <a:solidFill>
                      <a:srgbClr val="3D7D40">
                        <a:lumMod val="5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kumimoji="0" lang="en-US" sz="5400" b="1" i="0" u="none" strike="noStrike" kern="1200" cap="none" spc="0" normalizeH="0" baseline="0" noProof="0">
                    <a:ln>
                      <a:noFill/>
                    </a:ln>
                    <a:solidFill>
                      <a:srgbClr val="3D7D40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D7D40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D7D40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D7D40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3D7D4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2644F1D-1F82-FFCC-C9E5-C6BA1B2E0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37" y="2448486"/>
                <a:ext cx="2527395" cy="1454459"/>
              </a:xfrm>
              <a:prstGeom prst="roundRect">
                <a:avLst/>
              </a:prstGeom>
              <a:blipFill>
                <a:blip r:embed="rId18"/>
                <a:stretch>
                  <a:fillRect b="-6073"/>
                </a:stretch>
              </a:blipFill>
              <a:ln w="57150">
                <a:solidFill>
                  <a:schemeClr val="accent6">
                    <a:lumMod val="50000"/>
                  </a:schemeClr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2AFEB80C-CE75-8E6A-DF9F-04B81D4DE7EB}"/>
                  </a:ext>
                </a:extLst>
              </p:cNvPr>
              <p:cNvSpPr/>
              <p:nvPr/>
            </p:nvSpPr>
            <p:spPr>
              <a:xfrm>
                <a:off x="6890725" y="2424128"/>
                <a:ext cx="2527395" cy="1454459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D7D40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</a:t>
                </a:r>
                <a:r>
                  <a:rPr kumimoji="0" lang="en-US" sz="5400" b="1" i="0" u="none" strike="noStrike" kern="1200" cap="none" spc="0" normalizeH="0" baseline="0" noProof="0">
                    <a:ln>
                      <a:noFill/>
                    </a:ln>
                    <a:solidFill>
                      <a:srgbClr val="3D7D40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D7D40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D7D40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D7D40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3D7D4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2AFEB80C-CE75-8E6A-DF9F-04B81D4DE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725" y="2424128"/>
                <a:ext cx="2527395" cy="1454459"/>
              </a:xfrm>
              <a:prstGeom prst="roundRect">
                <a:avLst/>
              </a:prstGeom>
              <a:blipFill>
                <a:blip r:embed="rId19"/>
                <a:stretch>
                  <a:fillRect b="-6478"/>
                </a:stretch>
              </a:blipFill>
              <a:ln w="57150">
                <a:solidFill>
                  <a:schemeClr val="accent6">
                    <a:lumMod val="50000"/>
                  </a:schemeClr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26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-0.46211 0.0002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12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85185E-6 L -0.46666 0.000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4" grpId="0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A8BD8582-E340-4397-B5E8-9D16D1720911}"/>
              </a:ext>
            </a:extLst>
          </p:cNvPr>
          <p:cNvGrpSpPr/>
          <p:nvPr/>
        </p:nvGrpSpPr>
        <p:grpSpPr>
          <a:xfrm>
            <a:off x="7657857" y="3555075"/>
            <a:ext cx="3499376" cy="1151826"/>
            <a:chOff x="7555185" y="3536442"/>
            <a:chExt cx="3499376" cy="1151826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194F516B-5778-4279-8B9D-9208BB24C2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051751" y="3536443"/>
              <a:ext cx="1326556" cy="987117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6ED1A4B4-8148-4671-B9A9-2E09787150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098677" y="3536442"/>
              <a:ext cx="1326556" cy="987117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96978040-F409-4F5F-A6A3-030450529B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601557" y="3689528"/>
              <a:ext cx="1326556" cy="987117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9D009560-A876-47D0-8464-2B4540EBB4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7555185" y="3646472"/>
              <a:ext cx="1326556" cy="987117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CD88C15E-C666-4AC1-BB4F-95D7AB796E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728005" y="3701151"/>
              <a:ext cx="1326556" cy="987117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A5F7205-0B25-4AD1-B53F-39DF8CC5E4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3" t="29247" r="42546" b="27947"/>
          <a:stretch/>
        </p:blipFill>
        <p:spPr>
          <a:xfrm>
            <a:off x="7964534" y="2987476"/>
            <a:ext cx="992863" cy="16129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FFAA94-944A-4B11-A03A-FA6394C868F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500" b="71852" l="26250" r="40260">
                        <a14:foregroundMark x1="29219" y1="71852" x2="29219" y2="71852"/>
                        <a14:foregroundMark x1="33698" y1="52130" x2="33698" y2="52130"/>
                        <a14:foregroundMark x1="31042" y1="46296" x2="31042" y2="46296"/>
                        <a14:foregroundMark x1="31979" y1="53056" x2="31979" y2="53056"/>
                        <a14:foregroundMark x1="28281" y1="45833" x2="28281" y2="45833"/>
                        <a14:foregroundMark x1="38802" y1="46111" x2="38802" y2="46111"/>
                        <a14:foregroundMark x1="34063" y1="32500" x2="34063" y2="32500"/>
                        <a14:foregroundMark x1="40260" y1="49815" x2="40260" y2="4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7" t="28528" r="58857" b="25553"/>
          <a:stretch/>
        </p:blipFill>
        <p:spPr>
          <a:xfrm>
            <a:off x="4793463" y="3481963"/>
            <a:ext cx="763475" cy="12020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081145-4745-404B-99A7-83ADD54E4D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4" t="4620" r="22417" b="50151"/>
          <a:stretch/>
        </p:blipFill>
        <p:spPr>
          <a:xfrm>
            <a:off x="3666149" y="3438642"/>
            <a:ext cx="1262827" cy="13194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DFCDEF-30A8-2ADF-816E-701EFA94FD0F}"/>
              </a:ext>
            </a:extLst>
          </p:cNvPr>
          <p:cNvSpPr/>
          <p:nvPr/>
        </p:nvSpPr>
        <p:spPr>
          <a:xfrm>
            <a:off x="513260" y="229640"/>
            <a:ext cx="11296821" cy="131946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lang="vi-VN" sz="4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 số </a:t>
            </a:r>
            <a:r>
              <a:rPr lang="en-US" sz="4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2,7 </a:t>
            </a:r>
            <a:r>
              <a:rPr lang="vi-VN" sz="4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 dạng tỉ số phần trăm.</a:t>
            </a:r>
            <a:endParaRPr lang="vi-VN" sz="4400" b="1" dirty="0" err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40150F5-8FA4-4040-6242-AC554C444F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-242371" y="4193010"/>
            <a:ext cx="5894024" cy="2871168"/>
          </a:xfrm>
          <a:prstGeom prst="rect">
            <a:avLst/>
          </a:prstGeom>
        </p:spPr>
      </p:pic>
      <p:pic>
        <p:nvPicPr>
          <p:cNvPr id="32" name="Picture 31" descr="A picture containing clipart&#10;&#10;Description automatically generated">
            <a:extLst>
              <a:ext uri="{FF2B5EF4-FFF2-40B4-BE49-F238E27FC236}">
                <a16:creationId xmlns:a16="http://schemas.microsoft.com/office/drawing/2014/main" id="{5F4E0BB8-A13E-ED99-E1A2-3B82EC87B1E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058" y1="62151" x2="47380" y2="74687"/>
                        <a14:foregroundMark x1="48157" y1="61059" x2="48545" y2="87545"/>
                        <a14:foregroundMark x1="51229" y1="65224" x2="51876" y2="83057"/>
                        <a14:foregroundMark x1="45602" y1="67934" x2="45731" y2="76789"/>
                        <a14:foregroundMark x1="50485" y1="69875" x2="57147" y2="71492"/>
                        <a14:foregroundMark x1="55854" y1="67489" x2="60867" y2="73554"/>
                        <a14:backgroundMark x1="34799" y1="10918" x2="26585" y2="24586"/>
                        <a14:backgroundMark x1="61384" y1="10109" x2="85382" y2="34695"/>
                        <a14:backgroundMark x1="85382" y1="34695" x2="87743" y2="38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565" y="2396170"/>
            <a:ext cx="5988059" cy="47902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A6C3DF-1949-6F38-3298-4BB1081A2C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66523" y="3878588"/>
            <a:ext cx="2398588" cy="1442864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08D7AA6-8D34-0103-5C0E-11F0AF805B01}"/>
              </a:ext>
            </a:extLst>
          </p:cNvPr>
          <p:cNvSpPr/>
          <p:nvPr/>
        </p:nvSpPr>
        <p:spPr>
          <a:xfrm>
            <a:off x="3536327" y="1864493"/>
            <a:ext cx="2796129" cy="10391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D7D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3D7D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en-US" sz="5400" b="1">
                <a:solidFill>
                  <a:srgbClr val="3D7D4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270%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3D7D4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2644F1D-1F82-FFCC-C9E5-C6BA1B2E0403}"/>
              </a:ext>
            </a:extLst>
          </p:cNvPr>
          <p:cNvSpPr/>
          <p:nvPr/>
        </p:nvSpPr>
        <p:spPr>
          <a:xfrm>
            <a:off x="657579" y="1876602"/>
            <a:ext cx="2796129" cy="10391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D7D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3D7D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en-US" sz="5400" b="1">
                <a:solidFill>
                  <a:srgbClr val="3D7D4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2.07%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3D7D4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AFEB80C-CE75-8E6A-DF9F-04B81D4DE7EB}"/>
              </a:ext>
            </a:extLst>
          </p:cNvPr>
          <p:cNvSpPr/>
          <p:nvPr/>
        </p:nvSpPr>
        <p:spPr>
          <a:xfrm>
            <a:off x="6520867" y="1852244"/>
            <a:ext cx="2960112" cy="10391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D7D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3D7D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en-US" sz="5400" b="1">
                <a:solidFill>
                  <a:srgbClr val="3D7D4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170%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3D7D4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-0.46211 0.0002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12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85185E-6 L -0.46666 0.000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4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B19810D-BBC3-4D6A-80E9-CF9D43F74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1FA6DE-9409-4F21-BF61-C8084F94DC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00" b="71852" l="26250" r="40260">
                        <a14:foregroundMark x1="29219" y1="71852" x2="29219" y2="71852"/>
                        <a14:foregroundMark x1="33698" y1="52130" x2="33698" y2="52130"/>
                        <a14:foregroundMark x1="31042" y1="46296" x2="31042" y2="46296"/>
                        <a14:foregroundMark x1="31979" y1="53056" x2="31979" y2="53056"/>
                        <a14:foregroundMark x1="28281" y1="45833" x2="28281" y2="45833"/>
                        <a14:foregroundMark x1="38802" y1="46111" x2="38802" y2="46111"/>
                        <a14:foregroundMark x1="34063" y1="32500" x2="34063" y2="32500"/>
                        <a14:foregroundMark x1="40260" y1="49815" x2="40260" y2="4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7" t="28528" r="58857" b="25553"/>
          <a:stretch/>
        </p:blipFill>
        <p:spPr>
          <a:xfrm>
            <a:off x="1910948" y="3429000"/>
            <a:ext cx="763475" cy="12020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0DF917-6FE7-4D9C-8BC9-14B20D7DD8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4" t="4620" r="22417" b="50151"/>
          <a:stretch/>
        </p:blipFill>
        <p:spPr>
          <a:xfrm>
            <a:off x="3055436" y="3334635"/>
            <a:ext cx="1262827" cy="13194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7B59FA-4C2B-49D6-AEAA-BD512F21F4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3" t="29247" r="42546" b="27947"/>
          <a:stretch/>
        </p:blipFill>
        <p:spPr>
          <a:xfrm>
            <a:off x="5082019" y="2934513"/>
            <a:ext cx="992863" cy="16129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A731AC1-DC65-4F92-869D-F103B7824314}"/>
              </a:ext>
            </a:extLst>
          </p:cNvPr>
          <p:cNvGrpSpPr/>
          <p:nvPr/>
        </p:nvGrpSpPr>
        <p:grpSpPr>
          <a:xfrm>
            <a:off x="7748034" y="3569896"/>
            <a:ext cx="3499376" cy="1151826"/>
            <a:chOff x="7555185" y="3536442"/>
            <a:chExt cx="3499376" cy="115182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5F3191E-6C2F-47E5-8FBC-ED0F4C20B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051751" y="3536443"/>
              <a:ext cx="1326556" cy="98711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D145A26-0BF7-4FFC-A653-FD34892BE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098677" y="3536442"/>
              <a:ext cx="1326556" cy="98711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8EA1E4-A9F4-45BD-BD06-178155CE6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601557" y="3689528"/>
              <a:ext cx="1326556" cy="9871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CFF8E94-EDAD-4F2E-B01F-9F70638A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7555185" y="3646472"/>
              <a:ext cx="1326556" cy="98711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369674B-73AC-457E-8548-75484ED8D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728005" y="3701151"/>
              <a:ext cx="1326556" cy="987117"/>
            </a:xfrm>
            <a:prstGeom prst="rect">
              <a:avLst/>
            </a:prstGeom>
          </p:spPr>
        </p:pic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8F58E563-5AD3-00CF-7771-74CCB4B3D9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345645" y="1469182"/>
            <a:ext cx="6601579" cy="5825894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2249D6F4-FF5F-D610-6EA1-1126A3775B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4859566" y="2915677"/>
            <a:ext cx="3484025" cy="3942321"/>
          </a:xfrm>
          <a:prstGeom prst="rect">
            <a:avLst/>
          </a:prstGeom>
        </p:spPr>
      </p:pic>
      <p:pic>
        <p:nvPicPr>
          <p:cNvPr id="29" name="Picture 35">
            <a:extLst>
              <a:ext uri="{FF2B5EF4-FFF2-40B4-BE49-F238E27FC236}">
                <a16:creationId xmlns:a16="http://schemas.microsoft.com/office/drawing/2014/main" id="{243CBA73-4B53-FBA0-4FA6-8F56A050CB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891505">
            <a:off x="6199534" y="611032"/>
            <a:ext cx="5515680" cy="46469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B32174-B33A-266A-3604-0DDA2B02AF88}"/>
              </a:ext>
            </a:extLst>
          </p:cNvPr>
          <p:cNvSpPr txBox="1"/>
          <p:nvPr/>
        </p:nvSpPr>
        <p:spPr>
          <a:xfrm rot="203283">
            <a:off x="6854116" y="1670848"/>
            <a:ext cx="455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Xin </a:t>
            </a:r>
            <a:r>
              <a:rPr lang="en-US" sz="5400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chào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và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hẹn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gặp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lại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32A13-B694-9AAA-BD0C-CCB3A4FED41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4012" y="1849567"/>
            <a:ext cx="1961823" cy="19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75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009617" y="2635641"/>
            <a:ext cx="3057328" cy="4202513"/>
          </a:xfrm>
          <a:prstGeom prst="rect">
            <a:avLst/>
          </a:prstGeom>
        </p:spPr>
      </p:pic>
      <p:pic>
        <p:nvPicPr>
          <p:cNvPr id="33" name="Picture 14">
            <a:extLst>
              <a:ext uri="{FF2B5EF4-FFF2-40B4-BE49-F238E27FC236}">
                <a16:creationId xmlns:a16="http://schemas.microsoft.com/office/drawing/2014/main" id="{CD5FE444-9512-69E4-455D-791097F4B06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5671303" y="590381"/>
            <a:ext cx="3355248" cy="2848910"/>
          </a:xfrm>
          <a:prstGeom prst="rect">
            <a:avLst/>
          </a:prstGeom>
        </p:spPr>
      </p:pic>
      <p:pic>
        <p:nvPicPr>
          <p:cNvPr id="37" name="Picture 19">
            <a:extLst>
              <a:ext uri="{FF2B5EF4-FFF2-40B4-BE49-F238E27FC236}">
                <a16:creationId xmlns:a16="http://schemas.microsoft.com/office/drawing/2014/main" id="{155573FB-F0BC-B917-A350-C218945DDB3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995928" y="2555913"/>
            <a:ext cx="2646130" cy="4346827"/>
          </a:xfrm>
          <a:prstGeom prst="rect">
            <a:avLst/>
          </a:prstGeom>
        </p:spPr>
      </p:pic>
      <p:pic>
        <p:nvPicPr>
          <p:cNvPr id="38" name="Picture 14">
            <a:extLst>
              <a:ext uri="{FF2B5EF4-FFF2-40B4-BE49-F238E27FC236}">
                <a16:creationId xmlns:a16="http://schemas.microsoft.com/office/drawing/2014/main" id="{DB9030DA-0C39-D4A4-356C-77D9A856BA5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238665" y="-41150"/>
            <a:ext cx="4513181" cy="38321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19EF5A6-222B-BA7A-BC0B-7BA691231D69}"/>
              </a:ext>
            </a:extLst>
          </p:cNvPr>
          <p:cNvSpPr txBox="1"/>
          <p:nvPr/>
        </p:nvSpPr>
        <p:spPr>
          <a:xfrm>
            <a:off x="5423768" y="1108958"/>
            <a:ext cx="3690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 sát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tranh vẽ gì?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048B23-A418-A759-F68A-DA926435668C}"/>
              </a:ext>
            </a:extLst>
          </p:cNvPr>
          <p:cNvSpPr txBox="1"/>
          <p:nvPr/>
        </p:nvSpPr>
        <p:spPr>
          <a:xfrm>
            <a:off x="1991049" y="477430"/>
            <a:ext cx="34551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E284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Hai bà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0E284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cháu nói với nhau điều gì?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51B478F2-9853-E27E-481E-AB91287B649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5362478" y="3497361"/>
            <a:ext cx="817880" cy="650555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40ECF773-985F-2201-598A-07A73B819DF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6413533" y="6071421"/>
            <a:ext cx="587776" cy="577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0FDFDD-456B-E18B-94E2-82BE60C09C4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4012" y="1849567"/>
            <a:ext cx="1961823" cy="19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5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00286" y="111708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40" name="Picture 6">
            <a:extLst>
              <a:ext uri="{FF2B5EF4-FFF2-40B4-BE49-F238E27FC236}">
                <a16:creationId xmlns:a16="http://schemas.microsoft.com/office/drawing/2014/main" id="{51B478F2-9853-E27E-481E-AB91287B64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406841" y="4157100"/>
            <a:ext cx="817880" cy="650555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40ECF773-985F-2201-598A-07A73B819DF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413533" y="6071421"/>
            <a:ext cx="587776" cy="5771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BEEA29-DE61-686E-7649-8F91B9F38261}"/>
              </a:ext>
            </a:extLst>
          </p:cNvPr>
          <p:cNvSpPr/>
          <p:nvPr/>
        </p:nvSpPr>
        <p:spPr>
          <a:xfrm>
            <a:off x="634706" y="554498"/>
            <a:ext cx="10856454" cy="55394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3EAE2B-04C0-F04A-167B-902A8853872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6325" y="1617626"/>
            <a:ext cx="10039350" cy="3143549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A780A2A0-BE11-2B8B-7D96-519F1BB42BB4}"/>
              </a:ext>
            </a:extLst>
          </p:cNvPr>
          <p:cNvSpPr/>
          <p:nvPr/>
        </p:nvSpPr>
        <p:spPr>
          <a:xfrm>
            <a:off x="1076325" y="2020920"/>
            <a:ext cx="4330516" cy="680330"/>
          </a:xfrm>
          <a:prstGeom prst="wedgeRoundRectCallout">
            <a:avLst>
              <a:gd name="adj1" fmla="val 7761"/>
              <a:gd name="adj2" fmla="val 90501"/>
              <a:gd name="adj3" fmla="val 16667"/>
            </a:avLst>
          </a:prstGeom>
          <a:solidFill>
            <a:srgbClr val="D4EFF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>
                <a:solidFill>
                  <a:schemeClr val="tx1"/>
                </a:solidFill>
              </a:rPr>
              <a:t>Bà ơi! Trong đàn gà, số gà trống</a:t>
            </a:r>
          </a:p>
          <a:p>
            <a:pPr algn="ctr"/>
            <a:r>
              <a:rPr lang="vi-VN">
                <a:solidFill>
                  <a:schemeClr val="tx1"/>
                </a:solidFill>
              </a:rPr>
              <a:t>luôn ít hơn số gà mái.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3024A63-9C40-6A63-FEB4-CA70B818BF63}"/>
              </a:ext>
            </a:extLst>
          </p:cNvPr>
          <p:cNvSpPr/>
          <p:nvPr/>
        </p:nvSpPr>
        <p:spPr>
          <a:xfrm>
            <a:off x="7045671" y="1890989"/>
            <a:ext cx="3714651" cy="1052460"/>
          </a:xfrm>
          <a:prstGeom prst="wedgeRoundRectCallout">
            <a:avLst>
              <a:gd name="adj1" fmla="val -66087"/>
              <a:gd name="adj2" fmla="val 36200"/>
              <a:gd name="adj3" fmla="val 16667"/>
            </a:avLst>
          </a:prstGeom>
          <a:solidFill>
            <a:srgbClr val="D4EFF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>
                <a:solidFill>
                  <a:schemeClr val="tx1"/>
                </a:solidFill>
              </a:rPr>
              <a:t>Số gà trống thường chiếm</a:t>
            </a:r>
          </a:p>
          <a:p>
            <a:pPr algn="ctr"/>
            <a:r>
              <a:rPr lang="vi-VN">
                <a:solidFill>
                  <a:schemeClr val="tx1"/>
                </a:solidFill>
              </a:rPr>
              <a:t>khoảng </a:t>
            </a:r>
            <a:r>
              <a:rPr lang="vi-VN" i="1">
                <a:solidFill>
                  <a:schemeClr val="tx1"/>
                </a:solidFill>
              </a:rPr>
              <a:t>mười hai phần trăm</a:t>
            </a:r>
          </a:p>
          <a:p>
            <a:pPr algn="ctr"/>
            <a:r>
              <a:rPr lang="vi-VN">
                <a:solidFill>
                  <a:schemeClr val="tx1"/>
                </a:solidFill>
              </a:rPr>
              <a:t>số con gà của cả đàn.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1373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572013" y="3088860"/>
            <a:ext cx="1923581" cy="2959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480382" y="3852107"/>
            <a:ext cx="3282808" cy="2552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299186" y="3806723"/>
            <a:ext cx="1922893" cy="2643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856449" y="4837291"/>
            <a:ext cx="2150111" cy="16125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39536" y="3806723"/>
            <a:ext cx="1693185" cy="2761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BBA31996-1A6C-26C1-1C06-BB1D35358BB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3281012" y="300905"/>
            <a:ext cx="6054539" cy="657582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0AE07DC-610A-E26B-752B-F307C198E868}"/>
              </a:ext>
            </a:extLst>
          </p:cNvPr>
          <p:cNvSpPr txBox="1"/>
          <p:nvPr/>
        </p:nvSpPr>
        <p:spPr>
          <a:xfrm>
            <a:off x="3627215" y="973873"/>
            <a:ext cx="5708336" cy="175432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Giới thiệu tỉ số phần trăm</a:t>
            </a:r>
            <a:endParaRPr kumimoji="0" lang="en-US" sz="54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61118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F95AB3-2037-5FCB-D240-FB234987B858}"/>
              </a:ext>
            </a:extLst>
          </p:cNvPr>
          <p:cNvSpPr txBox="1"/>
          <p:nvPr/>
        </p:nvSpPr>
        <p:spPr>
          <a:xfrm>
            <a:off x="800100" y="507040"/>
            <a:ext cx="1013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Giới thiệu Tỉ số phần trăm</a:t>
            </a:r>
          </a:p>
          <a:p>
            <a:r>
              <a:rPr lang="vi-VN" sz="3200"/>
              <a:t>Ví dụ: Đàn gà có 100 con, trong đó có 12 con gà trống. Tỉ số của</a:t>
            </a:r>
            <a:r>
              <a:rPr lang="en-US" sz="3200"/>
              <a:t> </a:t>
            </a:r>
            <a:r>
              <a:rPr lang="vi-VN" sz="3200"/>
              <a:t>số con gà trống và số con gà cả đàn là:</a:t>
            </a:r>
            <a:r>
              <a:rPr lang="en-US" sz="320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71947C-F251-B09D-FFE7-EF23CE7D9D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103" y="1979810"/>
            <a:ext cx="2466714" cy="24667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8E8B7C-7693-8218-41E6-FB43CE1B3FEB}"/>
                  </a:ext>
                </a:extLst>
              </p:cNvPr>
              <p:cNvSpPr txBox="1"/>
              <p:nvPr/>
            </p:nvSpPr>
            <p:spPr>
              <a:xfrm>
                <a:off x="800100" y="1901399"/>
                <a:ext cx="10134600" cy="1983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/>
                  <a:t> </a:t>
                </a:r>
              </a:p>
              <a:p>
                <a:r>
                  <a:rPr lang="vi-VN" sz="3200"/>
                  <a:t>12 : 100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3200"/>
                  <a:t> </a:t>
                </a:r>
              </a:p>
              <a:p>
                <a:r>
                  <a:rPr lang="vi-VN" sz="3200"/>
                  <a:t>Ta viết: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3200"/>
                  <a:t> </a:t>
                </a:r>
                <a:r>
                  <a:rPr lang="vi-VN" sz="3200"/>
                  <a:t>= 12% đọc là: </a:t>
                </a:r>
                <a:r>
                  <a:rPr lang="vi-VN" sz="3200" i="1"/>
                  <a:t>mười hai phần trăm.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8E8B7C-7693-8218-41E6-FB43CE1B3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1901399"/>
                <a:ext cx="10134600" cy="1983748"/>
              </a:xfrm>
              <a:prstGeom prst="rect">
                <a:avLst/>
              </a:prstGeom>
              <a:blipFill>
                <a:blip r:embed="rId6"/>
                <a:stretch>
                  <a:fillRect l="-1503" t="-3692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5342FDE-FB63-C491-B533-D6EBE684BB6B}"/>
              </a:ext>
            </a:extLst>
          </p:cNvPr>
          <p:cNvSpPr txBox="1"/>
          <p:nvPr/>
        </p:nvSpPr>
        <p:spPr>
          <a:xfrm>
            <a:off x="800100" y="3963558"/>
            <a:ext cx="10134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</a:t>
            </a:r>
          </a:p>
          <a:p>
            <a:r>
              <a:rPr lang="vi-VN" sz="3200"/>
              <a:t>Ta nói: </a:t>
            </a:r>
            <a:r>
              <a:rPr lang="vi-VN" sz="3200" b="1" i="1">
                <a:solidFill>
                  <a:srgbClr val="0070C0"/>
                </a:solidFill>
              </a:rPr>
              <a:t>Tỉ số phần trăm </a:t>
            </a:r>
            <a:r>
              <a:rPr lang="vi-VN" sz="3200"/>
              <a:t>của số con gà trống và số con gà cả đàn là 12%;</a:t>
            </a:r>
            <a:r>
              <a:rPr lang="en-US" sz="3200"/>
              <a:t> </a:t>
            </a:r>
            <a:r>
              <a:rPr lang="vi-VN" sz="3200"/>
              <a:t>hay: </a:t>
            </a:r>
            <a:r>
              <a:rPr lang="vi-VN" sz="3200">
                <a:solidFill>
                  <a:srgbClr val="002060"/>
                </a:solidFill>
              </a:rPr>
              <a:t>Số con gà trống chiếm 12% số con gà của cả đàn.</a:t>
            </a:r>
            <a:endParaRPr lang="en-US" sz="3200">
              <a:solidFill>
                <a:srgbClr val="00206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C7F26C-C582-7DDE-2EF1-ADCCA6DB57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6988" y="2481930"/>
            <a:ext cx="1961823" cy="19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79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72013" y="3088860"/>
            <a:ext cx="1923581" cy="2959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8480382" y="3852107"/>
            <a:ext cx="3282808" cy="2552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299186" y="3806723"/>
            <a:ext cx="1922893" cy="2643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856449" y="4837291"/>
            <a:ext cx="2150111" cy="16125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39536" y="3806723"/>
            <a:ext cx="1693185" cy="2761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BBA31996-1A6C-26C1-1C06-BB1D35358BB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3281012" y="300905"/>
            <a:ext cx="6054539" cy="657582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0AE07DC-610A-E26B-752B-F307C198E868}"/>
              </a:ext>
            </a:extLst>
          </p:cNvPr>
          <p:cNvSpPr txBox="1"/>
          <p:nvPr/>
        </p:nvSpPr>
        <p:spPr>
          <a:xfrm>
            <a:off x="3627215" y="973873"/>
            <a:ext cx="5708336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THỰC HÀNH</a:t>
            </a:r>
            <a:endParaRPr kumimoji="0" lang="en-US" sz="80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20815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F95AB3-2037-5FCB-D240-FB234987B858}"/>
              </a:ext>
            </a:extLst>
          </p:cNvPr>
          <p:cNvSpPr txBox="1"/>
          <p:nvPr/>
        </p:nvSpPr>
        <p:spPr>
          <a:xfrm>
            <a:off x="1580507" y="496091"/>
            <a:ext cx="10134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>
                <a:solidFill>
                  <a:srgbClr val="002060"/>
                </a:solidFill>
              </a:rPr>
              <a:t>Thực hiện theo mẫu.</a:t>
            </a:r>
          </a:p>
          <a:p>
            <a:pPr lvl="0"/>
            <a:r>
              <a:rPr lang="vi-VN" sz="3200" b="1">
                <a:solidFill>
                  <a:srgbClr val="002060"/>
                </a:solidFill>
              </a:rPr>
              <a:t>Có 100 hộp nước trái cây các loại (mỗi ô vuông nhỏ thể hiện một hộp).</a:t>
            </a:r>
            <a:r>
              <a:rPr lang="en-US" sz="3200" b="1">
                <a:solidFill>
                  <a:srgbClr val="002060"/>
                </a:solidFill>
              </a:rPr>
              <a:t> </a:t>
            </a:r>
            <a:r>
              <a:rPr lang="vi-VN" sz="3200" b="1">
                <a:solidFill>
                  <a:srgbClr val="002060"/>
                </a:solidFill>
              </a:rPr>
              <a:t>Viết tỉ số phần trăm của số hộp nước trái cây mỗi loại và tổng số hộp.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A7CBE-0740-1DED-1697-F66AB0449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1" y="496091"/>
            <a:ext cx="870860" cy="948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1CCE82-4189-F1FA-0353-BB8E02966E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18" y="2655393"/>
            <a:ext cx="3075094" cy="30735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0F34C5-B519-C240-2F3F-1005DFD3A5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771" y="4346935"/>
            <a:ext cx="7670617" cy="18772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553805-42A6-A8F8-EEBD-C38080EA412D}"/>
                  </a:ext>
                </a:extLst>
              </p:cNvPr>
              <p:cNvSpPr txBox="1"/>
              <p:nvPr/>
            </p:nvSpPr>
            <p:spPr>
              <a:xfrm>
                <a:off x="4511771" y="2896048"/>
                <a:ext cx="10134600" cy="1296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vi-VN" sz="3200" b="1">
                    <a:solidFill>
                      <a:srgbClr val="9933FF"/>
                    </a:solidFill>
                  </a:rPr>
                  <a:t>Mẫu:</a:t>
                </a:r>
              </a:p>
              <a:p>
                <a:pPr lvl="0"/>
                <a:r>
                  <a:rPr lang="vi-VN" sz="3200" b="1">
                    <a:solidFill>
                      <a:srgbClr val="9933FF"/>
                    </a:solidFill>
                  </a:rPr>
                  <a:t>Nước ổi: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solidFill>
                              <a:srgbClr val="9933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9933FF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9933FF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9933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>
                    <a:solidFill>
                      <a:srgbClr val="9933FF"/>
                    </a:solidFill>
                  </a:rPr>
                  <a:t>= 10%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553805-42A6-A8F8-EEBD-C38080EA4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771" y="2896048"/>
                <a:ext cx="10134600" cy="1296124"/>
              </a:xfrm>
              <a:prstGeom prst="rect">
                <a:avLst/>
              </a:prstGeom>
              <a:blipFill>
                <a:blip r:embed="rId8"/>
                <a:stretch>
                  <a:fillRect l="-1503" t="-6103"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AF95AB3-2037-5FCB-D240-FB234987B858}"/>
              </a:ext>
            </a:extLst>
          </p:cNvPr>
          <p:cNvSpPr txBox="1"/>
          <p:nvPr/>
        </p:nvSpPr>
        <p:spPr>
          <a:xfrm>
            <a:off x="2057400" y="5728951"/>
            <a:ext cx="1013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Nước nho. b) Nước dâu. c) Nước cam.</a:t>
            </a:r>
          </a:p>
        </p:txBody>
      </p:sp>
    </p:spTree>
    <p:extLst>
      <p:ext uri="{BB962C8B-B14F-4D97-AF65-F5344CB8AC3E}">
        <p14:creationId xmlns:p14="http://schemas.microsoft.com/office/powerpoint/2010/main" val="1396516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8A7CBE-0740-1DED-1697-F66AB0449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1" y="496091"/>
            <a:ext cx="870860" cy="948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1CCE82-4189-F1FA-0353-BB8E02966E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32" y="1792020"/>
            <a:ext cx="3075094" cy="30735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553805-42A6-A8F8-EEBD-C38080EA412D}"/>
                  </a:ext>
                </a:extLst>
              </p:cNvPr>
              <p:cNvSpPr txBox="1"/>
              <p:nvPr/>
            </p:nvSpPr>
            <p:spPr>
              <a:xfrm>
                <a:off x="4713020" y="1660585"/>
                <a:ext cx="101346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a) </a:t>
                </a:r>
                <a:r>
                  <a:rPr kumimoji="0" lang="vi-VN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Nước </a:t>
                </a: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nho</a:t>
                </a:r>
                <a:r>
                  <a:rPr kumimoji="0" lang="vi-VN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9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9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𝟐𝟎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9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𝟏𝟎𝟎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= </a:t>
                </a: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</a:t>
                </a:r>
                <a:r>
                  <a:rPr kumimoji="0" lang="vi-VN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0%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553805-42A6-A8F8-EEBD-C38080EA4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020" y="1660585"/>
                <a:ext cx="10134600" cy="803682"/>
              </a:xfrm>
              <a:prstGeom prst="rect">
                <a:avLst/>
              </a:prstGeom>
              <a:blipFill>
                <a:blip r:embed="rId7"/>
                <a:stretch>
                  <a:fillRect l="-1503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29F9576-DFCC-1698-A197-E25F90658F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53" y="2962353"/>
            <a:ext cx="7070090" cy="1730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A28A24-B5A7-CA49-344D-F31859BAC2F0}"/>
              </a:ext>
            </a:extLst>
          </p:cNvPr>
          <p:cNvSpPr txBox="1"/>
          <p:nvPr/>
        </p:nvSpPr>
        <p:spPr>
          <a:xfrm>
            <a:off x="4820353" y="2968496"/>
            <a:ext cx="1013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>
                <a:solidFill>
                  <a:srgbClr val="C00000"/>
                </a:solidFill>
              </a:rPr>
              <a:t>Số hộp nước</a:t>
            </a:r>
            <a:r>
              <a:rPr lang="en-US" sz="3200" b="1">
                <a:solidFill>
                  <a:srgbClr val="C00000"/>
                </a:solidFill>
              </a:rPr>
              <a:t> nho</a:t>
            </a:r>
            <a:r>
              <a:rPr lang="vi-VN" sz="3200" b="1">
                <a:solidFill>
                  <a:srgbClr val="C00000"/>
                </a:solidFill>
              </a:rPr>
              <a:t> chiếm </a:t>
            </a:r>
            <a:r>
              <a:rPr lang="en-US" sz="3200" b="1">
                <a:solidFill>
                  <a:srgbClr val="C00000"/>
                </a:solidFill>
              </a:rPr>
              <a:t>2</a:t>
            </a:r>
            <a:r>
              <a:rPr lang="vi-VN" sz="3200" b="1">
                <a:solidFill>
                  <a:srgbClr val="C00000"/>
                </a:solidFill>
              </a:rPr>
              <a:t>0%</a:t>
            </a:r>
          </a:p>
          <a:p>
            <a:pPr lvl="0"/>
            <a:r>
              <a:rPr lang="vi-VN" sz="3200" b="1">
                <a:solidFill>
                  <a:srgbClr val="C00000"/>
                </a:solidFill>
              </a:rPr>
              <a:t>tổng số hộp nước trái cây.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CCC98A-AD1E-C31F-ECD2-1925087AF2B2}"/>
              </a:ext>
            </a:extLst>
          </p:cNvPr>
          <p:cNvSpPr txBox="1"/>
          <p:nvPr/>
        </p:nvSpPr>
        <p:spPr>
          <a:xfrm>
            <a:off x="4820353" y="4477547"/>
            <a:ext cx="6381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>
                <a:solidFill>
                  <a:srgbClr val="0070C0"/>
                </a:solidFill>
              </a:rPr>
              <a:t>Hay: Tỉ số phần trăm của số hộp nước nho và tổng số hộp nước trái cây là 20%.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6818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4928</TotalTime>
  <Words>767</Words>
  <Application>Microsoft Office PowerPoint</Application>
  <PresentationFormat>Widescreen</PresentationFormat>
  <Paragraphs>96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Cambria Math</vt:lpstr>
      <vt:lpstr>Coiny</vt:lpstr>
      <vt:lpstr>iCiel Crocante</vt:lpstr>
      <vt:lpstr>Times New Roman</vt:lpstr>
      <vt:lpstr>UTM Cookies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133</cp:revision>
  <dcterms:created xsi:type="dcterms:W3CDTF">2021-12-09T09:13:10Z</dcterms:created>
  <dcterms:modified xsi:type="dcterms:W3CDTF">2025-01-09T13:39:19Z</dcterms:modified>
  <cp:category>9Slide.vn</cp:category>
</cp:coreProperties>
</file>