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9" r:id="rId4"/>
    <p:sldMasterId id="2147483681" r:id="rId5"/>
  </p:sldMasterIdLst>
  <p:notesMasterIdLst>
    <p:notesMasterId r:id="rId12"/>
  </p:notesMasterIdLst>
  <p:sldIdLst>
    <p:sldId id="8710" r:id="rId6"/>
    <p:sldId id="8711" r:id="rId7"/>
    <p:sldId id="8707" r:id="rId8"/>
    <p:sldId id="8709" r:id="rId9"/>
    <p:sldId id="3228" r:id="rId10"/>
    <p:sldId id="8626" r:id="rId11"/>
    <p:sldId id="8664" r:id="rId13"/>
    <p:sldId id="8633" r:id="rId14"/>
    <p:sldId id="8737" r:id="rId15"/>
    <p:sldId id="8696" r:id="rId16"/>
    <p:sldId id="8635" r:id="rId17"/>
    <p:sldId id="8637" r:id="rId18"/>
    <p:sldId id="334" r:id="rId19"/>
    <p:sldId id="8748" r:id="rId20"/>
    <p:sldId id="8755" r:id="rId21"/>
    <p:sldId id="8648" r:id="rId22"/>
    <p:sldId id="8758" r:id="rId23"/>
    <p:sldId id="862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ach" initials="P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FF75CF"/>
    <a:srgbClr val="FF9999"/>
    <a:srgbClr val="00B0F0"/>
    <a:srgbClr val="FF9966"/>
    <a:srgbClr val="FFCC00"/>
    <a:srgbClr val="FFFF99"/>
    <a:srgbClr val="99FFCC"/>
    <a:srgbClr val="CC99FF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95" autoAdjust="0"/>
  </p:normalViewPr>
  <p:slideViewPr>
    <p:cSldViewPr snapToGrid="0" showGuides="1">
      <p:cViewPr>
        <p:scale>
          <a:sx n="50" d="100"/>
          <a:sy n="50" d="100"/>
        </p:scale>
        <p:origin x="1482" y="558"/>
      </p:cViewPr>
      <p:guideLst>
        <p:guide orient="horz" pos="215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72F34-A026-426E-9CF9-AB36AC8B9E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303D0-C9F3-4F53-B3BC-1433027777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68F39-07D2-4CD0-9ACF-37C7B2BA4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>
            <a:fillRect/>
          </a:stretch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  <a14:imgEffect>
                      <a14:saturation sat="96000"/>
                    </a14:imgEffect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5734" flipH="1">
            <a:off x="270048" y="2525262"/>
            <a:ext cx="12287901" cy="40808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" y="504"/>
            <a:ext cx="121885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/>
          <a:srcRect r="51954"/>
          <a:stretch>
            <a:fillRect/>
          </a:stretch>
        </p:blipFill>
        <p:spPr>
          <a:xfrm>
            <a:off x="3440" y="504"/>
            <a:ext cx="585618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>
            <a:fillRect/>
          </a:stretch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8182F0-CF90-4D8B-A51C-796537115A5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C30D7-7CA5-44C7-8F09-858049F4AF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A174A-EC50-4D5B-837E-17DE8891D5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4.xml"/><Relationship Id="rId13" Type="http://schemas.openxmlformats.org/officeDocument/2006/relationships/image" Target="../media/image10.jpeg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831447-C893-4FB7-A405-85B25DF4EE9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microsoft.com/office/2007/relationships/media" Target="../media/media2.mp4"/><Relationship Id="rId7" Type="http://schemas.openxmlformats.org/officeDocument/2006/relationships/video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42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2.wdp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4.xml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4.xml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40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1113155" y="137160"/>
            <a:ext cx="9134475" cy="3480435"/>
          </a:xfrm>
          <a:prstGeom prst="heart">
            <a:avLst/>
          </a:prstGeom>
          <a:noFill/>
          <a:ln w="762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4/1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KÍNH CHÀO QUÝ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THẦY CÔ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>
            <a:fillRect/>
          </a:stretch>
        </p:blipFill>
        <p:spPr>
          <a:xfrm>
            <a:off x="7091333" y="329150"/>
            <a:ext cx="4691169" cy="1083858"/>
          </a:xfrm>
          <a:prstGeom prst="rect">
            <a:avLst/>
          </a:prstGeom>
        </p:spPr>
      </p:pic>
      <p:pic>
        <p:nvPicPr>
          <p:cNvPr id="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707824"/>
            <a:ext cx="5643716" cy="1159528"/>
          </a:xfrm>
          <a:prstGeom prst="rect">
            <a:avLst/>
          </a:prstGeom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43716" y="5707824"/>
            <a:ext cx="5643716" cy="115952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8348" y="5707824"/>
            <a:ext cx="5643716" cy="1159528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1" y="526932"/>
            <a:ext cx="886027" cy="1019408"/>
          </a:xfrm>
          <a:prstGeom prst="rect">
            <a:avLst/>
          </a:prstGeom>
        </p:spPr>
      </p:pic>
      <p:pic>
        <p:nvPicPr>
          <p:cNvPr id="10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>
            <a:fillRect/>
          </a:stretch>
        </p:blipFill>
        <p:spPr>
          <a:xfrm>
            <a:off x="8433133" y="235079"/>
            <a:ext cx="3395382" cy="1233944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695175" y="403536"/>
            <a:ext cx="11073029" cy="6177598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6133253908897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12215" y="527050"/>
            <a:ext cx="10219055" cy="565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 tiết hơn 78 về hình ảnh pp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1" y="0"/>
            <a:ext cx="12192001" cy="67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067;p35"/>
          <p:cNvSpPr/>
          <p:nvPr/>
        </p:nvSpPr>
        <p:spPr>
          <a:xfrm>
            <a:off x="2461260" y="271145"/>
            <a:ext cx="9657080" cy="63157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altLang="en-US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    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Chia sẻ  </a:t>
            </a:r>
            <a:r>
              <a:rPr lang="vi-VN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những hoạt động đền ơn đáp nghĩa và giáo dục truyền thống quê hương ở địa phương mà em 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vừa xem với bạn .</a:t>
            </a:r>
            <a:endParaRPr lang="en-US" sz="3600" b="1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Tên hoạt động.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Tổ chức (hoặc người) thực hiệ</a:t>
            </a:r>
            <a:r>
              <a:rPr lang="en-US" alt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n hoạt động.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Người</a:t>
            </a:r>
            <a:r>
              <a:rPr lang="en-US" alt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hoặc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tập thể </a:t>
            </a:r>
            <a:r>
              <a:rPr lang="vi-VN" sz="3600" i="1" u="sng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được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đền ơn đáp nghĩa.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Truyền thống quê hương thể hiện qua hoạt động đó.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Cảm xúc của em khi </a:t>
            </a:r>
            <a:r>
              <a:rPr lang="en-US" altLang="vi-VN" sz="3600" i="1" kern="0"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xem đoạn clip trên.</a:t>
            </a:r>
            <a:endParaRPr lang="en-US" alt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endParaRPr lang="en-US" sz="3600" b="1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endParaRPr lang="en-US" alt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6520" y="462280"/>
            <a:ext cx="2460625" cy="2334260"/>
          </a:xfrm>
          <a:prstGeom prst="cloudCallout">
            <a:avLst>
              <a:gd name="adj1" fmla="val -49741"/>
              <a:gd name="adj2" fmla="val 55685"/>
            </a:avLst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vi-VN" altLang="en-US" sz="32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Nhóm đôi</a:t>
            </a:r>
            <a:endParaRPr lang="vi-VN" altLang="en-US" sz="3200" b="1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" y="271145"/>
            <a:ext cx="1967230" cy="48552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800" b="0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</a:t>
            </a:r>
            <a:r>
              <a:rPr kumimoji="0" lang="en-US" sz="4800" b="0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hia</a:t>
            </a:r>
            <a:endParaRPr kumimoji="0" lang="en-US" sz="4800" b="0" i="0" u="none" strike="noStrike" kern="1200" cap="none" spc="0" normalizeH="0" baseline="0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sẻ </a:t>
            </a:r>
            <a:endParaRPr kumimoji="0" lang="en-US" sz="4800" b="0" i="0" u="none" strike="noStrike" kern="1200" cap="none" spc="0" normalizeH="0" baseline="0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trước </a:t>
            </a:r>
            <a:endParaRPr kumimoji="0" lang="en-US" sz="4800" b="0" i="0" u="none" strike="noStrike" kern="1200" cap="none" spc="0" normalizeH="0" baseline="0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7735" y="414020"/>
            <a:ext cx="9911715" cy="27317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HOẠT ĐỘNG 6 : Xây dựng dự án đền ơn đáp nghĩa và giáo dục truyền thống quê hương ở địa phương</a:t>
            </a:r>
            <a:endParaRPr kumimoji="0" lang="en-US" sz="4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owerPoint cute, đáng yêu - Trung Tâm Đào Tạo Việt 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29"/>
            <a:ext cx="12192000" cy="69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89092" y="456876"/>
            <a:ext cx="5873596" cy="613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Lập nhóm dự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04799" y="1340249"/>
            <a:ext cx="4068567" cy="1828800"/>
          </a:xfrm>
          <a:prstGeom prst="cloud">
            <a:avLst/>
          </a:prstGeom>
          <a:solidFill>
            <a:srgbClr val="FF99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 HỎI GIA ĐÌNH THƯƠNG BINH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0" y="2695974"/>
            <a:ext cx="3928534" cy="1828800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GIỚI THIỆU DI DÍCH LỊCH SỬ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7262425" y="4344129"/>
            <a:ext cx="4298783" cy="18288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DÂN CA, ĐIỆU MÚA TRUYỀN THỐNG. 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35434" y="4063418"/>
            <a:ext cx="4298784" cy="2166596"/>
          </a:xfrm>
          <a:prstGeom prst="cloud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TÌM HIỂU NGHỀ TRUYỀN THỐNG ĐỊA PHƯƠNG</a:t>
            </a:r>
            <a:endParaRPr 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7958667" y="1340391"/>
            <a:ext cx="3928534" cy="18288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TÌM HIỂU TRUYỀN THỐNG ANH BỘ ĐỘI CỤ HỒ</a:t>
            </a:r>
            <a:endParaRPr lang="en-US" altLang="vi-VN" sz="2400" b="1" u="heavy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879475" y="193675"/>
            <a:ext cx="11099165" cy="4042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XÂY DỰNG DỰ ÁN ĐỀN ƠN ĐÁP NGHĨA VÀ GIÁO DỤC TRUYỀN THỐNG QUÊ HƯƠNG Ở ĐỊA PHƯƠNG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Nhóm: ............................ Đề án: .......................................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Mục tiêu: .................................................. 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viên: .........................................................................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 gian thực hiện: 2 tuần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/>
          <p:nvPr>
            <p:custDataLst>
              <p:tags r:id="rId1"/>
            </p:custDataLst>
          </p:nvPr>
        </p:nvGraphicFramePr>
        <p:xfrm>
          <a:off x="878840" y="3297555"/>
          <a:ext cx="11099800" cy="287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480"/>
                <a:gridCol w="2685415"/>
                <a:gridCol w="2542540"/>
                <a:gridCol w="1778000"/>
                <a:gridCol w="1396365"/>
              </a:tblGrid>
              <a:tr h="13569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Công việc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Cách thực hiện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Người thực hiện, hỗ trợ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 gian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Kết quả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03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57225" y="6175375"/>
            <a:ext cx="11320780" cy="5461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dựa vào gợi ý SGK trang 42 - Thời gian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 đến 7 phút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2" descr="hông báo - Trường THCS Nguyễn Thị Minh K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633095"/>
            <a:ext cx="3668395" cy="2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879475" y="193675"/>
            <a:ext cx="11099165" cy="4042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XÂY DỰNG DỰ ÁN ĐỀN ƠN ĐÁP NGHĨA VÀ GIÁO DỤC TRUYỀN THỐNG QUÊ HƯƠNG Ở ĐỊA PHƯƠNG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Nhóm: ............................ Đề án: .......................................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Mục tiêu: .................................................. 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viên: .........................................................................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 gian thực hiện: 2 tuần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/>
          <p:nvPr>
            <p:custDataLst>
              <p:tags r:id="rId1"/>
            </p:custDataLst>
          </p:nvPr>
        </p:nvGraphicFramePr>
        <p:xfrm>
          <a:off x="878840" y="3297555"/>
          <a:ext cx="11099800" cy="287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480"/>
                <a:gridCol w="2685415"/>
                <a:gridCol w="2542540"/>
                <a:gridCol w="1778000"/>
                <a:gridCol w="1396365"/>
              </a:tblGrid>
              <a:tr h="13569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Công việc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Cách thực hiện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Người thực hiện, hỗ trợ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 gian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Kết quả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036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099945" y="6175375"/>
            <a:ext cx="8171180" cy="5461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TRÌNH BÀY KẾ HOẠCH  DỰ ÁN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5813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69570" y="1056005"/>
            <a:ext cx="5400675" cy="53765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vi-VN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Ghi nhớ thông tin về những người tham gia thực hiện cùng em</a:t>
            </a:r>
            <a:endParaRPr lang="vi-VN" sz="2800" b="1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charset="0"/>
            </a:endParaRPr>
          </a:p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vi-VN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Ghi nhớ cách tổ chức hoạt động và nhiệm vụ của từng người</a:t>
            </a:r>
            <a:endParaRPr lang="vi-VN" sz="2800" b="1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charset="0"/>
            </a:endParaRPr>
          </a:p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vi-VN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Theo dõi đánh giá kết quả của kế hoạch</a:t>
            </a:r>
            <a:endParaRPr lang="vi-VN" sz="2800" b="1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charset="0"/>
            </a:endParaRPr>
          </a:p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vi-VN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Lưu hình ảnh (chụp ảnh) nếu có điều kiện</a:t>
            </a:r>
            <a:endParaRPr lang="vi-VN" sz="2800" b="1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335" y="223103"/>
            <a:ext cx="1115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Trong lúc tham gia hoạt động,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cần lưu ý 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: Rounded Corners 7"/>
          <p:cNvSpPr/>
          <p:nvPr/>
        </p:nvSpPr>
        <p:spPr>
          <a:xfrm>
            <a:off x="5970270" y="1148715"/>
            <a:ext cx="5326380" cy="36080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>
              <a:buFontTx/>
              <a:buNone/>
              <a:defRPr/>
            </a:pPr>
            <a:r>
              <a:rPr lang="en-US" sz="2400">
                <a:solidFill>
                  <a:srgbClr val="C00000"/>
                </a:solidFill>
                <a:latin typeface="Coiny" panose="02000903060500060000" pitchFamily="2" charset="0"/>
                <a:sym typeface="+mn-ea"/>
              </a:rPr>
              <a:t>Lựa chọn loại hình báo cáo</a:t>
            </a:r>
            <a:endParaRPr lang="en-US" sz="2400" dirty="0">
              <a:solidFill>
                <a:srgbClr val="C00000"/>
              </a:solidFill>
              <a:latin typeface="Coiny" panose="02000903060500060000" pitchFamily="2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bài báo cáo</a:t>
            </a:r>
            <a:endParaRPr lang="en-US" sz="2400" b="1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tranh về hoạt động</a:t>
            </a:r>
            <a:endParaRPr lang="en-US" sz="2400" b="1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thuyết trình chiếu trên PowerPoint</a:t>
            </a:r>
            <a:endParaRPr lang="en-US" sz="2400" b="1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clip báo cáo</a:t>
            </a:r>
            <a:endParaRPr lang="en-US" sz="2400" b="1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sản phẩm tuyên truyền về hoạt động</a:t>
            </a:r>
            <a:r>
              <a:rPr lang="vi-VN" altLang="en-US" sz="24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2400" b="1" i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9"/>
          <p:cNvSpPr/>
          <p:nvPr/>
        </p:nvSpPr>
        <p:spPr>
          <a:xfrm>
            <a:off x="6095365" y="5109210"/>
            <a:ext cx="5201285" cy="1456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 sự giúp đỡ của người thân để thực hiện dự án theo kế hoạch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3" grpId="1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: Rounded Corners 7"/>
          <p:cNvSpPr/>
          <p:nvPr/>
        </p:nvSpPr>
        <p:spPr>
          <a:xfrm>
            <a:off x="369570" y="1546860"/>
            <a:ext cx="11118850" cy="1143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endParaRPr lang="en-US" altLang="vi-VN" sz="2800" b="1" u="sng">
              <a:solidFill>
                <a:srgbClr val="FF000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1.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Về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nhà thực hiện dự án với sự hỗ trợ của ng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ư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ời thân ( hoặc thầy cô)</a:t>
            </a:r>
            <a:endParaRPr lang="en-US" altLang="en-US" sz="3200" b="1">
              <a:solidFill>
                <a:schemeClr val="tx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sz="2800" b="1" i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endParaRPr lang="vi-VN" sz="2800" b="1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" name="Flowchart: Decision 2"/>
          <p:cNvSpPr/>
          <p:nvPr/>
        </p:nvSpPr>
        <p:spPr>
          <a:xfrm>
            <a:off x="1506220" y="291465"/>
            <a:ext cx="8869680" cy="1077595"/>
          </a:xfrm>
          <a:prstGeom prst="flowChartDecisi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28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+mn-ea"/>
              </a:rPr>
              <a:t>HOẠT</a:t>
            </a:r>
            <a:r>
              <a:rPr lang="en-US" altLang="vi-VN" sz="28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  <a:sym typeface="+mn-ea"/>
              </a:rPr>
              <a:t> ĐỘNG NỐI TIẾP</a:t>
            </a:r>
            <a:endParaRPr lang="en-US" altLang="vi-VN" sz="2800" b="1">
              <a:solidFill>
                <a:schemeClr val="tx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Rectangle: Rounded Corners 7"/>
          <p:cNvSpPr/>
          <p:nvPr/>
        </p:nvSpPr>
        <p:spPr>
          <a:xfrm>
            <a:off x="369570" y="2947670"/>
            <a:ext cx="11118850" cy="1143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2. Báo cáo tiến 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ộ dự án cho nhóm tr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ư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ởng hằng ngày và báo cáo ngay cho cô ngay nếu gặp khó kh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ă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n.</a:t>
            </a:r>
            <a:endParaRPr lang="vi-VN" sz="3200" b="1">
              <a:solidFill>
                <a:schemeClr val="tx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5" name="Rectangle: Rounded Corners 7"/>
          <p:cNvSpPr/>
          <p:nvPr/>
        </p:nvSpPr>
        <p:spPr>
          <a:xfrm>
            <a:off x="478790" y="4465955"/>
            <a:ext cx="11009630" cy="17792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10000"/>
              </a:lnSpc>
              <a:spcAft>
                <a:spcPts val="200"/>
              </a:spcAft>
              <a:defRPr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3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.Chú 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ý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an toàn khi thực hiện dự án  nh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ư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an toàn khi tham gia giao thông, an toàn khi sử dụng các thiết bị,… các nội dung về v</a:t>
            </a:r>
            <a:r>
              <a:rPr lang="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ă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 hoá ứng xử,… trong quá trình thực hiện dự án.</a:t>
            </a:r>
            <a:endParaRPr lang="en-US" altLang="en-US" sz="3200" b="1">
              <a:solidFill>
                <a:schemeClr val="tx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lassroom with teacher and pupilsTeacher Teaching Students In  ClassroomWorld Book DayBack to schoolS… | Student teaching, Student  cartoon, Teacher teaching studen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00" r="93500">
                        <a14:foregroundMark x1="13000" y1="44432" x2="15700" y2="60455"/>
                        <a14:foregroundMark x1="11900" y1="41932" x2="13200" y2="43977"/>
                        <a14:foregroundMark x1="16800" y1="40227" x2="12800" y2="42159"/>
                        <a14:foregroundMark x1="8800" y1="42500" x2="5900" y2="47955"/>
                        <a14:foregroundMark x1="20700" y1="68636" x2="20700" y2="68636"/>
                        <a14:foregroundMark x1="10300" y1="66477" x2="10300" y2="66477"/>
                        <a14:foregroundMark x1="10000" y1="66932" x2="10000" y2="66932"/>
                        <a14:foregroundMark x1="9500" y1="67614" x2="9500" y2="67614"/>
                        <a14:foregroundMark x1="10600" y1="68295" x2="10600" y2="68295"/>
                        <a14:foregroundMark x1="10500" y1="69432" x2="10500" y2="69432"/>
                        <a14:foregroundMark x1="12400" y1="75568" x2="12400" y2="75568"/>
                        <a14:foregroundMark x1="17400" y1="73182" x2="17400" y2="73182"/>
                        <a14:foregroundMark x1="18600" y1="79205" x2="18600" y2="79205"/>
                        <a14:foregroundMark x1="10400" y1="78295" x2="10400" y2="78295"/>
                        <a14:foregroundMark x1="11500" y1="79091" x2="11500" y2="79091"/>
                        <a14:foregroundMark x1="10100" y1="79091" x2="10100" y2="79091"/>
                        <a14:foregroundMark x1="10100" y1="79432" x2="10700" y2="79773"/>
                        <a14:foregroundMark x1="8900" y1="79773" x2="10100" y2="79773"/>
                        <a14:foregroundMark x1="13000" y1="79205" x2="13000" y2="79205"/>
                        <a14:foregroundMark x1="8600" y1="80000" x2="9000" y2="79545"/>
                        <a14:foregroundMark x1="10100" y1="78182" x2="8400" y2="79886"/>
                        <a14:foregroundMark x1="17900" y1="79205" x2="19700" y2="80455"/>
                        <a14:foregroundMark x1="19600" y1="78409" x2="20300" y2="78977"/>
                        <a14:foregroundMark x1="18700" y1="78068" x2="20500" y2="79205"/>
                        <a14:foregroundMark x1="20900" y1="79659" x2="20400" y2="78977"/>
                        <a14:foregroundMark x1="18500" y1="77500" x2="21500" y2="79659"/>
                        <a14:foregroundMark x1="21800" y1="80000" x2="21800" y2="80000"/>
                        <a14:foregroundMark x1="33600" y1="60341" x2="34800" y2="63523"/>
                        <a14:foregroundMark x1="38400" y1="64091" x2="38400" y2="64091"/>
                        <a14:foregroundMark x1="40800" y1="60682" x2="40800" y2="60682"/>
                        <a14:foregroundMark x1="42800" y1="60455" x2="42800" y2="60455"/>
                        <a14:foregroundMark x1="38200" y1="60795" x2="38200" y2="60795"/>
                        <a14:foregroundMark x1="35200" y1="71250" x2="35600" y2="72841"/>
                        <a14:foregroundMark x1="36300" y1="78523" x2="36300" y2="78523"/>
                        <a14:foregroundMark x1="36200" y1="78523" x2="36900" y2="78523"/>
                        <a14:foregroundMark x1="35600" y1="78182" x2="36700" y2="78636"/>
                        <a14:foregroundMark x1="37400" y1="78523" x2="37800" y2="78523"/>
                        <a14:foregroundMark x1="34800" y1="77955" x2="34800" y2="77955"/>
                        <a14:foregroundMark x1="34200" y1="77386" x2="34200" y2="77386"/>
                        <a14:foregroundMark x1="34100" y1="77727" x2="34100" y2="77727"/>
                        <a14:foregroundMark x1="38900" y1="78636" x2="38900" y2="78636"/>
                        <a14:foregroundMark x1="31500" y1="70341" x2="28900" y2="76818"/>
                        <a14:foregroundMark x1="28900" y1="76818" x2="29200" y2="77614"/>
                        <a14:foregroundMark x1="58200" y1="14091" x2="63300" y2="33182"/>
                        <a14:foregroundMark x1="63300" y1="33182" x2="63100" y2="37159"/>
                        <a14:foregroundMark x1="59400" y1="53068" x2="61500" y2="57614"/>
                        <a14:foregroundMark x1="60800" y1="51364" x2="59900" y2="59091"/>
                        <a14:foregroundMark x1="59900" y1="59091" x2="59900" y2="59205"/>
                        <a14:foregroundMark x1="47700" y1="47727" x2="46700" y2="48977"/>
                        <a14:foregroundMark x1="62100" y1="65114" x2="63600" y2="68864"/>
                        <a14:foregroundMark x1="65600" y1="77614" x2="66400" y2="79432"/>
                        <a14:foregroundMark x1="57500" y1="76364" x2="57100" y2="78295"/>
                        <a14:foregroundMark x1="84300" y1="43409" x2="87200" y2="56705"/>
                        <a14:foregroundMark x1="93500" y1="46023" x2="93500" y2="46023"/>
                        <a14:foregroundMark x1="83100" y1="62273" x2="82000" y2="64886"/>
                        <a14:foregroundMark x1="79500" y1="64432" x2="79500" y2="64432"/>
                        <a14:foregroundMark x1="79400" y1="67045" x2="79400" y2="67045"/>
                        <a14:foregroundMark x1="85600" y1="70682" x2="85800" y2="75568"/>
                        <a14:foregroundMark x1="88873" y1="71932" x2="89300" y2="73750"/>
                        <a14:foregroundMark x1="88500" y1="70341" x2="88633" y2="70909"/>
                        <a14:foregroundMark x1="90200" y1="68864" x2="90200" y2="68864"/>
                        <a14:foregroundMark x1="90400" y1="66364" x2="90400" y2="66364"/>
                        <a14:foregroundMark x1="90400" y1="66364" x2="90600" y2="67727"/>
                        <a14:foregroundMark x1="88100" y1="79432" x2="88100" y2="79432"/>
                        <a14:foregroundMark x1="87800" y1="77841" x2="86500" y2="78750"/>
                        <a14:foregroundMark x1="84200" y1="77045" x2="83500" y2="77841"/>
                        <a14:foregroundMark x1="83700" y1="76591" x2="83300" y2="76932"/>
                        <a14:foregroundMark x1="72800" y1="47614" x2="74000" y2="48295"/>
                        <a14:backgroundMark x1="86900" y1="70909" x2="86900" y2="71932"/>
                        <a14:backgroundMark x1="33500" y1="26023" x2="32300" y2="30568"/>
                        <a14:backgroundMark x1="43300" y1="48864" x2="43300" y2="48864"/>
                        <a14:backgroundMark x1="23700" y1="68636" x2="22800" y2="70909"/>
                        <a14:backgroundMark x1="45700" y1="17614" x2="46300" y2="22386"/>
                        <a14:backgroundMark x1="45700" y1="17159" x2="47200" y2="27045"/>
                        <a14:backgroundMark x1="87000" y1="17386" x2="82500" y2="26705"/>
                        <a14:backgroundMark x1="82500" y1="26705" x2="82500" y2="27045"/>
                        <a14:backgroundMark x1="76800" y1="11705" x2="78600" y2="22955"/>
                        <a14:backgroundMark x1="78600" y1="22955" x2="90200" y2="31705"/>
                        <a14:backgroundMark x1="90200" y1="31705" x2="95300" y2="27045"/>
                        <a14:backgroundMark x1="95300" y1="27045" x2="92000" y2="10682"/>
                        <a14:backgroundMark x1="92000" y1="10682" x2="85400" y2="11932"/>
                        <a14:backgroundMark x1="72800" y1="13750" x2="71000" y2="20568"/>
                        <a14:backgroundMark x1="71000" y1="20568" x2="73300" y2="32273"/>
                        <a14:backgroundMark x1="73300" y1="32273" x2="81900" y2="33295"/>
                        <a14:backgroundMark x1="81900" y1="33295" x2="83400" y2="30909"/>
                        <a14:backgroundMark x1="44100" y1="11136" x2="45600" y2="17955"/>
                        <a14:backgroundMark x1="45600" y1="17955" x2="43000" y2="30114"/>
                        <a14:backgroundMark x1="43000" y1="30114" x2="36700" y2="31932"/>
                        <a14:backgroundMark x1="28100" y1="14545" x2="22900" y2="22614"/>
                        <a14:backgroundMark x1="22900" y1="22614" x2="27600" y2="28409"/>
                        <a14:backgroundMark x1="27600" y1="28409" x2="35700" y2="15682"/>
                        <a14:backgroundMark x1="35700" y1="15682" x2="34200" y2="14545"/>
                        <a14:backgroundMark x1="47500" y1="29659" x2="45700" y2="39318"/>
                        <a14:backgroundMark x1="45700" y1="39318" x2="45700" y2="37727"/>
                        <a14:backgroundMark x1="47500" y1="14318" x2="49500" y2="27045"/>
                        <a14:backgroundMark x1="50200" y1="26818" x2="49300" y2="35114"/>
                        <a14:backgroundMark x1="71500" y1="35114" x2="73600" y2="3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90" y="0"/>
            <a:ext cx="8163719" cy="71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005" y="294005"/>
            <a:ext cx="6063615" cy="4388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Hẹn các em tiết học sau: Các nhóm báo cáo tiến độ thực hiện dự án  </a:t>
            </a:r>
            <a:endParaRPr kumimoji="0" lang="en-US" sz="4800" b="0" i="0" u="none" strike="noStrike" kern="1200" cap="none" spc="0" normalizeH="0" baseline="0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885" y="2156460"/>
            <a:ext cx="6511925" cy="3086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6133236549529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0495" y="74930"/>
            <a:ext cx="12150090" cy="6247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" y="1"/>
            <a:ext cx="12184274" cy="6858000"/>
          </a:xfrm>
          <a:prstGeom prst="rect">
            <a:avLst/>
          </a:prstGeom>
        </p:spPr>
      </p:pic>
      <p:pic>
        <p:nvPicPr>
          <p:cNvPr id="8" name="Lê Thị Yến Nhi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66" b="95592" l="27834" r="53149">
                        <a14:foregroundMark x1="43199" y1="51511" x2="43199" y2="51511"/>
                        <a14:foregroundMark x1="41058" y1="49244" x2="41058" y2="49244"/>
                        <a14:foregroundMark x1="30856" y1="59320" x2="30856" y2="59320"/>
                        <a14:foregroundMark x1="27834" y1="59950" x2="27834" y2="59950"/>
                        <a14:foregroundMark x1="53149" y1="60705" x2="53149" y2="60705"/>
                        <a14:foregroundMark x1="39759" y1="93325" x2="39798" y2="93703"/>
                        <a14:foregroundMark x1="39694" y1="92695" x2="39759" y2="93325"/>
                        <a14:foregroundMark x1="39621" y1="91981" x2="39694" y2="92695"/>
                        <a14:foregroundMark x1="39488" y1="90680" x2="39530" y2="91094"/>
                        <a14:foregroundMark x1="39411" y1="89924" x2="39488" y2="90680"/>
                        <a14:foregroundMark x1="39321" y1="89043" x2="39411" y2="89924"/>
                        <a14:foregroundMark x1="39295" y1="88791" x2="39321" y2="89043"/>
                        <a14:foregroundMark x1="44222" y1="94710" x2="44207" y2="95592"/>
                        <a14:foregroundMark x1="44245" y1="93325" x2="44222" y2="94710"/>
                        <a14:foregroundMark x1="44255" y1="92695" x2="44245" y2="93325"/>
                        <a14:foregroundMark x1="44278" y1="91320" x2="44255" y2="92695"/>
                        <a14:foregroundMark x1="44302" y1="89924" x2="44293" y2="90419"/>
                        <a14:foregroundMark x1="44317" y1="89043" x2="44302" y2="89924"/>
                        <a14:foregroundMark x1="44332" y1="88161" x2="44317" y2="89043"/>
                        <a14:foregroundMark x1="46851" y1="83627" x2="46851" y2="83627"/>
                        <a14:foregroundMark x1="36272" y1="83249" x2="36272" y2="83249"/>
                        <a14:foregroundMark x1="35894" y1="81612" x2="35894" y2="81612"/>
                        <a14:foregroundMark x1="47229" y1="81738" x2="47229" y2="81738"/>
                        <a14:foregroundMark x1="35516" y1="84005" x2="35516" y2="84005"/>
                        <a14:foregroundMark x1="46599" y1="84635" x2="46599" y2="84635"/>
                        <a14:backgroundMark x1="37280" y1="81990" x2="37280" y2="81990"/>
                        <a14:backgroundMark x1="44962" y1="80605" x2="44962" y2="80605"/>
                        <a14:backgroundMark x1="44836" y1="79975" x2="44836" y2="79975"/>
                        <a14:backgroundMark x1="41562" y1="89043" x2="41562" y2="89043"/>
                        <a14:backgroundMark x1="41562" y1="88539" x2="41562" y2="88539"/>
                        <a14:backgroundMark x1="41562" y1="89924" x2="41562" y2="89924"/>
                        <a14:backgroundMark x1="41562" y1="90680" x2="41562" y2="90680"/>
                        <a14:backgroundMark x1="41562" y1="90806" x2="41688" y2="91688"/>
                        <a14:backgroundMark x1="41688" y1="92695" x2="41688" y2="92695"/>
                        <a14:backgroundMark x1="41688" y1="94710" x2="41688" y2="94710"/>
                        <a14:backgroundMark x1="41436" y1="94332" x2="41436" y2="94332"/>
                        <a14:backgroundMark x1="41688" y1="92569" x2="41688" y2="92569"/>
                        <a14:backgroundMark x1="41562" y1="93325" x2="41562" y2="93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48131" r="44580"/>
          <a:stretch>
            <a:fillRect/>
          </a:stretch>
        </p:blipFill>
        <p:spPr>
          <a:xfrm>
            <a:off x="3907464" y="3594174"/>
            <a:ext cx="1868586" cy="3386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763" b="97355" l="58438" r="77834">
                        <a14:foregroundMark x1="64861" y1="96851" x2="64861" y2="96851"/>
                        <a14:foregroundMark x1="72922" y1="97607" x2="72922" y2="97607"/>
                        <a14:foregroundMark x1="62343" y1="82494" x2="62343" y2="82494"/>
                        <a14:foregroundMark x1="62594" y1="85139" x2="62594" y2="85139"/>
                        <a14:foregroundMark x1="63602" y1="83879" x2="63602" y2="83879"/>
                        <a14:foregroundMark x1="62846" y1="85894" x2="62846" y2="85894"/>
                        <a14:foregroundMark x1="73552" y1="84383" x2="73552" y2="84383"/>
                        <a14:foregroundMark x1="68262" y1="91058" x2="68262" y2="91058"/>
                        <a14:foregroundMark x1="71411" y1="90554" x2="71411" y2="90554"/>
                        <a14:foregroundMark x1="70907" y1="91310" x2="70907" y2="91310"/>
                        <a14:foregroundMark x1="77834" y1="59194" x2="77834" y2="59194"/>
                        <a14:foregroundMark x1="69773" y1="51763" x2="69773" y2="51763"/>
                        <a14:foregroundMark x1="72040" y1="93199" x2="72040" y2="93199"/>
                        <a14:backgroundMark x1="68892" y1="88665" x2="68892" y2="88665"/>
                        <a14:backgroundMark x1="68941" y1="91310" x2="69018" y2="95340"/>
                        <a14:backgroundMark x1="68936" y1="91058" x2="68941" y2="91310"/>
                        <a14:backgroundMark x1="68926" y1="90554" x2="68936" y2="91058"/>
                        <a14:backgroundMark x1="68892" y1="88791" x2="68926" y2="9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39" t="47586" r="20798" b="1"/>
          <a:stretch>
            <a:fillRect/>
          </a:stretch>
        </p:blipFill>
        <p:spPr>
          <a:xfrm>
            <a:off x="5907649" y="3551989"/>
            <a:ext cx="1469571" cy="3428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99" b="57053" l="4030" r="21537">
                        <a14:foregroundMark x1="19144" y1="25441" x2="19144" y2="25441"/>
                        <a14:foregroundMark x1="18766" y1="24937" x2="19270" y2="28967"/>
                        <a14:foregroundMark x1="19270" y1="28967" x2="19899" y2="33627"/>
                        <a14:foregroundMark x1="19270" y1="23174" x2="19270" y2="23174"/>
                        <a14:foregroundMark x1="19144" y1="24559" x2="19144" y2="24559"/>
                        <a14:foregroundMark x1="18892" y1="22544" x2="18892" y2="22544"/>
                        <a14:foregroundMark x1="18892" y1="20403" x2="18892" y2="20403"/>
                        <a14:foregroundMark x1="6801" y1="20151" x2="6801" y2="20151"/>
                        <a14:foregroundMark x1="6801" y1="20151" x2="6801" y2="20151"/>
                        <a14:foregroundMark x1="6927" y1="23804" x2="6927" y2="23804"/>
                        <a14:foregroundMark x1="6927" y1="23804" x2="7053" y2="25693"/>
                        <a14:foregroundMark x1="6927" y1="22922" x2="6927" y2="22922"/>
                        <a14:foregroundMark x1="6927" y1="21914" x2="6927" y2="21914"/>
                        <a14:foregroundMark x1="6927" y1="22292" x2="6927" y2="22292"/>
                        <a14:foregroundMark x1="4786" y1="42947" x2="4786" y2="42947"/>
                        <a14:foregroundMark x1="21033" y1="38035" x2="21033" y2="38035"/>
                        <a14:foregroundMark x1="8816" y1="36146" x2="8816" y2="36146"/>
                        <a14:foregroundMark x1="8690" y1="35768" x2="8690" y2="35768"/>
                        <a14:foregroundMark x1="8816" y1="37028" x2="8816" y2="37028"/>
                        <a14:foregroundMark x1="8816" y1="37909" x2="8816" y2="37909"/>
                        <a14:foregroundMark x1="8816" y1="38413" x2="8816" y2="38413"/>
                        <a14:foregroundMark x1="8816" y1="38665" x2="8816" y2="38665"/>
                        <a14:foregroundMark x1="8816" y1="38665" x2="8816" y2="38665"/>
                        <a14:foregroundMark x1="5038" y1="35894" x2="5164" y2="37028"/>
                        <a14:foregroundMark x1="5164" y1="37280" x2="5416" y2="38791"/>
                        <a14:foregroundMark x1="4912" y1="38161" x2="5668" y2="39421"/>
                        <a14:foregroundMark x1="7053" y1="27834" x2="6927" y2="29723"/>
                        <a14:foregroundMark x1="12972" y1="38035" x2="12972" y2="38035"/>
                        <a14:foregroundMark x1="21159" y1="42065" x2="21159" y2="42065"/>
                        <a14:foregroundMark x1="18514" y1="53149" x2="19270" y2="55542"/>
                        <a14:foregroundMark x1="14358" y1="57053" x2="14358" y2="57053"/>
                        <a14:foregroundMark x1="17128" y1="35139" x2="17128" y2="36524"/>
                        <a14:foregroundMark x1="19018" y1="21537" x2="19018" y2="21537"/>
                        <a14:foregroundMark x1="18892" y1="21662" x2="18892" y2="22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" t="18167" r="76303" b="42654"/>
          <a:stretch>
            <a:fillRect/>
          </a:stretch>
        </p:blipFill>
        <p:spPr>
          <a:xfrm>
            <a:off x="344522" y="4404563"/>
            <a:ext cx="1379828" cy="2141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70" b="46599" l="23552" r="58438">
                        <a14:foregroundMark x1="34887" y1="20907" x2="34887" y2="20907"/>
                        <a14:foregroundMark x1="34635" y1="21914" x2="34635" y2="21914"/>
                        <a14:foregroundMark x1="39043" y1="29975" x2="39043" y2="29975"/>
                        <a14:foregroundMark x1="39673" y1="28715" x2="39673" y2="28715"/>
                        <a14:foregroundMark x1="41058" y1="27078" x2="41058" y2="27078"/>
                        <a14:foregroundMark x1="39673" y1="22670" x2="39673" y2="22670"/>
                        <a14:foregroundMark x1="41310" y1="23300" x2="40554" y2="33123"/>
                        <a14:foregroundMark x1="41940" y1="29849" x2="41940" y2="29849"/>
                        <a14:foregroundMark x1="42821" y1="28338" x2="41058" y2="30730"/>
                        <a14:foregroundMark x1="32872" y1="21662" x2="32872" y2="21662"/>
                        <a14:foregroundMark x1="32620" y1="21914" x2="32620" y2="21914"/>
                        <a14:foregroundMark x1="36776" y1="33249" x2="36776" y2="33249"/>
                        <a14:foregroundMark x1="36146" y1="33123" x2="32368" y2="32872"/>
                        <a14:foregroundMark x1="32116" y1="32620" x2="30101" y2="32620"/>
                        <a14:foregroundMark x1="30605" y1="33249" x2="28715" y2="33249"/>
                        <a14:foregroundMark x1="34005" y1="21662" x2="34887" y2="21914"/>
                        <a14:foregroundMark x1="26071" y1="40680" x2="26071" y2="40680"/>
                        <a14:foregroundMark x1="24685" y1="39673" x2="24685" y2="39673"/>
                        <a14:foregroundMark x1="23552" y1="39673" x2="23552" y2="39673"/>
                        <a14:foregroundMark x1="38413" y1="44332" x2="38413" y2="44332"/>
                        <a14:foregroundMark x1="38413" y1="44332" x2="36272" y2="46851"/>
                        <a14:foregroundMark x1="55038" y1="39421" x2="56801" y2="42065"/>
                        <a14:foregroundMark x1="58438" y1="40176" x2="58438" y2="40176"/>
                        <a14:foregroundMark x1="52267" y1="46096" x2="54282" y2="45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16428" r="40556" b="51979"/>
          <a:stretch>
            <a:fillRect/>
          </a:stretch>
        </p:blipFill>
        <p:spPr>
          <a:xfrm rot="21054129">
            <a:off x="2123562" y="3021573"/>
            <a:ext cx="1779242" cy="154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42" b="48078" l="28846" r="45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9" r="52818" b="46580"/>
          <a:stretch>
            <a:fillRect/>
          </a:stretch>
        </p:blipFill>
        <p:spPr>
          <a:xfrm rot="477055">
            <a:off x="10389796" y="4097175"/>
            <a:ext cx="1545773" cy="250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11" b="32230" l="47549" r="90686">
                        <a14:foregroundMark x1="47712" y1="21413" x2="47712" y2="21413"/>
                        <a14:foregroundMark x1="90686" y1="18543" x2="90686" y2="18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4" t="-2634" r="5817" b="69168"/>
          <a:stretch>
            <a:fillRect/>
          </a:stretch>
        </p:blipFill>
        <p:spPr>
          <a:xfrm rot="868340">
            <a:off x="7650491" y="3137518"/>
            <a:ext cx="2582963" cy="138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 rot="20691013">
            <a:off x="434336" y="1036365"/>
            <a:ext cx="179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iCiel Ciaobella" pitchFamily="50" charset="0"/>
              </a:rPr>
              <a:t>Chủ</a:t>
            </a:r>
            <a:r>
              <a:rPr lang="en-US" sz="5400" b="1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iaobella" pitchFamily="50" charset="0"/>
              </a:rPr>
              <a:t>đề</a:t>
            </a:r>
            <a:r>
              <a:rPr lang="en-US" sz="5400" b="1" dirty="0">
                <a:solidFill>
                  <a:srgbClr val="FF0000"/>
                </a:solidFill>
                <a:latin typeface="iCiel Ciaobella" pitchFamily="50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iCiel Ciaobella" pitchFamily="50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9055" y="932180"/>
            <a:ext cx="8253095" cy="1677670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TRUYỀN THỐNG QUÊ HƯƠNG</a:t>
            </a:r>
            <a:endParaRPr lang="en-US" sz="48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>
            <a:fillRect/>
          </a:stretch>
        </p:blipFill>
        <p:spPr>
          <a:xfrm>
            <a:off x="-64342" y="2199850"/>
            <a:ext cx="2743200" cy="4364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>
            <a:fillRect/>
          </a:stretch>
        </p:blipFill>
        <p:spPr>
          <a:xfrm>
            <a:off x="10276205" y="3016885"/>
            <a:ext cx="2891790" cy="393001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3220720" y="286385"/>
            <a:ext cx="6887845" cy="592010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7220" y="1101090"/>
            <a:ext cx="7035800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 ĐỘNG 5 : Nhận diện về hoạt động đền ơn đáp nghĩa và giáo dục truyền thống quê hương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>
            <a:fillRect/>
          </a:stretch>
        </p:blipFill>
        <p:spPr>
          <a:xfrm>
            <a:off x="7091333" y="329150"/>
            <a:ext cx="4691169" cy="10838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2" y="366384"/>
            <a:ext cx="1731650" cy="759003"/>
          </a:xfrm>
          <a:prstGeom prst="rect">
            <a:avLst/>
          </a:prstGeom>
        </p:spPr>
      </p:pic>
      <p:pic>
        <p:nvPicPr>
          <p:cNvPr id="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07824"/>
            <a:ext cx="5643716" cy="1159528"/>
          </a:xfrm>
          <a:prstGeom prst="rect">
            <a:avLst/>
          </a:prstGeom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716" y="5707824"/>
            <a:ext cx="5643716" cy="115952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8348" y="5707824"/>
            <a:ext cx="5643716" cy="1159528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1" y="526932"/>
            <a:ext cx="886027" cy="1019408"/>
          </a:xfrm>
          <a:prstGeom prst="rect">
            <a:avLst/>
          </a:prstGeom>
        </p:spPr>
      </p:pic>
      <p:pic>
        <p:nvPicPr>
          <p:cNvPr id="10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>
            <a:fillRect/>
          </a:stretch>
        </p:blipFill>
        <p:spPr>
          <a:xfrm>
            <a:off x="8433133" y="235079"/>
            <a:ext cx="3395382" cy="1233944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559485" y="440381"/>
            <a:ext cx="11073029" cy="617759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8830" y="639445"/>
            <a:ext cx="5291455" cy="129794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UTM Cookies" panose="02040603050506020204" pitchFamily="18" charset="0"/>
                <a:ea typeface="Microsoft YaHei" panose="020B0503020204020204" charset="-122"/>
                <a:cs typeface="+mn-cs"/>
              </a:rPr>
              <a:t>NHIỆM VỤ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73" y="555558"/>
            <a:ext cx="2486999" cy="1764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09" y="2557138"/>
            <a:ext cx="2412202" cy="1854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08" y="3709282"/>
            <a:ext cx="2412202" cy="190012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98830" y="1761490"/>
            <a:ext cx="5405120" cy="3282315"/>
          </a:xfrm>
          <a:custGeom>
            <a:avLst/>
            <a:gdLst>
              <a:gd name="connsiteX0" fmla="*/ 0 w 4004328"/>
              <a:gd name="connsiteY0" fmla="*/ 423845 h 2543018"/>
              <a:gd name="connsiteX1" fmla="*/ 423845 w 4004328"/>
              <a:gd name="connsiteY1" fmla="*/ 0 h 2543018"/>
              <a:gd name="connsiteX2" fmla="*/ 855252 w 4004328"/>
              <a:gd name="connsiteY2" fmla="*/ 0 h 2543018"/>
              <a:gd name="connsiteX3" fmla="*/ 1381359 w 4004328"/>
              <a:gd name="connsiteY3" fmla="*/ 0 h 2543018"/>
              <a:gd name="connsiteX4" fmla="*/ 1970598 w 4004328"/>
              <a:gd name="connsiteY4" fmla="*/ 0 h 2543018"/>
              <a:gd name="connsiteX5" fmla="*/ 2402005 w 4004328"/>
              <a:gd name="connsiteY5" fmla="*/ 0 h 2543018"/>
              <a:gd name="connsiteX6" fmla="*/ 2896545 w 4004328"/>
              <a:gd name="connsiteY6" fmla="*/ 0 h 2543018"/>
              <a:gd name="connsiteX7" fmla="*/ 3580483 w 4004328"/>
              <a:gd name="connsiteY7" fmla="*/ 0 h 2543018"/>
              <a:gd name="connsiteX8" fmla="*/ 4004328 w 4004328"/>
              <a:gd name="connsiteY8" fmla="*/ 423845 h 2543018"/>
              <a:gd name="connsiteX9" fmla="*/ 4004328 w 4004328"/>
              <a:gd name="connsiteY9" fmla="*/ 972001 h 2543018"/>
              <a:gd name="connsiteX10" fmla="*/ 4004328 w 4004328"/>
              <a:gd name="connsiteY10" fmla="*/ 1537110 h 2543018"/>
              <a:gd name="connsiteX11" fmla="*/ 4004328 w 4004328"/>
              <a:gd name="connsiteY11" fmla="*/ 2119173 h 2543018"/>
              <a:gd name="connsiteX12" fmla="*/ 3580483 w 4004328"/>
              <a:gd name="connsiteY12" fmla="*/ 2543018 h 2543018"/>
              <a:gd name="connsiteX13" fmla="*/ 3022810 w 4004328"/>
              <a:gd name="connsiteY13" fmla="*/ 2543018 h 2543018"/>
              <a:gd name="connsiteX14" fmla="*/ 2528270 w 4004328"/>
              <a:gd name="connsiteY14" fmla="*/ 2543018 h 2543018"/>
              <a:gd name="connsiteX15" fmla="*/ 2065297 w 4004328"/>
              <a:gd name="connsiteY15" fmla="*/ 2543018 h 2543018"/>
              <a:gd name="connsiteX16" fmla="*/ 1570757 w 4004328"/>
              <a:gd name="connsiteY16" fmla="*/ 2543018 h 2543018"/>
              <a:gd name="connsiteX17" fmla="*/ 1044650 w 4004328"/>
              <a:gd name="connsiteY17" fmla="*/ 2543018 h 2543018"/>
              <a:gd name="connsiteX18" fmla="*/ 423845 w 4004328"/>
              <a:gd name="connsiteY18" fmla="*/ 2543018 h 2543018"/>
              <a:gd name="connsiteX19" fmla="*/ 0 w 4004328"/>
              <a:gd name="connsiteY19" fmla="*/ 2119173 h 2543018"/>
              <a:gd name="connsiteX20" fmla="*/ 0 w 4004328"/>
              <a:gd name="connsiteY20" fmla="*/ 1520157 h 2543018"/>
              <a:gd name="connsiteX21" fmla="*/ 0 w 4004328"/>
              <a:gd name="connsiteY21" fmla="*/ 988954 h 2543018"/>
              <a:gd name="connsiteX22" fmla="*/ 0 w 4004328"/>
              <a:gd name="connsiteY22" fmla="*/ 423845 h 25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04328" h="2543018" fill="none" extrusionOk="0">
                <a:moveTo>
                  <a:pt x="0" y="423845"/>
                </a:moveTo>
                <a:cubicBezTo>
                  <a:pt x="-3172" y="185222"/>
                  <a:pt x="192976" y="3736"/>
                  <a:pt x="423845" y="0"/>
                </a:cubicBezTo>
                <a:cubicBezTo>
                  <a:pt x="615123" y="-42014"/>
                  <a:pt x="690446" y="38986"/>
                  <a:pt x="855252" y="0"/>
                </a:cubicBezTo>
                <a:cubicBezTo>
                  <a:pt x="1020058" y="-38986"/>
                  <a:pt x="1178479" y="54975"/>
                  <a:pt x="1381359" y="0"/>
                </a:cubicBezTo>
                <a:cubicBezTo>
                  <a:pt x="1584239" y="-54975"/>
                  <a:pt x="1776768" y="52876"/>
                  <a:pt x="1970598" y="0"/>
                </a:cubicBezTo>
                <a:cubicBezTo>
                  <a:pt x="2164428" y="-52876"/>
                  <a:pt x="2240355" y="3074"/>
                  <a:pt x="2402005" y="0"/>
                </a:cubicBezTo>
                <a:cubicBezTo>
                  <a:pt x="2563655" y="-3074"/>
                  <a:pt x="2700637" y="10099"/>
                  <a:pt x="2896545" y="0"/>
                </a:cubicBezTo>
                <a:cubicBezTo>
                  <a:pt x="3092453" y="-10099"/>
                  <a:pt x="3339011" y="71109"/>
                  <a:pt x="3580483" y="0"/>
                </a:cubicBezTo>
                <a:cubicBezTo>
                  <a:pt x="3837841" y="45645"/>
                  <a:pt x="3976902" y="236522"/>
                  <a:pt x="4004328" y="423845"/>
                </a:cubicBezTo>
                <a:cubicBezTo>
                  <a:pt x="4033659" y="669261"/>
                  <a:pt x="3999073" y="773042"/>
                  <a:pt x="4004328" y="972001"/>
                </a:cubicBezTo>
                <a:cubicBezTo>
                  <a:pt x="4009583" y="1170960"/>
                  <a:pt x="3996459" y="1335779"/>
                  <a:pt x="4004328" y="1537110"/>
                </a:cubicBezTo>
                <a:cubicBezTo>
                  <a:pt x="4012197" y="1738441"/>
                  <a:pt x="3938083" y="1927043"/>
                  <a:pt x="4004328" y="2119173"/>
                </a:cubicBezTo>
                <a:cubicBezTo>
                  <a:pt x="3996086" y="2402025"/>
                  <a:pt x="3826460" y="2586133"/>
                  <a:pt x="3580483" y="2543018"/>
                </a:cubicBezTo>
                <a:cubicBezTo>
                  <a:pt x="3466088" y="2547580"/>
                  <a:pt x="3181834" y="2495669"/>
                  <a:pt x="3022810" y="2543018"/>
                </a:cubicBezTo>
                <a:cubicBezTo>
                  <a:pt x="2863786" y="2590367"/>
                  <a:pt x="2642909" y="2486592"/>
                  <a:pt x="2528270" y="2543018"/>
                </a:cubicBezTo>
                <a:cubicBezTo>
                  <a:pt x="2413631" y="2599444"/>
                  <a:pt x="2287890" y="2511853"/>
                  <a:pt x="2065297" y="2543018"/>
                </a:cubicBezTo>
                <a:cubicBezTo>
                  <a:pt x="1842704" y="2574183"/>
                  <a:pt x="1791287" y="2509669"/>
                  <a:pt x="1570757" y="2543018"/>
                </a:cubicBezTo>
                <a:cubicBezTo>
                  <a:pt x="1350227" y="2576367"/>
                  <a:pt x="1192292" y="2541151"/>
                  <a:pt x="1044650" y="2543018"/>
                </a:cubicBezTo>
                <a:cubicBezTo>
                  <a:pt x="897008" y="2544885"/>
                  <a:pt x="647369" y="2475865"/>
                  <a:pt x="423845" y="2543018"/>
                </a:cubicBezTo>
                <a:cubicBezTo>
                  <a:pt x="178958" y="2535269"/>
                  <a:pt x="-14846" y="2381315"/>
                  <a:pt x="0" y="2119173"/>
                </a:cubicBezTo>
                <a:cubicBezTo>
                  <a:pt x="-49768" y="1968399"/>
                  <a:pt x="7264" y="1755341"/>
                  <a:pt x="0" y="1520157"/>
                </a:cubicBezTo>
                <a:cubicBezTo>
                  <a:pt x="-7264" y="1284973"/>
                  <a:pt x="33309" y="1188268"/>
                  <a:pt x="0" y="988954"/>
                </a:cubicBezTo>
                <a:cubicBezTo>
                  <a:pt x="-33309" y="789640"/>
                  <a:pt x="49027" y="696197"/>
                  <a:pt x="0" y="423845"/>
                </a:cubicBezTo>
                <a:close/>
              </a:path>
              <a:path w="4004328" h="2543018" stroke="0" extrusionOk="0">
                <a:moveTo>
                  <a:pt x="0" y="423845"/>
                </a:moveTo>
                <a:cubicBezTo>
                  <a:pt x="-14300" y="169255"/>
                  <a:pt x="204153" y="-4896"/>
                  <a:pt x="423845" y="0"/>
                </a:cubicBezTo>
                <a:cubicBezTo>
                  <a:pt x="644978" y="-45604"/>
                  <a:pt x="701568" y="8544"/>
                  <a:pt x="886819" y="0"/>
                </a:cubicBezTo>
                <a:cubicBezTo>
                  <a:pt x="1072070" y="-8544"/>
                  <a:pt x="1174014" y="10402"/>
                  <a:pt x="1318226" y="0"/>
                </a:cubicBezTo>
                <a:cubicBezTo>
                  <a:pt x="1462438" y="-10402"/>
                  <a:pt x="1590268" y="50821"/>
                  <a:pt x="1844332" y="0"/>
                </a:cubicBezTo>
                <a:cubicBezTo>
                  <a:pt x="2098396" y="-50821"/>
                  <a:pt x="2155420" y="24247"/>
                  <a:pt x="2338872" y="0"/>
                </a:cubicBezTo>
                <a:cubicBezTo>
                  <a:pt x="2522324" y="-24247"/>
                  <a:pt x="2649895" y="6569"/>
                  <a:pt x="2864978" y="0"/>
                </a:cubicBezTo>
                <a:cubicBezTo>
                  <a:pt x="3080061" y="-6569"/>
                  <a:pt x="3272464" y="40354"/>
                  <a:pt x="3580483" y="0"/>
                </a:cubicBezTo>
                <a:cubicBezTo>
                  <a:pt x="3801183" y="30587"/>
                  <a:pt x="4045691" y="158685"/>
                  <a:pt x="4004328" y="423845"/>
                </a:cubicBezTo>
                <a:cubicBezTo>
                  <a:pt x="4019423" y="651327"/>
                  <a:pt x="3981037" y="853801"/>
                  <a:pt x="4004328" y="1022861"/>
                </a:cubicBezTo>
                <a:cubicBezTo>
                  <a:pt x="4027619" y="1191921"/>
                  <a:pt x="3953862" y="1344785"/>
                  <a:pt x="4004328" y="1537110"/>
                </a:cubicBezTo>
                <a:cubicBezTo>
                  <a:pt x="4054794" y="1729435"/>
                  <a:pt x="3951066" y="1950848"/>
                  <a:pt x="4004328" y="2119173"/>
                </a:cubicBezTo>
                <a:cubicBezTo>
                  <a:pt x="4037055" y="2292657"/>
                  <a:pt x="3827842" y="2547937"/>
                  <a:pt x="3580483" y="2543018"/>
                </a:cubicBezTo>
                <a:cubicBezTo>
                  <a:pt x="3474176" y="2582175"/>
                  <a:pt x="3337739" y="2538474"/>
                  <a:pt x="3117509" y="2543018"/>
                </a:cubicBezTo>
                <a:cubicBezTo>
                  <a:pt x="2897279" y="2547562"/>
                  <a:pt x="2811096" y="2494774"/>
                  <a:pt x="2559837" y="2543018"/>
                </a:cubicBezTo>
                <a:cubicBezTo>
                  <a:pt x="2308578" y="2591262"/>
                  <a:pt x="2211616" y="2519962"/>
                  <a:pt x="2002164" y="2543018"/>
                </a:cubicBezTo>
                <a:cubicBezTo>
                  <a:pt x="1792712" y="2566074"/>
                  <a:pt x="1550800" y="2481432"/>
                  <a:pt x="1412925" y="2543018"/>
                </a:cubicBezTo>
                <a:cubicBezTo>
                  <a:pt x="1275050" y="2604604"/>
                  <a:pt x="1087222" y="2498642"/>
                  <a:pt x="949951" y="2543018"/>
                </a:cubicBezTo>
                <a:cubicBezTo>
                  <a:pt x="812680" y="2587394"/>
                  <a:pt x="538578" y="2519368"/>
                  <a:pt x="423845" y="2543018"/>
                </a:cubicBezTo>
                <a:cubicBezTo>
                  <a:pt x="212945" y="2524562"/>
                  <a:pt x="-51436" y="2367573"/>
                  <a:pt x="0" y="2119173"/>
                </a:cubicBezTo>
                <a:cubicBezTo>
                  <a:pt x="-21914" y="1903268"/>
                  <a:pt x="41444" y="1703354"/>
                  <a:pt x="0" y="1520157"/>
                </a:cubicBezTo>
                <a:cubicBezTo>
                  <a:pt x="-41444" y="1336960"/>
                  <a:pt x="29210" y="1237223"/>
                  <a:pt x="0" y="955048"/>
                </a:cubicBezTo>
                <a:cubicBezTo>
                  <a:pt x="-29210" y="672873"/>
                  <a:pt x="22323" y="608953"/>
                  <a:pt x="0" y="42384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77265" y="2102485"/>
            <a:ext cx="523811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Quan sát tranh, thảo luận n</a:t>
            </a:r>
            <a:r>
              <a:rPr lang="vi-VN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êu tên và ý nghĩa của những hoạt động đền ơn đáp nghĩa và giáo dục</a:t>
            </a:r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truyền thống quê hương.</a:t>
            </a:r>
            <a:endParaRPr lang="en-US" sz="36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60" y="1144987"/>
            <a:ext cx="2570327" cy="1916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60" y="4587193"/>
            <a:ext cx="2495722" cy="19716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8830" y="5259705"/>
            <a:ext cx="5132070" cy="109029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0" grpId="0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>
            <a:fillRect/>
          </a:stretch>
        </p:blipFill>
        <p:spPr>
          <a:xfrm>
            <a:off x="7091333" y="329150"/>
            <a:ext cx="4691169" cy="10838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2" y="366384"/>
            <a:ext cx="1731650" cy="759003"/>
          </a:xfrm>
          <a:prstGeom prst="rect">
            <a:avLst/>
          </a:prstGeom>
        </p:spPr>
      </p:pic>
      <p:pic>
        <p:nvPicPr>
          <p:cNvPr id="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07824"/>
            <a:ext cx="5643716" cy="1159528"/>
          </a:xfrm>
          <a:prstGeom prst="rect">
            <a:avLst/>
          </a:prstGeom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716" y="5707824"/>
            <a:ext cx="5643716" cy="115952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8348" y="5707824"/>
            <a:ext cx="5643716" cy="1159528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1" y="526932"/>
            <a:ext cx="886027" cy="1019408"/>
          </a:xfrm>
          <a:prstGeom prst="rect">
            <a:avLst/>
          </a:prstGeom>
        </p:spPr>
      </p:pic>
      <p:pic>
        <p:nvPicPr>
          <p:cNvPr id="10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>
            <a:fillRect/>
          </a:stretch>
        </p:blipFill>
        <p:spPr>
          <a:xfrm>
            <a:off x="8433133" y="235079"/>
            <a:ext cx="3395382" cy="1233944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-635" y="635"/>
            <a:ext cx="12192635" cy="66179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0" y="235585"/>
            <a:ext cx="4001770" cy="2566035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3035935"/>
            <a:ext cx="3531235" cy="3288030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5" y="3035935"/>
            <a:ext cx="3921125" cy="3288030"/>
          </a:xfrm>
          <a:prstGeom prst="rect">
            <a:avLst/>
          </a:prstGeom>
          <a:ln w="28575" cmpd="thickThin">
            <a:solidFill>
              <a:srgbClr val="FF0000"/>
            </a:solidFill>
            <a:prstDash val="solid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50" y="234950"/>
            <a:ext cx="3895090" cy="25666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035935"/>
            <a:ext cx="3843020" cy="3288030"/>
          </a:xfrm>
          <a:prstGeom prst="rect">
            <a:avLst/>
          </a:prstGeom>
          <a:ln w="28575" cmpd="thickThin">
            <a:solidFill>
              <a:srgbClr val="FF0000"/>
            </a:solidFill>
            <a:prstDash val="solid"/>
          </a:ln>
        </p:spPr>
      </p:pic>
      <p:sp>
        <p:nvSpPr>
          <p:cNvPr id="20" name="TextBox 19"/>
          <p:cNvSpPr txBox="1"/>
          <p:nvPr/>
        </p:nvSpPr>
        <p:spPr>
          <a:xfrm>
            <a:off x="370840" y="132715"/>
            <a:ext cx="2682240" cy="183705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sz="2400">
                <a:solidFill>
                  <a:srgbClr val="002060"/>
                </a:solidFill>
              </a:rPr>
              <a:t> </a:t>
            </a:r>
            <a:endParaRPr lang="en-US" sz="2400">
              <a:solidFill>
                <a:srgbClr val="002060"/>
              </a:solidFill>
            </a:endParaRPr>
          </a:p>
          <a:p>
            <a:pPr algn="just"/>
            <a:endParaRPr lang="en-US" altLang="en-US" sz="24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Chia sẻ</a:t>
            </a:r>
            <a:endParaRPr lang="vi-V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vi-V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trước lớp</a:t>
            </a:r>
            <a:r>
              <a:rPr lang="en-US" altLang="vi-VN" sz="2800" b="1" u="heavy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vi-VN" sz="2800" b="1" u="heavy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>
            <a:fillRect/>
          </a:stretch>
        </p:blipFill>
        <p:spPr>
          <a:xfrm>
            <a:off x="7091333" y="329150"/>
            <a:ext cx="4691169" cy="10838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2" y="366384"/>
            <a:ext cx="1731650" cy="759003"/>
          </a:xfrm>
          <a:prstGeom prst="rect">
            <a:avLst/>
          </a:prstGeom>
        </p:spPr>
      </p:pic>
      <p:pic>
        <p:nvPicPr>
          <p:cNvPr id="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07824"/>
            <a:ext cx="5643716" cy="1159528"/>
          </a:xfrm>
          <a:prstGeom prst="rect">
            <a:avLst/>
          </a:prstGeom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716" y="5707824"/>
            <a:ext cx="5643716" cy="1159528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68348" y="5707824"/>
            <a:ext cx="5643716" cy="1159528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1" y="526932"/>
            <a:ext cx="886027" cy="1019408"/>
          </a:xfrm>
          <a:prstGeom prst="rect">
            <a:avLst/>
          </a:prstGeom>
        </p:spPr>
      </p:pic>
      <p:pic>
        <p:nvPicPr>
          <p:cNvPr id="10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>
            <a:fillRect/>
          </a:stretch>
        </p:blipFill>
        <p:spPr>
          <a:xfrm>
            <a:off x="8433133" y="235079"/>
            <a:ext cx="3395382" cy="1233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6130" y="893445"/>
            <a:ext cx="10755630" cy="16046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    Chia</a:t>
            </a:r>
            <a:r>
              <a:rPr kumimoji="0" lang="en-US" sz="4400" b="0" i="0" u="none" strike="noStrike" kern="1200" cap="none" spc="0" normalizeH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sẻ</a:t>
            </a:r>
            <a:r>
              <a:rPr kumimoji="0" lang="en-US" sz="4400" b="0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những hoạt động đền ơn đáp nghĩa và giáo dục truyền thống quê hương ở</a:t>
            </a:r>
            <a:r>
              <a:rPr kumimoji="0" lang="en-US" sz="4400" b="0" i="0" u="none" strike="noStrike" kern="1200" cap="none" spc="0" normalizeH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địa phương mà em biết hoặc đã tham gia</a:t>
            </a:r>
            <a:endParaRPr kumimoji="0" lang="en-US" sz="4400" b="0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205" y="366395"/>
            <a:ext cx="5510530" cy="7588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UTM Cookies" panose="02040603050506020204" pitchFamily="18" charset="0"/>
                <a:ea typeface="Microsoft YaHei" panose="020B0503020204020204" charset="-122"/>
                <a:cs typeface="+mn-cs"/>
              </a:rPr>
              <a:t>NHIỆM VỤ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474" y="0"/>
            <a:ext cx="12215813" cy="6858000"/>
          </a:xfrm>
          <a:prstGeom prst="rect">
            <a:avLst/>
          </a:prstGeom>
        </p:spPr>
      </p:pic>
      <p:sp>
        <p:nvSpPr>
          <p:cNvPr id="3" name="Google Shape;3067;p35"/>
          <p:cNvSpPr/>
          <p:nvPr/>
        </p:nvSpPr>
        <p:spPr>
          <a:xfrm>
            <a:off x="1018540" y="471170"/>
            <a:ext cx="10410825" cy="5318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lvl="0" algn="just">
              <a:buClr>
                <a:srgbClr val="000000"/>
              </a:buClr>
              <a:defRPr/>
            </a:pPr>
            <a:r>
              <a:rPr lang="vi-VN" altLang="en-US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    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Xem đoạn clip sau và chia sẻ theo gợi ý như sau: </a:t>
            </a:r>
            <a:endParaRPr lang="en-US" sz="3600" b="1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Tên hoạt động.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Tổ chức (hoặc người) thực hiệ</a:t>
            </a:r>
            <a:r>
              <a:rPr lang="en-US" alt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n hoạt động.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Người</a:t>
            </a:r>
            <a:r>
              <a:rPr lang="en-US" alt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hoặc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tập thể </a:t>
            </a:r>
            <a:r>
              <a:rPr lang="vi-VN" sz="3600" i="1" u="sng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được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đền ơn đáp nghĩa.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Truyền thống quê hương thể hiện qua hoạt động đó.</a:t>
            </a:r>
            <a:endParaRPr 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  <a:p>
            <a:pPr lvl="0" algn="just">
              <a:buClr>
                <a:srgbClr val="000000"/>
              </a:buClr>
              <a:defRPr/>
            </a:pP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–</a:t>
            </a:r>
            <a:r>
              <a:rPr lang="en-US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Cảm xúc của em khi </a:t>
            </a:r>
            <a:r>
              <a:rPr lang="en-US" altLang="vi-VN" sz="3600" i="1" kern="0">
                <a:solidFill>
                  <a:schemeClr val="tx1"/>
                </a:solidFill>
                <a:latin typeface="Times New Roman" panose="02020603050405020304" charset="0"/>
                <a:ea typeface="NSimSun" panose="02010609030101010101" charset="-122"/>
                <a:cs typeface="Times New Roman" panose="02020603050405020304" charset="0"/>
                <a:sym typeface="Arial" panose="020B0604020202020204"/>
              </a:rPr>
              <a:t>xem đoạn clip trên.</a:t>
            </a:r>
            <a:endParaRPr lang="en-US" altLang="vi-VN" sz="3600" i="1" kern="0">
              <a:solidFill>
                <a:schemeClr val="tx1"/>
              </a:solidFill>
              <a:latin typeface="Times New Roman" panose="02020603050405020304" charset="0"/>
              <a:ea typeface="NSimSun" panose="02010609030101010101" charset="-122"/>
              <a:cs typeface="Times New Roman" panose="0202060305040502030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TABLE_ENDDRAG_ORIGIN_RECT" val="874*226"/>
  <p:tag name="TABLE_ENDDRAG_RECT" val="69*259*874*226"/>
</p:tagLst>
</file>

<file path=ppt/tags/tag4.xml><?xml version="1.0" encoding="utf-8"?>
<p:tagLst xmlns:p="http://schemas.openxmlformats.org/presentationml/2006/main">
  <p:tag name="TABLE_ENDDRAG_ORIGIN_RECT" val="874*226"/>
  <p:tag name="TABLE_ENDDRAG_RECT" val="69*259*874*226"/>
</p:tagLst>
</file>

<file path=ppt/theme/theme1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3134</Words>
  <Application>WPS Presentation</Application>
  <PresentationFormat>Widescreen</PresentationFormat>
  <Paragraphs>131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SimSun</vt:lpstr>
      <vt:lpstr>Wingdings</vt:lpstr>
      <vt:lpstr>字魂36号-正文宋楷</vt:lpstr>
      <vt:lpstr>Times New Roman</vt:lpstr>
      <vt:lpstr>iCiel Ciaobella</vt:lpstr>
      <vt:lpstr>Segoe Print</vt:lpstr>
      <vt:lpstr>UTM Cookies</vt:lpstr>
      <vt:lpstr>Arial</vt:lpstr>
      <vt:lpstr>Microsoft YaHei</vt:lpstr>
      <vt:lpstr>Calibri</vt:lpstr>
      <vt:lpstr>NSimSun</vt:lpstr>
      <vt:lpstr>Calibri</vt:lpstr>
      <vt:lpstr>Coiny</vt:lpstr>
      <vt:lpstr>Yu Gothic UI Semibold</vt:lpstr>
      <vt:lpstr>等线</vt:lpstr>
      <vt:lpstr>Arial Unicode MS</vt:lpstr>
      <vt:lpstr>Office 主题​​</vt:lpstr>
      <vt:lpstr>包图主题2</vt:lpstr>
      <vt:lpstr>1_Office 主题​​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Trần Ngân</cp:lastModifiedBy>
  <cp:revision>53</cp:revision>
  <dcterms:created xsi:type="dcterms:W3CDTF">2024-12-13T12:52:00Z</dcterms:created>
  <dcterms:modified xsi:type="dcterms:W3CDTF">2024-12-17T14:52:06Z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AA1A921224464B6DAEAD61D77C5C3FF7_12</vt:lpwstr>
  </property>
  <property fmtid="{D5CDD505-2E9C-101B-9397-08002B2CF9AE}" pid="3" name="KSOProductBuildVer">
    <vt:lpwstr>1033-12.2.0.19307</vt:lpwstr>
  </property>
</Properties>
</file>