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6" r:id="rId3"/>
    <p:sldId id="344" r:id="rId4"/>
    <p:sldId id="257" r:id="rId5"/>
    <p:sldId id="258" r:id="rId6"/>
    <p:sldId id="345" r:id="rId7"/>
    <p:sldId id="346" r:id="rId8"/>
    <p:sldId id="259" r:id="rId9"/>
    <p:sldId id="260" r:id="rId10"/>
    <p:sldId id="261" r:id="rId11"/>
    <p:sldId id="262" r:id="rId12"/>
    <p:sldId id="347" r:id="rId13"/>
    <p:sldId id="263" r:id="rId14"/>
    <p:sldId id="264" r:id="rId15"/>
    <p:sldId id="348" r:id="rId16"/>
    <p:sldId id="349" r:id="rId17"/>
    <p:sldId id="265" r:id="rId18"/>
    <p:sldId id="266" r:id="rId19"/>
    <p:sldId id="267" r:id="rId20"/>
    <p:sldId id="268" r:id="rId21"/>
    <p:sldId id="269" r:id="rId22"/>
    <p:sldId id="270" r:id="rId23"/>
    <p:sldId id="362" r:id="rId24"/>
    <p:sldId id="350" r:id="rId25"/>
    <p:sldId id="354" r:id="rId26"/>
    <p:sldId id="363" r:id="rId27"/>
    <p:sldId id="351" r:id="rId28"/>
    <p:sldId id="364" r:id="rId29"/>
    <p:sldId id="352" r:id="rId30"/>
    <p:sldId id="355" r:id="rId31"/>
    <p:sldId id="365" r:id="rId32"/>
    <p:sldId id="353" r:id="rId33"/>
    <p:sldId id="356" r:id="rId34"/>
    <p:sldId id="366" r:id="rId35"/>
    <p:sldId id="339" r:id="rId36"/>
    <p:sldId id="271" r:id="rId37"/>
    <p:sldId id="357" r:id="rId38"/>
    <p:sldId id="340" r:id="rId39"/>
    <p:sldId id="341" r:id="rId40"/>
    <p:sldId id="342" r:id="rId41"/>
    <p:sldId id="358" r:id="rId42"/>
    <p:sldId id="359" r:id="rId43"/>
    <p:sldId id="367" r:id="rId44"/>
    <p:sldId id="368" r:id="rId45"/>
    <p:sldId id="369" r:id="rId46"/>
    <p:sldId id="360" r:id="rId47"/>
    <p:sldId id="370" r:id="rId48"/>
    <p:sldId id="361" r:id="rId49"/>
    <p:sldId id="343"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6842" autoAdjust="0"/>
  </p:normalViewPr>
  <p:slideViewPr>
    <p:cSldViewPr snapToGrid="0">
      <p:cViewPr varScale="1">
        <p:scale>
          <a:sx n="53" d="100"/>
          <a:sy n="53" d="100"/>
        </p:scale>
        <p:origin x="14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23/08/2024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p:txBody>
          <a:body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p:txBody>
          <a:bodyPr/>
          <a:lstStyle/>
          <a:p>
            <a:fld id="{24791F28-2C55-4149-B685-365605EB3953}" type="datetimeFigureOut">
              <a:rPr lang="vi-VN" smtClean="0"/>
              <a:t>23/08/2024</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D358A21-8BC5-FAD8-7640-A3FCE448DA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D2CB37-C2B4-9A28-4F6C-094275C3A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2286D04-BDE9-589F-C819-CD96E19BB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D8F347-136D-7CD5-80C6-E901BA2F3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791F28-2C55-4149-B685-365605EB3953}" type="datetimeFigureOut">
              <a:rPr lang="vi-VN" smtClean="0"/>
              <a:t>23/08/2024</a:t>
            </a:fld>
            <a:endParaRPr lang="vi-VN"/>
          </a:p>
        </p:txBody>
      </p:sp>
      <p:sp>
        <p:nvSpPr>
          <p:cNvPr id="5" name="Footer Placeholder 4">
            <a:extLst>
              <a:ext uri="{FF2B5EF4-FFF2-40B4-BE49-F238E27FC236}">
                <a16:creationId xmlns:a16="http://schemas.microsoft.com/office/drawing/2014/main" id="{3E3C120F-7348-7EB8-D250-D77FA3557F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F1EE17C-E66F-FA1D-8E3A-9692785A9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2C75FB-B7B8-4A80-8FB2-44710C5171E4}" type="slidenum">
              <a:rPr lang="vi-VN" smtClean="0"/>
              <a:t>‹#›</a:t>
            </a:fld>
            <a:endParaRPr lang="vi-VN"/>
          </a:p>
        </p:txBody>
      </p:sp>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7748D0A-BC9C-862B-B5B4-DD5F4CA7BE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23/08/2024</a:t>
            </a:fld>
            <a:endParaRPr lang="en-US"/>
          </a:p>
        </p:txBody>
      </p:sp>
      <p:sp>
        <p:nvSpPr>
          <p:cNvPr id="5" name="Footer Placeholder 4">
            <a:extLst>
              <a:ext uri="{FF2B5EF4-FFF2-40B4-BE49-F238E27FC236}">
                <a16:creationId xmlns:a16="http://schemas.microsoft.com/office/drawing/2014/main"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pic>
        <p:nvPicPr>
          <p:cNvPr id="7" name="Picture 6">
            <a:extLst>
              <a:ext uri="{FF2B5EF4-FFF2-40B4-BE49-F238E27FC236}">
                <a16:creationId xmlns:a16="http://schemas.microsoft.com/office/drawing/2014/main" id="{00F7CF38-B006-4174-B90B-666DBFB3F9D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52400" y="6900862"/>
            <a:ext cx="6248400" cy="1826456"/>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slide" Target="slide9.xml"/><Relationship Id="rId15" Type="http://schemas.openxmlformats.org/officeDocument/2006/relationships/image" Target="../media/image44.png"/><Relationship Id="rId10" Type="http://schemas.openxmlformats.org/officeDocument/2006/relationships/slide" Target="slide10.xml"/><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slide" Target="slide7.xml"/><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slide" Target="slide8.xm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slide" Target="slide10.xml"/><Relationship Id="rId1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slide" Target="slide8.xml"/><Relationship Id="rId4" Type="http://schemas.openxmlformats.org/officeDocument/2006/relationships/image" Target="../media/image37.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pic>
        <p:nvPicPr>
          <p:cNvPr id="8" name="Picture 7">
            <a:extLst>
              <a:ext uri="{FF2B5EF4-FFF2-40B4-BE49-F238E27FC236}">
                <a16:creationId xmlns:a16="http://schemas.microsoft.com/office/drawing/2014/main" id="{E8167FA4-E95F-5080-911B-6CA5A9FC65D2}"/>
              </a:ext>
            </a:extLst>
          </p:cNvPr>
          <p:cNvPicPr>
            <a:picLocks noChangeAspect="1"/>
          </p:cNvPicPr>
          <p:nvPr/>
        </p:nvPicPr>
        <p:blipFill>
          <a:blip r:embed="rId5"/>
          <a:stretch>
            <a:fillRect/>
          </a:stretch>
        </p:blipFill>
        <p:spPr>
          <a:xfrm>
            <a:off x="2211091" y="2874206"/>
            <a:ext cx="4438273" cy="1261981"/>
          </a:xfrm>
          <a:prstGeom prst="rect">
            <a:avLst/>
          </a:prstGeom>
        </p:spPr>
      </p:pic>
      <p:pic>
        <p:nvPicPr>
          <p:cNvPr id="12" name="Picture 11">
            <a:extLst>
              <a:ext uri="{FF2B5EF4-FFF2-40B4-BE49-F238E27FC236}">
                <a16:creationId xmlns:a16="http://schemas.microsoft.com/office/drawing/2014/main" id="{4034E6AD-0D1E-8DE9-98BC-984C04707E2C}"/>
              </a:ext>
            </a:extLst>
          </p:cNvPr>
          <p:cNvPicPr>
            <a:picLocks noChangeAspect="1"/>
          </p:cNvPicPr>
          <p:nvPr/>
        </p:nvPicPr>
        <p:blipFill>
          <a:blip r:embed="rId6"/>
          <a:stretch>
            <a:fillRect/>
          </a:stretch>
        </p:blipFill>
        <p:spPr>
          <a:xfrm>
            <a:off x="447331" y="3904357"/>
            <a:ext cx="7449958" cy="2810500"/>
          </a:xfrm>
          <a:prstGeom prst="rect">
            <a:avLst/>
          </a:prstGeom>
        </p:spPr>
      </p:pic>
    </p:spTree>
    <p:extLst>
      <p:ext uri="{BB962C8B-B14F-4D97-AF65-F5344CB8AC3E}">
        <p14:creationId xmlns:p14="http://schemas.microsoft.com/office/powerpoint/2010/main" val="1975706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3DC91FEE-78D0-C8E3-EFF4-366028D6DD25}"/>
              </a:ext>
            </a:extLst>
          </p:cNvPr>
          <p:cNvSpPr txBox="1"/>
          <p:nvPr/>
        </p:nvSpPr>
        <p:spPr>
          <a:xfrm>
            <a:off x="2889849" y="539730"/>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8" name="TextBox 7">
            <a:extLst>
              <a:ext uri="{FF2B5EF4-FFF2-40B4-BE49-F238E27FC236}">
                <a16:creationId xmlns:a16="http://schemas.microsoft.com/office/drawing/2014/main" id="{98214730-FB98-21D0-287F-E9DE7E85DFE0}"/>
              </a:ext>
            </a:extLst>
          </p:cNvPr>
          <p:cNvSpPr txBox="1"/>
          <p:nvPr/>
        </p:nvSpPr>
        <p:spPr>
          <a:xfrm>
            <a:off x="2889849" y="1483115"/>
            <a:ext cx="6094562" cy="1815882"/>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Gió ngoan chạm giọt mồ hôi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Nắng xuân lấp lánh mọi miền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Niềm vui háo hức trải trên núi đồi.</a:t>
            </a:r>
          </a:p>
        </p:txBody>
      </p:sp>
      <p:sp>
        <p:nvSpPr>
          <p:cNvPr id="10" name="TextBox 9">
            <a:extLst>
              <a:ext uri="{FF2B5EF4-FFF2-40B4-BE49-F238E27FC236}">
                <a16:creationId xmlns:a16="http://schemas.microsoft.com/office/drawing/2014/main" id="{AE22ED91-1DB0-FC89-0061-BEED1E2A7C45}"/>
              </a:ext>
            </a:extLst>
          </p:cNvPr>
          <p:cNvSpPr txBox="1"/>
          <p:nvPr/>
        </p:nvSpPr>
        <p:spPr>
          <a:xfrm>
            <a:off x="1510658" y="3747129"/>
            <a:ext cx="9348877" cy="2246769"/>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Từ bàn tay nhỏ đấy thôi</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Góp mầm xanh với đất trời yêu thương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Rồi đây trên khắp quê hương</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Màu xuân xanh biếc nẻo đường tương lai.</a:t>
            </a:r>
          </a:p>
          <a:p>
            <a:pPr algn="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Nguyễn Lãm Thắng</a:t>
            </a:r>
          </a:p>
        </p:txBody>
      </p:sp>
    </p:spTree>
    <p:extLst>
      <p:ext uri="{BB962C8B-B14F-4D97-AF65-F5344CB8AC3E}">
        <p14:creationId xmlns:p14="http://schemas.microsoft.com/office/powerpoint/2010/main" val="286763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Luyện</a:t>
            </a:r>
            <a:r>
              <a:rPr kumimoji="0" lang="en-US" sz="3600" b="1" i="0" u="none" strike="noStrike" kern="0" cap="none" spc="0" normalizeH="0" noProof="0">
                <a:ln>
                  <a:noFill/>
                </a:ln>
                <a:solidFill>
                  <a:srgbClr val="C00000"/>
                </a:solidFill>
                <a:effectLst/>
                <a:uLnTx/>
                <a:uFillTx/>
                <a:latin typeface="UTM Avo" panose="02040603050506020204" pitchFamily="18" charset="0"/>
                <a:ea typeface="+mn-ea"/>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loang lổ</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nhấp nhô</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vi-VN" sz="4400" i="1" kern="0">
                <a:solidFill>
                  <a:srgbClr val="000000"/>
                </a:solidFill>
                <a:latin typeface="UTM Avo" panose="02040603050506020204" pitchFamily="18" charset="0"/>
                <a:cs typeface="Arial"/>
                <a:sym typeface="Arial"/>
              </a:rPr>
              <a:t>vun gốc</a:t>
            </a:r>
            <a:endParaRPr kumimoji="0" lang="vi-VN" sz="4400" b="0"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388685" y="1055848"/>
            <a:ext cx="59436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charset="0"/>
                <a:cs typeface="Arial"/>
                <a:sym typeface="Arial"/>
              </a:rPr>
              <a:t>Hướng dẫn cách ngắt giọng</a:t>
            </a:r>
          </a:p>
        </p:txBody>
      </p:sp>
      <p:sp>
        <p:nvSpPr>
          <p:cNvPr id="6" name="Google Shape;171;p7">
            <a:extLst>
              <a:ext uri="{FF2B5EF4-FFF2-40B4-BE49-F238E27FC236}">
                <a16:creationId xmlns:a16="http://schemas.microsoft.com/office/drawing/2014/main" id="{9C9CECB3-F43C-5C11-9F63-4249E36220B1}"/>
              </a:ext>
            </a:extLst>
          </p:cNvPr>
          <p:cNvSpPr/>
          <p:nvPr/>
        </p:nvSpPr>
        <p:spPr>
          <a:xfrm>
            <a:off x="740616" y="1945506"/>
            <a:ext cx="6776545" cy="4191000"/>
          </a:xfrm>
          <a:prstGeom prst="roundRect">
            <a:avLst>
              <a:gd name="adj" fmla="val 7887"/>
            </a:avLst>
          </a:prstGeom>
          <a:solidFill>
            <a:srgbClr val="FFFFFF"/>
          </a:solidFill>
          <a:ln w="38100" cap="flat" cmpd="sng">
            <a:solidFill>
              <a:srgbClr val="FE9F95"/>
            </a:solidFill>
            <a:prstDash val="solid"/>
            <a:round/>
            <a:headEnd type="none" w="sm" len="sm"/>
            <a:tailEnd type="none" w="sm" len="sm"/>
          </a:ln>
        </p:spPr>
        <p:txBody>
          <a:bodyPr spcFirstLastPara="1" wrap="square" lIns="60950" tIns="30467" rIns="60950" bIns="30467" anchor="ctr" anchorCtr="0">
            <a:noAutofit/>
          </a:bodyPr>
          <a:lstStyle/>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Mùa xuân</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em đi </a:t>
            </a:r>
            <a:r>
              <a:rPr lang="vi-VN" sz="2400" i="1" kern="0">
                <a:solidFill>
                  <a:srgbClr val="000000"/>
                </a:solidFill>
                <a:latin typeface="UTM Avo" panose="02040603050506020204" pitchFamily="18" charset="0"/>
                <a:cs typeface="Arial"/>
                <a:sym typeface="Arial"/>
              </a:rPr>
              <a:t>trồng cây</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Nắng lên</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từ phía bàn tay </a:t>
            </a:r>
            <a:r>
              <a:rPr lang="vi-VN" sz="2400" i="1" kern="0">
                <a:solidFill>
                  <a:srgbClr val="000000"/>
                </a:solidFill>
                <a:latin typeface="UTM Avo" panose="02040603050506020204" pitchFamily="18" charset="0"/>
                <a:cs typeface="Arial"/>
                <a:sym typeface="Arial"/>
              </a:rPr>
              <a:t>em trồng</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Đồi hoang</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sẽ hoá </a:t>
            </a:r>
            <a:r>
              <a:rPr lang="vi-VN" sz="2400" i="1" kern="0">
                <a:solidFill>
                  <a:srgbClr val="000000"/>
                </a:solidFill>
                <a:latin typeface="UTM Avo" panose="02040603050506020204" pitchFamily="18" charset="0"/>
                <a:cs typeface="Arial"/>
                <a:sym typeface="Arial"/>
              </a:rPr>
              <a:t>rừng thông</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Núi loang lổ cháy</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sẽ bùng màu xanh.</a:t>
            </a:r>
            <a:r>
              <a:rPr lang="vi-VN" sz="2400" i="1" kern="0" dirty="0">
                <a:solidFill>
                  <a:srgbClr val="FF0000"/>
                </a:solidFill>
                <a:latin typeface="UTM Avo" panose="02040603050506020204" pitchFamily="18" charset="0"/>
                <a:cs typeface="Arial"/>
                <a:sym typeface="Arial"/>
              </a:rPr>
              <a:t>//</a:t>
            </a:r>
          </a:p>
          <a:p>
            <a:pPr indent="304815" algn="ctr">
              <a:lnSpc>
                <a:spcPct val="200000"/>
              </a:lnSpc>
              <a:buClr>
                <a:srgbClr val="000000"/>
              </a:buClr>
            </a:pPr>
            <a:r>
              <a:rPr lang="vi-VN" sz="2400" i="1" kern="0" dirty="0">
                <a:solidFill>
                  <a:srgbClr val="000000"/>
                </a:solidFill>
                <a:latin typeface="UTM Avo" panose="02040603050506020204" pitchFamily="18" charset="0"/>
                <a:cs typeface="Arial"/>
                <a:sym typeface="Arial"/>
              </a:rPr>
              <a:t>Này em</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này chị</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này anh</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Người vun gốc</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kẻ nâng cành </a:t>
            </a:r>
            <a:r>
              <a:rPr lang="vi-VN" sz="2400" i="1" kern="0">
                <a:solidFill>
                  <a:srgbClr val="000000"/>
                </a:solidFill>
                <a:latin typeface="UTM Avo" panose="02040603050506020204" pitchFamily="18" charset="0"/>
                <a:cs typeface="Arial"/>
                <a:sym typeface="Arial"/>
              </a:rPr>
              <a:t>non tơ</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Dốc nghiêng</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mũ nón</a:t>
            </a:r>
            <a:r>
              <a:rPr lang="vi-VN" sz="2400" i="1" kern="0" dirty="0">
                <a:solidFill>
                  <a:srgbClr val="FF0000"/>
                </a:solidFill>
                <a:latin typeface="UTM Avo" panose="02040603050506020204" pitchFamily="18" charset="0"/>
                <a:cs typeface="Arial"/>
                <a:sym typeface="Arial"/>
              </a:rPr>
              <a:t>/ </a:t>
            </a:r>
            <a:r>
              <a:rPr lang="vi-VN" sz="2400" i="1" kern="0">
                <a:solidFill>
                  <a:srgbClr val="000000"/>
                </a:solidFill>
                <a:latin typeface="UTM Avo" panose="02040603050506020204" pitchFamily="18" charset="0"/>
                <a:cs typeface="Arial"/>
                <a:sym typeface="Arial"/>
              </a:rPr>
              <a:t>nhấp nhô</a:t>
            </a:r>
            <a:r>
              <a:rPr lang="en-US" sz="2400" i="1" kern="0">
                <a:solidFill>
                  <a:srgbClr val="FF0000"/>
                </a:solidFill>
                <a:latin typeface="UTM Avo" panose="02040603050506020204" pitchFamily="18" charset="0"/>
                <a:cs typeface="Arial"/>
                <a:sym typeface="Arial"/>
              </a:rPr>
              <a:t>/</a:t>
            </a:r>
            <a:endParaRPr lang="vi-VN" sz="2400" i="1" kern="0" dirty="0">
              <a:solidFill>
                <a:srgbClr val="FF0000"/>
              </a:solidFill>
              <a:latin typeface="UTM Avo" panose="02040603050506020204" pitchFamily="18" charset="0"/>
              <a:cs typeface="Arial"/>
              <a:sym typeface="Arial"/>
            </a:endParaRPr>
          </a:p>
          <a:p>
            <a:pPr indent="304815" algn="ctr">
              <a:lnSpc>
                <a:spcPct val="125000"/>
              </a:lnSpc>
              <a:buClr>
                <a:srgbClr val="000000"/>
              </a:buClr>
            </a:pPr>
            <a:r>
              <a:rPr lang="vi-VN" sz="2400" i="1" kern="0" dirty="0">
                <a:solidFill>
                  <a:srgbClr val="000000"/>
                </a:solidFill>
                <a:latin typeface="UTM Avo" panose="02040603050506020204" pitchFamily="18" charset="0"/>
                <a:cs typeface="Arial"/>
                <a:sym typeface="Arial"/>
              </a:rPr>
              <a:t>Đàn chim vui</a:t>
            </a:r>
            <a:r>
              <a:rPr lang="vi-VN" sz="2400" i="1" kern="0" dirty="0">
                <a:solidFill>
                  <a:srgbClr val="FF0000"/>
                </a:solidFill>
                <a:latin typeface="UTM Avo" panose="02040603050506020204" pitchFamily="18" charset="0"/>
                <a:cs typeface="Arial"/>
                <a:sym typeface="Arial"/>
              </a:rPr>
              <a:t>/ </a:t>
            </a:r>
            <a:r>
              <a:rPr lang="vi-VN" sz="2400" i="1" kern="0" dirty="0">
                <a:solidFill>
                  <a:srgbClr val="000000"/>
                </a:solidFill>
                <a:latin typeface="UTM Avo" panose="02040603050506020204" pitchFamily="18" charset="0"/>
                <a:cs typeface="Arial"/>
                <a:sym typeface="Arial"/>
              </a:rPr>
              <a:t>hót líu lo</a:t>
            </a:r>
            <a:r>
              <a:rPr lang="vi-VN" sz="2400" i="1" kern="0" dirty="0">
                <a:solidFill>
                  <a:srgbClr val="FF0000"/>
                </a:solidFill>
                <a:latin typeface="UTM Avo" panose="02040603050506020204" pitchFamily="18" charset="0"/>
                <a:cs typeface="Arial"/>
                <a:sym typeface="Arial"/>
              </a:rPr>
              <a:t>/</a:t>
            </a:r>
            <a:r>
              <a:rPr lang="vi-VN" sz="2400" i="1" kern="0" dirty="0">
                <a:solidFill>
                  <a:srgbClr val="000000"/>
                </a:solidFill>
                <a:latin typeface="UTM Avo" panose="02040603050506020204" pitchFamily="18" charset="0"/>
                <a:cs typeface="Arial"/>
                <a:sym typeface="Arial"/>
              </a:rPr>
              <a:t> quanh đồi</a:t>
            </a:r>
            <a:r>
              <a:rPr lang="vi-VN" sz="2400" i="1" kern="0" dirty="0">
                <a:solidFill>
                  <a:srgbClr val="FF0000"/>
                </a:solidFill>
                <a:latin typeface="UTM Avo" panose="02040603050506020204" pitchFamily="18" charset="0"/>
                <a:cs typeface="Arial"/>
                <a:sym typeface="Arial"/>
              </a:rPr>
              <a:t>.//</a:t>
            </a: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Google Shape;170;p7">
            <a:extLst>
              <a:ext uri="{FF2B5EF4-FFF2-40B4-BE49-F238E27FC236}">
                <a16:creationId xmlns:a16="http://schemas.microsoft.com/office/drawing/2014/main" id="{8E6E8FCC-01B5-8538-A7D0-0C53083BD644}"/>
              </a:ext>
            </a:extLst>
          </p:cNvPr>
          <p:cNvSpPr txBox="1"/>
          <p:nvPr/>
        </p:nvSpPr>
        <p:spPr>
          <a:xfrm>
            <a:off x="1366428" y="1012531"/>
            <a:ext cx="5943600"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rgbClr val="C00000"/>
                </a:solidFill>
                <a:latin typeface="UTM Avo" panose="02040603050506020204" pitchFamily="18" charset="0"/>
                <a:cs typeface="Arial"/>
                <a:sym typeface="Arial"/>
              </a:rPr>
              <a:t>Hướng dẫn cách ngắt giọng</a:t>
            </a:r>
          </a:p>
        </p:txBody>
      </p:sp>
      <p:sp>
        <p:nvSpPr>
          <p:cNvPr id="9" name="Google Shape;180;p8">
            <a:extLst>
              <a:ext uri="{FF2B5EF4-FFF2-40B4-BE49-F238E27FC236}">
                <a16:creationId xmlns:a16="http://schemas.microsoft.com/office/drawing/2014/main" id="{8EF9A590-062D-9E53-9E87-E48200645223}"/>
              </a:ext>
            </a:extLst>
          </p:cNvPr>
          <p:cNvSpPr/>
          <p:nvPr/>
        </p:nvSpPr>
        <p:spPr>
          <a:xfrm>
            <a:off x="405682" y="1775409"/>
            <a:ext cx="7112000" cy="4317999"/>
          </a:xfrm>
          <a:prstGeom prst="roundRect">
            <a:avLst>
              <a:gd name="adj" fmla="val 0"/>
            </a:avLst>
          </a:prstGeom>
          <a:noFill/>
          <a:ln>
            <a:noFill/>
          </a:ln>
        </p:spPr>
        <p:txBody>
          <a:bodyPr spcFirstLastPara="1" wrap="square" lIns="60950" tIns="30467" rIns="60950" bIns="30467" anchor="ctr" anchorCtr="0">
            <a:noAutofit/>
          </a:bodyPr>
          <a:lstStyle/>
          <a:p>
            <a:pPr indent="304815" algn="ctr">
              <a:lnSpc>
                <a:spcPct val="125000"/>
              </a:lnSpc>
            </a:pPr>
            <a:r>
              <a:rPr lang="vi-VN" sz="2400" i="1" dirty="0">
                <a:solidFill>
                  <a:prstClr val="black"/>
                </a:solidFill>
                <a:latin typeface="UTM Avo" panose="02040603050506020204" pitchFamily="18" charset="0"/>
              </a:rPr>
              <a:t>Gió ngoan</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chạm giọt </a:t>
            </a:r>
            <a:r>
              <a:rPr lang="vi-VN" sz="2400" i="1">
                <a:solidFill>
                  <a:prstClr val="black"/>
                </a:solidFill>
                <a:latin typeface="UTM Avo" panose="02040603050506020204" pitchFamily="18" charset="0"/>
              </a:rPr>
              <a:t>mồ hôi</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Để gương mặt</a:t>
            </a:r>
            <a:r>
              <a:rPr lang="vi-VN" sz="2400" i="1" dirty="0">
                <a:solidFill>
                  <a:srgbClr val="FF0000"/>
                </a:solidFill>
                <a:latin typeface="UTM Avo" panose="02040603050506020204" pitchFamily="18" charset="0"/>
              </a:rPr>
              <a:t>/ </a:t>
            </a:r>
            <a:r>
              <a:rPr lang="vi-VN" sz="2400" i="1" dirty="0">
                <a:solidFill>
                  <a:prstClr val="black"/>
                </a:solidFill>
                <a:latin typeface="UTM Avo" panose="02040603050506020204" pitchFamily="18" charset="0"/>
              </a:rPr>
              <a:t>nở nụ cười </a:t>
            </a:r>
            <a:r>
              <a:rPr lang="vi-VN" sz="2400" i="1">
                <a:solidFill>
                  <a:prstClr val="black"/>
                </a:solidFill>
                <a:latin typeface="UTM Avo" panose="02040603050506020204" pitchFamily="18" charset="0"/>
              </a:rPr>
              <a:t>hồn nhiên</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Nắng xuân</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lấp lánh </a:t>
            </a:r>
            <a:r>
              <a:rPr lang="vi-VN" sz="2400" i="1">
                <a:solidFill>
                  <a:prstClr val="black"/>
                </a:solidFill>
                <a:latin typeface="UTM Avo" panose="02040603050506020204" pitchFamily="18" charset="0"/>
              </a:rPr>
              <a:t>mọi miền</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Niềm vui háo hức</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trải trên núi đồi.</a:t>
            </a:r>
            <a:r>
              <a:rPr lang="vi-VN" sz="2400" i="1" dirty="0">
                <a:solidFill>
                  <a:srgbClr val="FF0000"/>
                </a:solidFill>
                <a:latin typeface="UTM Avo" panose="02040603050506020204" pitchFamily="18" charset="0"/>
              </a:rPr>
              <a:t>//</a:t>
            </a:r>
          </a:p>
          <a:p>
            <a:pPr indent="304815" algn="ctr">
              <a:lnSpc>
                <a:spcPct val="200000"/>
              </a:lnSpc>
            </a:pPr>
            <a:r>
              <a:rPr lang="vi-VN" sz="2400" i="1" dirty="0">
                <a:solidFill>
                  <a:prstClr val="black"/>
                </a:solidFill>
                <a:latin typeface="UTM Avo" panose="02040603050506020204" pitchFamily="18" charset="0"/>
              </a:rPr>
              <a:t>Từ bàn </a:t>
            </a:r>
            <a:r>
              <a:rPr lang="vi-VN" sz="2400" i="1">
                <a:solidFill>
                  <a:prstClr val="black"/>
                </a:solidFill>
                <a:latin typeface="UTM Avo" panose="02040603050506020204" pitchFamily="18" charset="0"/>
              </a:rPr>
              <a:t>tay nhỏ</a:t>
            </a:r>
            <a:r>
              <a:rPr lang="en-US" sz="2400" i="1">
                <a:solidFill>
                  <a:srgbClr val="FF0000"/>
                </a:solidFill>
                <a:latin typeface="UTM Avo" panose="02040603050506020204" pitchFamily="18" charset="0"/>
              </a:rPr>
              <a:t>/</a:t>
            </a:r>
            <a:r>
              <a:rPr lang="vi-VN" sz="2400" i="1">
                <a:solidFill>
                  <a:prstClr val="black"/>
                </a:solidFill>
                <a:latin typeface="UTM Avo" panose="02040603050506020204" pitchFamily="18" charset="0"/>
              </a:rPr>
              <a:t> </a:t>
            </a:r>
            <a:r>
              <a:rPr lang="vi-VN" sz="2400" i="1" dirty="0">
                <a:solidFill>
                  <a:prstClr val="black"/>
                </a:solidFill>
                <a:latin typeface="UTM Avo" panose="02040603050506020204" pitchFamily="18" charset="0"/>
              </a:rPr>
              <a:t>đấy thôi!</a:t>
            </a:r>
            <a:r>
              <a:rPr lang="vi-VN" sz="2400" i="1" dirty="0">
                <a:solidFill>
                  <a:srgbClr val="FF0000"/>
                </a:solidFill>
                <a:latin typeface="UTM Avo" panose="02040603050506020204" pitchFamily="18" charset="0"/>
              </a:rPr>
              <a:t>/</a:t>
            </a:r>
          </a:p>
          <a:p>
            <a:pPr indent="304815" algn="ctr">
              <a:lnSpc>
                <a:spcPct val="125000"/>
              </a:lnSpc>
            </a:pPr>
            <a:r>
              <a:rPr lang="vi-VN" sz="2400" i="1" dirty="0">
                <a:solidFill>
                  <a:prstClr val="black"/>
                </a:solidFill>
                <a:latin typeface="UTM Avo" panose="02040603050506020204" pitchFamily="18" charset="0"/>
              </a:rPr>
              <a:t>Góp mầm xanh</a:t>
            </a:r>
            <a:r>
              <a:rPr lang="vi-VN" sz="2400" i="1" dirty="0">
                <a:solidFill>
                  <a:srgbClr val="FF0000"/>
                </a:solidFill>
                <a:latin typeface="UTM Avo" panose="02040603050506020204" pitchFamily="18" charset="0"/>
              </a:rPr>
              <a:t>/ </a:t>
            </a:r>
            <a:r>
              <a:rPr lang="vi-VN" sz="2400" i="1" dirty="0">
                <a:solidFill>
                  <a:prstClr val="black"/>
                </a:solidFill>
                <a:latin typeface="UTM Avo" panose="02040603050506020204" pitchFamily="18" charset="0"/>
              </a:rPr>
              <a:t>với đất trời </a:t>
            </a:r>
            <a:r>
              <a:rPr lang="vi-VN" sz="2400" i="1">
                <a:solidFill>
                  <a:prstClr val="black"/>
                </a:solidFill>
                <a:latin typeface="UTM Avo" panose="02040603050506020204" pitchFamily="18" charset="0"/>
              </a:rPr>
              <a:t>yêu thương</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Rồi đây</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trên khắp </a:t>
            </a:r>
            <a:r>
              <a:rPr lang="vi-VN" sz="2400" i="1">
                <a:solidFill>
                  <a:prstClr val="black"/>
                </a:solidFill>
                <a:latin typeface="UTM Avo" panose="02040603050506020204" pitchFamily="18" charset="0"/>
              </a:rPr>
              <a:t>quê hương</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a:p>
            <a:pPr indent="304815" algn="ctr">
              <a:lnSpc>
                <a:spcPct val="125000"/>
              </a:lnSpc>
            </a:pPr>
            <a:r>
              <a:rPr lang="vi-VN" sz="2400" i="1" dirty="0">
                <a:solidFill>
                  <a:prstClr val="black"/>
                </a:solidFill>
                <a:latin typeface="UTM Avo" panose="02040603050506020204" pitchFamily="18" charset="0"/>
              </a:rPr>
              <a:t>Màu xuân xanh biếc</a:t>
            </a:r>
            <a:r>
              <a:rPr lang="vi-VN" sz="2400" i="1" dirty="0">
                <a:solidFill>
                  <a:srgbClr val="FF0000"/>
                </a:solidFill>
                <a:latin typeface="UTM Avo" panose="02040603050506020204" pitchFamily="18" charset="0"/>
              </a:rPr>
              <a:t>/</a:t>
            </a:r>
            <a:r>
              <a:rPr lang="vi-VN" sz="2400" i="1" dirty="0">
                <a:solidFill>
                  <a:prstClr val="black"/>
                </a:solidFill>
                <a:latin typeface="UTM Avo" panose="02040603050506020204" pitchFamily="18" charset="0"/>
              </a:rPr>
              <a:t> nẻo đường tương </a:t>
            </a:r>
            <a:r>
              <a:rPr lang="vi-VN" sz="2400" i="1">
                <a:solidFill>
                  <a:prstClr val="black"/>
                </a:solidFill>
                <a:latin typeface="UTM Avo" panose="02040603050506020204" pitchFamily="18" charset="0"/>
              </a:rPr>
              <a:t>lai.</a:t>
            </a:r>
            <a:r>
              <a:rPr lang="en-US" sz="2400" i="1">
                <a:solidFill>
                  <a:srgbClr val="FF0000"/>
                </a:solidFill>
                <a:latin typeface="UTM Avo" panose="02040603050506020204" pitchFamily="18" charset="0"/>
              </a:rPr>
              <a:t>//</a:t>
            </a:r>
            <a:endParaRPr lang="vi-VN" sz="2400" i="1" dirty="0">
              <a:solidFill>
                <a:srgbClr val="FF0000"/>
              </a:solidFill>
              <a:latin typeface="UTM Avo" panose="02040603050506020204" pitchFamily="18" charset="0"/>
            </a:endParaRPr>
          </a:p>
        </p:txBody>
      </p:sp>
      <p:pic>
        <p:nvPicPr>
          <p:cNvPr id="10" name="Google Shape;181;p8">
            <a:extLst>
              <a:ext uri="{FF2B5EF4-FFF2-40B4-BE49-F238E27FC236}">
                <a16:creationId xmlns:a16="http://schemas.microsoft.com/office/drawing/2014/main" id="{5E09A697-6D0D-2DC9-C71D-21ED2D809F7B}"/>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885950"/>
            <a:ext cx="4676775" cy="4230688"/>
          </a:xfrm>
          <a:prstGeom prst="rect">
            <a:avLst/>
          </a:prstGeo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0" y="-166254"/>
            <a:ext cx="11697418" cy="708291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1D4C13-982A-4DDE-BFC3-961EEB62A699}"/>
              </a:ext>
            </a:extLst>
          </p:cNvPr>
          <p:cNvPicPr>
            <a:picLocks noChangeAspect="1"/>
          </p:cNvPicPr>
          <p:nvPr/>
        </p:nvPicPr>
        <p:blipFill rotWithShape="1">
          <a:blip r:embed="rId2">
            <a:extLst>
              <a:ext uri="{28A0092B-C50C-407E-A947-70E740481C1C}">
                <a14:useLocalDpi xmlns:a14="http://schemas.microsoft.com/office/drawing/2010/main" val="0"/>
              </a:ext>
            </a:extLst>
          </a:blip>
          <a:srcRect l="5068"/>
          <a:stretch/>
        </p:blipFill>
        <p:spPr>
          <a:xfrm>
            <a:off x="4930745" y="0"/>
            <a:ext cx="7261255" cy="6916656"/>
          </a:xfrm>
          <a:prstGeom prst="rect">
            <a:avLst/>
          </a:prstGeom>
        </p:spPr>
      </p:pic>
      <p:sp>
        <p:nvSpPr>
          <p:cNvPr id="7" name="TextBox 6">
            <a:extLst>
              <a:ext uri="{FF2B5EF4-FFF2-40B4-BE49-F238E27FC236}">
                <a16:creationId xmlns:a16="http://schemas.microsoft.com/office/drawing/2014/main" id="{9B5EA6E5-6EEF-0DBF-8F83-DAE46BE16DA9}"/>
              </a:ext>
            </a:extLst>
          </p:cNvPr>
          <p:cNvSpPr txBox="1"/>
          <p:nvPr/>
        </p:nvSpPr>
        <p:spPr>
          <a:xfrm>
            <a:off x="-56337" y="1272084"/>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Đồi hoang sẽ hóa rừng thông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Núi loang lổ cháy sẽ bùng màu xanh.</a:t>
            </a:r>
          </a:p>
        </p:txBody>
      </p:sp>
      <p:sp>
        <p:nvSpPr>
          <p:cNvPr id="21" name="TextBox 20">
            <a:extLst>
              <a:ext uri="{FF2B5EF4-FFF2-40B4-BE49-F238E27FC236}">
                <a16:creationId xmlns:a16="http://schemas.microsoft.com/office/drawing/2014/main" id="{D518C7B4-75D2-2BE6-73E9-85D79F48DE02}"/>
              </a:ext>
            </a:extLst>
          </p:cNvPr>
          <p:cNvSpPr txBox="1"/>
          <p:nvPr/>
        </p:nvSpPr>
        <p:spPr>
          <a:xfrm>
            <a:off x="-56337" y="3618363"/>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Này em, này chị, này 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Dốc nghiêng, mũ nón nhấp nhô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Đàn chim vui hót líu lo quanh đồi.</a:t>
            </a:r>
          </a:p>
        </p:txBody>
      </p:sp>
      <p:sp>
        <p:nvSpPr>
          <p:cNvPr id="19" name="TextBox 18">
            <a:extLst>
              <a:ext uri="{FF2B5EF4-FFF2-40B4-BE49-F238E27FC236}">
                <a16:creationId xmlns:a16="http://schemas.microsoft.com/office/drawing/2014/main" id="{3DC91FEE-78D0-C8E3-EFF4-366028D6DD25}"/>
              </a:ext>
            </a:extLst>
          </p:cNvPr>
          <p:cNvSpPr txBox="1"/>
          <p:nvPr/>
        </p:nvSpPr>
        <p:spPr>
          <a:xfrm>
            <a:off x="209043" y="240134"/>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3" name="Right Brace 2">
            <a:extLst>
              <a:ext uri="{FF2B5EF4-FFF2-40B4-BE49-F238E27FC236}">
                <a16:creationId xmlns:a16="http://schemas.microsoft.com/office/drawing/2014/main" id="{030B91F9-678B-438D-AB64-C70AF62781D4}"/>
              </a:ext>
            </a:extLst>
          </p:cNvPr>
          <p:cNvSpPr/>
          <p:nvPr/>
        </p:nvSpPr>
        <p:spPr>
          <a:xfrm>
            <a:off x="5630014" y="1405836"/>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Google Shape;171;p7">
            <a:extLst>
              <a:ext uri="{FF2B5EF4-FFF2-40B4-BE49-F238E27FC236}">
                <a16:creationId xmlns:a16="http://schemas.microsoft.com/office/drawing/2014/main" id="{7B4179CE-8481-4B5C-92CD-1C73270DEE7F}"/>
              </a:ext>
            </a:extLst>
          </p:cNvPr>
          <p:cNvSpPr/>
          <p:nvPr/>
        </p:nvSpPr>
        <p:spPr>
          <a:xfrm>
            <a:off x="6468543" y="1898470"/>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1</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3" name="Right Brace 12">
            <a:extLst>
              <a:ext uri="{FF2B5EF4-FFF2-40B4-BE49-F238E27FC236}">
                <a16:creationId xmlns:a16="http://schemas.microsoft.com/office/drawing/2014/main" id="{626D4DCD-D583-4C6E-B859-2E91EBC98434}"/>
              </a:ext>
            </a:extLst>
          </p:cNvPr>
          <p:cNvSpPr/>
          <p:nvPr/>
        </p:nvSpPr>
        <p:spPr>
          <a:xfrm>
            <a:off x="5630014" y="3795228"/>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Google Shape;171;p7">
            <a:extLst>
              <a:ext uri="{FF2B5EF4-FFF2-40B4-BE49-F238E27FC236}">
                <a16:creationId xmlns:a16="http://schemas.microsoft.com/office/drawing/2014/main" id="{8D015942-BBB3-4486-9E85-3D76CE46BC01}"/>
              </a:ext>
            </a:extLst>
          </p:cNvPr>
          <p:cNvSpPr/>
          <p:nvPr/>
        </p:nvSpPr>
        <p:spPr>
          <a:xfrm>
            <a:off x="6468543" y="4287862"/>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2</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418618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3DC91FEE-78D0-C8E3-EFF4-366028D6DD25}"/>
              </a:ext>
            </a:extLst>
          </p:cNvPr>
          <p:cNvSpPr txBox="1"/>
          <p:nvPr/>
        </p:nvSpPr>
        <p:spPr>
          <a:xfrm>
            <a:off x="1500436" y="669733"/>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96B2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
        <p:nvSpPr>
          <p:cNvPr id="8" name="TextBox 7">
            <a:extLst>
              <a:ext uri="{FF2B5EF4-FFF2-40B4-BE49-F238E27FC236}">
                <a16:creationId xmlns:a16="http://schemas.microsoft.com/office/drawing/2014/main" id="{98214730-FB98-21D0-287F-E9DE7E85DFE0}"/>
              </a:ext>
            </a:extLst>
          </p:cNvPr>
          <p:cNvSpPr txBox="1"/>
          <p:nvPr/>
        </p:nvSpPr>
        <p:spPr>
          <a:xfrm>
            <a:off x="1500436" y="1613118"/>
            <a:ext cx="60945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ngoan chạm giọt mồ hôi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xuân lấp lánh mọi miền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Niềm vui háo hức trải trên núi đồi.</a:t>
            </a:r>
          </a:p>
        </p:txBody>
      </p:sp>
      <p:sp>
        <p:nvSpPr>
          <p:cNvPr id="10" name="TextBox 9">
            <a:extLst>
              <a:ext uri="{FF2B5EF4-FFF2-40B4-BE49-F238E27FC236}">
                <a16:creationId xmlns:a16="http://schemas.microsoft.com/office/drawing/2014/main" id="{AE22ED91-1DB0-FC89-0061-BEED1E2A7C45}"/>
              </a:ext>
            </a:extLst>
          </p:cNvPr>
          <p:cNvSpPr txBox="1"/>
          <p:nvPr/>
        </p:nvSpPr>
        <p:spPr>
          <a:xfrm>
            <a:off x="121245" y="3877132"/>
            <a:ext cx="9348877"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 bàn tay nhỏ đấy thôi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Góp mầm xanh với đất trời yêu thương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Rồi đây trên khắp quê 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Màu xuân xanh biếc nẻo đường tương lai.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Nguyễn Lãm Thắng</a:t>
            </a:r>
          </a:p>
        </p:txBody>
      </p:sp>
      <p:sp>
        <p:nvSpPr>
          <p:cNvPr id="11" name="Right Brace 10">
            <a:extLst>
              <a:ext uri="{FF2B5EF4-FFF2-40B4-BE49-F238E27FC236}">
                <a16:creationId xmlns:a16="http://schemas.microsoft.com/office/drawing/2014/main" id="{32D7A2D6-D476-4EFC-BF08-8A9F54819625}"/>
              </a:ext>
            </a:extLst>
          </p:cNvPr>
          <p:cNvSpPr/>
          <p:nvPr/>
        </p:nvSpPr>
        <p:spPr>
          <a:xfrm>
            <a:off x="7035760" y="1795270"/>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Google Shape;171;p7">
            <a:extLst>
              <a:ext uri="{FF2B5EF4-FFF2-40B4-BE49-F238E27FC236}">
                <a16:creationId xmlns:a16="http://schemas.microsoft.com/office/drawing/2014/main" id="{139FD500-3C72-49FF-80F6-B37911C6E22F}"/>
              </a:ext>
            </a:extLst>
          </p:cNvPr>
          <p:cNvSpPr/>
          <p:nvPr/>
        </p:nvSpPr>
        <p:spPr>
          <a:xfrm>
            <a:off x="7874289" y="2287904"/>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2</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3" name="Right Brace 12">
            <a:extLst>
              <a:ext uri="{FF2B5EF4-FFF2-40B4-BE49-F238E27FC236}">
                <a16:creationId xmlns:a16="http://schemas.microsoft.com/office/drawing/2014/main" id="{75193AE6-C222-4ABA-84F4-F211D88F5087}"/>
              </a:ext>
            </a:extLst>
          </p:cNvPr>
          <p:cNvSpPr/>
          <p:nvPr/>
        </p:nvSpPr>
        <p:spPr>
          <a:xfrm>
            <a:off x="7911863" y="3897754"/>
            <a:ext cx="655502" cy="1664211"/>
          </a:xfrm>
          <a:prstGeom prst="rightBrace">
            <a:avLst>
              <a:gd name="adj1" fmla="val 24638"/>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Google Shape;171;p7">
            <a:extLst>
              <a:ext uri="{FF2B5EF4-FFF2-40B4-BE49-F238E27FC236}">
                <a16:creationId xmlns:a16="http://schemas.microsoft.com/office/drawing/2014/main" id="{4C0A442E-6F50-4201-B9A8-00B4060D5D5E}"/>
              </a:ext>
            </a:extLst>
          </p:cNvPr>
          <p:cNvSpPr/>
          <p:nvPr/>
        </p:nvSpPr>
        <p:spPr>
          <a:xfrm>
            <a:off x="8750392" y="4390388"/>
            <a:ext cx="1681949" cy="678941"/>
          </a:xfrm>
          <a:prstGeom prst="roundRect">
            <a:avLst>
              <a:gd name="adj" fmla="val 7887"/>
            </a:avLst>
          </a:prstGeom>
          <a:solidFill>
            <a:srgbClr val="FFFFFF"/>
          </a:solidFill>
          <a:ln w="38100" cap="flat" cmpd="sng">
            <a:solidFill>
              <a:srgbClr val="FF0000"/>
            </a:solidFill>
            <a:prstDash val="dash"/>
            <a:round/>
            <a:headEnd type="none" w="sm" len="sm"/>
            <a:tailEnd type="none" w="sm" len="sm"/>
          </a:ln>
        </p:spPr>
        <p:txBody>
          <a:bodyPr spcFirstLastPara="1" wrap="square" lIns="60950" tIns="30467" rIns="60950" bIns="30467" anchor="ctr" anchorCtr="0">
            <a:noAutofit/>
          </a:bodyPr>
          <a:lstStyle/>
          <a:p>
            <a:pPr lvl="0" indent="304815">
              <a:lnSpc>
                <a:spcPct val="125000"/>
              </a:lnSpc>
              <a:buClr>
                <a:srgbClr val="000000"/>
              </a:buClr>
            </a:pPr>
            <a:r>
              <a:rPr lang="en-US" sz="2000" b="1" i="1" kern="0">
                <a:solidFill>
                  <a:srgbClr val="000000"/>
                </a:solidFill>
                <a:latin typeface="UTM Avo" panose="02040603050506020204" pitchFamily="18" charset="0"/>
                <a:cs typeface="Arial"/>
                <a:sym typeface="Arial"/>
              </a:rPr>
              <a:t>Đoạn 3</a:t>
            </a:r>
            <a:endParaRPr kumimoji="0" lang="vi-VN" sz="2000" b="1" i="1"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5321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Google Shape;188;p9">
            <a:extLst>
              <a:ext uri="{FF2B5EF4-FFF2-40B4-BE49-F238E27FC236}">
                <a16:creationId xmlns:a16="http://schemas.microsoft.com/office/drawing/2014/main" id="{47A975EB-C53B-2481-9887-D84AA84C3026}"/>
              </a:ext>
            </a:extLst>
          </p:cNvPr>
          <p:cNvSpPr/>
          <p:nvPr/>
        </p:nvSpPr>
        <p:spPr>
          <a:xfrm>
            <a:off x="4096466" y="1041239"/>
            <a:ext cx="3792034" cy="585257"/>
          </a:xfrm>
          <a:prstGeom prst="roundRect">
            <a:avLst>
              <a:gd name="adj" fmla="val 23258"/>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800" b="1" kern="0" dirty="0" err="1">
                <a:solidFill>
                  <a:srgbClr val="FFFFFF"/>
                </a:solidFill>
                <a:latin typeface="UTM Avo" panose="02040603050506020204" pitchFamily="18" charset="0"/>
                <a:cs typeface="Arial"/>
                <a:sym typeface="Arial"/>
              </a:rPr>
              <a:t>Giải</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nghĩa</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từ</a:t>
            </a:r>
            <a:r>
              <a:rPr lang="en-US" sz="2800" b="1" kern="0" dirty="0">
                <a:solidFill>
                  <a:srgbClr val="FFFFFF"/>
                </a:solidFill>
                <a:latin typeface="UTM Avo" panose="02040603050506020204" pitchFamily="18" charset="0"/>
                <a:cs typeface="Arial"/>
                <a:sym typeface="Arial"/>
              </a:rPr>
              <a:t> </a:t>
            </a:r>
            <a:r>
              <a:rPr lang="en-US" sz="2800" b="1" kern="0" dirty="0" err="1">
                <a:solidFill>
                  <a:srgbClr val="FFFFFF"/>
                </a:solidFill>
                <a:latin typeface="UTM Avo" panose="02040603050506020204" pitchFamily="18" charset="0"/>
                <a:cs typeface="Arial"/>
                <a:sym typeface="Arial"/>
              </a:rPr>
              <a:t>khó</a:t>
            </a:r>
            <a:endParaRPr lang="en-US" sz="2800" b="1" kern="0" dirty="0">
              <a:solidFill>
                <a:srgbClr val="FFFFFF"/>
              </a:solidFill>
              <a:latin typeface="UTM Avo" panose="02040603050506020204" pitchFamily="18" charset="0"/>
              <a:cs typeface="Arial"/>
              <a:sym typeface="Arial"/>
            </a:endParaRPr>
          </a:p>
        </p:txBody>
      </p:sp>
      <p:grpSp>
        <p:nvGrpSpPr>
          <p:cNvPr id="6" name="Google Shape;189;p9">
            <a:extLst>
              <a:ext uri="{FF2B5EF4-FFF2-40B4-BE49-F238E27FC236}">
                <a16:creationId xmlns:a16="http://schemas.microsoft.com/office/drawing/2014/main" id="{84D02648-D4A3-CC77-0787-F61CD8323179}"/>
              </a:ext>
            </a:extLst>
          </p:cNvPr>
          <p:cNvGrpSpPr/>
          <p:nvPr/>
        </p:nvGrpSpPr>
        <p:grpSpPr>
          <a:xfrm>
            <a:off x="736232" y="2115377"/>
            <a:ext cx="4249234" cy="3856434"/>
            <a:chOff x="1221524" y="3042358"/>
            <a:chExt cx="6373851" cy="5784651"/>
          </a:xfrm>
        </p:grpSpPr>
        <p:pic>
          <p:nvPicPr>
            <p:cNvPr id="7" name="Google Shape;190;p9">
              <a:extLst>
                <a:ext uri="{FF2B5EF4-FFF2-40B4-BE49-F238E27FC236}">
                  <a16:creationId xmlns:a16="http://schemas.microsoft.com/office/drawing/2014/main" id="{F7C3710D-D4BD-93B2-DC72-CAD4EE6740E7}"/>
                </a:ext>
              </a:extLst>
            </p:cNvPr>
            <p:cNvPicPr preferRelativeResize="0"/>
            <p:nvPr/>
          </p:nvPicPr>
          <p:blipFill rotWithShape="1">
            <a:blip r:embed="rId3">
              <a:alphaModFix/>
            </a:blip>
            <a:srcRect/>
            <a:stretch/>
          </p:blipFill>
          <p:spPr>
            <a:xfrm>
              <a:off x="1564424" y="3042358"/>
              <a:ext cx="5688051" cy="4135687"/>
            </a:xfrm>
            <a:prstGeom prst="rect">
              <a:avLst/>
            </a:prstGeom>
            <a:noFill/>
            <a:ln>
              <a:noFill/>
            </a:ln>
            <a:effectLst>
              <a:outerShdw blurRad="190500" algn="tl" rotWithShape="0">
                <a:srgbClr val="000000">
                  <a:alpha val="69803"/>
                </a:srgbClr>
              </a:outerShdw>
            </a:effectLst>
          </p:spPr>
        </p:pic>
        <p:sp>
          <p:nvSpPr>
            <p:cNvPr id="11" name="Google Shape;191;p9">
              <a:extLst>
                <a:ext uri="{FF2B5EF4-FFF2-40B4-BE49-F238E27FC236}">
                  <a16:creationId xmlns:a16="http://schemas.microsoft.com/office/drawing/2014/main" id="{DA1FCA16-B0B0-63F0-B955-C80B5D8AC7F2}"/>
                </a:ext>
              </a:extLst>
            </p:cNvPr>
            <p:cNvSpPr/>
            <p:nvPr/>
          </p:nvSpPr>
          <p:spPr>
            <a:xfrm>
              <a:off x="1221524" y="6946359"/>
              <a:ext cx="6373851" cy="1880650"/>
            </a:xfrm>
            <a:prstGeom prst="roundRect">
              <a:avLst>
                <a:gd name="adj" fmla="val 9739"/>
              </a:avLst>
            </a:prstGeom>
            <a:solidFill>
              <a:srgbClr val="FFFFFF"/>
            </a:solidFill>
            <a:ln w="38100" cap="flat" cmpd="sng">
              <a:solidFill>
                <a:srgbClr val="C0504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
                  <a:srgbClr val="000000"/>
                </a:buClr>
                <a:buFont typeface="Arial"/>
                <a:buNone/>
                <a:defRPr/>
              </a:pPr>
              <a:r>
                <a:rPr lang="en-US" sz="2400" b="1" kern="0" dirty="0" err="1">
                  <a:solidFill>
                    <a:srgbClr val="000000"/>
                  </a:solidFill>
                  <a:latin typeface="UTM Avo" panose="02040603050506020204" pitchFamily="18" charset="0"/>
                  <a:cs typeface="Arial"/>
                  <a:sym typeface="Arial"/>
                </a:rPr>
                <a:t>Loang</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lổ</a:t>
              </a:r>
              <a:r>
                <a:rPr lang="en-US" sz="2400" b="1"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nhiều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mảng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màu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đan</a:t>
              </a:r>
              <a:r>
                <a:rPr lang="en-US" sz="2400" kern="0" dirty="0">
                  <a:solidFill>
                    <a:srgbClr val="000000"/>
                  </a:solidFill>
                  <a:latin typeface="UTM Avo" panose="02040603050506020204" pitchFamily="18" charset="0"/>
                  <a:cs typeface="Arial"/>
                  <a:sym typeface="Arial"/>
                </a:rPr>
                <a:t> xen, </a:t>
              </a:r>
              <a:r>
                <a:rPr lang="en-US" sz="2400" kern="0" dirty="0" err="1">
                  <a:solidFill>
                    <a:srgbClr val="000000"/>
                  </a:solidFill>
                  <a:latin typeface="UTM Avo" panose="02040603050506020204" pitchFamily="18" charset="0"/>
                  <a:cs typeface="Arial"/>
                  <a:sym typeface="Arial"/>
                </a:rPr>
                <a:t>lộn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xộn</a:t>
              </a:r>
              <a:r>
                <a:rPr lang="en-US" sz="2400" kern="0" dirty="0">
                  <a:solidFill>
                    <a:srgbClr val="000000"/>
                  </a:solidFill>
                  <a:latin typeface="UTM Avo" panose="02040603050506020204" pitchFamily="18" charset="0"/>
                  <a:cs typeface="Arial"/>
                  <a:sym typeface="Arial"/>
                </a:rPr>
                <a:t>.</a:t>
              </a:r>
            </a:p>
          </p:txBody>
        </p:sp>
      </p:grpSp>
      <p:grpSp>
        <p:nvGrpSpPr>
          <p:cNvPr id="12" name="Google Shape;192;p9">
            <a:extLst>
              <a:ext uri="{FF2B5EF4-FFF2-40B4-BE49-F238E27FC236}">
                <a16:creationId xmlns:a16="http://schemas.microsoft.com/office/drawing/2014/main" id="{B51E59F7-12E2-DB2E-52B8-E273FD89EBFD}"/>
              </a:ext>
            </a:extLst>
          </p:cNvPr>
          <p:cNvGrpSpPr/>
          <p:nvPr/>
        </p:nvGrpSpPr>
        <p:grpSpPr>
          <a:xfrm>
            <a:off x="5509883" y="1539311"/>
            <a:ext cx="6400800" cy="4432500"/>
            <a:chOff x="8458200" y="3300007"/>
            <a:chExt cx="9601200" cy="6648749"/>
          </a:xfrm>
        </p:grpSpPr>
        <p:pic>
          <p:nvPicPr>
            <p:cNvPr id="13" name="Google Shape;193;p9">
              <a:extLst>
                <a:ext uri="{FF2B5EF4-FFF2-40B4-BE49-F238E27FC236}">
                  <a16:creationId xmlns:a16="http://schemas.microsoft.com/office/drawing/2014/main" id="{64FF3897-1C31-46BA-4FF5-58C423869D6B}"/>
                </a:ext>
              </a:extLst>
            </p:cNvPr>
            <p:cNvPicPr preferRelativeResize="0"/>
            <p:nvPr/>
          </p:nvPicPr>
          <p:blipFill rotWithShape="1">
            <a:blip r:embed="rId4">
              <a:alphaModFix/>
            </a:blip>
            <a:srcRect/>
            <a:stretch/>
          </p:blipFill>
          <p:spPr>
            <a:xfrm>
              <a:off x="11035529" y="3300007"/>
              <a:ext cx="3647223" cy="4554537"/>
            </a:xfrm>
            <a:prstGeom prst="rect">
              <a:avLst/>
            </a:prstGeom>
            <a:noFill/>
            <a:ln>
              <a:noFill/>
            </a:ln>
          </p:spPr>
        </p:pic>
        <p:sp>
          <p:nvSpPr>
            <p:cNvPr id="14" name="Google Shape;194;p9">
              <a:extLst>
                <a:ext uri="{FF2B5EF4-FFF2-40B4-BE49-F238E27FC236}">
                  <a16:creationId xmlns:a16="http://schemas.microsoft.com/office/drawing/2014/main" id="{F14A3AB7-2EB0-2A38-CEA1-420C58F608FD}"/>
                </a:ext>
              </a:extLst>
            </p:cNvPr>
            <p:cNvSpPr/>
            <p:nvPr/>
          </p:nvSpPr>
          <p:spPr>
            <a:xfrm>
              <a:off x="8458200" y="8119957"/>
              <a:ext cx="9601200" cy="1828799"/>
            </a:xfrm>
            <a:prstGeom prst="roundRect">
              <a:avLst>
                <a:gd name="adj" fmla="val 9739"/>
              </a:avLst>
            </a:prstGeom>
            <a:solidFill>
              <a:srgbClr val="FFFFFF"/>
            </a:solidFill>
            <a:ln w="38100" cap="flat" cmpd="sng">
              <a:solidFill>
                <a:srgbClr val="C0504D"/>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buClr>
                  <a:srgbClr val="000000"/>
                </a:buClr>
                <a:buFont typeface="Arial"/>
                <a:buNone/>
                <a:defRPr/>
              </a:pPr>
              <a:r>
                <a:rPr lang="en-US" sz="2400" b="1" kern="0" dirty="0" err="1">
                  <a:solidFill>
                    <a:srgbClr val="000000"/>
                  </a:solidFill>
                  <a:latin typeface="UTM Avo" panose="02040603050506020204" pitchFamily="18" charset="0"/>
                  <a:cs typeface="Arial"/>
                  <a:sym typeface="Arial"/>
                </a:rPr>
                <a:t>Háo</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hức</a:t>
              </a:r>
              <a:r>
                <a:rPr lang="en-US" sz="2400" b="1"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Phấn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khởi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nóng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lòng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chờ</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đợi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điều</a:t>
              </a:r>
              <a:r>
                <a:rPr lang="en-US" sz="2400" kern="0" dirty="0">
                  <a:solidFill>
                    <a:srgbClr val="000000"/>
                  </a:solidFill>
                  <a:latin typeface="UTM Avo" panose="02040603050506020204" pitchFamily="18" charset="0"/>
                  <a:cs typeface="Arial"/>
                  <a:sym typeface="Arial"/>
                </a:rPr>
                <a:t> hay, </a:t>
              </a:r>
              <a:r>
                <a:rPr lang="en-US" sz="2400" kern="0" dirty="0" err="1">
                  <a:solidFill>
                    <a:srgbClr val="000000"/>
                  </a:solidFill>
                  <a:latin typeface="UTM Avo" panose="02040603050506020204" pitchFamily="18" charset="0"/>
                  <a:cs typeface="Arial"/>
                  <a:sym typeface="Arial"/>
                </a:rPr>
                <a:t>điều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vui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biết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sắp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tới</a:t>
              </a:r>
              <a:r>
                <a:rPr lang="en-US" sz="2400" kern="0" dirty="0">
                  <a:solidFill>
                    <a:srgbClr val="000000"/>
                  </a:solidFill>
                  <a:latin typeface="UTM Avo" panose="02040603050506020204" pitchFamily="18" charset="0"/>
                  <a:cs typeface="Arial"/>
                  <a:sym typeface="Arial"/>
                </a:rPr>
                <a:t>.</a:t>
              </a:r>
            </a:p>
          </p:txBody>
        </p:sp>
      </p:grpSp>
    </p:spTree>
    <p:extLst>
      <p:ext uri="{BB962C8B-B14F-4D97-AF65-F5344CB8AC3E}">
        <p14:creationId xmlns:p14="http://schemas.microsoft.com/office/powerpoint/2010/main" val="329794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316793" y="1267161"/>
              <a:ext cx="518763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trong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nhóm</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6" name="Group 15">
            <a:extLst>
              <a:ext uri="{FF2B5EF4-FFF2-40B4-BE49-F238E27FC236}">
                <a16:creationId xmlns:a16="http://schemas.microsoft.com/office/drawing/2014/main" id="{A9901A24-7953-DFAF-8442-D645C16601E4}"/>
              </a:ext>
            </a:extLst>
          </p:cNvPr>
          <p:cNvGrpSpPr/>
          <p:nvPr/>
        </p:nvGrpSpPr>
        <p:grpSpPr>
          <a:xfrm>
            <a:off x="1564628" y="1900598"/>
            <a:ext cx="6110884" cy="2770366"/>
            <a:chOff x="-95496" y="2530136"/>
            <a:chExt cx="6110884" cy="2770366"/>
          </a:xfrm>
        </p:grpSpPr>
        <p:grpSp>
          <p:nvGrpSpPr>
            <p:cNvPr id="17" name="Group 16">
              <a:extLst>
                <a:ext uri="{FF2B5EF4-FFF2-40B4-BE49-F238E27FC236}">
                  <a16:creationId xmlns:a16="http://schemas.microsoft.com/office/drawing/2014/main" id="{DAAEFE44-C539-B5E1-B0C2-6FAAB5450D82}"/>
                </a:ext>
              </a:extLst>
            </p:cNvPr>
            <p:cNvGrpSpPr/>
            <p:nvPr/>
          </p:nvGrpSpPr>
          <p:grpSpPr>
            <a:xfrm>
              <a:off x="-95496" y="2530136"/>
              <a:ext cx="6110884" cy="2770366"/>
              <a:chOff x="132772" y="2212312"/>
              <a:chExt cx="6110884" cy="3068919"/>
            </a:xfrm>
          </p:grpSpPr>
          <p:sp>
            <p:nvSpPr>
              <p:cNvPr id="19" name="Rectangle: Rounded Corners 18">
                <a:extLst>
                  <a:ext uri="{FF2B5EF4-FFF2-40B4-BE49-F238E27FC236}">
                    <a16:creationId xmlns:a16="http://schemas.microsoft.com/office/drawing/2014/main"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9F5FA49B-7C94-497C-2B1D-652FD42049FE}"/>
                  </a:ext>
                </a:extLst>
              </p:cNvPr>
              <p:cNvSpPr txBox="1"/>
              <p:nvPr/>
            </p:nvSpPr>
            <p:spPr>
              <a:xfrm>
                <a:off x="2036216" y="2212312"/>
                <a:ext cx="2528967"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Yêu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Cầu</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1" name="TextBox 20">
                <a:extLst>
                  <a:ext uri="{FF2B5EF4-FFF2-40B4-BE49-F238E27FC236}">
                    <a16:creationId xmlns:a16="http://schemas.microsoft.com/office/drawing/2014/main" id="{11773A21-4CAF-9856-ABC2-D5F10530CBF9}"/>
                  </a:ext>
                </a:extLst>
              </p:cNvPr>
              <p:cNvSpPr txBox="1"/>
              <p:nvPr/>
            </p:nvSpPr>
            <p:spPr>
              <a:xfrm>
                <a:off x="132772" y="3026057"/>
                <a:ext cx="6110884" cy="1949316"/>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Phân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công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theo</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đoạn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Tất</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cả</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thành</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viên</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đều</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Giải</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nghĩa</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từ</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cùng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nhau</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endParaRPr kumimoji="0" lang="vi-VN" sz="2800" b="1" i="0" u="none" strike="noStrike" kern="0" cap="none" spc="0" normalizeH="0" baseline="0" noProof="0" dirty="0">
                  <a:ln>
                    <a:noFill/>
                  </a:ln>
                  <a:solidFill>
                    <a:srgbClr val="002060"/>
                  </a:solidFill>
                  <a:effectLst/>
                  <a:uLnTx/>
                  <a:uFillTx/>
                </a:endParaRPr>
              </a:p>
            </p:txBody>
          </p:sp>
        </p:grpSp>
        <p:pic>
          <p:nvPicPr>
            <p:cNvPr id="18" name="Picture 17">
              <a:extLst>
                <a:ext uri="{FF2B5EF4-FFF2-40B4-BE49-F238E27FC236}">
                  <a16:creationId xmlns:a16="http://schemas.microsoft.com/office/drawing/2014/main" id="{91D730E3-AFF6-A8F0-AE4E-D3C8ACB204A4}"/>
                </a:ext>
              </a:extLst>
            </p:cNvPr>
            <p:cNvPicPr>
              <a:picLocks noChangeAspect="1"/>
            </p:cNvPicPr>
            <p:nvPr/>
          </p:nvPicPr>
          <p:blipFill>
            <a:blip r:embed="rId5"/>
            <a:stretch>
              <a:fillRect/>
            </a:stretch>
          </p:blipFill>
          <p:spPr>
            <a:xfrm>
              <a:off x="3880868" y="2551894"/>
              <a:ext cx="856323" cy="728397"/>
            </a:xfrm>
            <a:prstGeom prst="rect">
              <a:avLst/>
            </a:prstGeom>
          </p:spPr>
        </p:pic>
      </p:grpSp>
    </p:spTree>
    <p:extLst>
      <p:ext uri="{BB962C8B-B14F-4D97-AF65-F5344CB8AC3E}">
        <p14:creationId xmlns:p14="http://schemas.microsoft.com/office/powerpoint/2010/main" val="34458246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316793" y="1267161"/>
              <a:ext cx="518763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trong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nhóm</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a:t>
                  </a:r>
                  <a:endParaRPr kumimoji="0" lang="vi-VN" sz="2800" b="1" i="0" u="none" strike="noStrike" kern="0" cap="none" spc="0" normalizeH="0" baseline="0" noProof="0" dirty="0">
                    <a:ln>
                      <a:noFill/>
                    </a:ln>
                    <a:solidFill>
                      <a:srgbClr val="002060"/>
                    </a:solidFill>
                    <a:effectLst/>
                    <a:uLnTx/>
                    <a:uFillTx/>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614952" y="1267161"/>
              <a:ext cx="4591321"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Luyện</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trước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lớp</a:t>
              </a:r>
              <a:endParaRPr lang="vi-VN" sz="4800" dirty="0">
                <a:solidFill>
                  <a:srgbClr val="00B0F0"/>
                </a:solidFill>
                <a:latin typeface="Avo"/>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094019" cy="9205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rPr>
                    <a:t>.</a:t>
                  </a:r>
                  <a:endParaRPr kumimoji="0" lang="vi-VN" sz="2800" b="1" i="0" u="none" strike="noStrike" kern="0" cap="none" spc="0" normalizeH="0" baseline="0" noProof="0" dirty="0">
                    <a:ln>
                      <a:noFill/>
                    </a:ln>
                    <a:solidFill>
                      <a:srgbClr val="002060"/>
                    </a:solidFill>
                    <a:effectLst/>
                    <a:uLnTx/>
                    <a:uFillTx/>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71237" y="2581435"/>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531592" y="1267161"/>
              <a:ext cx="47580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YÊU CẦU CẦN ĐẠT</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sp>
        <p:nvSpPr>
          <p:cNvPr id="6" name="TextBox 5">
            <a:extLst>
              <a:ext uri="{FF2B5EF4-FFF2-40B4-BE49-F238E27FC236}">
                <a16:creationId xmlns:a16="http://schemas.microsoft.com/office/drawing/2014/main" id="{B2181254-7F10-47E0-B8DE-0B4101EB8741}"/>
              </a:ext>
            </a:extLst>
          </p:cNvPr>
          <p:cNvSpPr txBox="1"/>
          <p:nvPr/>
        </p:nvSpPr>
        <p:spPr>
          <a:xfrm>
            <a:off x="823650" y="1546450"/>
            <a:ext cx="10606645" cy="4524315"/>
          </a:xfrm>
          <a:prstGeom prst="rect">
            <a:avLst/>
          </a:prstGeom>
          <a:noFill/>
        </p:spPr>
        <p:txBody>
          <a:bodyPr wrap="square" rtlCol="0">
            <a:spAutoFit/>
          </a:bodyPr>
          <a:lstStyle/>
          <a:p>
            <a:pPr algn="just"/>
            <a:r>
              <a:rPr lang="vi-VN" sz="2400"/>
              <a:t>- Nêu được phỏng đoán về nội dung bài đọc qua tên bài, hoạt động khởi động và tranh </a:t>
            </a:r>
            <a:r>
              <a:rPr lang="en-US" sz="2400"/>
              <a:t> </a:t>
            </a:r>
            <a:r>
              <a:rPr lang="vi-VN" sz="2400"/>
              <a:t>minh hoạ.</a:t>
            </a:r>
          </a:p>
          <a:p>
            <a:pPr algn="just"/>
            <a:r>
              <a:rPr lang="vi-VN" sz="2400"/>
              <a:t>- Đọc trôi chảy bài đọc, ngắt nghỉ đúng nhịp thơ, đúng logic ngữ nghĩa, đúng mạch cảm xúc của bài thơ; trả lời được các câu hỏi tìm hiểu bài. Hiểu được nội dung của bài đọc: </a:t>
            </a:r>
            <a:r>
              <a:rPr lang="vi-VN" sz="2400" i="1"/>
              <a:t>Niềm vui của các bạn nhỏ khi tham gia trồng cây. </a:t>
            </a:r>
            <a:r>
              <a:rPr lang="vi-VN" sz="2400"/>
              <a:t>Từ đó, rút ra ý nghĩa:</a:t>
            </a:r>
            <a:r>
              <a:rPr lang="vi-VN" sz="2400" i="1"/>
              <a:t> Kêu gọi mọi người chung tay trồng cây gây rừng, phủ xanh đồi trọc và có ý thức bảo vệ môi trường sống của chúng ta. </a:t>
            </a:r>
            <a:endParaRPr lang="en-US" sz="2400" i="1"/>
          </a:p>
          <a:p>
            <a:pPr algn="just"/>
            <a:r>
              <a:rPr lang="vi-VN" sz="2400"/>
              <a:t>Học thuộc lòng được bài thơ.</a:t>
            </a:r>
          </a:p>
          <a:p>
            <a:pPr algn="just"/>
            <a:r>
              <a:rPr lang="vi-VN" sz="2400"/>
              <a:t>-Tìm đọc được một truyện hoặc đoạn kịch nói về việc bảo vệ môi trường hoặc về ước mơ chinh phục thiên nhiên; viết được Nhật kí đọc sách; thi “Tuyên truyền viên nhí”: Kể và nêu bài học rút ra từ câu chuyện hoặc đoạn kịch, ghi chép tóm tắt về một truyện hoặc đoạn kịch được nghe kể.</a:t>
            </a:r>
          </a:p>
        </p:txBody>
      </p:sp>
    </p:spTree>
    <p:extLst>
      <p:ext uri="{BB962C8B-B14F-4D97-AF65-F5344CB8AC3E}">
        <p14:creationId xmlns:p14="http://schemas.microsoft.com/office/powerpoint/2010/main" val="200934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id="{BF1A9FEF-6710-D788-B2B0-BEEFDAD77977}"/>
              </a:ext>
            </a:extLst>
          </p:cNvPr>
          <p:cNvSpPr txBox="1"/>
          <p:nvPr/>
        </p:nvSpPr>
        <p:spPr>
          <a:xfrm>
            <a:off x="1824632" y="2486625"/>
            <a:ext cx="63516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rPr>
              <a:t>Luyện đọc hiểu</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Google Shape;224;p12">
            <a:extLst>
              <a:ext uri="{FF2B5EF4-FFF2-40B4-BE49-F238E27FC236}">
                <a16:creationId xmlns:a16="http://schemas.microsoft.com/office/drawing/2014/main" id="{0446363C-1EC5-3FCE-8888-87D0C037EB6B}"/>
              </a:ext>
            </a:extLst>
          </p:cNvPr>
          <p:cNvSpPr/>
          <p:nvPr/>
        </p:nvSpPr>
        <p:spPr>
          <a:xfrm>
            <a:off x="4521200" y="945079"/>
            <a:ext cx="2378364" cy="547077"/>
          </a:xfrm>
          <a:prstGeom prst="roundRect">
            <a:avLst>
              <a:gd name="adj" fmla="val 50000"/>
            </a:avLst>
          </a:prstGeom>
          <a:solidFill>
            <a:srgbClr val="C00000"/>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pPr>
            <a:r>
              <a:rPr lang="en-US" sz="2800" b="1" kern="0">
                <a:solidFill>
                  <a:srgbClr val="FFFFFF"/>
                </a:solidFill>
                <a:latin typeface="UTM Avo" panose="02040603050506020204" pitchFamily="18" charset="0"/>
                <a:cs typeface="Arial"/>
                <a:sym typeface="Arial"/>
              </a:rPr>
              <a:t>Câu hỏi</a:t>
            </a:r>
            <a:endParaRPr lang="en-US" sz="2800" b="1" kern="0" dirty="0">
              <a:solidFill>
                <a:srgbClr val="FFFFFF"/>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A587653A-644C-4729-87A5-77947CDB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86" y="1690688"/>
            <a:ext cx="11826104" cy="3732987"/>
          </a:xfrm>
          <a:prstGeom prst="rect">
            <a:avLst/>
          </a:prstGeom>
        </p:spPr>
      </p:pic>
    </p:spTree>
    <p:extLst>
      <p:ext uri="{BB962C8B-B14F-4D97-AF65-F5344CB8AC3E}">
        <p14:creationId xmlns:p14="http://schemas.microsoft.com/office/powerpoint/2010/main" val="169059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4"/>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07936" y="1267161"/>
              <a:ext cx="10237098" cy="573234"/>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1. Ở khổ thơ đầu, bạn nhỏ thể hiện mong ước gì khi trồng cây?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sp>
        <p:nvSpPr>
          <p:cNvPr id="3" name="Rectangle 2">
            <a:extLst>
              <a:ext uri="{FF2B5EF4-FFF2-40B4-BE49-F238E27FC236}">
                <a16:creationId xmlns:a16="http://schemas.microsoft.com/office/drawing/2014/main" id="{3C0C4E84-DCA2-4286-9CC6-6ACE17395F8A}"/>
              </a:ext>
            </a:extLst>
          </p:cNvPr>
          <p:cNvSpPr/>
          <p:nvPr/>
        </p:nvSpPr>
        <p:spPr>
          <a:xfrm>
            <a:off x="3313216" y="3040856"/>
            <a:ext cx="5142016"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0BE782-27C3-4FBD-9135-32CE1F5118EE}"/>
              </a:ext>
            </a:extLst>
          </p:cNvPr>
          <p:cNvSpPr/>
          <p:nvPr/>
        </p:nvSpPr>
        <p:spPr>
          <a:xfrm>
            <a:off x="2818633" y="3520528"/>
            <a:ext cx="6408493"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8D7EF4C-E9E1-4BA0-A658-0136ED6BE72F}"/>
              </a:ext>
            </a:extLst>
          </p:cNvPr>
          <p:cNvSpPr txBox="1"/>
          <p:nvPr/>
        </p:nvSpPr>
        <p:spPr>
          <a:xfrm>
            <a:off x="2152473" y="2009805"/>
            <a:ext cx="7585293"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Đồi hoang sẽ hóa rừng thông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Núi loang lổ cháy sẽ bùng màu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xanh.</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60EF9318-87D2-4962-9279-97C7F266ADD6}"/>
              </a:ext>
            </a:extLst>
          </p:cNvPr>
          <p:cNvSpPr/>
          <p:nvPr/>
        </p:nvSpPr>
        <p:spPr>
          <a:xfrm>
            <a:off x="1180237" y="4306035"/>
            <a:ext cx="9926253" cy="1883317"/>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Bạn nhỏ thể hiện mong ước đồi hoang sẽ hoá thành rừng thông và những ngọn núi loang lổ do cháy rừng/ đốt rừng sẽ được phủ xanh.</a:t>
            </a:r>
            <a:endParaRPr lang="en-US" sz="3600">
              <a:solidFill>
                <a:srgbClr val="C00000"/>
              </a:solidFill>
            </a:endParaRPr>
          </a:p>
        </p:txBody>
      </p:sp>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3157570" y="1267161"/>
              <a:ext cx="350608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1</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id="{DAAEFE44-C539-B5E1-B0C2-6FAAB5450D82}"/>
              </a:ext>
            </a:extLst>
          </p:cNvPr>
          <p:cNvGrpSpPr/>
          <p:nvPr/>
        </p:nvGrpSpPr>
        <p:grpSpPr>
          <a:xfrm>
            <a:off x="638352" y="2136667"/>
            <a:ext cx="6110884" cy="2770366"/>
            <a:chOff x="132772" y="2212312"/>
            <a:chExt cx="6110884" cy="3068919"/>
          </a:xfrm>
        </p:grpSpPr>
        <p:sp>
          <p:nvSpPr>
            <p:cNvPr id="19" name="Rectangle: Rounded Corners 18">
              <a:extLst>
                <a:ext uri="{FF2B5EF4-FFF2-40B4-BE49-F238E27FC236}">
                  <a16:creationId xmlns:a16="http://schemas.microsoft.com/office/drawing/2014/main"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11773A21-4CAF-9856-ABC2-D5F10530CBF9}"/>
                </a:ext>
              </a:extLst>
            </p:cNvPr>
            <p:cNvSpPr txBox="1"/>
            <p:nvPr/>
          </p:nvSpPr>
          <p:spPr>
            <a:xfrm>
              <a:off x="132772" y="2316265"/>
              <a:ext cx="6110884" cy="2749150"/>
            </a:xfrm>
            <a:prstGeom prst="rect">
              <a:avLst/>
            </a:prstGeom>
            <a:noFill/>
          </p:spPr>
          <p:txBody>
            <a:bodyPr wrap="square">
              <a:spAutoFit/>
            </a:bodyPr>
            <a:lstStyle/>
            <a:p>
              <a:pPr marL="568325" marR="0" lvl="0" algn="ctr" defTabSz="914400" rtl="0" eaLnBrk="1" fontAlgn="auto" latinLnBrk="0" hangingPunct="1">
                <a:lnSpc>
                  <a:spcPct val="150000"/>
                </a:lnSpc>
                <a:spcBef>
                  <a:spcPts val="0"/>
                </a:spcBef>
                <a:spcAft>
                  <a:spcPts val="0"/>
                </a:spcAft>
                <a:buClrTx/>
                <a:buSzTx/>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Mong ước của các bạn nhỏ khi tham gia trồng cây. </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730506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4"/>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1272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2. Những từ ngữ, hình ảnh nào cho thấy hoạt động trồng cây rất vui?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sp>
        <p:nvSpPr>
          <p:cNvPr id="3" name="Rectangle 2">
            <a:extLst>
              <a:ext uri="{FF2B5EF4-FFF2-40B4-BE49-F238E27FC236}">
                <a16:creationId xmlns:a16="http://schemas.microsoft.com/office/drawing/2014/main" id="{3C0C4E84-DCA2-4286-9CC6-6ACE17395F8A}"/>
              </a:ext>
            </a:extLst>
          </p:cNvPr>
          <p:cNvSpPr/>
          <p:nvPr/>
        </p:nvSpPr>
        <p:spPr>
          <a:xfrm>
            <a:off x="3776354" y="1673774"/>
            <a:ext cx="4334492"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E50BE782-27C3-4FBD-9135-32CE1F5118EE}"/>
              </a:ext>
            </a:extLst>
          </p:cNvPr>
          <p:cNvSpPr/>
          <p:nvPr/>
        </p:nvSpPr>
        <p:spPr>
          <a:xfrm>
            <a:off x="2937815" y="2195515"/>
            <a:ext cx="6408493"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6B1F84FA-69E6-4CCA-A304-F3CB9AA80A69}"/>
              </a:ext>
            </a:extLst>
          </p:cNvPr>
          <p:cNvSpPr/>
          <p:nvPr/>
        </p:nvSpPr>
        <p:spPr>
          <a:xfrm>
            <a:off x="5503521" y="2717256"/>
            <a:ext cx="3842787"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60268DAE-D2D2-49E1-B709-2F6D0F1C36FD}"/>
              </a:ext>
            </a:extLst>
          </p:cNvPr>
          <p:cNvSpPr/>
          <p:nvPr/>
        </p:nvSpPr>
        <p:spPr>
          <a:xfrm>
            <a:off x="5942481" y="4605065"/>
            <a:ext cx="3403828"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2EB0B88-3C30-4353-85FA-2569742F486E}"/>
              </a:ext>
            </a:extLst>
          </p:cNvPr>
          <p:cNvSpPr/>
          <p:nvPr/>
        </p:nvSpPr>
        <p:spPr>
          <a:xfrm>
            <a:off x="3044902" y="5598688"/>
            <a:ext cx="5885342" cy="5217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68D7EF4C-E9E1-4BA0-A658-0136ED6BE72F}"/>
              </a:ext>
            </a:extLst>
          </p:cNvPr>
          <p:cNvSpPr txBox="1"/>
          <p:nvPr/>
        </p:nvSpPr>
        <p:spPr>
          <a:xfrm>
            <a:off x="2199974" y="1681437"/>
            <a:ext cx="7585293" cy="5016758"/>
          </a:xfrm>
          <a:prstGeom prst="rect">
            <a:avLst/>
          </a:prstGeom>
          <a:noFill/>
        </p:spPr>
        <p:txBody>
          <a:bodyPr wrap="square">
            <a:spAutoFit/>
          </a:bodyPr>
          <a:lstStyle/>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Này em, này chị, này anh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Dốc nghiêng, mũ nón nhấp nhô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Đàn chim vui hót líu lo quanh đồi.</a:t>
            </a:r>
            <a:endParaRPr lang="en-US" sz="3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ctr"/>
            <a:endParaRPr lang="en-US" sz="32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Gió ngoan chạm giọt mồ hôi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Nắng xuân lấp lánh mọi miền </a:t>
            </a:r>
          </a:p>
          <a:p>
            <a:pPr lvl="0" algn="ct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Niềm vui háo hức trải trên núi đồi.</a:t>
            </a:r>
          </a:p>
          <a:p>
            <a:pPr lvl="0" algn="ctr"/>
            <a:endParaRPr lang="vi-VN" sz="3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8" grpId="0" animBg="1"/>
      <p:bldP spid="19"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1272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3.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Mỗi sự vật sau được tả bằng những từ ngữ, hình ảnh nào? Cách tả đó có gì thú vị? </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grpSp>
      <p:pic>
        <p:nvPicPr>
          <p:cNvPr id="6" name="Picture 5">
            <a:extLst>
              <a:ext uri="{FF2B5EF4-FFF2-40B4-BE49-F238E27FC236}">
                <a16:creationId xmlns:a16="http://schemas.microsoft.com/office/drawing/2014/main" id="{365CF4ED-D336-4649-8D5D-0BAD47246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209" y="2121906"/>
            <a:ext cx="10103923" cy="811299"/>
          </a:xfrm>
          <a:prstGeom prst="rect">
            <a:avLst/>
          </a:prstGeom>
        </p:spPr>
      </p:pic>
      <p:cxnSp>
        <p:nvCxnSpPr>
          <p:cNvPr id="8" name="Straight Connector 7">
            <a:extLst>
              <a:ext uri="{FF2B5EF4-FFF2-40B4-BE49-F238E27FC236}">
                <a16:creationId xmlns:a16="http://schemas.microsoft.com/office/drawing/2014/main" id="{D93EC4FA-16AA-4026-AAE4-B0CCCCDD7C5E}"/>
              </a:ext>
            </a:extLst>
          </p:cNvPr>
          <p:cNvCxnSpPr/>
          <p:nvPr/>
        </p:nvCxnSpPr>
        <p:spPr>
          <a:xfrm>
            <a:off x="4476998" y="2527555"/>
            <a:ext cx="0" cy="3564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419FB3A-8E60-4294-9787-F0EFA3695F55}"/>
              </a:ext>
            </a:extLst>
          </p:cNvPr>
          <p:cNvCxnSpPr/>
          <p:nvPr/>
        </p:nvCxnSpPr>
        <p:spPr>
          <a:xfrm>
            <a:off x="8134598" y="2527555"/>
            <a:ext cx="0" cy="3564487"/>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Rounded Corners 20">
            <a:extLst>
              <a:ext uri="{FF2B5EF4-FFF2-40B4-BE49-F238E27FC236}">
                <a16:creationId xmlns:a16="http://schemas.microsoft.com/office/drawing/2014/main" id="{8D857AFD-93EF-4198-976C-4C33B43437C1}"/>
              </a:ext>
            </a:extLst>
          </p:cNvPr>
          <p:cNvSpPr/>
          <p:nvPr/>
        </p:nvSpPr>
        <p:spPr>
          <a:xfrm>
            <a:off x="1065666"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vui, hót líu lo quanh đồi</a:t>
            </a:r>
            <a:endParaRPr lang="en-US" sz="3600">
              <a:solidFill>
                <a:srgbClr val="C00000"/>
              </a:solidFill>
            </a:endParaRPr>
          </a:p>
        </p:txBody>
      </p:sp>
      <p:sp>
        <p:nvSpPr>
          <p:cNvPr id="22" name="Rectangle: Rounded Corners 21">
            <a:extLst>
              <a:ext uri="{FF2B5EF4-FFF2-40B4-BE49-F238E27FC236}">
                <a16:creationId xmlns:a16="http://schemas.microsoft.com/office/drawing/2014/main" id="{4763D05B-BE61-4B22-85E2-26BC4A79D783}"/>
              </a:ext>
            </a:extLst>
          </p:cNvPr>
          <p:cNvSpPr/>
          <p:nvPr/>
        </p:nvSpPr>
        <p:spPr>
          <a:xfrm>
            <a:off x="4853614"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ngoan, chạm giọt mồ hôi</a:t>
            </a:r>
            <a:endParaRPr lang="en-US" sz="3600">
              <a:solidFill>
                <a:srgbClr val="C00000"/>
              </a:solidFill>
            </a:endParaRPr>
          </a:p>
        </p:txBody>
      </p:sp>
      <p:sp>
        <p:nvSpPr>
          <p:cNvPr id="23" name="Rectangle: Rounded Corners 22">
            <a:extLst>
              <a:ext uri="{FF2B5EF4-FFF2-40B4-BE49-F238E27FC236}">
                <a16:creationId xmlns:a16="http://schemas.microsoft.com/office/drawing/2014/main" id="{E873FECF-0A38-4672-AC7E-9F553A579F4B}"/>
              </a:ext>
            </a:extLst>
          </p:cNvPr>
          <p:cNvSpPr/>
          <p:nvPr/>
        </p:nvSpPr>
        <p:spPr>
          <a:xfrm>
            <a:off x="8368710" y="4466677"/>
            <a:ext cx="2916750" cy="1668183"/>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lấp lánh mọi miền </a:t>
            </a:r>
            <a:endParaRPr lang="en-US" sz="3600">
              <a:solidFill>
                <a:srgbClr val="C00000"/>
              </a:solidFill>
            </a:endParaRPr>
          </a:p>
        </p:txBody>
      </p:sp>
      <p:pic>
        <p:nvPicPr>
          <p:cNvPr id="2050" name="Picture 2" descr="Hình ảnh Một đàn Chim Bay Vector PNG , Chim Bay, Chim, đàn Chim PNG và  Vector với nền trong suốt để tải xuống miễn phí">
            <a:extLst>
              <a:ext uri="{FF2B5EF4-FFF2-40B4-BE49-F238E27FC236}">
                <a16:creationId xmlns:a16="http://schemas.microsoft.com/office/drawing/2014/main" id="{AC78D511-DCF9-4100-9A64-015588CA7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45" y="2710871"/>
            <a:ext cx="3557214" cy="20009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ong Cách Hoạt Hình Nhân Loại Thời Tiết Gió PNG , Thời Tiết, Cơn  Lốc, Mây PNG miễn phí tải tập tin PSDComment và Vector">
            <a:extLst>
              <a:ext uri="{FF2B5EF4-FFF2-40B4-BE49-F238E27FC236}">
                <a16:creationId xmlns:a16="http://schemas.microsoft.com/office/drawing/2014/main" id="{E6B4DF48-CE6B-4D0B-B8E6-7F47E2079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059" y="2527555"/>
            <a:ext cx="2284208" cy="22842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Nắng Vàng Có Tác Dụng Tia Nắng PNG , Mặt Trời, Png, Màu Vàng PNG  miễn phí tải tập tin PSDComment và Vector">
            <a:extLst>
              <a:ext uri="{FF2B5EF4-FFF2-40B4-BE49-F238E27FC236}">
                <a16:creationId xmlns:a16="http://schemas.microsoft.com/office/drawing/2014/main" id="{2A8AA384-3E68-4267-BEBF-D052560DD1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8902" y="2507249"/>
            <a:ext cx="2933204" cy="293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3083031" y="1267161"/>
              <a:ext cx="36551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2</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id="{DAAEFE44-C539-B5E1-B0C2-6FAAB5450D82}"/>
              </a:ext>
            </a:extLst>
          </p:cNvPr>
          <p:cNvGrpSpPr/>
          <p:nvPr/>
        </p:nvGrpSpPr>
        <p:grpSpPr>
          <a:xfrm>
            <a:off x="491705" y="2136667"/>
            <a:ext cx="6257531" cy="2770366"/>
            <a:chOff x="-13875" y="2212312"/>
            <a:chExt cx="6257531" cy="3068919"/>
          </a:xfrm>
        </p:grpSpPr>
        <p:sp>
          <p:nvSpPr>
            <p:cNvPr id="19" name="Rectangle: Rounded Corners 18">
              <a:extLst>
                <a:ext uri="{FF2B5EF4-FFF2-40B4-BE49-F238E27FC236}">
                  <a16:creationId xmlns:a16="http://schemas.microsoft.com/office/drawing/2014/main"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11773A21-4CAF-9856-ABC2-D5F10530CBF9}"/>
                </a:ext>
              </a:extLst>
            </p:cNvPr>
            <p:cNvSpPr txBox="1"/>
            <p:nvPr/>
          </p:nvSpPr>
          <p:spPr>
            <a:xfrm>
              <a:off x="-13875" y="2832472"/>
              <a:ext cx="6110884" cy="1828599"/>
            </a:xfrm>
            <a:prstGeom prst="rect">
              <a:avLst/>
            </a:prstGeom>
            <a:noFill/>
          </p:spPr>
          <p:txBody>
            <a:bodyPr wrap="square">
              <a:spAutoFit/>
            </a:bodyPr>
            <a:lstStyle/>
            <a:p>
              <a:pPr marL="568325"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Khung cảnh trồng cây tràn đầy niềm vui.</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26996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773511"/>
            <a:chOff x="-456038" y="977107"/>
            <a:chExt cx="10825479" cy="1773511"/>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105" y="1180958"/>
              <a:ext cx="9957361" cy="156966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4. Theo em, tác giả muốn gửi gắm thông điệp gì qua bài thơ? </a:t>
              </a:r>
            </a:p>
            <a:p>
              <a:pPr marL="0" marR="0" lvl="0" indent="0" algn="just" defTabSz="914400" rtl="0" eaLnBrk="1" fontAlgn="auto" latinLnBrk="0" hangingPunct="1">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564152"/>
            <a:ext cx="9515248" cy="3522289"/>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C00000"/>
                </a:solidFill>
              </a:rPr>
              <a:t>Tác giả muốn gửi gắm thông điệp:</a:t>
            </a:r>
            <a:endParaRPr lang="en-US" sz="3600">
              <a:solidFill>
                <a:srgbClr val="C00000"/>
              </a:solidFill>
            </a:endParaRPr>
          </a:p>
          <a:p>
            <a:pPr algn="ctr"/>
            <a:r>
              <a:rPr lang="vi-VN" sz="3600">
                <a:solidFill>
                  <a:srgbClr val="C00000"/>
                </a:solidFill>
              </a:rPr>
              <a:t> </a:t>
            </a:r>
            <a:r>
              <a:rPr lang="vi-VN" sz="3600">
                <a:solidFill>
                  <a:srgbClr val="0070C0"/>
                </a:solidFill>
              </a:rPr>
              <a:t>Hãy cùng chung tay trồng cây gây rừng, phủ xanh đồi trọc, cùng nhau nhuộm xanh quê hương bằng những mầm cây, góp phần bảo vệ môi trường sống của tất cả mọi người ở hiện tại và tương lai.</a:t>
            </a: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3083031" y="1267161"/>
              <a:ext cx="36551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UTM Duepuntozero" panose="02040603050506020204" pitchFamily="18" charset="0"/>
                  <a:ea typeface="+mn-ea"/>
                  <a:cs typeface="+mn-cs"/>
                </a:rPr>
                <a:t>RÚT Ý ĐOẠN 3</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7" name="Group 16">
            <a:extLst>
              <a:ext uri="{FF2B5EF4-FFF2-40B4-BE49-F238E27FC236}">
                <a16:creationId xmlns:a16="http://schemas.microsoft.com/office/drawing/2014/main" id="{DAAEFE44-C539-B5E1-B0C2-6FAAB5450D82}"/>
              </a:ext>
            </a:extLst>
          </p:cNvPr>
          <p:cNvGrpSpPr/>
          <p:nvPr/>
        </p:nvGrpSpPr>
        <p:grpSpPr>
          <a:xfrm>
            <a:off x="491705" y="2136667"/>
            <a:ext cx="6257531" cy="2770366"/>
            <a:chOff x="-13875" y="2212312"/>
            <a:chExt cx="6257531" cy="3068919"/>
          </a:xfrm>
        </p:grpSpPr>
        <p:sp>
          <p:nvSpPr>
            <p:cNvPr id="19" name="Rectangle: Rounded Corners 18">
              <a:extLst>
                <a:ext uri="{FF2B5EF4-FFF2-40B4-BE49-F238E27FC236}">
                  <a16:creationId xmlns:a16="http://schemas.microsoft.com/office/drawing/2014/main"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11773A21-4CAF-9856-ABC2-D5F10530CBF9}"/>
                </a:ext>
              </a:extLst>
            </p:cNvPr>
            <p:cNvSpPr txBox="1"/>
            <p:nvPr/>
          </p:nvSpPr>
          <p:spPr>
            <a:xfrm>
              <a:off x="-13875" y="2372196"/>
              <a:ext cx="6110884" cy="2749150"/>
            </a:xfrm>
            <a:prstGeom prst="rect">
              <a:avLst/>
            </a:prstGeom>
            <a:noFill/>
          </p:spPr>
          <p:txBody>
            <a:bodyPr wrap="square">
              <a:spAutoFit/>
            </a:bodyPr>
            <a:lstStyle/>
            <a:p>
              <a:pPr marL="568325"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0" cap="none" spc="0" normalizeH="0" baseline="0" noProof="0">
                  <a:ln>
                    <a:noFill/>
                  </a:ln>
                  <a:solidFill>
                    <a:srgbClr val="C00000"/>
                  </a:solidFill>
                  <a:effectLst/>
                  <a:uLnTx/>
                  <a:uFillTx/>
                  <a:latin typeface="UTM Avo" panose="02040603050506020204" pitchFamily="18" charset="0"/>
                  <a:ea typeface="+mn-ea"/>
                  <a:cs typeface="+mn-cs"/>
                </a:rPr>
                <a:t>Ước mơ của tác giả về một tương lai ngập tràn sắc xanh.</a:t>
              </a:r>
              <a:endPar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829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id="{BF1A9FEF-6710-D788-B2B0-BEEFDAD77977}"/>
              </a:ext>
            </a:extLst>
          </p:cNvPr>
          <p:cNvSpPr txBox="1"/>
          <p:nvPr/>
        </p:nvSpPr>
        <p:spPr>
          <a:xfrm>
            <a:off x="2542476" y="2276135"/>
            <a:ext cx="51149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rPr>
              <a:t>Luyện </a:t>
            </a:r>
            <a:r>
              <a:rPr kumimoji="0" lang="vi-VN" sz="7200" b="0" i="0" u="none" strike="noStrike" kern="1200" cap="none" spc="0" normalizeH="0" baseline="0" noProof="0">
                <a:ln>
                  <a:noFill/>
                </a:ln>
                <a:solidFill>
                  <a:srgbClr val="6600FF"/>
                </a:solidFill>
                <a:effectLst/>
                <a:uLnTx/>
                <a:uFillTx/>
                <a:latin typeface="#9Slide07 Cadena" panose="02000503000000020004" pitchFamily="2" charset="0"/>
                <a:ea typeface="+mn-ea"/>
                <a:cs typeface="+mn-cs"/>
              </a:rPr>
              <a:t>đọc </a:t>
            </a:r>
            <a:r>
              <a:rPr kumimoji="0" lang="en-US" sz="7200" b="0" i="0" u="none" strike="noStrike" kern="1200" cap="none" spc="0" normalizeH="0" baseline="0" noProof="0">
                <a:ln>
                  <a:noFill/>
                </a:ln>
                <a:solidFill>
                  <a:srgbClr val="6600FF"/>
                </a:solidFill>
                <a:effectLst/>
                <a:uLnTx/>
                <a:uFillTx/>
                <a:latin typeface="#9Slide07 Cadena" panose="02000503000000020004" pitchFamily="2" charset="0"/>
                <a:ea typeface="+mn-ea"/>
                <a:cs typeface="+mn-cs"/>
              </a:rPr>
              <a:t>lại</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68;p28">
            <a:extLst>
              <a:ext uri="{FF2B5EF4-FFF2-40B4-BE49-F238E27FC236}">
                <a16:creationId xmlns:a16="http://schemas.microsoft.com/office/drawing/2014/main" id="{CC1DF7B8-58A3-A09D-DB37-B9E526E01008}"/>
              </a:ext>
            </a:extLst>
          </p:cNvPr>
          <p:cNvGrpSpPr/>
          <p:nvPr/>
        </p:nvGrpSpPr>
        <p:grpSpPr>
          <a:xfrm>
            <a:off x="669265" y="889529"/>
            <a:ext cx="7631502" cy="3343903"/>
            <a:chOff x="2133600" y="2705100"/>
            <a:chExt cx="11277600" cy="4876800"/>
          </a:xfrm>
        </p:grpSpPr>
        <p:sp>
          <p:nvSpPr>
            <p:cNvPr id="6" name="Google Shape;369;p28">
              <a:extLst>
                <a:ext uri="{FF2B5EF4-FFF2-40B4-BE49-F238E27FC236}">
                  <a16:creationId xmlns:a16="http://schemas.microsoft.com/office/drawing/2014/main" id="{3F1FADB9-8834-10FC-739E-34C0C6CA6B01}"/>
                </a:ext>
              </a:extLst>
            </p:cNvPr>
            <p:cNvSpPr/>
            <p:nvPr/>
          </p:nvSpPr>
          <p:spPr>
            <a:xfrm>
              <a:off x="2133600" y="2705100"/>
              <a:ext cx="11277600" cy="4876800"/>
            </a:xfrm>
            <a:prstGeom prst="cloudCallout">
              <a:avLst>
                <a:gd name="adj1" fmla="val 41546"/>
                <a:gd name="adj2" fmla="val 50953"/>
              </a:avLst>
            </a:prstGeom>
            <a:solidFill>
              <a:srgbClr val="FFFFFF"/>
            </a:solidFill>
            <a:ln w="38100" cap="flat" cmpd="sng">
              <a:solidFill>
                <a:srgbClr val="C00000"/>
              </a:solidFill>
              <a:prstDash val="solid"/>
              <a:round/>
              <a:headEnd type="none" w="sm" len="sm"/>
              <a:tailEnd type="none" w="sm" len="sm"/>
            </a:ln>
          </p:spPr>
          <p:txBody>
            <a:bodyPr spcFirstLastPara="1" wrap="square" lIns="60950" tIns="30467" rIns="60950" bIns="30467" anchor="ctr" anchorCtr="0">
              <a:noAutofit/>
            </a:bodyPr>
            <a:lstStyle/>
            <a:p>
              <a:pPr algn="ctr">
                <a:buClr>
                  <a:srgbClr val="000000"/>
                </a:buClr>
                <a:buFont typeface="Arial"/>
                <a:buNone/>
                <a:defRPr/>
              </a:pPr>
              <a:endParaRPr sz="1200" kern="0">
                <a:solidFill>
                  <a:srgbClr val="FFFFFF"/>
                </a:solidFill>
                <a:latin typeface="Calibri" panose="020F0502020204030204"/>
                <a:ea typeface="Calibri"/>
                <a:cs typeface="Calibri"/>
                <a:sym typeface="Calibri"/>
              </a:endParaRPr>
            </a:p>
          </p:txBody>
        </p:sp>
        <p:sp>
          <p:nvSpPr>
            <p:cNvPr id="7" name="Google Shape;370;p28">
              <a:extLst>
                <a:ext uri="{FF2B5EF4-FFF2-40B4-BE49-F238E27FC236}">
                  <a16:creationId xmlns:a16="http://schemas.microsoft.com/office/drawing/2014/main" id="{84691168-588A-9132-E621-47650B3D9CA8}"/>
                </a:ext>
              </a:extLst>
            </p:cNvPr>
            <p:cNvSpPr/>
            <p:nvPr/>
          </p:nvSpPr>
          <p:spPr>
            <a:xfrm>
              <a:off x="3314700" y="3314714"/>
              <a:ext cx="8915400" cy="3657572"/>
            </a:xfrm>
            <a:prstGeom prst="roundRect">
              <a:avLst>
                <a:gd name="adj" fmla="val 0"/>
              </a:avLst>
            </a:prstGeom>
            <a:noFill/>
            <a:ln>
              <a:noFill/>
            </a:ln>
          </p:spPr>
          <p:txBody>
            <a:bodyPr spcFirstLastPara="1" wrap="square" lIns="60950" tIns="30467" rIns="60950" bIns="30467" anchor="ctr" anchorCtr="0">
              <a:noAutofit/>
            </a:bodyPr>
            <a:lstStyle/>
            <a:p>
              <a:pPr marL="381038" indent="-381038" algn="just">
                <a:buClr>
                  <a:srgbClr val="000000"/>
                </a:buClr>
                <a:buSzPct val="100000"/>
                <a:buFont typeface="UTM Avo" panose="02040603050506020204" pitchFamily="18" charset="0"/>
                <a:buChar char="-"/>
                <a:defRPr/>
              </a:pPr>
              <a:r>
                <a:rPr lang="vi-VN" sz="2400" b="1" kern="0">
                  <a:solidFill>
                    <a:srgbClr val="000000"/>
                  </a:solidFill>
                  <a:latin typeface="UTM Avo" panose="02040603050506020204" pitchFamily="18" charset="0"/>
                  <a:cs typeface="Arial"/>
                  <a:sym typeface="Arial"/>
                </a:rPr>
                <a:t>Toàn bài đọc với giọng trong trẻo, tươi vui.</a:t>
              </a:r>
            </a:p>
            <a:p>
              <a:pPr marL="381038" indent="-381038" algn="just">
                <a:buClr>
                  <a:srgbClr val="000000"/>
                </a:buClr>
                <a:buSzPct val="100000"/>
                <a:buFont typeface="UTM Avo" panose="02040603050506020204" pitchFamily="18" charset="0"/>
                <a:buChar char="-"/>
                <a:defRPr/>
              </a:pPr>
              <a:r>
                <a:rPr lang="vi-VN" sz="2400" b="1" kern="0">
                  <a:solidFill>
                    <a:srgbClr val="000000"/>
                  </a:solidFill>
                  <a:latin typeface="UTM Avo" panose="02040603050506020204" pitchFamily="18" charset="0"/>
                  <a:cs typeface="Arial"/>
                  <a:sym typeface="Arial"/>
                </a:rPr>
                <a:t>Nhấn giọng ở những từ ngữ thể hiện tình cảm, cảm xúc và hoạt động của nhân vật,…</a:t>
              </a:r>
              <a:endParaRPr lang="vi-VN" sz="2400" b="1" kern="0" dirty="0">
                <a:solidFill>
                  <a:srgbClr val="000000"/>
                </a:solidFill>
                <a:latin typeface="UTM Avo" panose="02040603050506020204" pitchFamily="18" charset="0"/>
                <a:cs typeface="Arial"/>
                <a:sym typeface="Arial"/>
              </a:endParaRPr>
            </a:p>
          </p:txBody>
        </p:sp>
      </p:grpSp>
      <p:sp>
        <p:nvSpPr>
          <p:cNvPr id="9" name="Freeform 14">
            <a:extLst>
              <a:ext uri="{FF2B5EF4-FFF2-40B4-BE49-F238E27FC236}">
                <a16:creationId xmlns:a16="http://schemas.microsoft.com/office/drawing/2014/main" id="{BE5A558F-2F6E-43A2-9422-00A2F3D83934}"/>
              </a:ext>
            </a:extLst>
          </p:cNvPr>
          <p:cNvSpPr/>
          <p:nvPr/>
        </p:nvSpPr>
        <p:spPr>
          <a:xfrm>
            <a:off x="7575431" y="1920629"/>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3"/>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8509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E22ED91-1DB0-FC89-0061-BEED1E2A7C45}"/>
              </a:ext>
            </a:extLst>
          </p:cNvPr>
          <p:cNvSpPr txBox="1"/>
          <p:nvPr/>
        </p:nvSpPr>
        <p:spPr>
          <a:xfrm>
            <a:off x="970900" y="1394914"/>
            <a:ext cx="9348877" cy="2062103"/>
          </a:xfrm>
          <a:prstGeom prst="rect">
            <a:avLst/>
          </a:prstGeom>
          <a:noFill/>
        </p:spPr>
        <p:txBody>
          <a:bodyPr wrap="square">
            <a:spAutoFit/>
          </a:bodyPr>
          <a:lstStyle/>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Này em, này chị, này anh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Dốc nghiêng, mũ nón nhấp nhô </a:t>
            </a:r>
          </a:p>
          <a:p>
            <a:pPr lvl="0" algn="ctr">
              <a:defRPr/>
            </a:pP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Đàn chim vui hót líu lo quanh đồi.</a:t>
            </a:r>
            <a:endPar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3F7208A-184D-4CF7-99C3-C325C01439B2}"/>
              </a:ext>
            </a:extLst>
          </p:cNvPr>
          <p:cNvSpPr txBox="1"/>
          <p:nvPr/>
        </p:nvSpPr>
        <p:spPr>
          <a:xfrm>
            <a:off x="1267784" y="3769916"/>
            <a:ext cx="934887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Gió ngoan chạm giọt mồ hôi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Để gương mặt nở nụ cười hồn nhiên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Nắng xuân lấp lánh mọi miền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Niềm vui háo hức trải trên núi đồi.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7BE48FA9-7705-49B9-926E-EAF5DC5064B4}"/>
              </a:ext>
            </a:extLst>
          </p:cNvPr>
          <p:cNvCxnSpPr/>
          <p:nvPr/>
        </p:nvCxnSpPr>
        <p:spPr>
          <a:xfrm flipH="1">
            <a:off x="4868883"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65D4F5-694C-468F-9176-1ABD37F58E05}"/>
              </a:ext>
            </a:extLst>
          </p:cNvPr>
          <p:cNvCxnSpPr/>
          <p:nvPr/>
        </p:nvCxnSpPr>
        <p:spPr>
          <a:xfrm flipH="1">
            <a:off x="6282046"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0B7640-6CF7-4585-8C91-8A7D64D8D2D5}"/>
              </a:ext>
            </a:extLst>
          </p:cNvPr>
          <p:cNvCxnSpPr/>
          <p:nvPr/>
        </p:nvCxnSpPr>
        <p:spPr>
          <a:xfrm flipH="1">
            <a:off x="7695209" y="153191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F22A17C-2080-490B-B57B-692F26A0E035}"/>
              </a:ext>
            </a:extLst>
          </p:cNvPr>
          <p:cNvCxnSpPr/>
          <p:nvPr/>
        </p:nvCxnSpPr>
        <p:spPr>
          <a:xfrm flipH="1">
            <a:off x="5094513" y="2039653"/>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425E20F-3839-4C46-BACC-1EF43A33F385}"/>
              </a:ext>
            </a:extLst>
          </p:cNvPr>
          <p:cNvCxnSpPr/>
          <p:nvPr/>
        </p:nvCxnSpPr>
        <p:spPr>
          <a:xfrm flipH="1">
            <a:off x="8655982" y="196265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6596E94-9447-4BD3-804E-C915873CC7D9}"/>
              </a:ext>
            </a:extLst>
          </p:cNvPr>
          <p:cNvCxnSpPr/>
          <p:nvPr/>
        </p:nvCxnSpPr>
        <p:spPr>
          <a:xfrm flipH="1">
            <a:off x="8762860" y="196265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1B4AC9D-967B-474B-8B95-B0B121A613D6}"/>
              </a:ext>
            </a:extLst>
          </p:cNvPr>
          <p:cNvCxnSpPr/>
          <p:nvPr/>
        </p:nvCxnSpPr>
        <p:spPr>
          <a:xfrm flipH="1">
            <a:off x="5147952" y="254570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5ED9EE3-55D2-4F6F-AC1B-122D7EC0D46D}"/>
              </a:ext>
            </a:extLst>
          </p:cNvPr>
          <p:cNvCxnSpPr/>
          <p:nvPr/>
        </p:nvCxnSpPr>
        <p:spPr>
          <a:xfrm flipH="1">
            <a:off x="8214839" y="2541372"/>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7C891BF-4861-4EAE-8043-1460CBF6D0EF}"/>
              </a:ext>
            </a:extLst>
          </p:cNvPr>
          <p:cNvCxnSpPr/>
          <p:nvPr/>
        </p:nvCxnSpPr>
        <p:spPr>
          <a:xfrm flipH="1">
            <a:off x="5001266" y="300482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AE89ABB-B504-4032-9B24-376E239141B0}"/>
              </a:ext>
            </a:extLst>
          </p:cNvPr>
          <p:cNvCxnSpPr/>
          <p:nvPr/>
        </p:nvCxnSpPr>
        <p:spPr>
          <a:xfrm flipH="1">
            <a:off x="8375156" y="291590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9DC9C9E-ADFD-4E24-9B5A-09F74A17C8A7}"/>
              </a:ext>
            </a:extLst>
          </p:cNvPr>
          <p:cNvCxnSpPr/>
          <p:nvPr/>
        </p:nvCxnSpPr>
        <p:spPr>
          <a:xfrm flipH="1">
            <a:off x="8495665" y="2927684"/>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EB5C38A-4AA4-4DC8-9F74-89A11B1E85A4}"/>
              </a:ext>
            </a:extLst>
          </p:cNvPr>
          <p:cNvCxnSpPr/>
          <p:nvPr/>
        </p:nvCxnSpPr>
        <p:spPr>
          <a:xfrm flipH="1">
            <a:off x="5218074" y="388965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D9C6023-84FC-4F11-A4E9-BB7AB2B754DD}"/>
              </a:ext>
            </a:extLst>
          </p:cNvPr>
          <p:cNvCxnSpPr/>
          <p:nvPr/>
        </p:nvCxnSpPr>
        <p:spPr>
          <a:xfrm flipH="1">
            <a:off x="8231521" y="3889658"/>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B98FA65-5F9F-489E-A85B-1BA39BFFD6AC}"/>
              </a:ext>
            </a:extLst>
          </p:cNvPr>
          <p:cNvCxnSpPr/>
          <p:nvPr/>
        </p:nvCxnSpPr>
        <p:spPr>
          <a:xfrm flipH="1">
            <a:off x="5271513" y="4316296"/>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7C65732-8937-4BBA-B1A3-39851499A201}"/>
              </a:ext>
            </a:extLst>
          </p:cNvPr>
          <p:cNvCxnSpPr/>
          <p:nvPr/>
        </p:nvCxnSpPr>
        <p:spPr>
          <a:xfrm flipH="1">
            <a:off x="8869738" y="438030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0AD2337-88E8-4176-B34E-56298D5B0FAB}"/>
              </a:ext>
            </a:extLst>
          </p:cNvPr>
          <p:cNvCxnSpPr/>
          <p:nvPr/>
        </p:nvCxnSpPr>
        <p:spPr>
          <a:xfrm flipH="1">
            <a:off x="8923177" y="438030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D908EA9-3B47-470B-B780-C565F35CF2AF}"/>
              </a:ext>
            </a:extLst>
          </p:cNvPr>
          <p:cNvCxnSpPr/>
          <p:nvPr/>
        </p:nvCxnSpPr>
        <p:spPr>
          <a:xfrm flipH="1">
            <a:off x="5188386" y="4822350"/>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BFA1542-33D3-4E69-A85E-6F80566CDA5F}"/>
              </a:ext>
            </a:extLst>
          </p:cNvPr>
          <p:cNvCxnSpPr/>
          <p:nvPr/>
        </p:nvCxnSpPr>
        <p:spPr>
          <a:xfrm flipH="1">
            <a:off x="8268278" y="4800967"/>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C1F7C92-CDB5-46D0-8FEF-E33006D0D47F}"/>
              </a:ext>
            </a:extLst>
          </p:cNvPr>
          <p:cNvCxnSpPr/>
          <p:nvPr/>
        </p:nvCxnSpPr>
        <p:spPr>
          <a:xfrm flipH="1">
            <a:off x="4539426" y="5329305"/>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36DB217-C6F7-40A2-A1E0-F9E29C790C74}"/>
              </a:ext>
            </a:extLst>
          </p:cNvPr>
          <p:cNvCxnSpPr/>
          <p:nvPr/>
        </p:nvCxnSpPr>
        <p:spPr>
          <a:xfrm flipH="1">
            <a:off x="8762860" y="5357863"/>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D8CBEEF-71FB-453E-B8BC-84A81BC698C1}"/>
              </a:ext>
            </a:extLst>
          </p:cNvPr>
          <p:cNvCxnSpPr/>
          <p:nvPr/>
        </p:nvCxnSpPr>
        <p:spPr>
          <a:xfrm flipH="1">
            <a:off x="8869738" y="5335775"/>
            <a:ext cx="106878" cy="38631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CFBC782-C623-49FA-BCD3-980D48A546ED}"/>
              </a:ext>
            </a:extLst>
          </p:cNvPr>
          <p:cNvCxnSpPr>
            <a:cxnSpLocks/>
          </p:cNvCxnSpPr>
          <p:nvPr/>
        </p:nvCxnSpPr>
        <p:spPr>
          <a:xfrm flipH="1">
            <a:off x="3834449" y="2355442"/>
            <a:ext cx="1141312"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0708517-EA9D-4E4D-A9DE-711AB73770CA}"/>
              </a:ext>
            </a:extLst>
          </p:cNvPr>
          <p:cNvCxnSpPr>
            <a:cxnSpLocks/>
          </p:cNvCxnSpPr>
          <p:nvPr/>
        </p:nvCxnSpPr>
        <p:spPr>
          <a:xfrm flipH="1">
            <a:off x="5711390" y="2341216"/>
            <a:ext cx="1639436"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84DCE34-C3B3-4CD9-8E93-6DBF97044DD5}"/>
              </a:ext>
            </a:extLst>
          </p:cNvPr>
          <p:cNvCxnSpPr>
            <a:cxnSpLocks/>
          </p:cNvCxnSpPr>
          <p:nvPr/>
        </p:nvCxnSpPr>
        <p:spPr>
          <a:xfrm flipH="1">
            <a:off x="3811337" y="2844654"/>
            <a:ext cx="1283176"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071AD79-E810-4BB0-B778-46B4279E3C0D}"/>
              </a:ext>
            </a:extLst>
          </p:cNvPr>
          <p:cNvCxnSpPr>
            <a:cxnSpLocks/>
          </p:cNvCxnSpPr>
          <p:nvPr/>
        </p:nvCxnSpPr>
        <p:spPr>
          <a:xfrm flipH="1" flipV="1">
            <a:off x="6709238" y="2812229"/>
            <a:ext cx="1505601" cy="32425"/>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8D17F96-DFEB-4CD2-BA57-8A8F704B7D32}"/>
              </a:ext>
            </a:extLst>
          </p:cNvPr>
          <p:cNvCxnSpPr>
            <a:cxnSpLocks/>
          </p:cNvCxnSpPr>
          <p:nvPr/>
        </p:nvCxnSpPr>
        <p:spPr>
          <a:xfrm flipH="1">
            <a:off x="4489025" y="3311558"/>
            <a:ext cx="605488"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114B024-4C84-44C0-922A-529B56A0285E}"/>
              </a:ext>
            </a:extLst>
          </p:cNvPr>
          <p:cNvCxnSpPr>
            <a:cxnSpLocks/>
          </p:cNvCxnSpPr>
          <p:nvPr/>
        </p:nvCxnSpPr>
        <p:spPr>
          <a:xfrm flipH="1">
            <a:off x="5108144" y="3311558"/>
            <a:ext cx="605488"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98B421A-7385-4050-B82B-C407B6DE18F1}"/>
              </a:ext>
            </a:extLst>
          </p:cNvPr>
          <p:cNvCxnSpPr>
            <a:cxnSpLocks/>
          </p:cNvCxnSpPr>
          <p:nvPr/>
        </p:nvCxnSpPr>
        <p:spPr>
          <a:xfrm flipH="1">
            <a:off x="4256403" y="4251373"/>
            <a:ext cx="961671"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7EF7CA6-4968-480B-8FD8-E68ABDFF2583}"/>
              </a:ext>
            </a:extLst>
          </p:cNvPr>
          <p:cNvCxnSpPr>
            <a:cxnSpLocks/>
          </p:cNvCxnSpPr>
          <p:nvPr/>
        </p:nvCxnSpPr>
        <p:spPr>
          <a:xfrm flipH="1">
            <a:off x="5324952" y="4239903"/>
            <a:ext cx="961671" cy="22939"/>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6484F86-9719-4685-9905-9B2391E20FBA}"/>
              </a:ext>
            </a:extLst>
          </p:cNvPr>
          <p:cNvCxnSpPr>
            <a:cxnSpLocks/>
          </p:cNvCxnSpPr>
          <p:nvPr/>
        </p:nvCxnSpPr>
        <p:spPr>
          <a:xfrm flipH="1">
            <a:off x="5369913" y="4762478"/>
            <a:ext cx="43587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29F1599-ABD2-4BC4-B2A4-CD15FA6C1CB2}"/>
              </a:ext>
            </a:extLst>
          </p:cNvPr>
          <p:cNvCxnSpPr>
            <a:cxnSpLocks/>
          </p:cNvCxnSpPr>
          <p:nvPr/>
        </p:nvCxnSpPr>
        <p:spPr>
          <a:xfrm flipH="1">
            <a:off x="7259335" y="4702608"/>
            <a:ext cx="1663842"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BF41898-D9BB-4C78-BD84-47358217A177}"/>
              </a:ext>
            </a:extLst>
          </p:cNvPr>
          <p:cNvCxnSpPr>
            <a:cxnSpLocks/>
          </p:cNvCxnSpPr>
          <p:nvPr/>
        </p:nvCxnSpPr>
        <p:spPr>
          <a:xfrm flipH="1">
            <a:off x="5271513" y="5208662"/>
            <a:ext cx="1437725"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2D248B4-8508-4F50-99AC-325095429765}"/>
              </a:ext>
            </a:extLst>
          </p:cNvPr>
          <p:cNvCxnSpPr>
            <a:cxnSpLocks/>
          </p:cNvCxnSpPr>
          <p:nvPr/>
        </p:nvCxnSpPr>
        <p:spPr>
          <a:xfrm flipH="1">
            <a:off x="4692025" y="5711011"/>
            <a:ext cx="1437725"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sp>
        <p:nvSpPr>
          <p:cNvPr id="58" name="Google Shape;171;p7">
            <a:extLst>
              <a:ext uri="{FF2B5EF4-FFF2-40B4-BE49-F238E27FC236}">
                <a16:creationId xmlns:a16="http://schemas.microsoft.com/office/drawing/2014/main" id="{A9EDC973-F4FB-48A1-8A58-FD5798678AB1}"/>
              </a:ext>
            </a:extLst>
          </p:cNvPr>
          <p:cNvSpPr/>
          <p:nvPr/>
        </p:nvSpPr>
        <p:spPr>
          <a:xfrm>
            <a:off x="2733187" y="224881"/>
            <a:ext cx="5869356" cy="856450"/>
          </a:xfrm>
          <a:prstGeom prst="roundRect">
            <a:avLst>
              <a:gd name="adj" fmla="val 7887"/>
            </a:avLst>
          </a:prstGeom>
          <a:solidFill>
            <a:srgbClr val="FFFFFF"/>
          </a:solidFill>
          <a:ln w="38100" cap="flat" cmpd="sng">
            <a:solidFill>
              <a:srgbClr val="00B050"/>
            </a:solidFill>
            <a:prstDash val="dash"/>
            <a:round/>
            <a:headEnd type="none" w="sm" len="sm"/>
            <a:tailEnd type="none" w="sm" len="sm"/>
          </a:ln>
        </p:spPr>
        <p:txBody>
          <a:bodyPr spcFirstLastPara="1" wrap="square" lIns="60950" tIns="30467" rIns="60950" bIns="30467" anchor="ctr" anchorCtr="0">
            <a:noAutofit/>
          </a:bodyPr>
          <a:lstStyle/>
          <a:p>
            <a:pPr marL="0" marR="0" lvl="0" indent="304815" algn="l" defTabSz="914400" rtl="0" eaLnBrk="1" fontAlgn="auto" latinLnBrk="0" hangingPunct="1">
              <a:lnSpc>
                <a:spcPct val="125000"/>
              </a:lnSpc>
              <a:spcBef>
                <a:spcPts val="0"/>
              </a:spcBef>
              <a:spcAft>
                <a:spcPts val="0"/>
              </a:spcAft>
              <a:buClr>
                <a:srgbClr val="000000"/>
              </a:buClr>
              <a:buSzTx/>
              <a:buFontTx/>
              <a:buNone/>
              <a:tabLst/>
              <a:defRPr/>
            </a:pPr>
            <a:r>
              <a:rPr kumimoji="0" lang="en-US" sz="3200" b="1" i="1" u="none" strike="noStrike" kern="0" cap="none" spc="0" normalizeH="0" baseline="0" noProof="0">
                <a:ln>
                  <a:noFill/>
                </a:ln>
                <a:solidFill>
                  <a:srgbClr val="000000"/>
                </a:solidFill>
                <a:effectLst/>
                <a:uLnTx/>
                <a:uFillTx/>
                <a:latin typeface="UTM Avo" panose="02040603050506020204" pitchFamily="18" charset="0"/>
                <a:ea typeface="+mn-ea"/>
                <a:cs typeface="Arial"/>
                <a:sym typeface="Arial"/>
              </a:rPr>
              <a:t>LẮNG</a:t>
            </a:r>
            <a:r>
              <a:rPr kumimoji="0" lang="en-US" sz="3200" b="1" i="1" u="none" strike="noStrike" kern="0" cap="none" spc="0" normalizeH="0" noProof="0">
                <a:ln>
                  <a:noFill/>
                </a:ln>
                <a:solidFill>
                  <a:srgbClr val="000000"/>
                </a:solidFill>
                <a:effectLst/>
                <a:uLnTx/>
                <a:uFillTx/>
                <a:latin typeface="UTM Avo" panose="02040603050506020204" pitchFamily="18" charset="0"/>
                <a:ea typeface="+mn-ea"/>
                <a:cs typeface="Arial"/>
                <a:sym typeface="Arial"/>
              </a:rPr>
              <a:t> NGHE ĐỌC MẪU</a:t>
            </a:r>
            <a:endParaRPr kumimoji="0" lang="vi-VN" sz="32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3643595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par>
                                <p:cTn id="41" presetID="14"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randombar(horizontal)">
                                      <p:cBhvr>
                                        <p:cTn id="46" dur="500"/>
                                        <p:tgtEl>
                                          <p:spTgt spid="29"/>
                                        </p:tgtEl>
                                      </p:cBhvr>
                                    </p:animEffect>
                                  </p:childTnLst>
                                </p:cTn>
                              </p:par>
                              <p:par>
                                <p:cTn id="47" presetID="14" presetClass="entr" presetSubtype="1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par>
                                <p:cTn id="50" presetID="14"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par>
                                <p:cTn id="62" presetID="14" presetClass="entr" presetSubtype="1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randombar(horizontal)">
                                      <p:cBhvr>
                                        <p:cTn id="64" dur="500"/>
                                        <p:tgtEl>
                                          <p:spTgt spid="35"/>
                                        </p:tgtEl>
                                      </p:cBhvr>
                                    </p:animEffect>
                                  </p:childTnLst>
                                </p:cTn>
                              </p:par>
                              <p:par>
                                <p:cTn id="65" presetID="14" presetClass="entr" presetSubtype="1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randombar(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par>
                                <p:cTn id="73" presetID="14" presetClass="entr" presetSubtype="1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randombar(horizontal)">
                                      <p:cBhvr>
                                        <p:cTn id="75" dur="500"/>
                                        <p:tgtEl>
                                          <p:spTgt spid="39"/>
                                        </p:tgtEl>
                                      </p:cBhvr>
                                    </p:animEffect>
                                  </p:childTnLst>
                                </p:cTn>
                              </p:par>
                              <p:par>
                                <p:cTn id="76" presetID="14" presetClass="entr" presetSubtype="1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randombar(horizontal)">
                                      <p:cBhvr>
                                        <p:cTn id="78" dur="500"/>
                                        <p:tgtEl>
                                          <p:spTgt spid="41"/>
                                        </p:tgtEl>
                                      </p:cBhvr>
                                    </p:animEffect>
                                  </p:childTnLst>
                                </p:cTn>
                              </p:par>
                              <p:par>
                                <p:cTn id="79" presetID="14" presetClass="entr" presetSubtype="1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randombar(horizontal)">
                                      <p:cBhvr>
                                        <p:cTn id="81" dur="500"/>
                                        <p:tgtEl>
                                          <p:spTgt spid="43"/>
                                        </p:tgtEl>
                                      </p:cBhvr>
                                    </p:animEffect>
                                  </p:childTnLst>
                                </p:cTn>
                              </p:par>
                              <p:par>
                                <p:cTn id="82" presetID="14" presetClass="entr" presetSubtype="10"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randombar(horizontal)">
                                      <p:cBhvr>
                                        <p:cTn id="84" dur="500"/>
                                        <p:tgtEl>
                                          <p:spTgt spid="45"/>
                                        </p:tgtEl>
                                      </p:cBhvr>
                                    </p:animEffect>
                                  </p:childTnLst>
                                </p:cTn>
                              </p:par>
                              <p:par>
                                <p:cTn id="85" presetID="14" presetClass="entr" presetSubtype="1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randombar(horizontal)">
                                      <p:cBhvr>
                                        <p:cTn id="87" dur="500"/>
                                        <p:tgtEl>
                                          <p:spTgt spid="47"/>
                                        </p:tgtEl>
                                      </p:cBhvr>
                                    </p:animEffect>
                                  </p:childTnLst>
                                </p:cTn>
                              </p:par>
                              <p:par>
                                <p:cTn id="88" presetID="14" presetClass="entr" presetSubtype="10"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randombar(horizontal)">
                                      <p:cBhvr>
                                        <p:cTn id="90" dur="500"/>
                                        <p:tgtEl>
                                          <p:spTgt spid="48"/>
                                        </p:tgtEl>
                                      </p:cBhvr>
                                    </p:animEffect>
                                  </p:childTnLst>
                                </p:cTn>
                              </p:par>
                              <p:par>
                                <p:cTn id="91" presetID="14" presetClass="entr" presetSubtype="1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randombar(horizontal)">
                                      <p:cBhvr>
                                        <p:cTn id="93" dur="500"/>
                                        <p:tgtEl>
                                          <p:spTgt spid="50"/>
                                        </p:tgtEl>
                                      </p:cBhvr>
                                    </p:animEffect>
                                  </p:childTnLst>
                                </p:cTn>
                              </p:par>
                              <p:par>
                                <p:cTn id="94" presetID="14" presetClass="entr" presetSubtype="10" fill="hold"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randombar(horizontal)">
                                      <p:cBhvr>
                                        <p:cTn id="96" dur="500"/>
                                        <p:tgtEl>
                                          <p:spTgt spid="51"/>
                                        </p:tgtEl>
                                      </p:cBhvr>
                                    </p:animEffect>
                                  </p:childTnLst>
                                </p:cTn>
                              </p:par>
                              <p:par>
                                <p:cTn id="97" presetID="14" presetClass="entr" presetSubtype="10"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randombar(horizontal)">
                                      <p:cBhvr>
                                        <p:cTn id="99" dur="500"/>
                                        <p:tgtEl>
                                          <p:spTgt spid="53"/>
                                        </p:tgtEl>
                                      </p:cBhvr>
                                    </p:animEffect>
                                  </p:childTnLst>
                                </p:cTn>
                              </p:par>
                              <p:par>
                                <p:cTn id="100" presetID="14" presetClass="entr" presetSubtype="1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randombar(horizontal)">
                                      <p:cBhvr>
                                        <p:cTn id="102" dur="500"/>
                                        <p:tgtEl>
                                          <p:spTgt spid="55"/>
                                        </p:tgtEl>
                                      </p:cBhvr>
                                    </p:animEffect>
                                  </p:childTnLst>
                                </p:cTn>
                              </p:par>
                              <p:par>
                                <p:cTn id="103" presetID="14" presetClass="entr" presetSubtype="1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randombar(horizontal)">
                                      <p:cBhvr>
                                        <p:cTn id="105" dur="500"/>
                                        <p:tgtEl>
                                          <p:spTgt spid="5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fade">
                                      <p:cBhvr>
                                        <p:cTn id="1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316793" y="1267161"/>
              <a:ext cx="518763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trong</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nhóm</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16" name="Group 15">
            <a:extLst>
              <a:ext uri="{FF2B5EF4-FFF2-40B4-BE49-F238E27FC236}">
                <a16:creationId xmlns:a16="http://schemas.microsoft.com/office/drawing/2014/main" id="{A9901A24-7953-DFAF-8442-D645C16601E4}"/>
              </a:ext>
            </a:extLst>
          </p:cNvPr>
          <p:cNvGrpSpPr/>
          <p:nvPr/>
        </p:nvGrpSpPr>
        <p:grpSpPr>
          <a:xfrm>
            <a:off x="1564628" y="1900598"/>
            <a:ext cx="6110884" cy="2770366"/>
            <a:chOff x="-95496" y="2530136"/>
            <a:chExt cx="6110884" cy="2770366"/>
          </a:xfrm>
        </p:grpSpPr>
        <p:grpSp>
          <p:nvGrpSpPr>
            <p:cNvPr id="17" name="Group 16">
              <a:extLst>
                <a:ext uri="{FF2B5EF4-FFF2-40B4-BE49-F238E27FC236}">
                  <a16:creationId xmlns:a16="http://schemas.microsoft.com/office/drawing/2014/main" id="{DAAEFE44-C539-B5E1-B0C2-6FAAB5450D82}"/>
                </a:ext>
              </a:extLst>
            </p:cNvPr>
            <p:cNvGrpSpPr/>
            <p:nvPr/>
          </p:nvGrpSpPr>
          <p:grpSpPr>
            <a:xfrm>
              <a:off x="-95496" y="2530136"/>
              <a:ext cx="6110884" cy="2770366"/>
              <a:chOff x="132772" y="2212312"/>
              <a:chExt cx="6110884" cy="3068919"/>
            </a:xfrm>
          </p:grpSpPr>
          <p:sp>
            <p:nvSpPr>
              <p:cNvPr id="19" name="Rectangle: Rounded Corners 18">
                <a:extLst>
                  <a:ext uri="{FF2B5EF4-FFF2-40B4-BE49-F238E27FC236}">
                    <a16:creationId xmlns:a16="http://schemas.microsoft.com/office/drawing/2014/main" id="{E0016107-BE47-AA5A-E00E-D78791D07531}"/>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9F5FA49B-7C94-497C-2B1D-652FD42049FE}"/>
                  </a:ext>
                </a:extLst>
              </p:cNvPr>
              <p:cNvSpPr txBox="1"/>
              <p:nvPr/>
            </p:nvSpPr>
            <p:spPr>
              <a:xfrm>
                <a:off x="1572602" y="2212312"/>
                <a:ext cx="2481000"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Yêu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Cầu</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1" name="TextBox 20">
                <a:extLst>
                  <a:ext uri="{FF2B5EF4-FFF2-40B4-BE49-F238E27FC236}">
                    <a16:creationId xmlns:a16="http://schemas.microsoft.com/office/drawing/2014/main" id="{11773A21-4CAF-9856-ABC2-D5F10530CBF9}"/>
                  </a:ext>
                </a:extLst>
              </p:cNvPr>
              <p:cNvSpPr txBox="1"/>
              <p:nvPr/>
            </p:nvSpPr>
            <p:spPr>
              <a:xfrm>
                <a:off x="132772" y="3026057"/>
                <a:ext cx="6110884" cy="1949316"/>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Phân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công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theo</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đoạn</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Tất</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cả</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thành</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viên</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đều</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Giải</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nghĩa</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từ</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cùng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nhau</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91D730E3-AFF6-A8F0-AE4E-D3C8ACB204A4}"/>
                </a:ext>
              </a:extLst>
            </p:cNvPr>
            <p:cNvPicPr>
              <a:picLocks noChangeAspect="1"/>
            </p:cNvPicPr>
            <p:nvPr/>
          </p:nvPicPr>
          <p:blipFill>
            <a:blip r:embed="rId5"/>
            <a:stretch>
              <a:fillRect/>
            </a:stretch>
          </p:blipFill>
          <p:spPr>
            <a:xfrm>
              <a:off x="3880868" y="2551894"/>
              <a:ext cx="856323" cy="728397"/>
            </a:xfrm>
            <a:prstGeom prst="rect">
              <a:avLst/>
            </a:prstGeom>
          </p:spPr>
        </p:pic>
      </p:grpSp>
    </p:spTree>
    <p:extLst>
      <p:ext uri="{BB962C8B-B14F-4D97-AF65-F5344CB8AC3E}">
        <p14:creationId xmlns:p14="http://schemas.microsoft.com/office/powerpoint/2010/main" val="1181649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316793" y="1267161"/>
              <a:ext cx="518763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trong</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nhóm</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51188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614952" y="1267161"/>
              <a:ext cx="459132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Luyện</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đọc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trước</a:t>
              </a:r>
              <a:r>
                <a:rPr kumimoji="0" lang="en-US" sz="4800" b="0" i="0" u="none" strike="noStrike" kern="1200" cap="none" spc="0" normalizeH="0" baseline="0" noProof="0" dirty="0">
                  <a:ln>
                    <a:noFill/>
                  </a:ln>
                  <a:solidFill>
                    <a:srgbClr val="00B0F0"/>
                  </a:solidFill>
                  <a:effectLst/>
                  <a:uLnTx/>
                  <a:uFillTx/>
                  <a:latin typeface="UTM Duepuntozero" panose="02040603050506020204" pitchFamily="18" charset="0"/>
                  <a:ea typeface="+mn-ea"/>
                  <a:cs typeface="+mn-cs"/>
                </a:rPr>
                <a:t> </a:t>
              </a:r>
              <a:r>
                <a:rPr kumimoji="0" lang="en-US" sz="4800" b="0" i="0" u="none" strike="noStrike" kern="1200" cap="none" spc="0" normalizeH="0" baseline="0" noProof="0" dirty="0" err="1">
                  <a:ln>
                    <a:noFill/>
                  </a:ln>
                  <a:solidFill>
                    <a:srgbClr val="00B0F0"/>
                  </a:solidFill>
                  <a:effectLst/>
                  <a:uLnTx/>
                  <a:uFillTx/>
                  <a:latin typeface="UTM Duepuntozero" panose="02040603050506020204" pitchFamily="18" charset="0"/>
                  <a:ea typeface="+mn-ea"/>
                  <a:cs typeface="+mn-cs"/>
                </a:rPr>
                <a:t>lớp</a:t>
              </a:r>
              <a:endParaRPr kumimoji="0" lang="vi-VN" sz="4800" b="0" i="0" u="none" strike="noStrike" kern="1200" cap="none" spc="0" normalizeH="0" baseline="0" noProof="0" dirty="0">
                <a:ln>
                  <a:noFill/>
                </a:ln>
                <a:solidFill>
                  <a:srgbClr val="00B0F0"/>
                </a:solidFill>
                <a:effectLst/>
                <a:uLnTx/>
                <a:uFillTx/>
                <a:latin typeface="Avo"/>
                <a:ea typeface="+mn-ea"/>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774809" cy="920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Đọc</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 to, </a:t>
                  </a:r>
                  <a:r>
                    <a:rPr kumimoji="0" lang="en-US" sz="2800" b="1" i="0" u="none" strike="noStrike" kern="0" cap="none" spc="0" normalizeH="0" baseline="0" noProof="0" dirty="0" err="1">
                      <a:ln>
                        <a:noFill/>
                      </a:ln>
                      <a:solidFill>
                        <a:srgbClr val="00B050"/>
                      </a:solidFill>
                      <a:effectLst/>
                      <a:uLnTx/>
                      <a:uFillTx/>
                      <a:latin typeface="UTM Avo" panose="02040603050506020204" pitchFamily="18" charset="0"/>
                      <a:ea typeface="+mn-ea"/>
                      <a:cs typeface="+mn-cs"/>
                    </a:rPr>
                    <a:t>rõ</a:t>
                  </a:r>
                  <a:r>
                    <a:rPr kumimoji="0" lang="en-US" sz="2800" b="1" i="0" u="none" strike="noStrike" kern="0" cap="none" spc="0" normalizeH="0" baseline="0" noProof="0" dirty="0">
                      <a:ln>
                        <a:noFill/>
                      </a:ln>
                      <a:solidFill>
                        <a:srgbClr val="00B050"/>
                      </a:solidFill>
                      <a:effectLst/>
                      <a:uLnTx/>
                      <a:uFillTx/>
                      <a:latin typeface="UTM Avo" panose="02040603050506020204" pitchFamily="18" charset="0"/>
                      <a:ea typeface="+mn-ea"/>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Ngắt</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nghỉ</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đúng</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mn-cs"/>
                    </a:rPr>
                    <a:t>chỗ</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831349" y="2581435"/>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490552" y="2829532"/>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608568" y="3444708"/>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5094073" y="3446214"/>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6489913" y="4089111"/>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964423" y="4089111"/>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7500387" y="4089111"/>
              <a:ext cx="381813" cy="388672"/>
            </a:xfrm>
            <a:prstGeom prst="rect">
              <a:avLst/>
            </a:prstGeom>
          </p:spPr>
        </p:pic>
      </p:grpSp>
    </p:spTree>
    <p:extLst>
      <p:ext uri="{BB962C8B-B14F-4D97-AF65-F5344CB8AC3E}">
        <p14:creationId xmlns:p14="http://schemas.microsoft.com/office/powerpoint/2010/main" val="1662139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Google Shape;108;p2">
            <a:extLst>
              <a:ext uri="{FF2B5EF4-FFF2-40B4-BE49-F238E27FC236}">
                <a16:creationId xmlns:a16="http://schemas.microsoft.com/office/drawing/2014/main" id="{95D262FB-0F91-9FAD-318B-B65EAEF2C269}"/>
              </a:ext>
            </a:extLst>
          </p:cNvPr>
          <p:cNvPicPr preferRelativeResize="0"/>
          <p:nvPr/>
        </p:nvPicPr>
        <p:blipFill rotWithShape="1">
          <a:blip r:embed="rId3">
            <a:alphaModFix/>
          </a:blip>
          <a:srcRect/>
          <a:stretch/>
        </p:blipFill>
        <p:spPr>
          <a:xfrm rot="741355">
            <a:off x="1005276" y="692223"/>
            <a:ext cx="947534" cy="1664147"/>
          </a:xfrm>
          <a:prstGeom prst="rect">
            <a:avLst/>
          </a:prstGeom>
          <a:noFill/>
          <a:ln>
            <a:noFill/>
          </a:ln>
        </p:spPr>
      </p:pic>
      <p:pic>
        <p:nvPicPr>
          <p:cNvPr id="1026" name="Picture 2" descr="Ý nghĩa “Tết trồng cây” của Bác Hồ">
            <a:extLst>
              <a:ext uri="{FF2B5EF4-FFF2-40B4-BE49-F238E27FC236}">
                <a16:creationId xmlns:a16="http://schemas.microsoft.com/office/drawing/2014/main" id="{CB67C464-BA7A-40DC-8F00-EC49A1F2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92" y="3585074"/>
            <a:ext cx="3814842" cy="2352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ác Hồ với Tết Trồng cây 65 năm trước">
            <a:extLst>
              <a:ext uri="{FF2B5EF4-FFF2-40B4-BE49-F238E27FC236}">
                <a16:creationId xmlns:a16="http://schemas.microsoft.com/office/drawing/2014/main" id="{55B7543A-A61E-4DD3-BD68-B8AE0ACEF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1790" y="2438476"/>
            <a:ext cx="2664538" cy="373848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6;p2">
            <a:extLst>
              <a:ext uri="{FF2B5EF4-FFF2-40B4-BE49-F238E27FC236}">
                <a16:creationId xmlns:a16="http://schemas.microsoft.com/office/drawing/2014/main" id="{64262E71-C8A3-878F-AF30-96991837D6C0}"/>
              </a:ext>
            </a:extLst>
          </p:cNvPr>
          <p:cNvSpPr/>
          <p:nvPr/>
        </p:nvSpPr>
        <p:spPr>
          <a:xfrm>
            <a:off x="662944" y="1182209"/>
            <a:ext cx="10233148" cy="1473200"/>
          </a:xfrm>
          <a:prstGeom prst="roundRect">
            <a:avLst>
              <a:gd name="adj" fmla="val 7648"/>
            </a:avLst>
          </a:prstGeom>
          <a:noFill/>
          <a:ln>
            <a:noFill/>
          </a:ln>
        </p:spPr>
        <p:txBody>
          <a:bodyPr spcFirstLastPara="1" wrap="square" lIns="60950" tIns="30467" rIns="60950" bIns="30467" anchor="ctr" anchorCtr="0">
            <a:noAutofit/>
          </a:bodyPr>
          <a:lstStyle/>
          <a:p>
            <a:pPr algn="ctr">
              <a:lnSpc>
                <a:spcPct val="150000"/>
              </a:lnSpc>
              <a:buClr>
                <a:srgbClr val="000000"/>
              </a:buClr>
              <a:buFont typeface="Arial"/>
              <a:buNone/>
            </a:pPr>
            <a:r>
              <a:rPr lang="vi-VN" sz="2400" b="1" kern="0">
                <a:solidFill>
                  <a:srgbClr val="C00000"/>
                </a:solidFill>
                <a:latin typeface="UTM Avo" panose="02040603050506020204" pitchFamily="18" charset="0"/>
                <a:cs typeface="Arial"/>
                <a:sym typeface="Arial"/>
              </a:rPr>
              <a:t>Bày tỏ suy nghĩ của em khi đọc câu thơ sau:</a:t>
            </a:r>
          </a:p>
          <a:p>
            <a:pPr algn="ctr">
              <a:lnSpc>
                <a:spcPct val="150000"/>
              </a:lnSpc>
              <a:buClr>
                <a:srgbClr val="000000"/>
              </a:buClr>
              <a:buFont typeface="Arial"/>
              <a:buNone/>
            </a:pPr>
            <a:r>
              <a:rPr lang="vi-VN" sz="2400" b="1" kern="0">
                <a:solidFill>
                  <a:srgbClr val="0070C0"/>
                </a:solidFill>
                <a:latin typeface="UTM Avo" panose="02040603050506020204" pitchFamily="18" charset="0"/>
                <a:cs typeface="Arial"/>
                <a:sym typeface="Arial"/>
              </a:rPr>
              <a:t>Mùa xuân là Tết trồng cây</a:t>
            </a:r>
          </a:p>
          <a:p>
            <a:pPr algn="ctr">
              <a:lnSpc>
                <a:spcPct val="150000"/>
              </a:lnSpc>
              <a:buClr>
                <a:srgbClr val="000000"/>
              </a:buClr>
              <a:buFont typeface="Arial"/>
              <a:buNone/>
            </a:pPr>
            <a:r>
              <a:rPr lang="vi-VN" sz="2400" b="1" kern="0">
                <a:solidFill>
                  <a:srgbClr val="0070C0"/>
                </a:solidFill>
                <a:latin typeface="UTM Avo" panose="02040603050506020204" pitchFamily="18" charset="0"/>
                <a:cs typeface="Arial"/>
                <a:sym typeface="Arial"/>
              </a:rPr>
              <a:t>Làm cho đất nước càng ngày càng xuân.</a:t>
            </a:r>
          </a:p>
          <a:p>
            <a:pPr algn="ctr">
              <a:lnSpc>
                <a:spcPct val="150000"/>
              </a:lnSpc>
              <a:buClr>
                <a:srgbClr val="000000"/>
              </a:buClr>
              <a:buFont typeface="Arial"/>
              <a:buNone/>
            </a:pPr>
            <a:r>
              <a:rPr lang="en-US" sz="2400" b="1" kern="0">
                <a:solidFill>
                  <a:srgbClr val="0070C0"/>
                </a:solidFill>
                <a:latin typeface="UTM Avo" panose="02040603050506020204" pitchFamily="18" charset="0"/>
                <a:cs typeface="Arial"/>
                <a:sym typeface="Arial"/>
              </a:rPr>
              <a:t>			</a:t>
            </a:r>
            <a:r>
              <a:rPr lang="vi-VN" sz="2400" b="1" i="1" kern="0">
                <a:solidFill>
                  <a:srgbClr val="0070C0"/>
                </a:solidFill>
                <a:latin typeface="UTM Avo" panose="02040603050506020204" pitchFamily="18" charset="0"/>
                <a:cs typeface="Arial"/>
                <a:sym typeface="Arial"/>
              </a:rPr>
              <a:t>Hồ Chí Minh</a:t>
            </a:r>
            <a:endParaRPr lang="vi-VN" sz="2400" b="1" i="1" kern="0" dirty="0">
              <a:solidFill>
                <a:srgbClr val="0070C0"/>
              </a:solidFill>
              <a:latin typeface="UTM Avo" panose="02040603050506020204" pitchFamily="18" charset="0"/>
              <a:cs typeface="Arial"/>
              <a:sym typeface="Arial"/>
            </a:endParaRPr>
          </a:p>
        </p:txBody>
      </p:sp>
      <p:pic>
        <p:nvPicPr>
          <p:cNvPr id="1030" name="Picture 6" descr="Chi tiết tin - Sở Thông tin và Truyền thông - Quảng Bình">
            <a:extLst>
              <a:ext uri="{FF2B5EF4-FFF2-40B4-BE49-F238E27FC236}">
                <a16:creationId xmlns:a16="http://schemas.microsoft.com/office/drawing/2014/main" id="{F433C5B7-2825-424D-9A23-BB41469DC7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821" y="3585073"/>
            <a:ext cx="3957543" cy="240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762305F-238E-6AAC-7C92-2744F9A8756B}"/>
              </a:ext>
            </a:extLst>
          </p:cNvPr>
          <p:cNvSpPr txBox="1"/>
          <p:nvPr/>
        </p:nvSpPr>
        <p:spPr>
          <a:xfrm>
            <a:off x="3260321" y="1219257"/>
            <a:ext cx="367921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Hoạt động</a:t>
            </a:r>
            <a:endParaRPr kumimoji="0" lang="en-US" sz="60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sp>
        <p:nvSpPr>
          <p:cNvPr id="9" name="TextBox 8">
            <a:extLst>
              <a:ext uri="{FF2B5EF4-FFF2-40B4-BE49-F238E27FC236}">
                <a16:creationId xmlns:a16="http://schemas.microsoft.com/office/drawing/2014/main" id="{BF1A9FEF-6710-D788-B2B0-BEEFDAD77977}"/>
              </a:ext>
            </a:extLst>
          </p:cNvPr>
          <p:cNvSpPr txBox="1"/>
          <p:nvPr/>
        </p:nvSpPr>
        <p:spPr>
          <a:xfrm>
            <a:off x="1961673" y="2319174"/>
            <a:ext cx="63516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a:solidFill>
                  <a:srgbClr val="6600FF"/>
                </a:solidFill>
                <a:latin typeface="#9Slide07 Cadena" panose="02000503000000020004" pitchFamily="2" charset="0"/>
              </a:rPr>
              <a:t>ĐỌC MỞ RỘNG</a:t>
            </a:r>
            <a:endParaRPr kumimoji="0" lang="en-US" sz="7200" b="0" i="0" u="none" strike="noStrike" kern="1200" cap="none" spc="0" normalizeH="0" baseline="0" noProof="0" dirty="0">
              <a:ln>
                <a:noFill/>
              </a:ln>
              <a:solidFill>
                <a:srgbClr val="6600FF"/>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lvl="0" algn="ctr">
              <a:buClr>
                <a:srgbClr val="000000"/>
              </a:buClr>
            </a:pPr>
            <a:r>
              <a:rPr lang="en-US" sz="3600" b="1" kern="0">
                <a:solidFill>
                  <a:srgbClr val="C00000"/>
                </a:solidFill>
                <a:latin typeface="UTM Avo" panose="02040603050506020204" pitchFamily="18" charset="0"/>
                <a:cs typeface="Arial"/>
                <a:sym typeface="Arial"/>
              </a:rPr>
              <a:t>Sinh hoạt câu lạc bộ đọc sách </a:t>
            </a:r>
          </a:p>
          <a:p>
            <a:pPr lvl="0" algn="ctr">
              <a:buClr>
                <a:srgbClr val="000000"/>
              </a:buClr>
            </a:pPr>
            <a:r>
              <a:rPr lang="en-US" sz="3600" b="1" kern="0">
                <a:solidFill>
                  <a:srgbClr val="C00000"/>
                </a:solidFill>
                <a:latin typeface="UTM Avo" panose="02040603050506020204" pitchFamily="18" charset="0"/>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9930968" y="234072"/>
            <a:ext cx="2258155" cy="4318000"/>
          </a:xfrm>
          <a:prstGeom prst="rect">
            <a:avLst/>
          </a:prstGeom>
          <a:noFill/>
          <a:ln>
            <a:noFill/>
          </a:ln>
        </p:spPr>
      </p:pic>
      <p:sp>
        <p:nvSpPr>
          <p:cNvPr id="11" name="Google Shape;170;p7">
            <a:extLst>
              <a:ext uri="{FF2B5EF4-FFF2-40B4-BE49-F238E27FC236}">
                <a16:creationId xmlns:a16="http://schemas.microsoft.com/office/drawing/2014/main" id="{4D8178FF-3292-4713-AA04-C9B993356E94}"/>
              </a:ext>
            </a:extLst>
          </p:cNvPr>
          <p:cNvSpPr txBox="1"/>
          <p:nvPr/>
        </p:nvSpPr>
        <p:spPr>
          <a:xfrm>
            <a:off x="653436" y="1646907"/>
            <a:ext cx="9655366" cy="1169525"/>
          </a:xfrm>
          <a:prstGeom prst="rect">
            <a:avLst/>
          </a:prstGeom>
          <a:noFill/>
          <a:ln>
            <a:noFill/>
          </a:ln>
        </p:spPr>
        <p:txBody>
          <a:bodyPr spcFirstLastPara="1" wrap="square" lIns="60950" tIns="30467" rIns="60950" bIns="30467" anchor="t" anchorCtr="0">
            <a:spAutoFit/>
          </a:bodyPr>
          <a:lstStyle/>
          <a:p>
            <a:pPr lvl="0">
              <a:buClr>
                <a:srgbClr val="000000"/>
              </a:buClr>
            </a:pPr>
            <a:r>
              <a:rPr lang="en-US" sz="3600" kern="0">
                <a:latin typeface="UTM Avo" panose="02040603050506020204" pitchFamily="18" charset="0"/>
                <a:cs typeface="Arial"/>
                <a:sym typeface="Arial"/>
              </a:rPr>
              <a:t>(a) Tìm đọc truyện hoặc đoạn kịch:</a:t>
            </a:r>
          </a:p>
          <a:p>
            <a:pPr lvl="0">
              <a:buClr>
                <a:srgbClr val="000000"/>
              </a:buClr>
            </a:pPr>
            <a:r>
              <a:rPr lang="en-US" sz="3600" kern="0">
                <a:latin typeface="UTM Avo" panose="02040603050506020204" pitchFamily="18" charset="0"/>
                <a:cs typeface="Arial"/>
                <a:sym typeface="Arial"/>
              </a:rPr>
              <a:t>Gợi ý:</a:t>
            </a:r>
            <a:endParaRPr kumimoji="0" lang="vi-VN" sz="3600" i="0" u="none" strike="noStrike" kern="0" cap="none" spc="0" normalizeH="0" baseline="0" noProof="0" dirty="0">
              <a:ln>
                <a:noFill/>
              </a:ln>
              <a:effectLst/>
              <a:uLnTx/>
              <a:uFillTx/>
              <a:latin typeface="UTM Avo" panose="02040603050506020204" pitchFamily="18" charset="0"/>
              <a:cs typeface="Arial"/>
              <a:sym typeface="Arial"/>
            </a:endParaRPr>
          </a:p>
        </p:txBody>
      </p:sp>
      <p:pic>
        <p:nvPicPr>
          <p:cNvPr id="7" name="Picture 6">
            <a:extLst>
              <a:ext uri="{FF2B5EF4-FFF2-40B4-BE49-F238E27FC236}">
                <a16:creationId xmlns:a16="http://schemas.microsoft.com/office/drawing/2014/main" id="{814F3D7D-0997-4791-8562-5159B6894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6" y="2880013"/>
            <a:ext cx="5889868" cy="2417843"/>
          </a:xfrm>
          <a:prstGeom prst="rect">
            <a:avLst/>
          </a:prstGeom>
        </p:spPr>
      </p:pic>
      <p:pic>
        <p:nvPicPr>
          <p:cNvPr id="13" name="Picture 12">
            <a:extLst>
              <a:ext uri="{FF2B5EF4-FFF2-40B4-BE49-F238E27FC236}">
                <a16:creationId xmlns:a16="http://schemas.microsoft.com/office/drawing/2014/main" id="{86211ABA-C77E-4BC0-942A-66C360042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225" y="3429000"/>
            <a:ext cx="5163823" cy="2777742"/>
          </a:xfrm>
          <a:prstGeom prst="rect">
            <a:avLst/>
          </a:prstGeom>
        </p:spPr>
      </p:pic>
    </p:spTree>
    <p:extLst>
      <p:ext uri="{BB962C8B-B14F-4D97-AF65-F5344CB8AC3E}">
        <p14:creationId xmlns:p14="http://schemas.microsoft.com/office/powerpoint/2010/main" val="1412424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oogle Shape;170;p7">
            <a:extLst>
              <a:ext uri="{FF2B5EF4-FFF2-40B4-BE49-F238E27FC236}">
                <a16:creationId xmlns:a16="http://schemas.microsoft.com/office/drawing/2014/main" id="{4D8178FF-3292-4713-AA04-C9B993356E94}"/>
              </a:ext>
            </a:extLst>
          </p:cNvPr>
          <p:cNvSpPr txBox="1"/>
          <p:nvPr/>
        </p:nvSpPr>
        <p:spPr>
          <a:xfrm>
            <a:off x="1604412" y="453674"/>
            <a:ext cx="9655366" cy="615527"/>
          </a:xfrm>
          <a:prstGeom prst="rect">
            <a:avLst/>
          </a:prstGeom>
          <a:noFill/>
          <a:ln>
            <a:noFill/>
          </a:ln>
        </p:spPr>
        <p:txBody>
          <a:bodyPr spcFirstLastPara="1" wrap="square" lIns="60950" tIns="30467" rIns="60950" bIns="30467" anchor="t" anchorCtr="0">
            <a:spAutoFit/>
          </a:bodyPr>
          <a:lstStyle/>
          <a:p>
            <a:pPr lvl="0">
              <a:buClr>
                <a:srgbClr val="000000"/>
              </a:buClr>
            </a:pPr>
            <a:r>
              <a:rPr lang="vi-VN" sz="3600" kern="0">
                <a:solidFill>
                  <a:srgbClr val="FF0000"/>
                </a:solidFill>
                <a:latin typeface="UTM Avo" panose="02040603050506020204" pitchFamily="18" charset="0"/>
                <a:cs typeface="Arial"/>
                <a:sym typeface="Arial"/>
              </a:rPr>
              <a:t>(a) Câu chuyện: Người gác rừng tí hon</a:t>
            </a:r>
            <a:endParaRPr kumimoji="0" lang="vi-VN" sz="36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2" name="Google Shape;170;p7">
            <a:extLst>
              <a:ext uri="{FF2B5EF4-FFF2-40B4-BE49-F238E27FC236}">
                <a16:creationId xmlns:a16="http://schemas.microsoft.com/office/drawing/2014/main" id="{45F03D20-4F93-2F03-4C8C-95DF84DF07DE}"/>
              </a:ext>
            </a:extLst>
          </p:cNvPr>
          <p:cNvSpPr txBox="1"/>
          <p:nvPr/>
        </p:nvSpPr>
        <p:spPr>
          <a:xfrm>
            <a:off x="793544" y="1014478"/>
            <a:ext cx="10602034" cy="5478397"/>
          </a:xfrm>
          <a:prstGeom prst="rect">
            <a:avLst/>
          </a:prstGeom>
          <a:noFill/>
          <a:ln>
            <a:noFill/>
          </a:ln>
        </p:spPr>
        <p:txBody>
          <a:bodyPr spcFirstLastPara="1" wrap="square" lIns="60950" tIns="30467" rIns="60950" bIns="30467" anchor="t" anchorCtr="0">
            <a:spAutoFit/>
          </a:bodyPr>
          <a:lstStyle/>
          <a:p>
            <a:pPr lvl="0" algn="just">
              <a:buClr>
                <a:srgbClr val="000000"/>
              </a:buClr>
            </a:pPr>
            <a:r>
              <a:rPr lang="en-US" sz="3200" kern="0">
                <a:solidFill>
                  <a:prstClr val="black"/>
                </a:solidFill>
                <a:latin typeface="UTM Avo" panose="02040603050506020204" pitchFamily="18" charset="0"/>
                <a:cs typeface="Arial"/>
                <a:sym typeface="Arial"/>
              </a:rPr>
              <a:t>	</a:t>
            </a:r>
            <a:r>
              <a:rPr lang="vi-VN" sz="3200" kern="0">
                <a:solidFill>
                  <a:prstClr val="black"/>
                </a:solidFill>
                <a:latin typeface="UTM Avo" panose="02040603050506020204" pitchFamily="18" charset="0"/>
                <a:cs typeface="Arial"/>
                <a:sym typeface="Arial"/>
              </a:rPr>
              <a:t>Ba em làm nghề gác rừng. Tình yêu rừng của ba đã sớm truyền sang em.</a:t>
            </a:r>
          </a:p>
          <a:p>
            <a:pPr lvl="0" algn="just">
              <a:buClr>
                <a:srgbClr val="000000"/>
              </a:buClr>
            </a:pPr>
            <a:r>
              <a:rPr lang="vi-VN" sz="3200" kern="0">
                <a:solidFill>
                  <a:prstClr val="black"/>
                </a:solidFill>
                <a:latin typeface="UTM Avo" panose="02040603050506020204" pitchFamily="18" charset="0"/>
                <a:cs typeface="Arial"/>
                <a:sym typeface="Arial"/>
              </a:rPr>
              <a:t>      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lvl="0" algn="just">
              <a:buClr>
                <a:srgbClr val="000000"/>
              </a:buClr>
            </a:pPr>
            <a:r>
              <a:rPr lang="vi-VN" sz="3200" kern="0">
                <a:solidFill>
                  <a:prstClr val="black"/>
                </a:solidFill>
                <a:latin typeface="UTM Avo" panose="02040603050506020204" pitchFamily="18" charset="0"/>
                <a:cs typeface="Arial"/>
                <a:sym typeface="Arial"/>
              </a:rPr>
              <a:t>      - Mày đã dặn lão Sáu Bơ tối đánh xe ra bìa rừng chưa?</a:t>
            </a:r>
            <a:endParaRPr kumimoji="0" lang="vi-VN" sz="3200" b="0" i="0" u="none" strike="noStrike" kern="0" cap="none" spc="0" normalizeH="0" baseline="0" noProof="0" dirty="0">
              <a:ln>
                <a:noFill/>
              </a:ln>
              <a:solidFill>
                <a:prstClr val="black"/>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846584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id="{45F03D20-4F93-2F03-4C8C-95DF84DF07DE}"/>
              </a:ext>
            </a:extLst>
          </p:cNvPr>
          <p:cNvSpPr txBox="1"/>
          <p:nvPr/>
        </p:nvSpPr>
        <p:spPr>
          <a:xfrm>
            <a:off x="793544" y="603478"/>
            <a:ext cx="10602034" cy="5478397"/>
          </a:xfrm>
          <a:prstGeom prst="rect">
            <a:avLst/>
          </a:prstGeom>
          <a:noFill/>
          <a:ln>
            <a:noFill/>
          </a:ln>
        </p:spPr>
        <p:txBody>
          <a:bodyPr spcFirstLastPara="1" wrap="square" lIns="60950" tIns="30467" rIns="60950" bIns="30467"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a:t>
            </a: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Qua khe lá, em thấy hai gã trộm. Lừa khi hai gã mải cột các khúc gỗ, em lén chạy. Em chạy theo đường tắt về quán bà Hai, xin bà cho gọi điện thoại. Một giọng nói rắn rỏi vang lên ở đầu dây bên kia:</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 A lô! Công an huyện đây!</a:t>
            </a:r>
            <a:endParaRPr kumimoji="0" lang="en-US"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endParaRPr>
          </a:p>
          <a:p>
            <a:pPr lvl="0" algn="just">
              <a:buClr>
                <a:srgbClr val="000000"/>
              </a:buClr>
            </a:pPr>
            <a:r>
              <a:rPr lang="vi-VN" sz="3200" kern="0">
                <a:solidFill>
                  <a:prstClr val="black"/>
                </a:solidFill>
                <a:latin typeface="UTM Avo" panose="02040603050506020204" pitchFamily="18" charset="0"/>
                <a:cs typeface="Arial"/>
                <a:sym typeface="Arial"/>
              </a:rPr>
              <a:t>Sau khi nghe em báo tin có bọn trộm gỗ, các chú công an dặn dò em cách phối hợp với các chú để bắt bọn trộm, thu lại gỗ. </a:t>
            </a:r>
          </a:p>
          <a:p>
            <a:pPr lvl="0" algn="just">
              <a:buClr>
                <a:srgbClr val="000000"/>
              </a:buClr>
            </a:pPr>
            <a:r>
              <a:rPr lang="vi-VN" sz="3200" kern="0">
                <a:solidFill>
                  <a:prstClr val="black"/>
                </a:solidFill>
                <a:latin typeface="UTM Avo" panose="02040603050506020204" pitchFamily="18" charset="0"/>
                <a:cs typeface="Arial"/>
                <a:sym typeface="Arial"/>
              </a:rPr>
              <a:t>        Đêm ấy, lòng em như lửa đốt. Nghe thấy tiếng bành bạch của xe chở trộm gỗ, em lao ra. Chiếc xe tới gần... tới gần, mắc vào sợi dây chão chăng</a:t>
            </a:r>
            <a:endParaRPr kumimoji="0" lang="vi-VN" sz="3200" b="0" i="0"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51244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0" y="407485"/>
            <a:ext cx="12326112"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id="{45F03D20-4F93-2F03-4C8C-95DF84DF07DE}"/>
              </a:ext>
            </a:extLst>
          </p:cNvPr>
          <p:cNvSpPr txBox="1"/>
          <p:nvPr/>
        </p:nvSpPr>
        <p:spPr>
          <a:xfrm>
            <a:off x="416814" y="689800"/>
            <a:ext cx="6254496" cy="5478397"/>
          </a:xfrm>
          <a:prstGeom prst="rect">
            <a:avLst/>
          </a:prstGeom>
          <a:noFill/>
          <a:ln>
            <a:noFill/>
          </a:ln>
        </p:spPr>
        <p:txBody>
          <a:bodyPr spcFirstLastPara="1" wrap="square" lIns="60950" tIns="30467" rIns="60950" bIns="30467"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ngang đường, gỗ văng ra. Bọn trộm đang loay hoay lượm lại gỗ thì xe công an lao tới.</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Ba gã trộm đứng khựng lại như rô bốt hết pin. Tiếng còng tay đã vang lên lách cách. Một chú công an vỗ vai em: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       - Cháu quả là chàng gác rừng dũng cảm!</a:t>
            </a: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1" u="none" strike="noStrike" kern="0" cap="none" spc="0" normalizeH="0" baseline="0" noProof="0">
                <a:ln>
                  <a:noFill/>
                </a:ln>
                <a:solidFill>
                  <a:prstClr val="black"/>
                </a:solidFill>
                <a:effectLst/>
                <a:uLnTx/>
                <a:uFillTx/>
                <a:latin typeface="UTM Avo" panose="02040603050506020204" pitchFamily="18" charset="0"/>
                <a:ea typeface="+mn-ea"/>
                <a:cs typeface="Arial"/>
                <a:sym typeface="Arial"/>
              </a:rPr>
              <a:t>Theo NGUYỄN THỊ CẨM CHÂU</a:t>
            </a:r>
            <a:endParaRPr kumimoji="0" lang="vi-VN" sz="32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pic>
        <p:nvPicPr>
          <p:cNvPr id="1026" name="Picture 2" descr="Người gác rừng tí hon lớp 5 | Giải Tiếng Việt lớp 5 Tập 1">
            <a:extLst>
              <a:ext uri="{FF2B5EF4-FFF2-40B4-BE49-F238E27FC236}">
                <a16:creationId xmlns:a16="http://schemas.microsoft.com/office/drawing/2014/main" id="{3D252C9E-4344-0A42-0804-2AC6DB4C2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422" y="1895474"/>
            <a:ext cx="52197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10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Sinh hoạt câu lạc bộ đọc sách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10232752" y="2291351"/>
            <a:ext cx="2258155" cy="4318000"/>
          </a:xfrm>
          <a:prstGeom prst="rect">
            <a:avLst/>
          </a:prstGeom>
          <a:noFill/>
          <a:ln>
            <a:noFill/>
          </a:ln>
        </p:spPr>
      </p:pic>
      <p:sp>
        <p:nvSpPr>
          <p:cNvPr id="11" name="Google Shape;170;p7">
            <a:extLst>
              <a:ext uri="{FF2B5EF4-FFF2-40B4-BE49-F238E27FC236}">
                <a16:creationId xmlns:a16="http://schemas.microsoft.com/office/drawing/2014/main" id="{4D8178FF-3292-4713-AA04-C9B993356E94}"/>
              </a:ext>
            </a:extLst>
          </p:cNvPr>
          <p:cNvSpPr txBox="1"/>
          <p:nvPr/>
        </p:nvSpPr>
        <p:spPr>
          <a:xfrm>
            <a:off x="653436" y="1646907"/>
            <a:ext cx="9655366" cy="615527"/>
          </a:xfrm>
          <a:prstGeom prst="rect">
            <a:avLst/>
          </a:prstGeom>
          <a:noFill/>
          <a:ln>
            <a:noFill/>
          </a:ln>
        </p:spPr>
        <p:txBody>
          <a:bodyPr spcFirstLastPara="1" wrap="square" lIns="60950" tIns="30467" rIns="60950" bIns="30467" anchor="t" anchorCtr="0">
            <a:spAutoFit/>
          </a:bodyPr>
          <a:lstStyle/>
          <a:p>
            <a:pPr lvl="0">
              <a:buClr>
                <a:srgbClr val="000000"/>
              </a:buClr>
            </a:pPr>
            <a:r>
              <a:rPr lang="en-US" sz="3600" kern="0">
                <a:solidFill>
                  <a:prstClr val="black"/>
                </a:solidFill>
                <a:latin typeface="UTM Avo" panose="02040603050506020204" pitchFamily="18" charset="0"/>
                <a:cs typeface="Arial"/>
                <a:sym typeface="Arial"/>
              </a:rPr>
              <a:t>(b) Ghi chép và trang trí </a:t>
            </a:r>
            <a:r>
              <a:rPr lang="en-US" sz="3600" i="1" kern="0">
                <a:solidFill>
                  <a:prstClr val="black"/>
                </a:solidFill>
                <a:latin typeface="UTM Avo" panose="02040603050506020204" pitchFamily="18" charset="0"/>
                <a:cs typeface="Arial"/>
                <a:sym typeface="Arial"/>
              </a:rPr>
              <a:t>Nhật kí đọc sách:</a:t>
            </a:r>
            <a:endParaRPr kumimoji="0" lang="vi-VN" sz="3600" b="0" i="1" u="none" strike="noStrike" kern="0" cap="none" spc="0" normalizeH="0" baseline="0" noProof="0" dirty="0">
              <a:ln>
                <a:noFill/>
              </a:ln>
              <a:solidFill>
                <a:prstClr val="black"/>
              </a:solidFill>
              <a:effectLst/>
              <a:uLnTx/>
              <a:uFillTx/>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C6DAEF5D-D651-4290-A78A-61326F325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728" y="2356581"/>
            <a:ext cx="8404711" cy="3818588"/>
          </a:xfrm>
          <a:prstGeom prst="rect">
            <a:avLst/>
          </a:prstGeom>
        </p:spPr>
      </p:pic>
    </p:spTree>
    <p:extLst>
      <p:ext uri="{BB962C8B-B14F-4D97-AF65-F5344CB8AC3E}">
        <p14:creationId xmlns:p14="http://schemas.microsoft.com/office/powerpoint/2010/main" val="4162466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0" y="407485"/>
            <a:ext cx="12326112"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Google Shape;170;p7">
            <a:extLst>
              <a:ext uri="{FF2B5EF4-FFF2-40B4-BE49-F238E27FC236}">
                <a16:creationId xmlns:a16="http://schemas.microsoft.com/office/drawing/2014/main" id="{45F03D20-4F93-2F03-4C8C-95DF84DF07DE}"/>
              </a:ext>
            </a:extLst>
          </p:cNvPr>
          <p:cNvSpPr txBox="1"/>
          <p:nvPr/>
        </p:nvSpPr>
        <p:spPr>
          <a:xfrm>
            <a:off x="358902" y="689800"/>
            <a:ext cx="11608308" cy="5478397"/>
          </a:xfrm>
          <a:prstGeom prst="rect">
            <a:avLst/>
          </a:prstGeom>
          <a:noFill/>
          <a:ln>
            <a:noFill/>
          </a:ln>
        </p:spPr>
        <p:txBody>
          <a:bodyPr spcFirstLastPara="1" wrap="square" lIns="60950" tIns="30467" rIns="60950" bIns="30467" anchor="t" anchorCtr="0">
            <a:spAutoFit/>
          </a:bodyPr>
          <a:lstStyle/>
          <a:p>
            <a:pPr lvl="0" algn="just">
              <a:buClr>
                <a:srgbClr val="000000"/>
              </a:buClr>
            </a:pPr>
            <a:r>
              <a:rPr lang="vi-VN" sz="3200" kern="0">
                <a:solidFill>
                  <a:srgbClr val="FF0000"/>
                </a:solidFill>
                <a:latin typeface="UTM Avo" panose="02040603050506020204" pitchFamily="18" charset="0"/>
                <a:cs typeface="Arial"/>
                <a:sym typeface="Arial"/>
              </a:rPr>
              <a:t>- Tên truyện:</a:t>
            </a:r>
            <a:r>
              <a:rPr lang="vi-VN" sz="3200" kern="0">
                <a:solidFill>
                  <a:prstClr val="black"/>
                </a:solidFill>
                <a:latin typeface="UTM Avo" panose="02040603050506020204" pitchFamily="18" charset="0"/>
                <a:cs typeface="Arial"/>
                <a:sym typeface="Arial"/>
              </a:rPr>
              <a:t> Người gác rừng tí hon.</a:t>
            </a:r>
          </a:p>
          <a:p>
            <a:pPr lvl="0" algn="just">
              <a:buClr>
                <a:srgbClr val="000000"/>
              </a:buClr>
            </a:pPr>
            <a:r>
              <a:rPr lang="vi-VN" sz="3200" kern="0">
                <a:solidFill>
                  <a:srgbClr val="FF0000"/>
                </a:solidFill>
                <a:latin typeface="UTM Avo" panose="02040603050506020204" pitchFamily="18" charset="0"/>
                <a:cs typeface="Arial"/>
                <a:sym typeface="Arial"/>
              </a:rPr>
              <a:t>- Tác giả: </a:t>
            </a:r>
            <a:r>
              <a:rPr lang="vi-VN" sz="3200" kern="0">
                <a:solidFill>
                  <a:prstClr val="black"/>
                </a:solidFill>
                <a:latin typeface="UTM Avo" panose="02040603050506020204" pitchFamily="18" charset="0"/>
                <a:cs typeface="Arial"/>
                <a:sym typeface="Arial"/>
              </a:rPr>
              <a:t>Nguyễn Thị Cẩm Châu.</a:t>
            </a:r>
          </a:p>
          <a:p>
            <a:pPr lvl="0" algn="just">
              <a:buClr>
                <a:srgbClr val="000000"/>
              </a:buClr>
            </a:pPr>
            <a:r>
              <a:rPr lang="vi-VN" sz="3200" kern="0">
                <a:solidFill>
                  <a:srgbClr val="FF0000"/>
                </a:solidFill>
                <a:latin typeface="UTM Avo" panose="02040603050506020204" pitchFamily="18" charset="0"/>
                <a:cs typeface="Arial"/>
                <a:sym typeface="Arial"/>
              </a:rPr>
              <a:t>- Các sự việc chính:</a:t>
            </a:r>
          </a:p>
          <a:p>
            <a:pPr lvl="0" algn="just">
              <a:buClr>
                <a:srgbClr val="000000"/>
              </a:buClr>
            </a:pPr>
            <a:r>
              <a:rPr lang="vi-VN" sz="3200" kern="0">
                <a:solidFill>
                  <a:prstClr val="black"/>
                </a:solidFill>
                <a:latin typeface="UTM Avo" panose="02040603050506020204" pitchFamily="18" charset="0"/>
                <a:cs typeface="Arial"/>
                <a:sym typeface="Arial"/>
              </a:rPr>
              <a:t>+ Cậu bé sớm có tình yêu rừng.</a:t>
            </a:r>
          </a:p>
          <a:p>
            <a:pPr lvl="0" algn="just">
              <a:buClr>
                <a:srgbClr val="000000"/>
              </a:buClr>
            </a:pPr>
            <a:r>
              <a:rPr lang="vi-VN" sz="3200" kern="0">
                <a:solidFill>
                  <a:prstClr val="black"/>
                </a:solidFill>
                <a:latin typeface="UTM Avo" panose="02040603050506020204" pitchFamily="18" charset="0"/>
                <a:cs typeface="Arial"/>
                <a:sym typeface="Arial"/>
              </a:rPr>
              <a:t>+ Cậu bé phát hiện có viết chân lạ của những người trộm gỗ trong rừng và gọi điện báo công an.</a:t>
            </a:r>
          </a:p>
          <a:p>
            <a:pPr lvl="0" algn="just">
              <a:buClr>
                <a:srgbClr val="000000"/>
              </a:buClr>
            </a:pPr>
            <a:r>
              <a:rPr lang="vi-VN" sz="3200" kern="0">
                <a:solidFill>
                  <a:prstClr val="black"/>
                </a:solidFill>
                <a:latin typeface="UTM Avo" panose="02040603050506020204" pitchFamily="18" charset="0"/>
                <a:cs typeface="Arial"/>
                <a:sym typeface="Arial"/>
              </a:rPr>
              <a:t>+ Bạn nhỏ tự nguyện tham gia việc bắt bọn trộm gỗ vì bạn ấy hiểu rằng rừng là tài sản chung, ai cũng phải có trách nhiệm giữ gìn, bảo vệ.</a:t>
            </a:r>
          </a:p>
          <a:p>
            <a:pPr lvl="0" algn="just">
              <a:buClr>
                <a:srgbClr val="000000"/>
              </a:buClr>
            </a:pPr>
            <a:r>
              <a:rPr lang="vi-VN" sz="3200" kern="0">
                <a:solidFill>
                  <a:srgbClr val="FF0000"/>
                </a:solidFill>
                <a:latin typeface="UTM Avo" panose="02040603050506020204" pitchFamily="18" charset="0"/>
                <a:cs typeface="Arial"/>
                <a:sym typeface="Arial"/>
              </a:rPr>
              <a:t>- Ý nghĩa: </a:t>
            </a:r>
            <a:r>
              <a:rPr lang="vi-VN" sz="3200" kern="0">
                <a:solidFill>
                  <a:prstClr val="black"/>
                </a:solidFill>
                <a:latin typeface="UTM Avo" panose="02040603050506020204" pitchFamily="18" charset="0"/>
                <a:cs typeface="Arial"/>
                <a:sym typeface="Arial"/>
              </a:rPr>
              <a:t>Truyện biểu dương ý thức bảo vệ rừng; sự thông minh và dũng cảm của một công dân nhỏ tuổi.</a:t>
            </a:r>
            <a:endParaRPr kumimoji="0" lang="vi-VN" sz="32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188551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24311" y="552947"/>
            <a:ext cx="9655366" cy="1169525"/>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Sinh hoạt câu lạc bộ đọc sách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Chủ điểm Giữ mãi màu xanh</a:t>
            </a:r>
            <a:endParaRPr kumimoji="0" lang="vi-VN" sz="3600" b="1" i="0" u="none" strike="noStrike" kern="0" cap="none" spc="0" normalizeH="0" baseline="0" noProof="0" dirty="0">
              <a:ln>
                <a:noFill/>
              </a:ln>
              <a:solidFill>
                <a:srgbClr val="C00000"/>
              </a:solidFill>
              <a:effectLst/>
              <a:uLnTx/>
              <a:uFillTx/>
              <a:latin typeface="UTM Avo" panose="02040603050506020204" pitchFamily="18" charset="0"/>
              <a:ea typeface="+mn-ea"/>
              <a:cs typeface="Arial"/>
              <a:sym typeface="Arial"/>
            </a:endParaRPr>
          </a:p>
        </p:txBody>
      </p:sp>
      <p:sp>
        <p:nvSpPr>
          <p:cNvPr id="11" name="Google Shape;170;p7">
            <a:extLst>
              <a:ext uri="{FF2B5EF4-FFF2-40B4-BE49-F238E27FC236}">
                <a16:creationId xmlns:a16="http://schemas.microsoft.com/office/drawing/2014/main" id="{4D8178FF-3292-4713-AA04-C9B993356E94}"/>
              </a:ext>
            </a:extLst>
          </p:cNvPr>
          <p:cNvSpPr txBox="1"/>
          <p:nvPr/>
        </p:nvSpPr>
        <p:spPr>
          <a:xfrm>
            <a:off x="742475" y="1722472"/>
            <a:ext cx="10704172" cy="4493512"/>
          </a:xfrm>
          <a:prstGeom prst="rect">
            <a:avLst/>
          </a:prstGeom>
          <a:noFill/>
          <a:ln>
            <a:noFill/>
          </a:ln>
        </p:spPr>
        <p:txBody>
          <a:bodyPr spcFirstLastPara="1" wrap="square" lIns="60950" tIns="30467" rIns="60950" bIns="30467" anchor="t" anchorCtr="0">
            <a:spAutoFit/>
          </a:bodyPr>
          <a:lstStyle/>
          <a:p>
            <a:pPr lvl="0">
              <a:buClr>
                <a:srgbClr val="000000"/>
              </a:buClr>
            </a:pPr>
            <a:r>
              <a:rPr lang="vi-VN" sz="3600" kern="0">
                <a:solidFill>
                  <a:prstClr val="black"/>
                </a:solidFill>
                <a:latin typeface="UTM Avo" panose="02040603050506020204" pitchFamily="18" charset="0"/>
                <a:cs typeface="Arial"/>
                <a:sym typeface="Arial"/>
              </a:rPr>
              <a:t>c.	Cùng bạn chia sẻ:</a:t>
            </a:r>
          </a:p>
          <a:p>
            <a:pPr lvl="0">
              <a:buClr>
                <a:srgbClr val="000000"/>
              </a:buClr>
            </a:pPr>
            <a:r>
              <a:rPr lang="vi-VN" sz="3600" kern="0">
                <a:solidFill>
                  <a:prstClr val="black"/>
                </a:solidFill>
                <a:latin typeface="UTM Avo" panose="02040603050506020204" pitchFamily="18" charset="0"/>
                <a:cs typeface="Arial"/>
                <a:sym typeface="Arial"/>
              </a:rPr>
              <a:t>–	Truyện hoặc đoạn kịch đã đọc.</a:t>
            </a:r>
          </a:p>
          <a:p>
            <a:pPr lvl="0">
              <a:buClr>
                <a:srgbClr val="000000"/>
              </a:buClr>
            </a:pPr>
            <a:r>
              <a:rPr lang="vi-VN" sz="3600" kern="0">
                <a:solidFill>
                  <a:prstClr val="black"/>
                </a:solidFill>
                <a:latin typeface="UTM Avo" panose="02040603050506020204" pitchFamily="18" charset="0"/>
                <a:cs typeface="Arial"/>
                <a:sym typeface="Arial"/>
              </a:rPr>
              <a:t>–	Nhật kí đọc sách.</a:t>
            </a:r>
          </a:p>
          <a:p>
            <a:pPr lvl="0">
              <a:buClr>
                <a:srgbClr val="000000"/>
              </a:buClr>
            </a:pPr>
            <a:r>
              <a:rPr lang="vi-VN" sz="3600" kern="0">
                <a:solidFill>
                  <a:prstClr val="black"/>
                </a:solidFill>
                <a:latin typeface="UTM Avo" panose="02040603050506020204" pitchFamily="18" charset="0"/>
                <a:cs typeface="Arial"/>
                <a:sym typeface="Arial"/>
              </a:rPr>
              <a:t>–	?</a:t>
            </a:r>
          </a:p>
          <a:p>
            <a:pPr lvl="0">
              <a:buClr>
                <a:srgbClr val="000000"/>
              </a:buClr>
            </a:pPr>
            <a:r>
              <a:rPr lang="vi-VN" sz="3600" kern="0">
                <a:solidFill>
                  <a:prstClr val="black"/>
                </a:solidFill>
                <a:latin typeface="UTM Avo" panose="02040603050506020204" pitchFamily="18" charset="0"/>
                <a:cs typeface="Arial"/>
                <a:sym typeface="Arial"/>
              </a:rPr>
              <a:t>d.	Thi “Tuyên truyền viên nhí”: Kể và nêu bài học rút ra từ câu chuyện hoặc đoạn kịch.</a:t>
            </a:r>
          </a:p>
          <a:p>
            <a:pPr lvl="0">
              <a:buClr>
                <a:srgbClr val="000000"/>
              </a:buClr>
            </a:pPr>
            <a:r>
              <a:rPr lang="vi-VN" sz="3600" kern="0">
                <a:solidFill>
                  <a:prstClr val="black"/>
                </a:solidFill>
                <a:latin typeface="UTM Avo" panose="02040603050506020204" pitchFamily="18" charset="0"/>
                <a:cs typeface="Arial"/>
                <a:sym typeface="Arial"/>
              </a:rPr>
              <a:t>e.	Ghi chép tóm tắt về một truyện hoặc đoạn kịch được nghe bạn kể bằng 4 – 5 câu.</a:t>
            </a:r>
            <a:endParaRPr kumimoji="0" lang="vi-VN" sz="3600" b="0" i="1" u="none" strike="noStrike" kern="0" cap="none" spc="0" normalizeH="0" baseline="0" noProof="0" dirty="0">
              <a:ln>
                <a:noFill/>
              </a:ln>
              <a:solidFill>
                <a:prstClr val="black"/>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84430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8167FA4-E95F-5080-911B-6CA5A9FC65D2}"/>
              </a:ext>
            </a:extLst>
          </p:cNvPr>
          <p:cNvPicPr>
            <a:picLocks noChangeAspect="1"/>
          </p:cNvPicPr>
          <p:nvPr/>
        </p:nvPicPr>
        <p:blipFill>
          <a:blip r:embed="rId5"/>
          <a:stretch>
            <a:fillRect/>
          </a:stretch>
        </p:blipFill>
        <p:spPr>
          <a:xfrm>
            <a:off x="2211091" y="2874206"/>
            <a:ext cx="4438273" cy="1261981"/>
          </a:xfrm>
          <a:prstGeom prst="rect">
            <a:avLst/>
          </a:prstGeom>
        </p:spPr>
      </p:pic>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6"/>
          <a:stretch>
            <a:fillRect/>
          </a:stretch>
        </p:blipFill>
        <p:spPr>
          <a:xfrm>
            <a:off x="-82759" y="40422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Google Shape;106;p2">
            <a:extLst>
              <a:ext uri="{FF2B5EF4-FFF2-40B4-BE49-F238E27FC236}">
                <a16:creationId xmlns:a16="http://schemas.microsoft.com/office/drawing/2014/main" id="{64262E71-C8A3-878F-AF30-96991837D6C0}"/>
              </a:ext>
            </a:extLst>
          </p:cNvPr>
          <p:cNvSpPr/>
          <p:nvPr/>
        </p:nvSpPr>
        <p:spPr>
          <a:xfrm>
            <a:off x="852949" y="2965532"/>
            <a:ext cx="10233148" cy="1473200"/>
          </a:xfrm>
          <a:prstGeom prst="roundRect">
            <a:avLst>
              <a:gd name="adj" fmla="val 7648"/>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lang="en-US" sz="2400" b="1" kern="0">
                <a:solidFill>
                  <a:srgbClr val="C00000"/>
                </a:solidFill>
                <a:latin typeface="UTM Avo" panose="02040603050506020204" pitchFamily="18" charset="0"/>
                <a:cs typeface="Arial"/>
                <a:sym typeface="Arial"/>
              </a:rPr>
              <a:t>Gọi “Mùa xuân là Tết trồng cây vì:  </a:t>
            </a:r>
            <a:r>
              <a:rPr lang="en-US" sz="2400" kern="0">
                <a:solidFill>
                  <a:srgbClr val="C00000"/>
                </a:solidFill>
                <a:latin typeface="UTM Avo" panose="02040603050506020204" pitchFamily="18" charset="0"/>
                <a:cs typeface="Arial"/>
                <a:sym typeface="Arial"/>
              </a:rPr>
              <a:t>M</a:t>
            </a:r>
            <a:r>
              <a:rPr lang="vi-VN" sz="2400" kern="0">
                <a:solidFill>
                  <a:srgbClr val="C00000"/>
                </a:solidFill>
                <a:latin typeface="UTM Avo" panose="02040603050506020204" pitchFamily="18" charset="0"/>
                <a:cs typeface="Arial"/>
                <a:sym typeface="Arial"/>
              </a:rPr>
              <a:t>ùa xuân không khí ấm áp, nhiệt độ thích hợp đi kèm theo những cơn mưa nhỏ, mưa phùn như nguồn dinh dưỡng tự nhiên giúp cây cối đâm chồi, nảy lộc, cây cối sẽ phát triển nhanh và thuận lợi,...</a:t>
            </a:r>
            <a:endParaRPr lang="en-US" sz="2400" kern="0">
              <a:solidFill>
                <a:srgbClr val="C00000"/>
              </a:solidFill>
              <a:latin typeface="UTM Avo" panose="02040603050506020204" pitchFamily="18" charset="0"/>
              <a:cs typeface="Arial"/>
              <a:sym typeface="Arial"/>
            </a:endParaRPr>
          </a:p>
          <a:p>
            <a:pPr lvl="0" algn="just">
              <a:lnSpc>
                <a:spcPct val="150000"/>
              </a:lnSpc>
              <a:buClr>
                <a:srgbClr val="000000"/>
              </a:buClr>
            </a:pPr>
            <a:r>
              <a:rPr lang="vi-VN" sz="2400" b="1" i="1" kern="0">
                <a:solidFill>
                  <a:srgbClr val="0070C0"/>
                </a:solidFill>
                <a:latin typeface="UTM Avo" panose="02040603050506020204" pitchFamily="18" charset="0"/>
                <a:cs typeface="Arial"/>
                <a:sym typeface="Arial"/>
              </a:rPr>
              <a:t>Việc trồng cây mang lại lợi ích </a:t>
            </a:r>
            <a:r>
              <a:rPr lang="en-US" sz="2400" b="1" i="1" kern="0">
                <a:solidFill>
                  <a:srgbClr val="0070C0"/>
                </a:solidFill>
                <a:latin typeface="UTM Avo" panose="02040603050506020204" pitchFamily="18" charset="0"/>
                <a:cs typeface="Arial"/>
                <a:sym typeface="Arial"/>
              </a:rPr>
              <a:t>: </a:t>
            </a:r>
            <a:r>
              <a:rPr lang="vi-VN" sz="2400" kern="0">
                <a:solidFill>
                  <a:srgbClr val="0070C0"/>
                </a:solidFill>
                <a:latin typeface="UTM Avo" panose="02040603050506020204" pitchFamily="18" charset="0"/>
                <a:cs typeface="Arial"/>
                <a:sym typeface="Arial"/>
              </a:rPr>
              <a:t>Góp phần quan trọng trong việc chủ động phòng, chống thiên tai, điều hoà khí hậu, cải thiện môi trường sinh thái, làm đẹp thêm cảnh quan thiên nhiên, phát triển kinh tế </a:t>
            </a:r>
            <a:r>
              <a:rPr lang="en-US" sz="2400" kern="0">
                <a:solidFill>
                  <a:srgbClr val="0070C0"/>
                </a:solidFill>
                <a:latin typeface="UTM Avo" panose="02040603050506020204" pitchFamily="18" charset="0"/>
                <a:cs typeface="Arial"/>
                <a:sym typeface="Arial"/>
              </a:rPr>
              <a:t>,</a:t>
            </a:r>
            <a:r>
              <a:rPr lang="vi-VN" sz="2400" kern="0">
                <a:solidFill>
                  <a:srgbClr val="0070C0"/>
                </a:solidFill>
                <a:latin typeface="UTM Avo" panose="02040603050506020204" pitchFamily="18" charset="0"/>
                <a:cs typeface="Arial"/>
                <a:sym typeface="Arial"/>
              </a:rPr>
              <a:t> xã hội của đất nước, nâng cao đời sống vật chất và tinh thần của nhân dân.</a:t>
            </a:r>
            <a:endParaRPr kumimoji="0" lang="vi-VN" sz="2400" u="none" strike="noStrike" kern="0" cap="none" spc="0" normalizeH="0" baseline="0" noProof="0" dirty="0">
              <a:ln>
                <a:noFill/>
              </a:ln>
              <a:solidFill>
                <a:srgbClr val="0070C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247953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Google Shape;108;p2">
            <a:extLst>
              <a:ext uri="{FF2B5EF4-FFF2-40B4-BE49-F238E27FC236}">
                <a16:creationId xmlns:a16="http://schemas.microsoft.com/office/drawing/2014/main" id="{95D262FB-0F91-9FAD-318B-B65EAEF2C269}"/>
              </a:ext>
            </a:extLst>
          </p:cNvPr>
          <p:cNvPicPr preferRelativeResize="0"/>
          <p:nvPr/>
        </p:nvPicPr>
        <p:blipFill rotWithShape="1">
          <a:blip r:embed="rId3">
            <a:alphaModFix/>
          </a:blip>
          <a:srcRect/>
          <a:stretch/>
        </p:blipFill>
        <p:spPr>
          <a:xfrm rot="741355">
            <a:off x="1005276" y="692223"/>
            <a:ext cx="947534" cy="1664147"/>
          </a:xfrm>
          <a:prstGeom prst="rect">
            <a:avLst/>
          </a:prstGeom>
          <a:noFill/>
          <a:ln>
            <a:noFill/>
          </a:ln>
        </p:spPr>
      </p:pic>
      <p:pic>
        <p:nvPicPr>
          <p:cNvPr id="1026" name="Picture 2" descr="Ý nghĩa “Tết trồng cây” của Bác Hồ">
            <a:extLst>
              <a:ext uri="{FF2B5EF4-FFF2-40B4-BE49-F238E27FC236}">
                <a16:creationId xmlns:a16="http://schemas.microsoft.com/office/drawing/2014/main" id="{CB67C464-BA7A-40DC-8F00-EC49A1F2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92" y="3585074"/>
            <a:ext cx="3814842" cy="2352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ác Hồ với Tết Trồng cây 65 năm trước">
            <a:extLst>
              <a:ext uri="{FF2B5EF4-FFF2-40B4-BE49-F238E27FC236}">
                <a16:creationId xmlns:a16="http://schemas.microsoft.com/office/drawing/2014/main" id="{55B7543A-A61E-4DD3-BD68-B8AE0ACEF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1790" y="2438476"/>
            <a:ext cx="2664538" cy="373848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6;p2">
            <a:extLst>
              <a:ext uri="{FF2B5EF4-FFF2-40B4-BE49-F238E27FC236}">
                <a16:creationId xmlns:a16="http://schemas.microsoft.com/office/drawing/2014/main" id="{64262E71-C8A3-878F-AF30-96991837D6C0}"/>
              </a:ext>
            </a:extLst>
          </p:cNvPr>
          <p:cNvSpPr/>
          <p:nvPr/>
        </p:nvSpPr>
        <p:spPr>
          <a:xfrm>
            <a:off x="662944" y="1182209"/>
            <a:ext cx="10233148" cy="1473200"/>
          </a:xfrm>
          <a:prstGeom prst="roundRect">
            <a:avLst>
              <a:gd name="adj" fmla="val 7648"/>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Bày tỏ suy nghĩ của em khi đọc câu thơ sau:</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Mùa xuân là Tết trồng cây</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Làm cho đất nước càng ngày càng xuân.</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			</a:t>
            </a:r>
            <a:r>
              <a:rPr kumimoji="0" lang="vi-VN" sz="2400" b="1" i="1" u="none" strike="noStrike" kern="0" cap="none" spc="0" normalizeH="0" baseline="0" noProof="0">
                <a:ln>
                  <a:noFill/>
                </a:ln>
                <a:solidFill>
                  <a:srgbClr val="0070C0"/>
                </a:solidFill>
                <a:effectLst/>
                <a:uLnTx/>
                <a:uFillTx/>
                <a:latin typeface="UTM Avo" panose="02040603050506020204" pitchFamily="18" charset="0"/>
                <a:ea typeface="+mn-ea"/>
                <a:cs typeface="Arial"/>
                <a:sym typeface="Arial"/>
              </a:rPr>
              <a:t>Hồ Chí Minh</a:t>
            </a:r>
            <a:endParaRPr kumimoji="0" lang="vi-VN" sz="2400" b="1" i="1"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11" name="Google Shape;106;p2">
            <a:extLst>
              <a:ext uri="{FF2B5EF4-FFF2-40B4-BE49-F238E27FC236}">
                <a16:creationId xmlns:a16="http://schemas.microsoft.com/office/drawing/2014/main" id="{76F12CA1-3667-4981-8132-FB7649288C3D}"/>
              </a:ext>
            </a:extLst>
          </p:cNvPr>
          <p:cNvSpPr/>
          <p:nvPr/>
        </p:nvSpPr>
        <p:spPr>
          <a:xfrm>
            <a:off x="676899" y="3893758"/>
            <a:ext cx="3841238" cy="1473200"/>
          </a:xfrm>
          <a:prstGeom prst="roundRect">
            <a:avLst>
              <a:gd name="adj" fmla="val 7648"/>
            </a:avLst>
          </a:prstGeom>
          <a:noFill/>
          <a:ln>
            <a:noFill/>
          </a:ln>
        </p:spPr>
        <p:txBody>
          <a:bodyPr spcFirstLastPara="1" wrap="square" lIns="60950" tIns="30467" rIns="60950" bIns="30467" anchor="ctr" anchorCtr="0">
            <a:noAutofit/>
          </a:bodyPr>
          <a:lstStyle/>
          <a:p>
            <a:pPr lvl="0" algn="ctr">
              <a:lnSpc>
                <a:spcPct val="150000"/>
              </a:lnSpc>
              <a:buClr>
                <a:srgbClr val="000000"/>
              </a:buClr>
            </a:pPr>
            <a:r>
              <a:rPr lang="vi-VN" sz="2400" b="1" kern="0">
                <a:solidFill>
                  <a:srgbClr val="00B050"/>
                </a:solidFill>
                <a:latin typeface="UTM Avo" panose="02040603050506020204" pitchFamily="18" charset="0"/>
                <a:cs typeface="Arial"/>
                <a:sym typeface="Arial"/>
              </a:rPr>
              <a:t>Câu thơ là lời dạy của Bác Hồ về lợi ích và tầm quan trọng của việc trồng cây. </a:t>
            </a:r>
            <a:endParaRPr kumimoji="0" lang="vi-VN" sz="2400" b="1" i="1" u="none" strike="noStrike" kern="0" cap="none" spc="0" normalizeH="0" baseline="0" noProof="0" dirty="0">
              <a:ln>
                <a:noFill/>
              </a:ln>
              <a:solidFill>
                <a:srgbClr val="00B05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341798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6762305F-238E-6AAC-7C92-2744F9A8756B}"/>
              </a:ext>
            </a:extLst>
          </p:cNvPr>
          <p:cNvSpPr txBox="1"/>
          <p:nvPr/>
        </p:nvSpPr>
        <p:spPr>
          <a:xfrm>
            <a:off x="3260321" y="1219257"/>
            <a:ext cx="3679212" cy="1015663"/>
          </a:xfrm>
          <a:prstGeom prst="rect">
            <a:avLst/>
          </a:prstGeom>
          <a:noFill/>
        </p:spPr>
        <p:txBody>
          <a:bodyPr wrap="none" rtlCol="0">
            <a:spAutoFit/>
          </a:bodyPr>
          <a:lstStyle/>
          <a:p>
            <a:pPr>
              <a:defRPr/>
            </a:pPr>
            <a:r>
              <a:rPr lang="vi-VN" sz="6000" dirty="0">
                <a:solidFill>
                  <a:srgbClr val="FFC000"/>
                </a:solidFill>
                <a:latin typeface="#9Slide07 Cadena" panose="02000503000000020004" pitchFamily="2" charset="0"/>
              </a:rPr>
              <a:t>Hoạt động</a:t>
            </a:r>
            <a:endParaRPr lang="en-US" sz="6000" dirty="0">
              <a:solidFill>
                <a:srgbClr val="FFC000"/>
              </a:solidFill>
              <a:latin typeface="#9Slide07 Cadena" panose="02000503000000020004" pitchFamily="2" charset="0"/>
            </a:endParaRPr>
          </a:p>
        </p:txBody>
      </p:sp>
      <p:sp>
        <p:nvSpPr>
          <p:cNvPr id="9" name="TextBox 8">
            <a:extLst>
              <a:ext uri="{FF2B5EF4-FFF2-40B4-BE49-F238E27FC236}">
                <a16:creationId xmlns:a16="http://schemas.microsoft.com/office/drawing/2014/main" id="{BF1A9FEF-6710-D788-B2B0-BEEFDAD77977}"/>
              </a:ext>
            </a:extLst>
          </p:cNvPr>
          <p:cNvSpPr txBox="1"/>
          <p:nvPr/>
        </p:nvSpPr>
        <p:spPr>
          <a:xfrm>
            <a:off x="1831355" y="2078328"/>
            <a:ext cx="6351628" cy="2308324"/>
          </a:xfrm>
          <a:prstGeom prst="rect">
            <a:avLst/>
          </a:prstGeom>
          <a:noFill/>
        </p:spPr>
        <p:txBody>
          <a:bodyPr wrap="square" rtlCol="0">
            <a:spAutoFit/>
          </a:bodyPr>
          <a:lstStyle/>
          <a:p>
            <a:pPr algn="ctr">
              <a:defRPr/>
            </a:pPr>
            <a:r>
              <a:rPr lang="vi-VN" sz="7200" dirty="0">
                <a:solidFill>
                  <a:srgbClr val="6600FF"/>
                </a:solidFill>
                <a:latin typeface="#9Slide07 Cadena" panose="02000503000000020004" pitchFamily="2" charset="0"/>
              </a:rPr>
              <a:t>Luyện đọc thành tiếng </a:t>
            </a:r>
            <a:endParaRPr lang="en-US" sz="7200" dirty="0">
              <a:solidFill>
                <a:srgbClr val="6600FF"/>
              </a:solidFill>
              <a:latin typeface="#9Slide07 Cadena" panose="02000503000000020004" pitchFamily="2" charset="0"/>
            </a:endParaRPr>
          </a:p>
        </p:txBody>
      </p:sp>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666243" y="1267161"/>
              <a:ext cx="4488729" cy="830997"/>
            </a:xfrm>
            <a:prstGeom prst="rect">
              <a:avLst/>
            </a:prstGeom>
            <a:noFill/>
          </p:spPr>
          <p:txBody>
            <a:bodyPr wrap="none" rtlCol="0">
              <a:spAutoFit/>
            </a:bodyPr>
            <a:lstStyle/>
            <a:p>
              <a:pPr algn="ctr">
                <a:defRPr/>
              </a:pPr>
              <a:r>
                <a:rPr lang="en-US" sz="4800" dirty="0" err="1">
                  <a:solidFill>
                    <a:srgbClr val="00B0F0"/>
                  </a:solidFill>
                  <a:latin typeface="UTM Duepuntozero" panose="02040603050506020204" pitchFamily="18" charset="0"/>
                </a:rPr>
                <a:t>Lắng</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nghe</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đọc</a:t>
              </a:r>
              <a:r>
                <a:rPr lang="en-US" sz="4800" dirty="0">
                  <a:solidFill>
                    <a:srgbClr val="00B0F0"/>
                  </a:solidFill>
                  <a:latin typeface="UTM Duepuntozero" panose="02040603050506020204" pitchFamily="18" charset="0"/>
                </a:rPr>
                <a:t> </a:t>
              </a:r>
              <a:r>
                <a:rPr lang="en-US" sz="4800" dirty="0" err="1">
                  <a:solidFill>
                    <a:srgbClr val="00B0F0"/>
                  </a:solidFill>
                  <a:latin typeface="UTM Duepuntozero" panose="02040603050506020204" pitchFamily="18" charset="0"/>
                </a:rPr>
                <a:t>mẫu</a:t>
              </a:r>
              <a:endParaRPr lang="vi-VN" sz="4800" dirty="0">
                <a:solidFill>
                  <a:srgbClr val="00B0F0"/>
                </a:solidFill>
                <a:latin typeface="Avo"/>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UTM Avo" panose="02040603050506020204" pitchFamily="18" charset="0"/>
                <a:ea typeface="+mn-ea"/>
                <a:cs typeface="+mn-cs"/>
              </a:rPr>
              <a:t>Mắt</a:t>
            </a:r>
            <a:r>
              <a:rPr kumimoji="0" lang="en-US" sz="5400" b="1" i="0" u="none" strike="noStrike" kern="0" cap="none" spc="0" normalizeH="0" baseline="0" noProof="0" dirty="0">
                <a:ln>
                  <a:noFill/>
                </a:ln>
                <a:solidFill>
                  <a:srgbClr val="ED7D31">
                    <a:lumMod val="75000"/>
                  </a:srgbClr>
                </a:solidFill>
                <a:effectLst/>
                <a:uLnTx/>
                <a:uFillTx/>
                <a:latin typeface="UTM Avo" panose="02040603050506020204" pitchFamily="18" charset="0"/>
                <a:ea typeface="+mn-ea"/>
                <a:cs typeface="+mn-cs"/>
              </a:rPr>
              <a:t> </a:t>
            </a:r>
            <a:r>
              <a:rPr kumimoji="0" lang="en-US" sz="5400" b="1" i="0" u="none" strike="noStrike" kern="0" cap="none" spc="0" normalizeH="0" baseline="0" noProof="0" dirty="0" err="1">
                <a:ln>
                  <a:noFill/>
                </a:ln>
                <a:solidFill>
                  <a:srgbClr val="ED7D31">
                    <a:lumMod val="75000"/>
                  </a:srgbClr>
                </a:solidFill>
                <a:effectLst/>
                <a:uLnTx/>
                <a:uFillTx/>
                <a:latin typeface="UTM Avo" panose="02040603050506020204" pitchFamily="18" charset="0"/>
                <a:ea typeface="+mn-ea"/>
                <a:cs typeface="+mn-cs"/>
              </a:rPr>
              <a:t>dõi</a:t>
            </a:r>
            <a:endParaRPr kumimoji="0" lang="vi-VN" sz="5400" b="1" i="0" u="none" strike="noStrike" kern="0" cap="none" spc="0" normalizeH="0" baseline="0" noProof="0" dirty="0">
              <a:ln>
                <a:noFill/>
              </a:ln>
              <a:solidFill>
                <a:srgbClr val="ED7D31">
                  <a:lumMod val="75000"/>
                </a:srgbClr>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UTM Avo" panose="02040603050506020204" pitchFamily="18" charset="0"/>
                <a:ea typeface="+mn-ea"/>
                <a:cs typeface="+mn-cs"/>
              </a:rPr>
              <a:t>Tai </a:t>
            </a:r>
            <a:r>
              <a:rPr kumimoji="0" lang="en-US" sz="5400" b="1" i="0" u="none" strike="noStrike" kern="0" cap="none" spc="0" normalizeH="0" baseline="0" noProof="0" dirty="0" err="1">
                <a:ln>
                  <a:noFill/>
                </a:ln>
                <a:solidFill>
                  <a:srgbClr val="00FF00"/>
                </a:solidFill>
                <a:effectLst/>
                <a:uLnTx/>
                <a:uFillTx/>
                <a:latin typeface="UTM Avo" panose="02040603050506020204" pitchFamily="18" charset="0"/>
                <a:ea typeface="+mn-ea"/>
                <a:cs typeface="+mn-cs"/>
              </a:rPr>
              <a:t>nghe</a:t>
            </a:r>
            <a:endParaRPr kumimoji="0" lang="vi-VN" sz="5400" b="1" i="0" u="none" strike="noStrike" kern="0" cap="none" spc="0" normalizeH="0" baseline="0" noProof="0" dirty="0">
              <a:ln>
                <a:noFill/>
              </a:ln>
              <a:solidFill>
                <a:srgbClr val="00FF00"/>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UTM Avo" panose="02040603050506020204" pitchFamily="18" charset="0"/>
                <a:ea typeface="+mn-ea"/>
                <a:cs typeface="+mn-cs"/>
              </a:rPr>
              <a:t>Tay </a:t>
            </a:r>
            <a:r>
              <a:rPr kumimoji="0" lang="en-US" sz="5400" b="1" i="0" u="none" strike="noStrike" kern="0" cap="none" spc="0" normalizeH="0" baseline="0" noProof="0" dirty="0" err="1">
                <a:ln>
                  <a:noFill/>
                </a:ln>
                <a:solidFill>
                  <a:srgbClr val="0070C0"/>
                </a:solidFill>
                <a:effectLst/>
                <a:uLnTx/>
                <a:uFillTx/>
                <a:latin typeface="UTM Avo" panose="02040603050506020204" pitchFamily="18" charset="0"/>
                <a:ea typeface="+mn-ea"/>
                <a:cs typeface="+mn-cs"/>
              </a:rPr>
              <a:t>dò</a:t>
            </a:r>
            <a:endParaRPr kumimoji="0" lang="vi-VN" sz="54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0" y="-166254"/>
            <a:ext cx="11697418" cy="708291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A11D4C13-982A-4DDE-BFC3-961EEB62A699}"/>
              </a:ext>
            </a:extLst>
          </p:cNvPr>
          <p:cNvPicPr>
            <a:picLocks noChangeAspect="1"/>
          </p:cNvPicPr>
          <p:nvPr/>
        </p:nvPicPr>
        <p:blipFill rotWithShape="1">
          <a:blip r:embed="rId2">
            <a:extLst>
              <a:ext uri="{28A0092B-C50C-407E-A947-70E740481C1C}">
                <a14:useLocalDpi xmlns:a14="http://schemas.microsoft.com/office/drawing/2010/main" val="0"/>
              </a:ext>
            </a:extLst>
          </a:blip>
          <a:srcRect l="5068"/>
          <a:stretch/>
        </p:blipFill>
        <p:spPr>
          <a:xfrm>
            <a:off x="4930745" y="0"/>
            <a:ext cx="7261255" cy="6916656"/>
          </a:xfrm>
          <a:prstGeom prst="rect">
            <a:avLst/>
          </a:prstGeom>
        </p:spPr>
      </p:pic>
      <p:sp>
        <p:nvSpPr>
          <p:cNvPr id="7" name="TextBox 6">
            <a:extLst>
              <a:ext uri="{FF2B5EF4-FFF2-40B4-BE49-F238E27FC236}">
                <a16:creationId xmlns:a16="http://schemas.microsoft.com/office/drawing/2014/main" id="{9B5EA6E5-6EEF-0DBF-8F83-DAE46BE16DA9}"/>
              </a:ext>
            </a:extLst>
          </p:cNvPr>
          <p:cNvSpPr txBox="1"/>
          <p:nvPr/>
        </p:nvSpPr>
        <p:spPr>
          <a:xfrm>
            <a:off x="-56337" y="1272084"/>
            <a:ext cx="6094562" cy="1815882"/>
          </a:xfrm>
          <a:prstGeom prst="rect">
            <a:avLst/>
          </a:prstGeom>
          <a:noFill/>
        </p:spPr>
        <p:txBody>
          <a:bodyPr wrap="square">
            <a:spAutoFit/>
          </a:bodyPr>
          <a:lstStyle/>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Mùa xuân em đi trồng cây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Nắng lên từ phía bàn tay em trồng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Đồi hoang sẽ hóa rừng thông </a:t>
            </a:r>
          </a:p>
          <a:p>
            <a:pPr algn="ct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Núi loang lổ cháy sẽ bùng màu xanh.</a:t>
            </a:r>
          </a:p>
        </p:txBody>
      </p:sp>
      <p:sp>
        <p:nvSpPr>
          <p:cNvPr id="21" name="TextBox 20">
            <a:extLst>
              <a:ext uri="{FF2B5EF4-FFF2-40B4-BE49-F238E27FC236}">
                <a16:creationId xmlns:a16="http://schemas.microsoft.com/office/drawing/2014/main" id="{D518C7B4-75D2-2BE6-73E9-85D79F48DE02}"/>
              </a:ext>
            </a:extLst>
          </p:cNvPr>
          <p:cNvSpPr txBox="1"/>
          <p:nvPr/>
        </p:nvSpPr>
        <p:spPr>
          <a:xfrm>
            <a:off x="-56337" y="3618363"/>
            <a:ext cx="6094562" cy="1815882"/>
          </a:xfrm>
          <a:prstGeom prst="rect">
            <a:avLst/>
          </a:prstGeom>
          <a:noFill/>
        </p:spPr>
        <p:txBody>
          <a:bodyPr wrap="square">
            <a:spAutoFit/>
          </a:bodyPr>
          <a:lstStyle/>
          <a:p>
            <a:pPr algn="ctr"/>
            <a:r>
              <a:rPr lang="vi-VN" sz="2800" dirty="0">
                <a:latin typeface="Calibri" panose="020F0502020204030204" pitchFamily="34" charset="0"/>
                <a:ea typeface="Calibri" panose="020F0502020204030204" pitchFamily="34" charset="0"/>
                <a:cs typeface="Calibri" panose="020F0502020204030204" pitchFamily="34" charset="0"/>
              </a:rPr>
              <a:t>Này em, này chị, này anh </a:t>
            </a:r>
          </a:p>
          <a:p>
            <a:pPr algn="ctr"/>
            <a:r>
              <a:rPr lang="vi-VN" sz="2800" dirty="0">
                <a:latin typeface="Calibri" panose="020F0502020204030204" pitchFamily="34" charset="0"/>
                <a:ea typeface="Calibri" panose="020F0502020204030204" pitchFamily="34" charset="0"/>
                <a:cs typeface="Calibri" panose="020F0502020204030204" pitchFamily="34" charset="0"/>
              </a:rPr>
              <a:t>Người vun gốc, kẻ nâng cành non tơ </a:t>
            </a:r>
          </a:p>
          <a:p>
            <a:pPr algn="ctr"/>
            <a:r>
              <a:rPr lang="vi-VN" sz="2800" dirty="0">
                <a:latin typeface="Calibri" panose="020F0502020204030204" pitchFamily="34" charset="0"/>
                <a:ea typeface="Calibri" panose="020F0502020204030204" pitchFamily="34" charset="0"/>
                <a:cs typeface="Calibri" panose="020F0502020204030204" pitchFamily="34" charset="0"/>
              </a:rPr>
              <a:t>Dốc nghiêng, mũ nón nhấp nhô </a:t>
            </a:r>
          </a:p>
          <a:p>
            <a:pPr algn="ctr"/>
            <a:r>
              <a:rPr lang="vi-VN" sz="2800" dirty="0">
                <a:latin typeface="Calibri" panose="020F0502020204030204" pitchFamily="34" charset="0"/>
                <a:ea typeface="Calibri" panose="020F0502020204030204" pitchFamily="34" charset="0"/>
                <a:cs typeface="Calibri" panose="020F0502020204030204" pitchFamily="34" charset="0"/>
              </a:rPr>
              <a:t>Đàn chim vui hót líu lo quanh đồi.</a:t>
            </a:r>
          </a:p>
        </p:txBody>
      </p:sp>
      <p:sp>
        <p:nvSpPr>
          <p:cNvPr id="19" name="TextBox 18">
            <a:extLst>
              <a:ext uri="{FF2B5EF4-FFF2-40B4-BE49-F238E27FC236}">
                <a16:creationId xmlns:a16="http://schemas.microsoft.com/office/drawing/2014/main" id="{3DC91FEE-78D0-C8E3-EFF4-366028D6DD25}"/>
              </a:ext>
            </a:extLst>
          </p:cNvPr>
          <p:cNvSpPr txBox="1"/>
          <p:nvPr/>
        </p:nvSpPr>
        <p:spPr>
          <a:xfrm>
            <a:off x="209043" y="240134"/>
            <a:ext cx="60945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accent3">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Mùa xuân em đi trồng cây </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92</TotalTime>
  <Words>2066</Words>
  <Application>Microsoft Office PowerPoint</Application>
  <PresentationFormat>Widescreen</PresentationFormat>
  <Paragraphs>204</Paragraphs>
  <Slides>48</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Arial</vt:lpstr>
      <vt:lpstr>Aptos Display</vt:lpstr>
      <vt:lpstr>Calibri</vt:lpstr>
      <vt:lpstr>Aptos</vt:lpstr>
      <vt:lpstr>UTM Duepuntozero</vt:lpstr>
      <vt:lpstr>#9Slide07 Cadena</vt:lpstr>
      <vt:lpstr>Avo</vt:lpstr>
      <vt:lpstr>Times New Roman</vt:lpstr>
      <vt:lpstr>Wingdings</vt:lpstr>
      <vt:lpstr>UTM Avo</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8</cp:revision>
  <dcterms:created xsi:type="dcterms:W3CDTF">2024-03-31T11:29:49Z</dcterms:created>
  <dcterms:modified xsi:type="dcterms:W3CDTF">2024-08-23T14:49:30Z</dcterms:modified>
  <cp:category>9Slide.vn</cp:category>
</cp:coreProperties>
</file>