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86" r:id="rId2"/>
  </p:sldMasterIdLst>
  <p:notesMasterIdLst>
    <p:notesMasterId r:id="rId39"/>
  </p:notesMasterIdLst>
  <p:sldIdLst>
    <p:sldId id="383" r:id="rId3"/>
    <p:sldId id="361" r:id="rId4"/>
    <p:sldId id="3414" r:id="rId5"/>
    <p:sldId id="3415" r:id="rId6"/>
    <p:sldId id="389" r:id="rId7"/>
    <p:sldId id="390" r:id="rId8"/>
    <p:sldId id="391" r:id="rId9"/>
    <p:sldId id="393" r:id="rId10"/>
    <p:sldId id="394" r:id="rId11"/>
    <p:sldId id="396" r:id="rId12"/>
    <p:sldId id="397" r:id="rId13"/>
    <p:sldId id="3416" r:id="rId14"/>
    <p:sldId id="3417" r:id="rId15"/>
    <p:sldId id="3419" r:id="rId16"/>
    <p:sldId id="3420" r:id="rId17"/>
    <p:sldId id="3421" r:id="rId18"/>
    <p:sldId id="3422" r:id="rId19"/>
    <p:sldId id="386" r:id="rId20"/>
    <p:sldId id="947" r:id="rId21"/>
    <p:sldId id="405" r:id="rId22"/>
    <p:sldId id="406" r:id="rId23"/>
    <p:sldId id="3423" r:id="rId24"/>
    <p:sldId id="3410" r:id="rId25"/>
    <p:sldId id="3406" r:id="rId26"/>
    <p:sldId id="3424" r:id="rId27"/>
    <p:sldId id="3411" r:id="rId28"/>
    <p:sldId id="3425" r:id="rId29"/>
    <p:sldId id="3426" r:id="rId30"/>
    <p:sldId id="3427" r:id="rId31"/>
    <p:sldId id="3428" r:id="rId32"/>
    <p:sldId id="3429" r:id="rId33"/>
    <p:sldId id="3430" r:id="rId34"/>
    <p:sldId id="3431" r:id="rId35"/>
    <p:sldId id="3432" r:id="rId36"/>
    <p:sldId id="3433" r:id="rId37"/>
    <p:sldId id="414" r:id="rId38"/>
  </p:sldIdLst>
  <p:sldSz cx="12192000" cy="6858000"/>
  <p:notesSz cx="6858000" cy="9144000"/>
  <p:custDataLst>
    <p:tags r:id="rId40"/>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p15:clr>
            <a:srgbClr val="A4A3A4"/>
          </p15:clr>
        </p15:guide>
        <p15:guide id="2" pos="38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697"/>
    <a:srgbClr val="BAD18D"/>
    <a:srgbClr val="F7ACE6"/>
    <a:srgbClr val="FFA3A3"/>
    <a:srgbClr val="FFA100"/>
    <a:srgbClr val="FFDEA3"/>
    <a:srgbClr val="2E649A"/>
    <a:srgbClr val="590624"/>
    <a:srgbClr val="915F6D"/>
    <a:srgbClr val="009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5101" autoAdjust="0"/>
  </p:normalViewPr>
  <p:slideViewPr>
    <p:cSldViewPr>
      <p:cViewPr varScale="1">
        <p:scale>
          <a:sx n="85" d="100"/>
          <a:sy n="85" d="100"/>
        </p:scale>
        <p:origin x="180" y="84"/>
      </p:cViewPr>
      <p:guideLst>
        <p:guide orient="horz" pos="2198"/>
        <p:guide pos="3823"/>
      </p:guideLst>
    </p:cSldViewPr>
  </p:slideViewPr>
  <p:notesTextViewPr>
    <p:cViewPr>
      <p:scale>
        <a:sx n="25" d="100"/>
        <a:sy n="25"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96D07-341D-4D88-BBFE-B431BFA04196}"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A0F9D-3357-4A94-85C8-3B842B870DC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329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63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8031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6614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89701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37018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7796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9695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50323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5516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2097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54308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4975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72114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6131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5223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51860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2037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8682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74940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6309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2709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5268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5B25FB88-75A5-4246-9616-8AE017755383}"/>
              </a:ext>
            </a:extLst>
          </p:cNvPr>
          <p:cNvSpPr/>
          <p:nvPr userDrawn="1"/>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91594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4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8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4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1F8B5-96A2-4287-9C75-D87B7D14C8FA}"/>
              </a:ext>
            </a:extLst>
          </p:cNvPr>
          <p:cNvPicPr>
            <a:picLocks noChangeAspect="1"/>
          </p:cNvPicPr>
          <p:nvPr userDrawn="1"/>
        </p:nvPicPr>
        <p:blipFill>
          <a:blip r:embed="rId2"/>
          <a:stretch>
            <a:fillRect/>
          </a:stretch>
        </p:blipFill>
        <p:spPr>
          <a:xfrm>
            <a:off x="84823" y="82006"/>
            <a:ext cx="12022354" cy="6693988"/>
          </a:xfrm>
          <a:prstGeom prst="rect">
            <a:avLst/>
          </a:prstGeom>
        </p:spPr>
      </p:pic>
    </p:spTree>
    <p:extLst>
      <p:ext uri="{BB962C8B-B14F-4D97-AF65-F5344CB8AC3E}">
        <p14:creationId xmlns:p14="http://schemas.microsoft.com/office/powerpoint/2010/main" val="90939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45" name="9Slide.vn - 2019">
            <a:extLst>
              <a:ext uri="{FF2B5EF4-FFF2-40B4-BE49-F238E27FC236}">
                <a16:creationId xmlns:a16="http://schemas.microsoft.com/office/drawing/2014/main" id="{83326701-70CA-4E81-80CA-7847355B37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id="{D5C77E10-67F3-46F3-851F-3BD9611C26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321359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image" Target="../media/image11.pn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16.tiff"/></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g"/><Relationship Id="rId11" Type="http://schemas.openxmlformats.org/officeDocument/2006/relationships/image" Target="../media/image31.png"/><Relationship Id="rId5" Type="http://schemas.openxmlformats.org/officeDocument/2006/relationships/audio" Target="../media/audio1.wav"/><Relationship Id="rId10" Type="http://schemas.openxmlformats.org/officeDocument/2006/relationships/image" Target="../media/image16.tiff"/><Relationship Id="rId4" Type="http://schemas.openxmlformats.org/officeDocument/2006/relationships/notesSlide" Target="../notesSlides/notesSlide12.xml"/><Relationship Id="rId9" Type="http://schemas.openxmlformats.org/officeDocument/2006/relationships/image" Target="../media/image12.tiff"/></Relationships>
</file>

<file path=ppt/slides/_rels/slide13.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jp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notesSlide" Target="../notesSlides/notesSlide13.xml"/><Relationship Id="rId9" Type="http://schemas.openxmlformats.org/officeDocument/2006/relationships/image" Target="../media/image16.tiff"/></Relationships>
</file>

<file path=ppt/slides/_rels/slide14.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16.tif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jpg"/><Relationship Id="rId11" Type="http://schemas.openxmlformats.org/officeDocument/2006/relationships/image" Target="../media/image36.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notesSlide" Target="../notesSlides/notesSlide14.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jpg"/><Relationship Id="rId11" Type="http://schemas.openxmlformats.org/officeDocument/2006/relationships/image" Target="../media/image16.tiff"/><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notesSlide" Target="../notesSlides/notesSlide15.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16.tiff"/><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jp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jpg"/><Relationship Id="rId11" Type="http://schemas.openxmlformats.org/officeDocument/2006/relationships/image" Target="../media/image16.tiff"/><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notesSlide" Target="../notesSlides/notesSlide17.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16.tiff"/><Relationship Id="rId12"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tiff"/><Relationship Id="rId5" Type="http://schemas.openxmlformats.org/officeDocument/2006/relationships/image" Target="../media/image11.png"/><Relationship Id="rId10" Type="http://schemas.openxmlformats.org/officeDocument/2006/relationships/image" Target="../media/image16.tiff"/><Relationship Id="rId4" Type="http://schemas.openxmlformats.org/officeDocument/2006/relationships/image" Target="../media/image3.jp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tiff"/><Relationship Id="rId5" Type="http://schemas.openxmlformats.org/officeDocument/2006/relationships/image" Target="../media/image11.png"/><Relationship Id="rId10" Type="http://schemas.openxmlformats.org/officeDocument/2006/relationships/image" Target="../media/image16.tiff"/><Relationship Id="rId4" Type="http://schemas.openxmlformats.org/officeDocument/2006/relationships/image" Target="../media/image3.jp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3.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2.tiff"/><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tiff"/><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16.tiff"/><Relationship Id="rId19" Type="http://schemas.openxmlformats.org/officeDocument/2006/relationships/audio" Target="../media/audio1.wav"/><Relationship Id="rId4" Type="http://schemas.openxmlformats.org/officeDocument/2006/relationships/image" Target="../media/image3.jp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tiff"/><Relationship Id="rId5" Type="http://schemas.openxmlformats.org/officeDocument/2006/relationships/image" Target="../media/image11.png"/><Relationship Id="rId10" Type="http://schemas.openxmlformats.org/officeDocument/2006/relationships/image" Target="../media/image16.tiff"/><Relationship Id="rId4" Type="http://schemas.openxmlformats.org/officeDocument/2006/relationships/image" Target="../media/image3.jp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3.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3.jp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962E22-F631-4D95-8677-074629CE81B3}"/>
              </a:ext>
            </a:extLst>
          </p:cNvPr>
          <p:cNvSpPr txBox="1"/>
          <p:nvPr/>
        </p:nvSpPr>
        <p:spPr>
          <a:xfrm>
            <a:off x="2018481" y="1757396"/>
            <a:ext cx="26347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a:ln>
                  <a:noFill/>
                </a:ln>
                <a:solidFill>
                  <a:srgbClr val="FF5301"/>
                </a:solidFill>
                <a:effectLst/>
                <a:uLnTx/>
                <a:uFillTx/>
                <a:latin typeface="SVN-Aaron Script" panose="02000505070000020002" pitchFamily="50" charset="-18"/>
                <a:ea typeface="LNTH-Kids  Chinese Font 1" panose="02010600030101010101" pitchFamily="2" charset="-128"/>
                <a:cs typeface="+mn-cs"/>
              </a:rPr>
              <a:t>Tiếng Việt</a:t>
            </a:r>
            <a:endParaRPr kumimoji="0" lang="en-US" sz="4800" b="0" i="0" u="none" strike="noStrike" kern="1200" cap="none" spc="-150" normalizeH="0" baseline="0" noProof="0" dirty="0">
              <a:ln>
                <a:noFill/>
              </a:ln>
              <a:solidFill>
                <a:srgbClr val="FF5301"/>
              </a:solidFill>
              <a:effectLst/>
              <a:uLnTx/>
              <a:uFillTx/>
              <a:latin typeface="SVN-Aaron Script" panose="02000505070000020002" pitchFamily="50" charset="-18"/>
              <a:ea typeface="LNTH-Kids  Chinese Font 1" panose="02010600030101010101" pitchFamily="2" charset="-128"/>
              <a:cs typeface="+mn-cs"/>
            </a:endParaRPr>
          </a:p>
        </p:txBody>
      </p:sp>
      <p:pic>
        <p:nvPicPr>
          <p:cNvPr id="15" name="Picture 14" descr="A picture containing vector graphics&#10;&#10;Description automatically generated">
            <a:extLst>
              <a:ext uri="{FF2B5EF4-FFF2-40B4-BE49-F238E27FC236}">
                <a16:creationId xmlns:a16="http://schemas.microsoft.com/office/drawing/2014/main" id="{050857DF-7128-4053-96C5-83DA8876D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154" b="10154"/>
          <a:stretch/>
        </p:blipFill>
        <p:spPr>
          <a:xfrm rot="720000">
            <a:off x="5760654" y="324284"/>
            <a:ext cx="4878785" cy="3888000"/>
          </a:xfrm>
          <a:prstGeom prst="rect">
            <a:avLst/>
          </a:prstGeom>
          <a:effectLst>
            <a:innerShdw blurRad="38100" dist="12700" dir="5400000">
              <a:prstClr val="black">
                <a:alpha val="50000"/>
              </a:prstClr>
            </a:innerShdw>
          </a:effectLst>
        </p:spPr>
      </p:pic>
      <p:pic>
        <p:nvPicPr>
          <p:cNvPr id="12" name="图片 9" descr="6e3e461d6fe4261ffac34bab182ac1ed">
            <a:extLst>
              <a:ext uri="{FF2B5EF4-FFF2-40B4-BE49-F238E27FC236}">
                <a16:creationId xmlns:a16="http://schemas.microsoft.com/office/drawing/2014/main" id="{5BFBF418-A552-4D6F-91DF-0BD12CD2BB1C}"/>
              </a:ext>
            </a:extLst>
          </p:cNvPr>
          <p:cNvPicPr>
            <a:picLocks noChangeAspect="1"/>
          </p:cNvPicPr>
          <p:nvPr/>
        </p:nvPicPr>
        <p:blipFill>
          <a:blip r:embed="rId5"/>
          <a:stretch>
            <a:fillRect/>
          </a:stretch>
        </p:blipFill>
        <p:spPr>
          <a:xfrm>
            <a:off x="1775520" y="2177719"/>
            <a:ext cx="8165243" cy="4529120"/>
          </a:xfrm>
          <a:prstGeom prst="rect">
            <a:avLst/>
          </a:prstGeom>
        </p:spPr>
      </p:pic>
      <p:sp>
        <p:nvSpPr>
          <p:cNvPr id="13" name="TextBox 12">
            <a:extLst>
              <a:ext uri="{FF2B5EF4-FFF2-40B4-BE49-F238E27FC236}">
                <a16:creationId xmlns:a16="http://schemas.microsoft.com/office/drawing/2014/main" id="{81D9AC15-C90A-4AA0-868F-7E3CEB974269}"/>
              </a:ext>
            </a:extLst>
          </p:cNvPr>
          <p:cNvSpPr txBox="1"/>
          <p:nvPr/>
        </p:nvSpPr>
        <p:spPr>
          <a:xfrm>
            <a:off x="2297334" y="3717143"/>
            <a:ext cx="72643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ln w="22225" cap="rnd" cmpd="sng">
                  <a:solidFill>
                    <a:prstClr val="white"/>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ÔN TẬP CUỐI HỌC KỲ I</a:t>
            </a:r>
            <a:endPar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ea typeface="+mn-ea"/>
              <a:cs typeface="+mn-cs"/>
            </a:endParaRPr>
          </a:p>
        </p:txBody>
      </p:sp>
      <p:sp>
        <p:nvSpPr>
          <p:cNvPr id="14" name="TextBox 13">
            <a:extLst>
              <a:ext uri="{FF2B5EF4-FFF2-40B4-BE49-F238E27FC236}">
                <a16:creationId xmlns:a16="http://schemas.microsoft.com/office/drawing/2014/main" id="{768AF757-B41F-47A8-AA01-C61B1C51F508}"/>
              </a:ext>
            </a:extLst>
          </p:cNvPr>
          <p:cNvSpPr txBox="1"/>
          <p:nvPr/>
        </p:nvSpPr>
        <p:spPr>
          <a:xfrm>
            <a:off x="5379008" y="4713312"/>
            <a:ext cx="47741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iCiel Sanelma" pitchFamily="2" charset="0"/>
                <a:ea typeface="+mn-ea"/>
                <a:cs typeface="+mn-cs"/>
              </a:rPr>
              <a:t>Tiết 2</a:t>
            </a:r>
            <a:endParaRPr kumimoji="0" lang="en-US" sz="4800" b="0" i="0" u="none" strike="noStrike" kern="1200" cap="none" spc="0" normalizeH="0" baseline="0" noProof="0" dirty="0">
              <a:ln>
                <a:noFill/>
              </a:ln>
              <a:solidFill>
                <a:srgbClr val="002060"/>
              </a:solidFill>
              <a:effectLst/>
              <a:uLnTx/>
              <a:uFillTx/>
              <a:latin typeface="iCiel Sanelma" pitchFamily="2" charset="0"/>
              <a:ea typeface="+mn-ea"/>
              <a:cs typeface="+mn-cs"/>
            </a:endParaRPr>
          </a:p>
        </p:txBody>
      </p:sp>
    </p:spTree>
    <p:extLst>
      <p:ext uri="{BB962C8B-B14F-4D97-AF65-F5344CB8AC3E}">
        <p14:creationId xmlns:p14="http://schemas.microsoft.com/office/powerpoint/2010/main" val="81170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5293549" y="384879"/>
              <a:ext cx="1604927"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srgbClr val="02868F"/>
                  </a:solidFill>
                  <a:effectLst>
                    <a:glow rad="76200">
                      <a:prstClr val="white"/>
                    </a:glow>
                    <a:outerShdw blurRad="38100" dist="38100" dir="2700000" algn="tl">
                      <a:srgbClr val="000000">
                        <a:alpha val="43137"/>
                      </a:srgbClr>
                    </a:outerShdw>
                  </a:effectLst>
                  <a:uLnTx/>
                  <a:uFillTx/>
                  <a:latin typeface="UVN Moi Hong" panose="03050602040405050B04" pitchFamily="66" charset="0"/>
                  <a:cs typeface="+mn-cs"/>
                </a:rPr>
                <a:t>Nhóm 3</a:t>
              </a:r>
            </a:p>
          </p:txBody>
        </p:sp>
      </p:grpSp>
      <p:grpSp>
        <p:nvGrpSpPr>
          <p:cNvPr id="29" name="Group 28">
            <a:extLst>
              <a:ext uri="{FF2B5EF4-FFF2-40B4-BE49-F238E27FC236}">
                <a16:creationId xmlns:a16="http://schemas.microsoft.com/office/drawing/2014/main" id="{A54F63D4-DFFC-4C1C-84DB-90A2EE59978E}"/>
              </a:ext>
            </a:extLst>
          </p:cNvPr>
          <p:cNvGrpSpPr/>
          <p:nvPr/>
        </p:nvGrpSpPr>
        <p:grpSpPr>
          <a:xfrm>
            <a:off x="3013966" y="4833416"/>
            <a:ext cx="4607033" cy="1219301"/>
            <a:chOff x="3378901" y="5104364"/>
            <a:chExt cx="4607033" cy="1219301"/>
          </a:xfrm>
        </p:grpSpPr>
        <p:pic>
          <p:nvPicPr>
            <p:cNvPr id="30" name="Picture 29" descr="Graphical user interface&#10;&#10;Description automatically generated">
              <a:extLst>
                <a:ext uri="{FF2B5EF4-FFF2-40B4-BE49-F238E27FC236}">
                  <a16:creationId xmlns:a16="http://schemas.microsoft.com/office/drawing/2014/main" id="{0DDC2A60-34CC-4EE2-AB2A-8C175D2E514D}"/>
                </a:ext>
              </a:extLst>
            </p:cNvPr>
            <p:cNvPicPr>
              <a:picLocks noChangeAspect="1"/>
            </p:cNvPicPr>
            <p:nvPr/>
          </p:nvPicPr>
          <p:blipFill rotWithShape="1">
            <a:blip r:embed="rId7">
              <a:extLst>
                <a:ext uri="{28A0092B-C50C-407E-A947-70E740481C1C}">
                  <a14:useLocalDpi xmlns:a14="http://schemas.microsoft.com/office/drawing/2010/main" val="0"/>
                </a:ext>
              </a:extLst>
            </a:blip>
            <a:srcRect l="17247" t="66025" r="17842" b="21122"/>
            <a:stretch/>
          </p:blipFill>
          <p:spPr>
            <a:xfrm>
              <a:off x="3378901" y="5104364"/>
              <a:ext cx="4607033" cy="1219301"/>
            </a:xfrm>
            <a:prstGeom prst="rect">
              <a:avLst/>
            </a:prstGeom>
          </p:spPr>
        </p:pic>
        <p:sp>
          <p:nvSpPr>
            <p:cNvPr id="31" name="TextBox 30">
              <a:extLst>
                <a:ext uri="{FF2B5EF4-FFF2-40B4-BE49-F238E27FC236}">
                  <a16:creationId xmlns:a16="http://schemas.microsoft.com/office/drawing/2014/main" id="{9B05C0B6-E62D-4B8D-ACB6-BF45CDFDED15}"/>
                </a:ext>
              </a:extLst>
            </p:cNvPr>
            <p:cNvSpPr txBox="1"/>
            <p:nvPr/>
          </p:nvSpPr>
          <p:spPr>
            <a:xfrm>
              <a:off x="3609777" y="5534530"/>
              <a:ext cx="4145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a:t>
              </a:r>
              <a:r>
                <a:rPr kumimoji="0" lang="en-US" sz="3200" b="0" i="0" u="none" strike="noStrike" kern="1200" cap="none" spc="0" normalizeH="0" baseline="0" noProof="0" dirty="0" err="1">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rộng</a:t>
              </a:r>
              <a:r>
                <a:rPr kumimoji="0" lang="en-US" sz="3200" b="0" i="0" u="none" strike="noStrike" kern="1200" cap="none" spc="0" normalizeH="0" baseline="0" noProof="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gần 2 ô ly rưỡi</a:t>
              </a:r>
              <a:endParaRPr kumimoji="0" lang="en-US" sz="3200" b="0" i="0" u="none" strike="noStrike" kern="1200" cap="none" spc="0" normalizeH="0" baseline="0" noProof="0" dirty="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FFAB3727-7BD1-4A11-9CE7-7CF55956C730}"/>
              </a:ext>
            </a:extLst>
          </p:cNvPr>
          <p:cNvGrpSpPr/>
          <p:nvPr/>
        </p:nvGrpSpPr>
        <p:grpSpPr>
          <a:xfrm>
            <a:off x="8171121" y="498053"/>
            <a:ext cx="3383976" cy="1836000"/>
            <a:chOff x="8171121" y="498053"/>
            <a:chExt cx="3383976" cy="1836000"/>
          </a:xfrm>
        </p:grpSpPr>
        <p:pic>
          <p:nvPicPr>
            <p:cNvPr id="3" name="Picture 2">
              <a:extLst>
                <a:ext uri="{FF2B5EF4-FFF2-40B4-BE49-F238E27FC236}">
                  <a16:creationId xmlns:a16="http://schemas.microsoft.com/office/drawing/2014/main" id="{F92DD183-1820-4F13-ADE4-4EB52812CA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81" t="29608" r="14550" b="29608"/>
            <a:stretch/>
          </p:blipFill>
          <p:spPr>
            <a:xfrm>
              <a:off x="8171121" y="498053"/>
              <a:ext cx="3383976" cy="1836000"/>
            </a:xfrm>
            <a:prstGeom prst="rect">
              <a:avLst/>
            </a:prstGeom>
          </p:spPr>
        </p:pic>
        <p:sp>
          <p:nvSpPr>
            <p:cNvPr id="32" name="TextBox 31">
              <a:extLst>
                <a:ext uri="{FF2B5EF4-FFF2-40B4-BE49-F238E27FC236}">
                  <a16:creationId xmlns:a16="http://schemas.microsoft.com/office/drawing/2014/main" id="{6E3F05E2-AABC-403B-90B7-A6A83E19BC47}"/>
                </a:ext>
              </a:extLst>
            </p:cNvPr>
            <p:cNvSpPr txBox="1"/>
            <p:nvPr/>
          </p:nvSpPr>
          <p:spPr>
            <a:xfrm>
              <a:off x="8794756" y="721941"/>
              <a:ext cx="21367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cao</a:t>
              </a: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4 ô ly</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487E0A2-4DF9-4A07-BCEA-5BD988C4BA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9837" y="1499038"/>
            <a:ext cx="2206106" cy="3260257"/>
          </a:xfrm>
          <a:prstGeom prst="rect">
            <a:avLst/>
          </a:prstGeom>
        </p:spPr>
      </p:pic>
    </p:spTree>
    <p:extLst>
      <p:ext uri="{BB962C8B-B14F-4D97-AF65-F5344CB8AC3E}">
        <p14:creationId xmlns:p14="http://schemas.microsoft.com/office/powerpoint/2010/main" val="17618982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ppt_y</p:attrName>
                                        </p:attrNameLst>
                                      </p:cBhvr>
                                      <p:tavLst>
                                        <p:tav tm="0">
                                          <p:val>
                                            <p:strVal val="#ppt_y+#ppt_h*1.125000"/>
                                          </p:val>
                                        </p:tav>
                                        <p:tav tm="100000">
                                          <p:val>
                                            <p:strVal val="#ppt_y"/>
                                          </p:val>
                                        </p:tav>
                                      </p:tavLst>
                                    </p:anim>
                                    <p:animEffect transition="in" filter="wipe(up)">
                                      <p:cBhvr>
                                        <p:cTn id="26"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6" name="HƯỚNG DẪN VIẾT CHỮ HOA C  - -KIẾN THỨC TIỂU HỌC-">
            <a:hlinkClick r:id="" action="ppaction://media"/>
            <a:extLst>
              <a:ext uri="{FF2B5EF4-FFF2-40B4-BE49-F238E27FC236}">
                <a16:creationId xmlns:a16="http://schemas.microsoft.com/office/drawing/2014/main" id="{8E18CB14-A835-4949-96E4-AE2297934D5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288483" y="1431000"/>
            <a:ext cx="7344244" cy="4131137"/>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7392144" y="5151765"/>
            <a:ext cx="2240583"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733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2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2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HƯỚNG DẪN VIẾT CHỮ HOA G  - -KIẾN THỨC TIỂU HỌC-">
            <a:hlinkClick r:id="" action="ppaction://media"/>
            <a:extLst>
              <a:ext uri="{FF2B5EF4-FFF2-40B4-BE49-F238E27FC236}">
                <a16:creationId xmlns:a16="http://schemas.microsoft.com/office/drawing/2014/main" id="{E4E028F9-C3DE-44E6-9FFD-F3AE0311BE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46636" y="1409412"/>
            <a:ext cx="7635046" cy="4294713"/>
          </a:xfrm>
          <a:prstGeom prst="rect">
            <a:avLst/>
          </a:prstGeom>
        </p:spPr>
      </p:pic>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9"/>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sp>
        <p:nvSpPr>
          <p:cNvPr id="7" name="Rectangle: Rounded Corners 6">
            <a:extLst>
              <a:ext uri="{FF2B5EF4-FFF2-40B4-BE49-F238E27FC236}">
                <a16:creationId xmlns:a16="http://schemas.microsoft.com/office/drawing/2014/main" id="{D8F2CEA4-6C1F-4EC3-AC68-E417DA96C2A7}"/>
              </a:ext>
            </a:extLst>
          </p:cNvPr>
          <p:cNvSpPr/>
          <p:nvPr/>
        </p:nvSpPr>
        <p:spPr>
          <a:xfrm>
            <a:off x="7219073" y="5379254"/>
            <a:ext cx="2240583"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006869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5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5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3" name="HƯỚNG DẪN VIẾT CHỮ HOA S  - -KIẾN THỨC TIỂU HỌC-">
            <a:hlinkClick r:id="" action="ppaction://media"/>
            <a:extLst>
              <a:ext uri="{FF2B5EF4-FFF2-40B4-BE49-F238E27FC236}">
                <a16:creationId xmlns:a16="http://schemas.microsoft.com/office/drawing/2014/main" id="{325779C5-00FF-448E-8DA7-9C979793710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136936" y="1574903"/>
            <a:ext cx="7322720" cy="4119030"/>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5978404" y="5283097"/>
            <a:ext cx="2240583"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4973589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3" name="HƯỚNG DẪN VIẾT CHỮ HOA Ê  - -KIẾN THỨC TIỂU HỌC-">
            <a:hlinkClick r:id="" action="ppaction://media"/>
            <a:extLst>
              <a:ext uri="{FF2B5EF4-FFF2-40B4-BE49-F238E27FC236}">
                <a16:creationId xmlns:a16="http://schemas.microsoft.com/office/drawing/2014/main" id="{DA1B5B34-E245-4DCC-9972-C08942019E2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27117" y="1213669"/>
            <a:ext cx="7769792" cy="4370508"/>
          </a:xfrm>
          <a:prstGeom prst="rect">
            <a:avLst/>
          </a:prstGeom>
        </p:spPr>
      </p:pic>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7392144" y="5379254"/>
            <a:ext cx="2240583"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9740179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2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2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pic>
        <p:nvPicPr>
          <p:cNvPr id="2" name="HƯỚNG DẪN VIẾT CHỮ HOA I  - -KIẾN THỨC TIỂU HỌC-">
            <a:hlinkClick r:id="" action="ppaction://media"/>
            <a:extLst>
              <a:ext uri="{FF2B5EF4-FFF2-40B4-BE49-F238E27FC236}">
                <a16:creationId xmlns:a16="http://schemas.microsoft.com/office/drawing/2014/main" id="{1C986F8D-9480-4D77-BEE1-311BC0BCC225}"/>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152319" y="1515689"/>
            <a:ext cx="6802883" cy="3826622"/>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5685655" y="5025898"/>
            <a:ext cx="2240583"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210745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0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0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3" name="HƯỚNG DẪN VIẾT CHỮ HOA K  - -KIẾN THỨC TIỂU HỌC-">
            <a:hlinkClick r:id="" action="ppaction://media"/>
            <a:extLst>
              <a:ext uri="{FF2B5EF4-FFF2-40B4-BE49-F238E27FC236}">
                <a16:creationId xmlns:a16="http://schemas.microsoft.com/office/drawing/2014/main" id="{1A5C1BD2-F518-4B8D-BF0B-2B8DABCAC26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57399" y="1403375"/>
            <a:ext cx="7656512" cy="4306788"/>
          </a:xfrm>
          <a:prstGeom prst="rect">
            <a:avLst/>
          </a:prstGeom>
        </p:spPr>
      </p:pic>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5807968" y="5309061"/>
            <a:ext cx="2522724"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470531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8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8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8"/>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972945" y="384879"/>
              <a:ext cx="224612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Quy trình viết</a:t>
              </a:r>
            </a:p>
          </p:txBody>
        </p:sp>
      </p:grpSp>
      <p:grpSp>
        <p:nvGrpSpPr>
          <p:cNvPr id="24" name="Group 23">
            <a:extLst>
              <a:ext uri="{FF2B5EF4-FFF2-40B4-BE49-F238E27FC236}">
                <a16:creationId xmlns:a16="http://schemas.microsoft.com/office/drawing/2014/main" id="{DDAC9087-1EEF-4302-B2C0-1766FE5A03C2}"/>
              </a:ext>
            </a:extLst>
          </p:cNvPr>
          <p:cNvGrpSpPr/>
          <p:nvPr/>
        </p:nvGrpSpPr>
        <p:grpSpPr>
          <a:xfrm>
            <a:off x="9846537" y="2854665"/>
            <a:ext cx="2347462" cy="4003335"/>
            <a:chOff x="9846537" y="2854665"/>
            <a:chExt cx="2347462" cy="4003335"/>
          </a:xfrm>
        </p:grpSpPr>
        <p:pic>
          <p:nvPicPr>
            <p:cNvPr id="8" name="Picture 7" descr="A cartoon child holding a baseball bat&#10;&#10;Description automatically generated with low confidence">
              <a:extLst>
                <a:ext uri="{FF2B5EF4-FFF2-40B4-BE49-F238E27FC236}">
                  <a16:creationId xmlns:a16="http://schemas.microsoft.com/office/drawing/2014/main" id="{6BA28740-2770-4642-929E-27B90F37C4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752" t="3492" r="14752" b="3492"/>
            <a:stretch/>
          </p:blipFill>
          <p:spPr>
            <a:xfrm flipH="1">
              <a:off x="9846537" y="4482000"/>
              <a:ext cx="1800734" cy="2376000"/>
            </a:xfrm>
            <a:prstGeom prst="rect">
              <a:avLst/>
            </a:prstGeom>
          </p:spPr>
        </p:pic>
        <p:grpSp>
          <p:nvGrpSpPr>
            <p:cNvPr id="22" name="Group 21">
              <a:extLst>
                <a:ext uri="{FF2B5EF4-FFF2-40B4-BE49-F238E27FC236}">
                  <a16:creationId xmlns:a16="http://schemas.microsoft.com/office/drawing/2014/main" id="{80379D19-CAFB-4B2B-A086-F5D19740AEA8}"/>
                </a:ext>
              </a:extLst>
            </p:cNvPr>
            <p:cNvGrpSpPr/>
            <p:nvPr/>
          </p:nvGrpSpPr>
          <p:grpSpPr>
            <a:xfrm>
              <a:off x="10393264" y="2854665"/>
              <a:ext cx="1800735" cy="1800735"/>
              <a:chOff x="10393264" y="2854665"/>
              <a:chExt cx="1800735" cy="1800735"/>
            </a:xfrm>
          </p:grpSpPr>
          <p:pic>
            <p:nvPicPr>
              <p:cNvPr id="20" name="Picture 19" descr="A picture containing logo&#10;&#10;Description automatically generated">
                <a:extLst>
                  <a:ext uri="{FF2B5EF4-FFF2-40B4-BE49-F238E27FC236}">
                    <a16:creationId xmlns:a16="http://schemas.microsoft.com/office/drawing/2014/main" id="{13251156-77D0-4E4A-B331-D8FFE2238D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93264" y="2854665"/>
                <a:ext cx="1800735" cy="1800735"/>
              </a:xfrm>
              <a:prstGeom prst="rect">
                <a:avLst/>
              </a:prstGeom>
            </p:spPr>
          </p:pic>
          <p:sp>
            <p:nvSpPr>
              <p:cNvPr id="21" name="TextBox 20">
                <a:extLst>
                  <a:ext uri="{FF2B5EF4-FFF2-40B4-BE49-F238E27FC236}">
                    <a16:creationId xmlns:a16="http://schemas.microsoft.com/office/drawing/2014/main" id="{65EDA480-9B9E-4C56-84EE-2D2804248897}"/>
                  </a:ext>
                </a:extLst>
              </p:cNvPr>
              <p:cNvSpPr txBox="1"/>
              <p:nvPr/>
            </p:nvSpPr>
            <p:spPr>
              <a:xfrm>
                <a:off x="10568432" y="3193501"/>
                <a:ext cx="1450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solidFill>
                        <a:prstClr val="white"/>
                      </a:solidFill>
                    </a:ln>
                    <a:solidFill>
                      <a:srgbClr val="FF0066"/>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Viết vào VTV</a:t>
                </a:r>
              </a:p>
            </p:txBody>
          </p:sp>
        </p:gr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pic>
        <p:nvPicPr>
          <p:cNvPr id="2" name="HƯỚNG DẪN VIẾT CHỮ HOA L  - -KIẾN THỨC TIỂU HỌC-">
            <a:hlinkClick r:id="" action="ppaction://media"/>
            <a:extLst>
              <a:ext uri="{FF2B5EF4-FFF2-40B4-BE49-F238E27FC236}">
                <a16:creationId xmlns:a16="http://schemas.microsoft.com/office/drawing/2014/main" id="{551FFA1B-72E1-4CE5-BC63-B1B1F4F33EF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133269" y="1565060"/>
            <a:ext cx="7154096" cy="4024179"/>
          </a:xfrm>
          <a:prstGeom prst="rect">
            <a:avLst/>
          </a:prstGeom>
        </p:spPr>
      </p:pic>
      <p:sp>
        <p:nvSpPr>
          <p:cNvPr id="7" name="Rectangle: Rounded Corners 6">
            <a:extLst>
              <a:ext uri="{FF2B5EF4-FFF2-40B4-BE49-F238E27FC236}">
                <a16:creationId xmlns:a16="http://schemas.microsoft.com/office/drawing/2014/main" id="{D8F2CEA4-6C1F-4EC3-AC68-E417DA96C2A7}"/>
              </a:ext>
            </a:extLst>
          </p:cNvPr>
          <p:cNvSpPr/>
          <p:nvPr/>
        </p:nvSpPr>
        <p:spPr>
          <a:xfrm>
            <a:off x="5807968" y="5309061"/>
            <a:ext cx="2522724" cy="5814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5945350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14:bounceEnd="40000">
                                          <p:cBhvr additive="base">
                                            <p:cTn id="20"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9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9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8" name="图片 17">
            <a:extLst>
              <a:ext uri="{FF2B5EF4-FFF2-40B4-BE49-F238E27FC236}">
                <a16:creationId xmlns:a16="http://schemas.microsoft.com/office/drawing/2014/main" id="{71DB7D14-152B-E647-9446-565724438A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58753" y="1895955"/>
            <a:ext cx="6969247" cy="4536000"/>
          </a:xfrm>
          <a:prstGeom prst="rect">
            <a:avLst/>
          </a:prstGeom>
        </p:spPr>
      </p:pic>
      <p:pic>
        <p:nvPicPr>
          <p:cNvPr id="13" name="图片 17">
            <a:extLst>
              <a:ext uri="{FF2B5EF4-FFF2-40B4-BE49-F238E27FC236}">
                <a16:creationId xmlns:a16="http://schemas.microsoft.com/office/drawing/2014/main" id="{A5EE80A4-8CF4-45D6-A1B4-A29AA1F44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764000" y="1895955"/>
            <a:ext cx="6969247" cy="4536000"/>
          </a:xfrm>
          <a:prstGeom prst="rect">
            <a:avLst/>
          </a:prstGeom>
        </p:spPr>
      </p:pic>
      <p:pic>
        <p:nvPicPr>
          <p:cNvPr id="30" name="图片 29">
            <a:extLst>
              <a:ext uri="{FF2B5EF4-FFF2-40B4-BE49-F238E27FC236}">
                <a16:creationId xmlns:a16="http://schemas.microsoft.com/office/drawing/2014/main" id="{18D95816-EE75-6C45-897E-BE24685C9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00" y="187785"/>
            <a:ext cx="2664000" cy="2664000"/>
          </a:xfrm>
          <a:prstGeom prst="rect">
            <a:avLst/>
          </a:prstGeom>
          <a:effectLst>
            <a:innerShdw blurRad="38100" dist="25400" dir="16200000">
              <a:prstClr val="black">
                <a:alpha val="50000"/>
              </a:prstClr>
            </a:innerShdw>
          </a:effectLst>
        </p:spPr>
      </p:pic>
      <p:sp>
        <p:nvSpPr>
          <p:cNvPr id="22" name="文本框 21">
            <a:extLst>
              <a:ext uri="{FF2B5EF4-FFF2-40B4-BE49-F238E27FC236}">
                <a16:creationId xmlns:a16="http://schemas.microsoft.com/office/drawing/2014/main" id="{47E2C883-F481-B34F-BE50-08319CC81029}"/>
              </a:ext>
            </a:extLst>
          </p:cNvPr>
          <p:cNvSpPr txBox="1"/>
          <p:nvPr/>
        </p:nvSpPr>
        <p:spPr>
          <a:xfrm>
            <a:off x="3295749" y="2654937"/>
            <a:ext cx="5600500" cy="2308324"/>
          </a:xfrm>
          <a:prstGeom prst="rect">
            <a:avLst/>
          </a:prstGeom>
          <a:noFill/>
          <a:effectLst>
            <a:reflection blurRad="76200" stA="49000" endPos="48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200" b="1">
                <a:ln>
                  <a:solidFill>
                    <a:srgbClr val="009900"/>
                  </a:solidFill>
                </a:ln>
                <a:solidFill>
                  <a:srgbClr val="4F9F3E"/>
                </a:solidFill>
                <a:effectLst>
                  <a:glow rad="127000">
                    <a:prstClr val="white"/>
                  </a:glow>
                  <a:outerShdw blurRad="63500" sx="102000" sy="102000" algn="ctr" rotWithShape="0">
                    <a:prstClr val="black">
                      <a:alpha val="40000"/>
                    </a:prstClr>
                  </a:outerShdw>
                </a:effectLst>
                <a:latin typeface="UVN Moi Hong" panose="03050602040405050B04" pitchFamily="66" charset="0"/>
                <a:ea typeface="+mj-ea"/>
              </a:rPr>
              <a:t>Ôn</a:t>
            </a:r>
            <a:r>
              <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 luyện</a:t>
            </a:r>
            <a:r>
              <a:rPr kumimoji="1" lang="en-US" altLang="zh-CN" sz="7200" b="1" i="0" u="none" strike="noStrike" kern="1200" cap="none" spc="0" normalizeH="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 viết từ và câu ứng dụng</a:t>
            </a:r>
            <a:endPar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endParaRPr>
          </a:p>
        </p:txBody>
      </p:sp>
      <p:grpSp>
        <p:nvGrpSpPr>
          <p:cNvPr id="3" name="Group 2">
            <a:extLst>
              <a:ext uri="{FF2B5EF4-FFF2-40B4-BE49-F238E27FC236}">
                <a16:creationId xmlns:a16="http://schemas.microsoft.com/office/drawing/2014/main" id="{C6BF5F79-B62E-4661-AC85-6542CAC55BA5}"/>
              </a:ext>
            </a:extLst>
          </p:cNvPr>
          <p:cNvGrpSpPr/>
          <p:nvPr/>
        </p:nvGrpSpPr>
        <p:grpSpPr>
          <a:xfrm>
            <a:off x="4152000" y="1547746"/>
            <a:ext cx="3888000" cy="972000"/>
            <a:chOff x="4152000" y="1547746"/>
            <a:chExt cx="3888000" cy="972000"/>
          </a:xfrm>
        </p:grpSpPr>
        <p:pic>
          <p:nvPicPr>
            <p:cNvPr id="20" name="图片 19">
              <a:extLst>
                <a:ext uri="{FF2B5EF4-FFF2-40B4-BE49-F238E27FC236}">
                  <a16:creationId xmlns:a16="http://schemas.microsoft.com/office/drawing/2014/main" id="{BA6D0DD2-8D4E-BE4A-89DB-2DC0893083FB}"/>
                </a:ext>
              </a:extLst>
            </p:cNvPr>
            <p:cNvPicPr>
              <a:picLocks noChangeAspect="1"/>
            </p:cNvPicPr>
            <p:nvPr/>
          </p:nvPicPr>
          <p:blipFill>
            <a:blip r:embed="rId6"/>
            <a:stretch>
              <a:fillRect/>
            </a:stretch>
          </p:blipFill>
          <p:spPr>
            <a:xfrm>
              <a:off x="4152000" y="1547746"/>
              <a:ext cx="3888000" cy="972000"/>
            </a:xfrm>
            <a:prstGeom prst="rect">
              <a:avLst/>
            </a:prstGeom>
          </p:spPr>
        </p:pic>
        <p:sp>
          <p:nvSpPr>
            <p:cNvPr id="11" name="文本框 20">
              <a:extLst>
                <a:ext uri="{FF2B5EF4-FFF2-40B4-BE49-F238E27FC236}">
                  <a16:creationId xmlns:a16="http://schemas.microsoft.com/office/drawing/2014/main" id="{695F2E0B-FF53-4FF6-984C-C54152E505EE}"/>
                </a:ext>
              </a:extLst>
            </p:cNvPr>
            <p:cNvSpPr txBox="1"/>
            <p:nvPr/>
          </p:nvSpPr>
          <p:spPr>
            <a:xfrm>
              <a:off x="5700699" y="1572081"/>
              <a:ext cx="12394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02.2</a:t>
              </a:r>
              <a:endParaRPr kumimoji="1" lang="zh-CN" alt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endParaRPr>
            </a:p>
          </p:txBody>
        </p:sp>
      </p:grpSp>
    </p:spTree>
    <p:extLst>
      <p:ext uri="{BB962C8B-B14F-4D97-AF65-F5344CB8AC3E}">
        <p14:creationId xmlns:p14="http://schemas.microsoft.com/office/powerpoint/2010/main" val="258527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
                                        </p:tgtEl>
                                        <p:attrNameLst>
                                          <p:attrName>ppt_y</p:attrName>
                                        </p:attrNameLst>
                                      </p:cBhvr>
                                      <p:tavLst>
                                        <p:tav tm="0">
                                          <p:val>
                                            <p:strVal val="#ppt_y"/>
                                          </p:val>
                                        </p:tav>
                                        <p:tav tm="100000">
                                          <p:val>
                                            <p:strVal val="#ppt_y"/>
                                          </p:val>
                                        </p:tav>
                                      </p:tavLst>
                                    </p:anim>
                                    <p:anim calcmode="lin" valueType="num">
                                      <p:cBhvr>
                                        <p:cTn id="1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978" y="59711"/>
            <a:ext cx="587776" cy="1079052"/>
          </a:xfrm>
          <a:prstGeom prst="rect">
            <a:avLst/>
          </a:prstGeom>
        </p:spPr>
      </p:pic>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975568" y="21842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Sơn La</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5" name="Tập viết 2">
            <a:extLst>
              <a:ext uri="{FF2B5EF4-FFF2-40B4-BE49-F238E27FC236}">
                <a16:creationId xmlns:a16="http://schemas.microsoft.com/office/drawing/2014/main" id="{85FB6CA4-0BB1-415F-B094-AE4C753F89B3}"/>
              </a:ext>
            </a:extLst>
          </p:cNvPr>
          <p:cNvSpPr txBox="1"/>
          <p:nvPr/>
        </p:nvSpPr>
        <p:spPr>
          <a:xfrm>
            <a:off x="2927648" y="3044279"/>
            <a:ext cx="12819831"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l-GR"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Cần Thơ</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6" name="Tập viết 3">
            <a:extLst>
              <a:ext uri="{FF2B5EF4-FFF2-40B4-BE49-F238E27FC236}">
                <a16:creationId xmlns:a16="http://schemas.microsoft.com/office/drawing/2014/main" id="{37233D94-0134-4DF7-B892-996DD4B96EA2}"/>
              </a:ext>
            </a:extLst>
          </p:cNvPr>
          <p:cNvSpPr txBox="1"/>
          <p:nvPr/>
        </p:nvSpPr>
        <p:spPr>
          <a:xfrm>
            <a:off x="5092074" y="3945756"/>
            <a:ext cx="6303448"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Kiên Giang</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12" name="Group 11">
            <a:extLst>
              <a:ext uri="{FF2B5EF4-FFF2-40B4-BE49-F238E27FC236}">
                <a16:creationId xmlns:a16="http://schemas.microsoft.com/office/drawing/2014/main" id="{0E7DD5C8-4BDB-421D-8325-6521F756DCFE}"/>
              </a:ext>
            </a:extLst>
          </p:cNvPr>
          <p:cNvGrpSpPr/>
          <p:nvPr/>
        </p:nvGrpSpPr>
        <p:grpSpPr>
          <a:xfrm>
            <a:off x="4718608" y="128655"/>
            <a:ext cx="2754783" cy="1980000"/>
            <a:chOff x="4718608" y="128655"/>
            <a:chExt cx="2754783" cy="1980000"/>
          </a:xfrm>
        </p:grpSpPr>
        <p:pic>
          <p:nvPicPr>
            <p:cNvPr id="14" name="图片 10">
              <a:extLst>
                <a:ext uri="{FF2B5EF4-FFF2-40B4-BE49-F238E27FC236}">
                  <a16:creationId xmlns:a16="http://schemas.microsoft.com/office/drawing/2014/main" id="{62148E05-6989-475C-BAC1-724E4C6C90AE}"/>
                </a:ext>
              </a:extLst>
            </p:cNvPr>
            <p:cNvPicPr>
              <a:picLocks noChangeAspect="1"/>
            </p:cNvPicPr>
            <p:nvPr/>
          </p:nvPicPr>
          <p:blipFill>
            <a:blip r:embed="rId4"/>
            <a:stretch>
              <a:fillRect/>
            </a:stretch>
          </p:blipFill>
          <p:spPr>
            <a:xfrm>
              <a:off x="4718608" y="128655"/>
              <a:ext cx="2754783" cy="1980000"/>
            </a:xfrm>
            <a:prstGeom prst="rect">
              <a:avLst/>
            </a:prstGeom>
          </p:spPr>
        </p:pic>
        <p:sp>
          <p:nvSpPr>
            <p:cNvPr id="18" name="TextBox 17">
              <a:extLst>
                <a:ext uri="{FF2B5EF4-FFF2-40B4-BE49-F238E27FC236}">
                  <a16:creationId xmlns:a16="http://schemas.microsoft.com/office/drawing/2014/main" id="{057F3BFA-B8BB-4470-BDEA-031681C39E99}"/>
                </a:ext>
              </a:extLst>
            </p:cNvPr>
            <p:cNvSpPr txBox="1"/>
            <p:nvPr/>
          </p:nvSpPr>
          <p:spPr>
            <a:xfrm>
              <a:off x="4859122" y="1118655"/>
              <a:ext cx="24737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
                    <a:solidFill>
                      <a:srgbClr val="9A412B"/>
                    </a:solidFill>
                  </a:ln>
                  <a:solidFill>
                    <a:prstClr val="white"/>
                  </a:solidFill>
                  <a:effectLst>
                    <a:glow rad="76200">
                      <a:prstClr val="white"/>
                    </a:glow>
                    <a:outerShdw blurRad="38100" dist="38100" dir="2700000" algn="tl">
                      <a:srgbClr val="000000">
                        <a:alpha val="43137"/>
                      </a:srgbClr>
                    </a:outerShdw>
                  </a:effectLst>
                  <a:uLnTx/>
                  <a:uFillTx/>
                  <a:latin typeface="UVN Moi Hong" panose="03050602040405050B04" pitchFamily="66" charset="0"/>
                  <a:cs typeface="+mn-cs"/>
                </a:rPr>
                <a:t>Tên riêng địa lí</a:t>
              </a:r>
            </a:p>
          </p:txBody>
        </p:sp>
      </p:grpSp>
    </p:spTree>
    <p:extLst>
      <p:ext uri="{BB962C8B-B14F-4D97-AF65-F5344CB8AC3E}">
        <p14:creationId xmlns:p14="http://schemas.microsoft.com/office/powerpoint/2010/main" val="1236974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vertical)">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750"/>
                                        <p:tgtEl>
                                          <p:spTgt spid="13"/>
                                        </p:tgtEl>
                                      </p:cBhvr>
                                    </p:animEffect>
                                  </p:childTnLst>
                                </p:cTn>
                              </p:par>
                            </p:childTnLst>
                          </p:cTn>
                        </p:par>
                        <p:par>
                          <p:cTn id="17" fill="hold">
                            <p:stCondLst>
                              <p:cond delay="105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childTnLst>
                                </p:cTn>
                              </p:par>
                            </p:childTnLst>
                          </p:cTn>
                        </p:par>
                        <p:par>
                          <p:cTn id="21" fill="hold">
                            <p:stCondLst>
                              <p:cond delay="2175"/>
                            </p:stCondLst>
                            <p:childTnLst>
                              <p:par>
                                <p:cTn id="22" presetID="10" presetClass="entr" presetSubtype="0" fill="hold" grpId="0" nodeType="afterEffect">
                                  <p:stCondLst>
                                    <p:cond delay="0"/>
                                  </p:stCondLst>
                                  <p:iterate type="lt">
                                    <p:tmPct val="1000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750"/>
                                        <p:tgtEl>
                                          <p:spTgt spid="16"/>
                                        </p:tgtEl>
                                      </p:cBhvr>
                                    </p:animEffect>
                                  </p:childTnLst>
                                </p:cTn>
                              </p:par>
                            </p:childTnLst>
                          </p:cTn>
                        </p:par>
                        <p:par>
                          <p:cTn id="25" fill="hold">
                            <p:stCondLst>
                              <p:cond delay="3525"/>
                            </p:stCondLst>
                            <p:childTnLst>
                              <p:par>
                                <p:cTn id="26" presetID="47"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8" name="图片 17">
            <a:extLst>
              <a:ext uri="{FF2B5EF4-FFF2-40B4-BE49-F238E27FC236}">
                <a16:creationId xmlns:a16="http://schemas.microsoft.com/office/drawing/2014/main" id="{71DB7D14-152B-E647-9446-565724438A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58753" y="1895955"/>
            <a:ext cx="6969247" cy="4536000"/>
          </a:xfrm>
          <a:prstGeom prst="rect">
            <a:avLst/>
          </a:prstGeom>
        </p:spPr>
      </p:pic>
      <p:pic>
        <p:nvPicPr>
          <p:cNvPr id="13" name="图片 17">
            <a:extLst>
              <a:ext uri="{FF2B5EF4-FFF2-40B4-BE49-F238E27FC236}">
                <a16:creationId xmlns:a16="http://schemas.microsoft.com/office/drawing/2014/main" id="{A5EE80A4-8CF4-45D6-A1B4-A29AA1F44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764000" y="1895955"/>
            <a:ext cx="6969247" cy="4536000"/>
          </a:xfrm>
          <a:prstGeom prst="rect">
            <a:avLst/>
          </a:prstGeom>
        </p:spPr>
      </p:pic>
      <p:pic>
        <p:nvPicPr>
          <p:cNvPr id="30" name="图片 29">
            <a:extLst>
              <a:ext uri="{FF2B5EF4-FFF2-40B4-BE49-F238E27FC236}">
                <a16:creationId xmlns:a16="http://schemas.microsoft.com/office/drawing/2014/main" id="{18D95816-EE75-6C45-897E-BE24685C9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00" y="187785"/>
            <a:ext cx="2664000" cy="2664000"/>
          </a:xfrm>
          <a:prstGeom prst="rect">
            <a:avLst/>
          </a:prstGeom>
          <a:effectLst>
            <a:innerShdw blurRad="38100" dist="25400" dir="16200000">
              <a:prstClr val="black">
                <a:alpha val="50000"/>
              </a:prstClr>
            </a:innerShdw>
          </a:effectLst>
        </p:spPr>
      </p:pic>
      <p:sp>
        <p:nvSpPr>
          <p:cNvPr id="22" name="文本框 21">
            <a:extLst>
              <a:ext uri="{FF2B5EF4-FFF2-40B4-BE49-F238E27FC236}">
                <a16:creationId xmlns:a16="http://schemas.microsoft.com/office/drawing/2014/main" id="{47E2C883-F481-B34F-BE50-08319CC81029}"/>
              </a:ext>
            </a:extLst>
          </p:cNvPr>
          <p:cNvSpPr txBox="1"/>
          <p:nvPr/>
        </p:nvSpPr>
        <p:spPr>
          <a:xfrm>
            <a:off x="3480000" y="2654291"/>
            <a:ext cx="5220000" cy="3416320"/>
          </a:xfrm>
          <a:prstGeom prst="rect">
            <a:avLst/>
          </a:prstGeom>
          <a:noFill/>
          <a:effectLst>
            <a:reflection blurRad="76200" stA="49000" endPos="48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Ôn luyện</a:t>
            </a:r>
            <a:r>
              <a:rPr kumimoji="1" lang="en-US" altLang="zh-CN" sz="7200" b="1" i="0" u="none" strike="noStrike" kern="1200" cap="none" spc="0" normalizeH="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 đọc thành tiếng và đọc thuộc lòng</a:t>
            </a:r>
            <a:endPar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endParaRPr>
          </a:p>
        </p:txBody>
      </p:sp>
      <p:grpSp>
        <p:nvGrpSpPr>
          <p:cNvPr id="3" name="Group 2">
            <a:extLst>
              <a:ext uri="{FF2B5EF4-FFF2-40B4-BE49-F238E27FC236}">
                <a16:creationId xmlns:a16="http://schemas.microsoft.com/office/drawing/2014/main" id="{C6BF5F79-B62E-4661-AC85-6542CAC55BA5}"/>
              </a:ext>
            </a:extLst>
          </p:cNvPr>
          <p:cNvGrpSpPr/>
          <p:nvPr/>
        </p:nvGrpSpPr>
        <p:grpSpPr>
          <a:xfrm>
            <a:off x="4152000" y="1547746"/>
            <a:ext cx="3888000" cy="972000"/>
            <a:chOff x="4152000" y="1547746"/>
            <a:chExt cx="3888000" cy="972000"/>
          </a:xfrm>
        </p:grpSpPr>
        <p:pic>
          <p:nvPicPr>
            <p:cNvPr id="20" name="图片 19">
              <a:extLst>
                <a:ext uri="{FF2B5EF4-FFF2-40B4-BE49-F238E27FC236}">
                  <a16:creationId xmlns:a16="http://schemas.microsoft.com/office/drawing/2014/main" id="{BA6D0DD2-8D4E-BE4A-89DB-2DC0893083FB}"/>
                </a:ext>
              </a:extLst>
            </p:cNvPr>
            <p:cNvPicPr>
              <a:picLocks noChangeAspect="1"/>
            </p:cNvPicPr>
            <p:nvPr/>
          </p:nvPicPr>
          <p:blipFill>
            <a:blip r:embed="rId6"/>
            <a:stretch>
              <a:fillRect/>
            </a:stretch>
          </p:blipFill>
          <p:spPr>
            <a:xfrm>
              <a:off x="4152000" y="1547746"/>
              <a:ext cx="3888000" cy="972000"/>
            </a:xfrm>
            <a:prstGeom prst="rect">
              <a:avLst/>
            </a:prstGeom>
          </p:spPr>
        </p:pic>
        <p:sp>
          <p:nvSpPr>
            <p:cNvPr id="11" name="文本框 20">
              <a:extLst>
                <a:ext uri="{FF2B5EF4-FFF2-40B4-BE49-F238E27FC236}">
                  <a16:creationId xmlns:a16="http://schemas.microsoft.com/office/drawing/2014/main" id="{695F2E0B-FF53-4FF6-984C-C54152E505EE}"/>
                </a:ext>
              </a:extLst>
            </p:cNvPr>
            <p:cNvSpPr txBox="1"/>
            <p:nvPr/>
          </p:nvSpPr>
          <p:spPr>
            <a:xfrm>
              <a:off x="5765231" y="1572081"/>
              <a:ext cx="6495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a:ln>
                    <a:noFill/>
                  </a:ln>
                  <a:solidFill>
                    <a:prstClr val="white"/>
                  </a:solidFill>
                  <a:effectLst/>
                  <a:uLnTx/>
                  <a:uFillTx/>
                  <a:latin typeface="UVN Moi Hong" panose="03050602040405050B04" pitchFamily="66" charset="0"/>
                  <a:cs typeface="+mn-cs"/>
                </a:rPr>
                <a:t>01</a:t>
              </a:r>
              <a:endParaRPr kumimoji="1" lang="zh-CN" altLang="en-US" sz="5400" b="1" i="0" u="none" strike="noStrike" kern="1200" cap="none" spc="0" normalizeH="0" baseline="0" noProof="0">
                <a:ln>
                  <a:noFill/>
                </a:ln>
                <a:solidFill>
                  <a:prstClr val="white"/>
                </a:solidFill>
                <a:effectLst/>
                <a:uLnTx/>
                <a:uFillTx/>
                <a:latin typeface="UVN Moi Hong" panose="03050602040405050B04" pitchFamily="66" charset="0"/>
                <a:cs typeface="+mn-cs"/>
              </a:endParaRPr>
            </a:p>
          </p:txBody>
        </p:sp>
      </p:grpSp>
    </p:spTree>
    <p:extLst>
      <p:ext uri="{BB962C8B-B14F-4D97-AF65-F5344CB8AC3E}">
        <p14:creationId xmlns:p14="http://schemas.microsoft.com/office/powerpoint/2010/main" val="227544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
                                        </p:tgtEl>
                                        <p:attrNameLst>
                                          <p:attrName>ppt_y</p:attrName>
                                        </p:attrNameLst>
                                      </p:cBhvr>
                                      <p:tavLst>
                                        <p:tav tm="0">
                                          <p:val>
                                            <p:strVal val="#ppt_y"/>
                                          </p:val>
                                        </p:tav>
                                        <p:tav tm="100000">
                                          <p:val>
                                            <p:strVal val="#ppt_y"/>
                                          </p:val>
                                        </p:tav>
                                      </p:tavLst>
                                    </p:anim>
                                    <p:anim calcmode="lin" valueType="num">
                                      <p:cBhvr>
                                        <p:cTn id="1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57773" y="196142"/>
            <a:ext cx="3076484" cy="900000"/>
            <a:chOff x="4557773" y="196142"/>
            <a:chExt cx="3076484"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557773" y="384879"/>
              <a:ext cx="3076484"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Thực hiện yêu cầu:</a:t>
              </a:r>
            </a:p>
          </p:txBody>
        </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grpSp>
        <p:nvGrpSpPr>
          <p:cNvPr id="5" name="Group 4">
            <a:extLst>
              <a:ext uri="{FF2B5EF4-FFF2-40B4-BE49-F238E27FC236}">
                <a16:creationId xmlns:a16="http://schemas.microsoft.com/office/drawing/2014/main" id="{DCABD4E0-7516-4F49-81D1-A4C0E3EDFA5B}"/>
              </a:ext>
            </a:extLst>
          </p:cNvPr>
          <p:cNvGrpSpPr/>
          <p:nvPr/>
        </p:nvGrpSpPr>
        <p:grpSpPr>
          <a:xfrm>
            <a:off x="816462" y="1590571"/>
            <a:ext cx="3827699" cy="1554480"/>
            <a:chOff x="1673734" y="1581482"/>
            <a:chExt cx="3827699" cy="1554480"/>
          </a:xfrm>
        </p:grpSpPr>
        <p:pic>
          <p:nvPicPr>
            <p:cNvPr id="37" name="Picture 36">
              <a:extLst>
                <a:ext uri="{FF2B5EF4-FFF2-40B4-BE49-F238E27FC236}">
                  <a16:creationId xmlns:a16="http://schemas.microsoft.com/office/drawing/2014/main" id="{318EEA5D-3727-4860-B2AF-58F0B9D1614E}"/>
                </a:ext>
              </a:extLst>
            </p:cNvPr>
            <p:cNvPicPr>
              <a:picLocks noChangeAspect="1"/>
            </p:cNvPicPr>
            <p:nvPr/>
          </p:nvPicPr>
          <p:blipFill rotWithShape="1">
            <a:blip r:embed="rId8"/>
            <a:srcRect l="30849" t="1126" r="23250" b="83364"/>
            <a:stretch/>
          </p:blipFill>
          <p:spPr>
            <a:xfrm>
              <a:off x="1673734" y="1581482"/>
              <a:ext cx="3827699" cy="1554480"/>
            </a:xfrm>
            <a:prstGeom prst="roundRect">
              <a:avLst>
                <a:gd name="adj" fmla="val 16667"/>
              </a:avLst>
            </a:prstGeom>
            <a:ln>
              <a:solidFill>
                <a:schemeClr val="accent5">
                  <a:lumMod val="50000"/>
                </a:schemeClr>
              </a:solidFill>
            </a:ln>
            <a:effectLst/>
          </p:spPr>
        </p:pic>
        <p:sp>
          <p:nvSpPr>
            <p:cNvPr id="43" name="TextBox 42">
              <a:extLst>
                <a:ext uri="{FF2B5EF4-FFF2-40B4-BE49-F238E27FC236}">
                  <a16:creationId xmlns:a16="http://schemas.microsoft.com/office/drawing/2014/main" id="{605ED33E-01AC-48B6-984E-6EC07709BAD1}"/>
                </a:ext>
              </a:extLst>
            </p:cNvPr>
            <p:cNvSpPr txBox="1"/>
            <p:nvPr/>
          </p:nvSpPr>
          <p:spPr>
            <a:xfrm>
              <a:off x="2353543" y="1946299"/>
              <a:ext cx="1752403" cy="6694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a:ln>
                    <a:noFill/>
                  </a:ln>
                  <a:solidFill>
                    <a:srgbClr val="003399"/>
                  </a:solidFill>
                  <a:effectLst/>
                  <a:uLnTx/>
                  <a:uFillTx/>
                  <a:latin typeface="HP001 4 hàng" panose="020B0603050302020204" pitchFamily="34" charset="0"/>
                  <a:cs typeface="+mn-cs"/>
                </a:rPr>
                <a:t>Sơn La</a:t>
              </a:r>
            </a:p>
          </p:txBody>
        </p:sp>
      </p:grpSp>
      <p:grpSp>
        <p:nvGrpSpPr>
          <p:cNvPr id="8" name="Group 7">
            <a:extLst>
              <a:ext uri="{FF2B5EF4-FFF2-40B4-BE49-F238E27FC236}">
                <a16:creationId xmlns:a16="http://schemas.microsoft.com/office/drawing/2014/main" id="{CEDA51EC-9EB9-42C4-90C8-4502BA8FF392}"/>
              </a:ext>
            </a:extLst>
          </p:cNvPr>
          <p:cNvGrpSpPr/>
          <p:nvPr/>
        </p:nvGrpSpPr>
        <p:grpSpPr>
          <a:xfrm>
            <a:off x="2809960" y="3700459"/>
            <a:ext cx="3827699" cy="1554480"/>
            <a:chOff x="1673734" y="3722038"/>
            <a:chExt cx="3827699" cy="1554480"/>
          </a:xfrm>
        </p:grpSpPr>
        <p:pic>
          <p:nvPicPr>
            <p:cNvPr id="40" name="Picture 39">
              <a:extLst>
                <a:ext uri="{FF2B5EF4-FFF2-40B4-BE49-F238E27FC236}">
                  <a16:creationId xmlns:a16="http://schemas.microsoft.com/office/drawing/2014/main" id="{B3B05EB0-6B67-4EDB-85B7-92AEF7AFFA5E}"/>
                </a:ext>
              </a:extLst>
            </p:cNvPr>
            <p:cNvPicPr>
              <a:picLocks noChangeAspect="1"/>
            </p:cNvPicPr>
            <p:nvPr/>
          </p:nvPicPr>
          <p:blipFill rotWithShape="1">
            <a:blip r:embed="rId8"/>
            <a:srcRect l="30849" t="1126" r="23250" b="83364"/>
            <a:stretch/>
          </p:blipFill>
          <p:spPr>
            <a:xfrm>
              <a:off x="1673734" y="3722038"/>
              <a:ext cx="3827699" cy="1554480"/>
            </a:xfrm>
            <a:prstGeom prst="roundRect">
              <a:avLst>
                <a:gd name="adj" fmla="val 16667"/>
              </a:avLst>
            </a:prstGeom>
            <a:ln>
              <a:solidFill>
                <a:schemeClr val="accent5">
                  <a:lumMod val="50000"/>
                </a:schemeClr>
              </a:solidFill>
            </a:ln>
            <a:effectLst/>
          </p:spPr>
        </p:pic>
        <p:sp>
          <p:nvSpPr>
            <p:cNvPr id="44" name="TextBox 43">
              <a:extLst>
                <a:ext uri="{FF2B5EF4-FFF2-40B4-BE49-F238E27FC236}">
                  <a16:creationId xmlns:a16="http://schemas.microsoft.com/office/drawing/2014/main" id="{D2114B8C-B7CA-40BC-AC68-440D2F65CEDA}"/>
                </a:ext>
              </a:extLst>
            </p:cNvPr>
            <p:cNvSpPr txBox="1"/>
            <p:nvPr/>
          </p:nvSpPr>
          <p:spPr>
            <a:xfrm>
              <a:off x="2164825" y="4093998"/>
              <a:ext cx="2804550" cy="6694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a:ln>
                    <a:noFill/>
                  </a:ln>
                  <a:solidFill>
                    <a:srgbClr val="003399"/>
                  </a:solidFill>
                  <a:effectLst/>
                  <a:uLnTx/>
                  <a:uFillTx/>
                  <a:latin typeface="HP001 4 hàng" panose="020B0603050302020204" pitchFamily="34" charset="0"/>
                  <a:cs typeface="+mn-cs"/>
                </a:rPr>
                <a:t>Kiên Giang</a:t>
              </a:r>
            </a:p>
          </p:txBody>
        </p:sp>
      </p:grpSp>
      <p:grpSp>
        <p:nvGrpSpPr>
          <p:cNvPr id="7" name="Group 6">
            <a:extLst>
              <a:ext uri="{FF2B5EF4-FFF2-40B4-BE49-F238E27FC236}">
                <a16:creationId xmlns:a16="http://schemas.microsoft.com/office/drawing/2014/main" id="{AC9429B2-2D97-4E18-A6ED-5A349E12C439}"/>
              </a:ext>
            </a:extLst>
          </p:cNvPr>
          <p:cNvGrpSpPr/>
          <p:nvPr/>
        </p:nvGrpSpPr>
        <p:grpSpPr>
          <a:xfrm>
            <a:off x="4936780" y="1588485"/>
            <a:ext cx="3827699" cy="1554480"/>
            <a:chOff x="6697275" y="1581482"/>
            <a:chExt cx="3827699" cy="1554480"/>
          </a:xfrm>
        </p:grpSpPr>
        <p:pic>
          <p:nvPicPr>
            <p:cNvPr id="39" name="Picture 38">
              <a:extLst>
                <a:ext uri="{FF2B5EF4-FFF2-40B4-BE49-F238E27FC236}">
                  <a16:creationId xmlns:a16="http://schemas.microsoft.com/office/drawing/2014/main" id="{D5673966-EE4E-4675-8CD7-767A7C3CFBD5}"/>
                </a:ext>
              </a:extLst>
            </p:cNvPr>
            <p:cNvPicPr>
              <a:picLocks noChangeAspect="1"/>
            </p:cNvPicPr>
            <p:nvPr/>
          </p:nvPicPr>
          <p:blipFill rotWithShape="1">
            <a:blip r:embed="rId8"/>
            <a:srcRect l="30849" t="1126" r="23250" b="83364"/>
            <a:stretch/>
          </p:blipFill>
          <p:spPr>
            <a:xfrm>
              <a:off x="6697275" y="1581482"/>
              <a:ext cx="3827699" cy="1554480"/>
            </a:xfrm>
            <a:prstGeom prst="roundRect">
              <a:avLst>
                <a:gd name="adj" fmla="val 16667"/>
              </a:avLst>
            </a:prstGeom>
            <a:ln>
              <a:solidFill>
                <a:schemeClr val="accent5">
                  <a:lumMod val="50000"/>
                </a:schemeClr>
              </a:solidFill>
            </a:ln>
            <a:effectLst/>
          </p:spPr>
        </p:pic>
        <p:sp>
          <p:nvSpPr>
            <p:cNvPr id="45" name="TextBox 44">
              <a:extLst>
                <a:ext uri="{FF2B5EF4-FFF2-40B4-BE49-F238E27FC236}">
                  <a16:creationId xmlns:a16="http://schemas.microsoft.com/office/drawing/2014/main" id="{F7AC9013-2BD9-4963-A9E6-87C7FE0AEEC9}"/>
                </a:ext>
              </a:extLst>
            </p:cNvPr>
            <p:cNvSpPr txBox="1"/>
            <p:nvPr/>
          </p:nvSpPr>
          <p:spPr>
            <a:xfrm>
              <a:off x="7380492" y="1957208"/>
              <a:ext cx="2155847" cy="6694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a:ln>
                    <a:noFill/>
                  </a:ln>
                  <a:solidFill>
                    <a:srgbClr val="003399"/>
                  </a:solidFill>
                  <a:effectLst/>
                  <a:uLnTx/>
                  <a:uFillTx/>
                  <a:latin typeface="HP001 4 hàng" panose="020B0603050302020204" pitchFamily="34" charset="0"/>
                  <a:cs typeface="+mn-cs"/>
                </a:rPr>
                <a:t>Cần Thơ</a:t>
              </a:r>
            </a:p>
          </p:txBody>
        </p:sp>
      </p:grpSp>
      <p:grpSp>
        <p:nvGrpSpPr>
          <p:cNvPr id="48" name="Group 47">
            <a:extLst>
              <a:ext uri="{FF2B5EF4-FFF2-40B4-BE49-F238E27FC236}">
                <a16:creationId xmlns:a16="http://schemas.microsoft.com/office/drawing/2014/main" id="{3AD207B2-2E05-491D-A390-084C9DED16E2}"/>
              </a:ext>
            </a:extLst>
          </p:cNvPr>
          <p:cNvGrpSpPr/>
          <p:nvPr/>
        </p:nvGrpSpPr>
        <p:grpSpPr>
          <a:xfrm>
            <a:off x="8483238" y="2286000"/>
            <a:ext cx="3708762" cy="4572000"/>
            <a:chOff x="8483238" y="2286000"/>
            <a:chExt cx="3708762" cy="4572000"/>
          </a:xfrm>
        </p:grpSpPr>
        <p:pic>
          <p:nvPicPr>
            <p:cNvPr id="46" name="Picture 45" descr="Shape&#10;&#10;Description automatically generated with medium confidence">
              <a:extLst>
                <a:ext uri="{FF2B5EF4-FFF2-40B4-BE49-F238E27FC236}">
                  <a16:creationId xmlns:a16="http://schemas.microsoft.com/office/drawing/2014/main" id="{6334D634-C12F-4EEB-9CB7-F997B2099B9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441" r="9441"/>
            <a:stretch/>
          </p:blipFill>
          <p:spPr>
            <a:xfrm>
              <a:off x="8483238" y="2286000"/>
              <a:ext cx="3708762" cy="4572000"/>
            </a:xfrm>
            <a:prstGeom prst="rect">
              <a:avLst/>
            </a:prstGeom>
            <a:effectLst>
              <a:innerShdw blurRad="38100" dist="12700" dir="16200000">
                <a:prstClr val="black">
                  <a:alpha val="50000"/>
                </a:prstClr>
              </a:innerShdw>
            </a:effectLst>
          </p:spPr>
        </p:pic>
        <p:sp>
          <p:nvSpPr>
            <p:cNvPr id="47" name="TextBox 46">
              <a:extLst>
                <a:ext uri="{FF2B5EF4-FFF2-40B4-BE49-F238E27FC236}">
                  <a16:creationId xmlns:a16="http://schemas.microsoft.com/office/drawing/2014/main" id="{0F5F4A7D-C37C-4A43-A12A-24928DB1BBA3}"/>
                </a:ext>
              </a:extLst>
            </p:cNvPr>
            <p:cNvSpPr txBox="1"/>
            <p:nvPr/>
          </p:nvSpPr>
          <p:spPr>
            <a:xfrm>
              <a:off x="8930250" y="2633625"/>
              <a:ext cx="2814737"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4E51"/>
                  </a:solidFill>
                  <a:effectLst/>
                  <a:uLnTx/>
                  <a:uFillTx/>
                  <a:latin typeface="Arial"/>
                  <a:cs typeface="+mn-cs"/>
                </a:rPr>
                <a:t>Xác định độ cao các con chữ, vị trí đặt dấu thanh, khoảng cách giữa các chữ…</a:t>
              </a:r>
            </a:p>
          </p:txBody>
        </p:sp>
      </p:grpSp>
    </p:spTree>
    <p:extLst>
      <p:ext uri="{BB962C8B-B14F-4D97-AF65-F5344CB8AC3E}">
        <p14:creationId xmlns:p14="http://schemas.microsoft.com/office/powerpoint/2010/main" val="8826477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par>
                                    <p:cTn id="22" presetID="1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par>
                              <p:cTn id="26" fill="hold">
                                <p:stCondLst>
                                  <p:cond delay="500"/>
                                </p:stCondLst>
                                <p:childTnLst>
                                  <p:par>
                                    <p:cTn id="27" presetID="1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1000"/>
                                </p:stCondLst>
                                <p:childTnLst>
                                  <p:par>
                                    <p:cTn id="32" presetID="2" presetClass="entr" presetSubtype="4" fill="hold" nodeType="afterEffect" p14:presetBounceEnd="40000">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14:bounceEnd="40000">
                                          <p:cBhvr additive="base">
                                            <p:cTn id="34" dur="750" fill="hold"/>
                                            <p:tgtEl>
                                              <p:spTgt spid="48"/>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25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par>
                                    <p:cTn id="25" presetID="1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par>
                              <p:cTn id="29" fill="hold">
                                <p:stCondLst>
                                  <p:cond delay="500"/>
                                </p:stCondLst>
                                <p:childTnLst>
                                  <p:par>
                                    <p:cTn id="30" presetID="1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par>
                                    <p:cTn id="34" presetID="1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up)">
                                          <p:cBhvr>
                                            <p:cTn id="37" dur="500"/>
                                            <p:tgtEl>
                                              <p:spTgt spid="9"/>
                                            </p:tgtEl>
                                          </p:cBhvr>
                                        </p:animEffect>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651545" y="384879"/>
              <a:ext cx="2888932"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Chia sẻ trước lớp</a:t>
              </a:r>
            </a:p>
          </p:txBody>
        </p:sp>
      </p:grpSp>
      <p:pic>
        <p:nvPicPr>
          <p:cNvPr id="9" name="Picture 8" descr="A picture containing toy, doll&#10;&#10;Description automatically generated">
            <a:extLst>
              <a:ext uri="{FF2B5EF4-FFF2-40B4-BE49-F238E27FC236}">
                <a16:creationId xmlns:a16="http://schemas.microsoft.com/office/drawing/2014/main" id="{C6FC1FD9-602A-4143-9ADE-8EB881D924E1}"/>
              </a:ext>
            </a:extLst>
          </p:cNvPr>
          <p:cNvPicPr>
            <a:picLocks noChangeAspect="1"/>
          </p:cNvPicPr>
          <p:nvPr/>
        </p:nvPicPr>
        <p:blipFill rotWithShape="1">
          <a:blip r:embed="rId7">
            <a:extLst>
              <a:ext uri="{28A0092B-C50C-407E-A947-70E740481C1C}">
                <a14:useLocalDpi xmlns:a14="http://schemas.microsoft.com/office/drawing/2010/main" val="0"/>
              </a:ext>
            </a:extLst>
          </a:blip>
          <a:srcRect l="1392" t="3728" r="1392" b="7450"/>
          <a:stretch/>
        </p:blipFill>
        <p:spPr>
          <a:xfrm>
            <a:off x="3810460" y="2223000"/>
            <a:ext cx="4570576" cy="4176000"/>
          </a:xfrm>
          <a:prstGeom prst="rect">
            <a:avLst/>
          </a:prstGeom>
        </p:spPr>
      </p:pic>
      <p:grpSp>
        <p:nvGrpSpPr>
          <p:cNvPr id="25" name="Group 24">
            <a:extLst>
              <a:ext uri="{FF2B5EF4-FFF2-40B4-BE49-F238E27FC236}">
                <a16:creationId xmlns:a16="http://schemas.microsoft.com/office/drawing/2014/main" id="{BCDDAEF5-F73B-425D-ACB5-64203887DA25}"/>
              </a:ext>
            </a:extLst>
          </p:cNvPr>
          <p:cNvGrpSpPr/>
          <p:nvPr/>
        </p:nvGrpSpPr>
        <p:grpSpPr>
          <a:xfrm>
            <a:off x="710203" y="196142"/>
            <a:ext cx="3492000" cy="3492000"/>
            <a:chOff x="710203" y="196142"/>
            <a:chExt cx="3492000" cy="3492000"/>
          </a:xfrm>
        </p:grpSpPr>
        <p:pic>
          <p:nvPicPr>
            <p:cNvPr id="21" name="Picture 20" descr="Shape&#10;&#10;Description automatically generated">
              <a:extLst>
                <a:ext uri="{FF2B5EF4-FFF2-40B4-BE49-F238E27FC236}">
                  <a16:creationId xmlns:a16="http://schemas.microsoft.com/office/drawing/2014/main" id="{0093AF71-09B3-4568-9D97-F30D5F829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03" y="196142"/>
              <a:ext cx="3492000" cy="3492000"/>
            </a:xfrm>
            <a:prstGeom prst="rect">
              <a:avLst/>
            </a:prstGeom>
          </p:spPr>
        </p:pic>
        <p:sp>
          <p:nvSpPr>
            <p:cNvPr id="32" name="TextBox 31">
              <a:extLst>
                <a:ext uri="{FF2B5EF4-FFF2-40B4-BE49-F238E27FC236}">
                  <a16:creationId xmlns:a16="http://schemas.microsoft.com/office/drawing/2014/main" id="{E6B5D6F4-678F-4AAC-BC96-AE527E5D771C}"/>
                </a:ext>
              </a:extLst>
            </p:cNvPr>
            <p:cNvSpPr txBox="1"/>
            <p:nvPr/>
          </p:nvSpPr>
          <p:spPr>
            <a:xfrm>
              <a:off x="1554353" y="1588199"/>
              <a:ext cx="18036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rPr>
                <a:t>Trình bày</a:t>
              </a:r>
            </a:p>
          </p:txBody>
        </p:sp>
      </p:grpSp>
      <p:grpSp>
        <p:nvGrpSpPr>
          <p:cNvPr id="28" name="Group 27">
            <a:extLst>
              <a:ext uri="{FF2B5EF4-FFF2-40B4-BE49-F238E27FC236}">
                <a16:creationId xmlns:a16="http://schemas.microsoft.com/office/drawing/2014/main" id="{70DFD826-6381-4629-B53B-A865BB80D01B}"/>
              </a:ext>
            </a:extLst>
          </p:cNvPr>
          <p:cNvGrpSpPr/>
          <p:nvPr/>
        </p:nvGrpSpPr>
        <p:grpSpPr>
          <a:xfrm>
            <a:off x="7989293" y="196142"/>
            <a:ext cx="3492000" cy="3492000"/>
            <a:chOff x="7989293" y="196142"/>
            <a:chExt cx="3492000" cy="3492000"/>
          </a:xfrm>
        </p:grpSpPr>
        <p:pic>
          <p:nvPicPr>
            <p:cNvPr id="23" name="Picture 22" descr="Shape&#10;&#10;Description automatically generated with medium confidence">
              <a:extLst>
                <a:ext uri="{FF2B5EF4-FFF2-40B4-BE49-F238E27FC236}">
                  <a16:creationId xmlns:a16="http://schemas.microsoft.com/office/drawing/2014/main" id="{A3EE0DA3-60F7-4C80-9BF3-EF8BB1AD4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89293" y="196142"/>
              <a:ext cx="3492000" cy="3492000"/>
            </a:xfrm>
            <a:prstGeom prst="rect">
              <a:avLst/>
            </a:prstGeom>
          </p:spPr>
        </p:pic>
        <p:sp>
          <p:nvSpPr>
            <p:cNvPr id="33" name="TextBox 32">
              <a:extLst>
                <a:ext uri="{FF2B5EF4-FFF2-40B4-BE49-F238E27FC236}">
                  <a16:creationId xmlns:a16="http://schemas.microsoft.com/office/drawing/2014/main" id="{8C6B6CFB-7A7D-48C4-AB74-3490963755EA}"/>
                </a:ext>
              </a:extLst>
            </p:cNvPr>
            <p:cNvSpPr txBox="1"/>
            <p:nvPr/>
          </p:nvSpPr>
          <p:spPr>
            <a:xfrm>
              <a:off x="8875121" y="1590513"/>
              <a:ext cx="17203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rPr>
                <a:t>Nhận xét</a:t>
              </a:r>
            </a:p>
          </p:txBody>
        </p:sp>
      </p:grpSp>
      <p:pic>
        <p:nvPicPr>
          <p:cNvPr id="39" name="图片 12">
            <a:extLst>
              <a:ext uri="{FF2B5EF4-FFF2-40B4-BE49-F238E27FC236}">
                <a16:creationId xmlns:a16="http://schemas.microsoft.com/office/drawing/2014/main" id="{B32F9C8C-155E-4578-9FB2-002D0B8471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7340106">
            <a:off x="8506774" y="4851866"/>
            <a:ext cx="1356000" cy="972000"/>
          </a:xfrm>
          <a:prstGeom prst="rect">
            <a:avLst/>
          </a:prstGeom>
        </p:spPr>
      </p:pic>
      <p:pic>
        <p:nvPicPr>
          <p:cNvPr id="41" name="图片 12">
            <a:extLst>
              <a:ext uri="{FF2B5EF4-FFF2-40B4-BE49-F238E27FC236}">
                <a16:creationId xmlns:a16="http://schemas.microsoft.com/office/drawing/2014/main" id="{476F2F75-A769-495E-B0F4-74A6EA54F4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4259894" flipH="1">
            <a:off x="2328218" y="4851866"/>
            <a:ext cx="1356000" cy="972000"/>
          </a:xfrm>
          <a:prstGeom prst="rect">
            <a:avLst/>
          </a:prstGeom>
        </p:spPr>
      </p:pic>
    </p:spTree>
    <p:extLst>
      <p:ext uri="{BB962C8B-B14F-4D97-AF65-F5344CB8AC3E}">
        <p14:creationId xmlns:p14="http://schemas.microsoft.com/office/powerpoint/2010/main" val="1470992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 presetClass="entr" presetSubtype="8" fill="hold" nodeType="withEffect">
                                      <p:stCondLst>
                                        <p:cond delay="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p:stCondLst>
                                  <p:cond delay="1250"/>
                                </p:stCondLst>
                                <p:childTnLst>
                                  <p:par>
                                    <p:cTn id="35" presetID="22" presetClass="entr" presetSubtype="4"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750"/>
                                            <p:tgtEl>
                                              <p:spTgt spid="38"/>
                                            </p:tgtEl>
                                          </p:cBhvr>
                                        </p:animEffect>
                                      </p:childTnLst>
                                    </p:cTn>
                                  </p:par>
                                  <p:par>
                                    <p:cTn id="19" presetID="22" presetClass="entr" presetSubtype="4" fill="hold" nodeType="withEffect">
                                      <p:stCondLst>
                                        <p:cond delay="25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750"/>
                                            <p:tgtEl>
                                              <p:spTgt spid="40"/>
                                            </p:tgtEl>
                                          </p:cBhvr>
                                        </p:animEffect>
                                      </p:childTnLst>
                                    </p:cTn>
                                  </p:par>
                                  <p:par>
                                    <p:cTn id="22" presetID="2" presetClass="entr" presetSubtype="8" fill="hold" nodeType="withEffect">
                                      <p:stCondLst>
                                        <p:cond delay="5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0-#ppt_w/2"/>
                                              </p:val>
                                            </p:tav>
                                            <p:tav tm="100000">
                                              <p:val>
                                                <p:strVal val="#ppt_x"/>
                                              </p:val>
                                            </p:tav>
                                          </p:tavLst>
                                        </p:anim>
                                        <p:anim calcmode="lin" valueType="num">
                                          <p:cBhvr additive="base">
                                            <p:cTn id="25" dur="500" fill="hold"/>
                                            <p:tgtEl>
                                              <p:spTgt spid="4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1+#ppt_w/2"/>
                                              </p:val>
                                            </p:tav>
                                            <p:tav tm="100000">
                                              <p:val>
                                                <p:strVal val="#ppt_x"/>
                                              </p:val>
                                            </p:tav>
                                          </p:tavLst>
                                        </p:anim>
                                        <p:anim calcmode="lin" valueType="num">
                                          <p:cBhvr additive="base">
                                            <p:cTn id="2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Trò-chơi-chíu.wav"/>
                                            </p:tgtEl>
                                          </p:cMediaNode>
                                        </p:audio>
                                      </p:sub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125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975568" y="21842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Sơn La</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5" name="Tập viết 2">
            <a:extLst>
              <a:ext uri="{FF2B5EF4-FFF2-40B4-BE49-F238E27FC236}">
                <a16:creationId xmlns:a16="http://schemas.microsoft.com/office/drawing/2014/main" id="{85FB6CA4-0BB1-415F-B094-AE4C753F89B3}"/>
              </a:ext>
            </a:extLst>
          </p:cNvPr>
          <p:cNvSpPr txBox="1"/>
          <p:nvPr/>
        </p:nvSpPr>
        <p:spPr>
          <a:xfrm>
            <a:off x="2927648" y="3044279"/>
            <a:ext cx="12819831"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l-GR"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Cần Thơ</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6" name="Tập viết 3">
            <a:extLst>
              <a:ext uri="{FF2B5EF4-FFF2-40B4-BE49-F238E27FC236}">
                <a16:creationId xmlns:a16="http://schemas.microsoft.com/office/drawing/2014/main" id="{37233D94-0134-4DF7-B892-996DD4B96EA2}"/>
              </a:ext>
            </a:extLst>
          </p:cNvPr>
          <p:cNvSpPr txBox="1"/>
          <p:nvPr/>
        </p:nvSpPr>
        <p:spPr>
          <a:xfrm>
            <a:off x="5092074" y="3945756"/>
            <a:ext cx="6303448"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Kiên Giang</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12" name="Group 11">
            <a:extLst>
              <a:ext uri="{FF2B5EF4-FFF2-40B4-BE49-F238E27FC236}">
                <a16:creationId xmlns:a16="http://schemas.microsoft.com/office/drawing/2014/main" id="{0E7DD5C8-4BDB-421D-8325-6521F756DCFE}"/>
              </a:ext>
            </a:extLst>
          </p:cNvPr>
          <p:cNvGrpSpPr/>
          <p:nvPr/>
        </p:nvGrpSpPr>
        <p:grpSpPr>
          <a:xfrm>
            <a:off x="4718608" y="128655"/>
            <a:ext cx="2772966" cy="1980000"/>
            <a:chOff x="4718608" y="128655"/>
            <a:chExt cx="2772966" cy="1980000"/>
          </a:xfrm>
        </p:grpSpPr>
        <p:pic>
          <p:nvPicPr>
            <p:cNvPr id="14" name="图片 10">
              <a:extLst>
                <a:ext uri="{FF2B5EF4-FFF2-40B4-BE49-F238E27FC236}">
                  <a16:creationId xmlns:a16="http://schemas.microsoft.com/office/drawing/2014/main" id="{62148E05-6989-475C-BAC1-724E4C6C90AE}"/>
                </a:ext>
              </a:extLst>
            </p:cNvPr>
            <p:cNvPicPr>
              <a:picLocks noChangeAspect="1"/>
            </p:cNvPicPr>
            <p:nvPr/>
          </p:nvPicPr>
          <p:blipFill>
            <a:blip r:embed="rId3"/>
            <a:stretch>
              <a:fillRect/>
            </a:stretch>
          </p:blipFill>
          <p:spPr>
            <a:xfrm>
              <a:off x="4718608" y="128655"/>
              <a:ext cx="2754783" cy="1980000"/>
            </a:xfrm>
            <a:prstGeom prst="rect">
              <a:avLst/>
            </a:prstGeom>
          </p:spPr>
        </p:pic>
        <p:sp>
          <p:nvSpPr>
            <p:cNvPr id="18" name="TextBox 17">
              <a:extLst>
                <a:ext uri="{FF2B5EF4-FFF2-40B4-BE49-F238E27FC236}">
                  <a16:creationId xmlns:a16="http://schemas.microsoft.com/office/drawing/2014/main" id="{057F3BFA-B8BB-4470-BDEA-031681C39E99}"/>
                </a:ext>
              </a:extLst>
            </p:cNvPr>
            <p:cNvSpPr txBox="1"/>
            <p:nvPr/>
          </p:nvSpPr>
          <p:spPr>
            <a:xfrm>
              <a:off x="4859122" y="1118655"/>
              <a:ext cx="26324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
                    <a:solidFill>
                      <a:srgbClr val="9A412B"/>
                    </a:solidFill>
                  </a:ln>
                  <a:solidFill>
                    <a:srgbClr val="FFFF00"/>
                  </a:solidFill>
                  <a:effectLst>
                    <a:glow rad="76200">
                      <a:prstClr val="white"/>
                    </a:glow>
                    <a:outerShdw blurRad="38100" dist="38100" dir="2700000" algn="tl">
                      <a:srgbClr val="000000">
                        <a:alpha val="43137"/>
                      </a:srgbClr>
                    </a:outerShdw>
                  </a:effectLst>
                  <a:uLnTx/>
                  <a:uFillTx/>
                  <a:latin typeface="UVN Moi Hong" panose="03050602040405050B04" pitchFamily="66" charset="0"/>
                  <a:cs typeface="+mn-cs"/>
                </a:rPr>
                <a:t>Viết vào VBT</a:t>
              </a:r>
            </a:p>
          </p:txBody>
        </p:sp>
      </p:grpSp>
    </p:spTree>
    <p:extLst>
      <p:ext uri="{BB962C8B-B14F-4D97-AF65-F5344CB8AC3E}">
        <p14:creationId xmlns:p14="http://schemas.microsoft.com/office/powerpoint/2010/main" val="28326639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vertical)">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par>
                          <p:cTn id="13" fill="hold">
                            <p:stCondLst>
                              <p:cond delay="105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childTnLst>
                                </p:cTn>
                              </p:par>
                            </p:childTnLst>
                          </p:cTn>
                        </p:par>
                        <p:par>
                          <p:cTn id="17" fill="hold">
                            <p:stCondLst>
                              <p:cond delay="2175"/>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750"/>
                                        <p:tgtEl>
                                          <p:spTgt spid="16"/>
                                        </p:tgtEl>
                                      </p:cBhvr>
                                    </p:animEffect>
                                  </p:childTnLst>
                                </p:cTn>
                              </p:par>
                            </p:childTnLst>
                          </p:cTn>
                        </p:par>
                        <p:par>
                          <p:cTn id="21" fill="hold">
                            <p:stCondLst>
                              <p:cond delay="3525"/>
                            </p:stCondLst>
                            <p:childTnLst>
                              <p:par>
                                <p:cTn id="22" presetID="47"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B036C736-1428-460D-8A2C-4D04905D9A6D}"/>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BAD75078-C8F9-4DEC-90A8-EAD7598647DB}"/>
              </a:ext>
            </a:extLst>
          </p:cNvPr>
          <p:cNvSpPr txBox="1"/>
          <p:nvPr/>
        </p:nvSpPr>
        <p:spPr>
          <a:xfrm>
            <a:off x="911424" y="889843"/>
            <a:ext cx="10657184" cy="5078313"/>
          </a:xfrm>
          <a:prstGeom prst="rect">
            <a:avLst/>
          </a:prstGeom>
          <a:noFill/>
        </p:spPr>
        <p:txBody>
          <a:bodyPr wrap="square">
            <a:spAutoFit/>
          </a:bodyPr>
          <a:lstStyle/>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Sans"/>
                <a:cs typeface="+mn-cs"/>
              </a:rPr>
              <a:t>Em hãy viết các từ trên vào vở và chú ý:</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Sans"/>
                <a:cs typeface="+mn-cs"/>
              </a:rPr>
              <a:t>- Khi viết tên riêng cần viết hoa chữ cái đầu của mỗi tiếng tạo thành tên riêng đó.</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Sans"/>
                <a:cs typeface="+mn-cs"/>
              </a:rPr>
              <a:t>- Chữ viết phải chính xác về độ rộng, chiều cao, đủ nét, có nét thanh nét đậm…</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Sans"/>
                <a:cs typeface="+mn-cs"/>
              </a:rPr>
              <a:t>- Khi viết cần chú ý viết nét liền mạch, hạn chế tối đa số lần nhấc bút.</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Sans"/>
                <a:cs typeface="+mn-cs"/>
              </a:rPr>
              <a:t>- Nét rê bút, lia bút phải thanh mảnh, tinh tế, chữ viết mới đẹp và tạo được ấn tượng tốt.</a:t>
            </a:r>
          </a:p>
        </p:txBody>
      </p:sp>
    </p:spTree>
    <p:extLst>
      <p:ext uri="{BB962C8B-B14F-4D97-AF65-F5344CB8AC3E}">
        <p14:creationId xmlns:p14="http://schemas.microsoft.com/office/powerpoint/2010/main" val="8205447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Ô li">
            <a:extLst>
              <a:ext uri="{FF2B5EF4-FFF2-40B4-BE49-F238E27FC236}">
                <a16:creationId xmlns:a16="http://schemas.microsoft.com/office/drawing/2014/main" id="{56BBBD66-10A8-4768-824B-1AD45FD272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rot="10800000">
            <a:off x="113653" y="5347855"/>
            <a:ext cx="11764171" cy="4071620"/>
          </a:xfrm>
          <a:prstGeom prst="rect">
            <a:avLst/>
          </a:prstGeom>
        </p:spPr>
      </p:pic>
      <p:grpSp>
        <p:nvGrpSpPr>
          <p:cNvPr id="2" name="Group 1"/>
          <p:cNvGrpSpPr/>
          <p:nvPr/>
        </p:nvGrpSpPr>
        <p:grpSpPr>
          <a:xfrm>
            <a:off x="1343472" y="275671"/>
            <a:ext cx="10513168" cy="849073"/>
            <a:chOff x="756055" y="1175657"/>
            <a:chExt cx="9041088" cy="885932"/>
          </a:xfrm>
        </p:grpSpPr>
        <p:sp>
          <p:nvSpPr>
            <p:cNvPr id="3" name="Rounded Rectangle 17"/>
            <p:cNvSpPr/>
            <p:nvPr/>
          </p:nvSpPr>
          <p:spPr>
            <a:xfrm>
              <a:off x="756055" y="1287866"/>
              <a:ext cx="8973178" cy="773723"/>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方正静蕾简体"/>
                <a:cs typeface="+mn-cs"/>
              </a:endParaRPr>
            </a:p>
          </p:txBody>
        </p:sp>
        <p:sp>
          <p:nvSpPr>
            <p:cNvPr id="4" name="Rounded Rectangle 1"/>
            <p:cNvSpPr/>
            <p:nvPr/>
          </p:nvSpPr>
          <p:spPr>
            <a:xfrm>
              <a:off x="823965" y="1175657"/>
              <a:ext cx="8973178" cy="773723"/>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方正静蕾简体"/>
                <a:cs typeface="+mn-cs"/>
              </a:endParaRPr>
            </a:p>
          </p:txBody>
        </p:sp>
        <p:sp>
          <p:nvSpPr>
            <p:cNvPr id="5" name="文本框 7"/>
            <p:cNvSpPr txBox="1"/>
            <p:nvPr/>
          </p:nvSpPr>
          <p:spPr>
            <a:xfrm>
              <a:off x="962216" y="1229059"/>
              <a:ext cx="8834927" cy="545933"/>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74E2E"/>
                  </a:solidFill>
                  <a:effectLst/>
                  <a:uLnTx/>
                  <a:uFillTx/>
                  <a:latin typeface="Calibri" panose="020F0502020204030204" pitchFamily="34" charset="0"/>
                  <a:cs typeface="Calibri" panose="020F0502020204030204" pitchFamily="34" charset="0"/>
                </a:rPr>
                <a:t>3.Viết câu</a:t>
              </a:r>
              <a:endParaRPr kumimoji="0" lang="en-US" sz="2800" b="1" i="0" u="none" strike="noStrike" kern="0" cap="none" spc="0" normalizeH="0" baseline="0" noProof="0" dirty="0">
                <a:ln>
                  <a:noFill/>
                </a:ln>
                <a:solidFill>
                  <a:srgbClr val="F74E2E"/>
                </a:solidFill>
                <a:effectLst/>
                <a:uLnTx/>
                <a:uFillTx/>
                <a:latin typeface="Calibri" panose="020F0502020204030204" pitchFamily="34" charset="0"/>
                <a:cs typeface="Calibri" panose="020F0502020204030204" pitchFamily="34" charset="0"/>
              </a:endParaRPr>
            </a:p>
          </p:txBody>
        </p:sp>
      </p:grpSp>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373734" y="21867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Trong đầm gì đẹp bằng sen,</a:t>
            </a:r>
          </a:p>
        </p:txBody>
      </p:sp>
      <p:pic>
        <p:nvPicPr>
          <p:cNvPr id="17" name="Kí hiệu - Viết">
            <a:extLst>
              <a:ext uri="{FF2B5EF4-FFF2-40B4-BE49-F238E27FC236}">
                <a16:creationId xmlns:a16="http://schemas.microsoft.com/office/drawing/2014/main" id="{7B17639F-3480-42D4-8095-F9A6727441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9964" y="662716"/>
            <a:ext cx="794584" cy="716021"/>
          </a:xfrm>
          <a:prstGeom prst="rect">
            <a:avLst/>
          </a:prstGeom>
        </p:spPr>
      </p:pic>
      <p:sp>
        <p:nvSpPr>
          <p:cNvPr id="12" name="Tập viết 1">
            <a:extLst>
              <a:ext uri="{FF2B5EF4-FFF2-40B4-BE49-F238E27FC236}">
                <a16:creationId xmlns:a16="http://schemas.microsoft.com/office/drawing/2014/main" id="{14F28F50-858A-462C-8F5E-7DF7EBAF06A3}"/>
              </a:ext>
            </a:extLst>
          </p:cNvPr>
          <p:cNvSpPr txBox="1"/>
          <p:nvPr/>
        </p:nvSpPr>
        <p:spPr>
          <a:xfrm>
            <a:off x="909612" y="2367171"/>
            <a:ext cx="10433696" cy="212365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Lá xanh, bông trắng lại chen nhuỵ vàng.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4" name="Tập viết 1">
            <a:extLst>
              <a:ext uri="{FF2B5EF4-FFF2-40B4-BE49-F238E27FC236}">
                <a16:creationId xmlns:a16="http://schemas.microsoft.com/office/drawing/2014/main" id="{F7A18DEC-FFF3-4546-B275-94D1A4C1FFB2}"/>
              </a:ext>
            </a:extLst>
          </p:cNvPr>
          <p:cNvSpPr txBox="1"/>
          <p:nvPr/>
        </p:nvSpPr>
        <p:spPr>
          <a:xfrm>
            <a:off x="-600744" y="4891807"/>
            <a:ext cx="1125113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Gần bùn mà chẳng hôi tanh mùi bùn.</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8" name="Tập viết 1">
            <a:extLst>
              <a:ext uri="{FF2B5EF4-FFF2-40B4-BE49-F238E27FC236}">
                <a16:creationId xmlns:a16="http://schemas.microsoft.com/office/drawing/2014/main" id="{ED4C9FD2-CA29-4716-BFF3-1ED07A700FEB}"/>
              </a:ext>
            </a:extLst>
          </p:cNvPr>
          <p:cNvSpPr txBox="1"/>
          <p:nvPr/>
        </p:nvSpPr>
        <p:spPr>
          <a:xfrm>
            <a:off x="-1320824" y="3980420"/>
            <a:ext cx="1185636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Nhuỵ vàng, bông trắng, lá xanh</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Tree>
    <p:extLst>
      <p:ext uri="{BB962C8B-B14F-4D97-AF65-F5344CB8AC3E}">
        <p14:creationId xmlns:p14="http://schemas.microsoft.com/office/powerpoint/2010/main" val="8095436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Ô li">
            <a:extLst>
              <a:ext uri="{FF2B5EF4-FFF2-40B4-BE49-F238E27FC236}">
                <a16:creationId xmlns:a16="http://schemas.microsoft.com/office/drawing/2014/main" id="{56BBBD66-10A8-4768-824B-1AD45FD272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rot="10800000">
            <a:off x="113653" y="5347855"/>
            <a:ext cx="11764171" cy="4071620"/>
          </a:xfrm>
          <a:prstGeom prst="rect">
            <a:avLst/>
          </a:prstGeom>
        </p:spPr>
      </p:pic>
      <p:grpSp>
        <p:nvGrpSpPr>
          <p:cNvPr id="2" name="Group 1"/>
          <p:cNvGrpSpPr/>
          <p:nvPr/>
        </p:nvGrpSpPr>
        <p:grpSpPr>
          <a:xfrm>
            <a:off x="1343472" y="275671"/>
            <a:ext cx="10513168" cy="849073"/>
            <a:chOff x="756055" y="1175657"/>
            <a:chExt cx="9041088" cy="885932"/>
          </a:xfrm>
        </p:grpSpPr>
        <p:sp>
          <p:nvSpPr>
            <p:cNvPr id="3" name="Rounded Rectangle 17"/>
            <p:cNvSpPr/>
            <p:nvPr/>
          </p:nvSpPr>
          <p:spPr>
            <a:xfrm>
              <a:off x="756055" y="1287866"/>
              <a:ext cx="8973178" cy="773723"/>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方正静蕾简体"/>
                <a:cs typeface="+mn-cs"/>
              </a:endParaRPr>
            </a:p>
          </p:txBody>
        </p:sp>
        <p:sp>
          <p:nvSpPr>
            <p:cNvPr id="4" name="Rounded Rectangle 1"/>
            <p:cNvSpPr/>
            <p:nvPr/>
          </p:nvSpPr>
          <p:spPr>
            <a:xfrm>
              <a:off x="823965" y="1175657"/>
              <a:ext cx="8973178" cy="773723"/>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方正静蕾简体"/>
                <a:cs typeface="+mn-cs"/>
              </a:endParaRPr>
            </a:p>
          </p:txBody>
        </p:sp>
        <p:sp>
          <p:nvSpPr>
            <p:cNvPr id="5" name="文本框 7"/>
            <p:cNvSpPr txBox="1"/>
            <p:nvPr/>
          </p:nvSpPr>
          <p:spPr>
            <a:xfrm>
              <a:off x="962216" y="1229059"/>
              <a:ext cx="8834927" cy="545933"/>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74E2E"/>
                  </a:solidFill>
                  <a:effectLst/>
                  <a:uLnTx/>
                  <a:uFillTx/>
                  <a:latin typeface="Calibri" panose="020F0502020204030204" pitchFamily="34" charset="0"/>
                  <a:cs typeface="Calibri" panose="020F0502020204030204" pitchFamily="34" charset="0"/>
                </a:rPr>
                <a:t>3.Viết câu</a:t>
              </a:r>
              <a:endParaRPr kumimoji="0" lang="en-US" sz="2800" b="1" i="0" u="none" strike="noStrike" kern="0" cap="none" spc="0" normalizeH="0" baseline="0" noProof="0" dirty="0">
                <a:ln>
                  <a:noFill/>
                </a:ln>
                <a:solidFill>
                  <a:srgbClr val="F74E2E"/>
                </a:solidFill>
                <a:effectLst/>
                <a:uLnTx/>
                <a:uFillTx/>
                <a:latin typeface="Calibri" panose="020F0502020204030204" pitchFamily="34" charset="0"/>
                <a:cs typeface="Calibri" panose="020F0502020204030204" pitchFamily="34" charset="0"/>
              </a:endParaRPr>
            </a:p>
          </p:txBody>
        </p:sp>
      </p:grpSp>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373734" y="21867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Trong đầm gì đẹp bằng sen,</a:t>
            </a:r>
          </a:p>
        </p:txBody>
      </p:sp>
      <p:pic>
        <p:nvPicPr>
          <p:cNvPr id="17" name="Kí hiệu - Viết">
            <a:extLst>
              <a:ext uri="{FF2B5EF4-FFF2-40B4-BE49-F238E27FC236}">
                <a16:creationId xmlns:a16="http://schemas.microsoft.com/office/drawing/2014/main" id="{7B17639F-3480-42D4-8095-F9A6727441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9964" y="662716"/>
            <a:ext cx="794584" cy="716021"/>
          </a:xfrm>
          <a:prstGeom prst="rect">
            <a:avLst/>
          </a:prstGeom>
        </p:spPr>
      </p:pic>
      <p:sp>
        <p:nvSpPr>
          <p:cNvPr id="12" name="Tập viết 1">
            <a:extLst>
              <a:ext uri="{FF2B5EF4-FFF2-40B4-BE49-F238E27FC236}">
                <a16:creationId xmlns:a16="http://schemas.microsoft.com/office/drawing/2014/main" id="{14F28F50-858A-462C-8F5E-7DF7EBAF06A3}"/>
              </a:ext>
            </a:extLst>
          </p:cNvPr>
          <p:cNvSpPr txBox="1"/>
          <p:nvPr/>
        </p:nvSpPr>
        <p:spPr>
          <a:xfrm>
            <a:off x="909612" y="2367171"/>
            <a:ext cx="10433696" cy="212365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Lá xanh, bông trắng lại chen nhuỵ vàng.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4" name="Tập viết 1">
            <a:extLst>
              <a:ext uri="{FF2B5EF4-FFF2-40B4-BE49-F238E27FC236}">
                <a16:creationId xmlns:a16="http://schemas.microsoft.com/office/drawing/2014/main" id="{F7A18DEC-FFF3-4546-B275-94D1A4C1FFB2}"/>
              </a:ext>
            </a:extLst>
          </p:cNvPr>
          <p:cNvSpPr txBox="1"/>
          <p:nvPr/>
        </p:nvSpPr>
        <p:spPr>
          <a:xfrm>
            <a:off x="-600744" y="4891807"/>
            <a:ext cx="11251134"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Gần bùn mà chẳng hôi tanh mùi bùn.</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8" name="Tập viết 1">
            <a:extLst>
              <a:ext uri="{FF2B5EF4-FFF2-40B4-BE49-F238E27FC236}">
                <a16:creationId xmlns:a16="http://schemas.microsoft.com/office/drawing/2014/main" id="{ED4C9FD2-CA29-4716-BFF3-1ED07A700FEB}"/>
              </a:ext>
            </a:extLst>
          </p:cNvPr>
          <p:cNvSpPr txBox="1"/>
          <p:nvPr/>
        </p:nvSpPr>
        <p:spPr>
          <a:xfrm>
            <a:off x="-1320824" y="3980420"/>
            <a:ext cx="1185636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Nhuỵ vàng, bông trắng, lá xanh</a:t>
            </a:r>
            <a:endParaRPr kumimoji="0" lang="vi-VN" sz="440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pic>
        <p:nvPicPr>
          <p:cNvPr id="16" name="Picture 15">
            <a:extLst>
              <a:ext uri="{FF2B5EF4-FFF2-40B4-BE49-F238E27FC236}">
                <a16:creationId xmlns:a16="http://schemas.microsoft.com/office/drawing/2014/main" id="{17657C39-2FD5-4674-A002-E5885F42537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3159" y="1057265"/>
            <a:ext cx="2340414" cy="1816796"/>
          </a:xfrm>
          <a:prstGeom prst="rect">
            <a:avLst/>
          </a:prstGeom>
        </p:spPr>
      </p:pic>
      <p:grpSp>
        <p:nvGrpSpPr>
          <p:cNvPr id="19" name="Group 18">
            <a:extLst>
              <a:ext uri="{FF2B5EF4-FFF2-40B4-BE49-F238E27FC236}">
                <a16:creationId xmlns:a16="http://schemas.microsoft.com/office/drawing/2014/main" id="{F166752D-1DCB-4865-B541-87821CF2B2BC}"/>
              </a:ext>
            </a:extLst>
          </p:cNvPr>
          <p:cNvGrpSpPr/>
          <p:nvPr/>
        </p:nvGrpSpPr>
        <p:grpSpPr>
          <a:xfrm>
            <a:off x="9403274" y="-169027"/>
            <a:ext cx="2808312" cy="1595559"/>
            <a:chOff x="8981582" y="3671529"/>
            <a:chExt cx="2808312" cy="1595559"/>
          </a:xfrm>
        </p:grpSpPr>
        <p:pic>
          <p:nvPicPr>
            <p:cNvPr id="20" name="图片 3">
              <a:extLst>
                <a:ext uri="{FF2B5EF4-FFF2-40B4-BE49-F238E27FC236}">
                  <a16:creationId xmlns:a16="http://schemas.microsoft.com/office/drawing/2014/main" id="{8A691CBA-9C4F-4503-99D1-FC4978AC3A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70"/>
            <a:stretch>
              <a:fillRect/>
            </a:stretch>
          </p:blipFill>
          <p:spPr>
            <a:xfrm>
              <a:off x="8981582" y="3671529"/>
              <a:ext cx="2808312" cy="1595559"/>
            </a:xfrm>
            <a:prstGeom prst="rect">
              <a:avLst/>
            </a:prstGeom>
          </p:spPr>
        </p:pic>
        <p:sp>
          <p:nvSpPr>
            <p:cNvPr id="21" name="TextBox 20">
              <a:extLst>
                <a:ext uri="{FF2B5EF4-FFF2-40B4-BE49-F238E27FC236}">
                  <a16:creationId xmlns:a16="http://schemas.microsoft.com/office/drawing/2014/main" id="{ADAC214E-41E7-4256-9A65-1D62C5913F3F}"/>
                </a:ext>
              </a:extLst>
            </p:cNvPr>
            <p:cNvSpPr txBox="1"/>
            <p:nvPr/>
          </p:nvSpPr>
          <p:spPr>
            <a:xfrm>
              <a:off x="9048303" y="4113985"/>
              <a:ext cx="2592313" cy="461665"/>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Viết vào vở tập viết</a:t>
              </a:r>
            </a:p>
          </p:txBody>
        </p:sp>
      </p:grpSp>
    </p:spTree>
    <p:extLst>
      <p:ext uri="{BB962C8B-B14F-4D97-AF65-F5344CB8AC3E}">
        <p14:creationId xmlns:p14="http://schemas.microsoft.com/office/powerpoint/2010/main" val="23457392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BAD75078-C8F9-4DEC-90A8-EAD7598647DB}"/>
              </a:ext>
            </a:extLst>
          </p:cNvPr>
          <p:cNvSpPr txBox="1"/>
          <p:nvPr/>
        </p:nvSpPr>
        <p:spPr>
          <a:xfrm>
            <a:off x="911424" y="889843"/>
            <a:ext cx="10657184" cy="3785652"/>
          </a:xfrm>
          <a:prstGeom prst="rect">
            <a:avLst/>
          </a:prstGeom>
          <a:noFill/>
        </p:spPr>
        <p:txBody>
          <a:bodyPr wrap="square">
            <a:spAutoFit/>
          </a:bodyPr>
          <a:lstStyle/>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cs typeface="+mn-cs"/>
              </a:rPr>
              <a:t>Em hãy viết các từ trên vào vở và chú ý:</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cs typeface="+mn-cs"/>
              </a:rPr>
              <a:t>- Viết đúng chính tả.</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cs typeface="+mn-cs"/>
              </a:rPr>
              <a:t>- Viết hoa các chữ cái đầu dòng.</a:t>
            </a:r>
          </a:p>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cs typeface="+mn-cs"/>
              </a:rPr>
              <a:t>-Dòng thơ thứ nhất thụt đầu dòng 2 ô li, dòng thơ thứ hai thụt đầu dòng 1 ô li.</a:t>
            </a:r>
          </a:p>
          <a:p>
            <a:pPr marL="0" marR="0" lvl="0" indent="0" algn="just" defTabSz="1218565"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srgbClr val="000000"/>
              </a:solidFill>
              <a:effectLst/>
              <a:uLnTx/>
              <a:uFillTx/>
              <a:latin typeface="OpenSans"/>
              <a:cs typeface="+mn-cs"/>
            </a:endParaRPr>
          </a:p>
        </p:txBody>
      </p:sp>
      <p:pic>
        <p:nvPicPr>
          <p:cNvPr id="7" name="Picture 6">
            <a:extLst>
              <a:ext uri="{FF2B5EF4-FFF2-40B4-BE49-F238E27FC236}">
                <a16:creationId xmlns:a16="http://schemas.microsoft.com/office/drawing/2014/main" id="{97B89106-4DA3-408E-94D9-0ABBA3DFEDD1}"/>
              </a:ext>
            </a:extLst>
          </p:cNvPr>
          <p:cNvPicPr>
            <a:picLocks noChangeAspect="1"/>
          </p:cNvPicPr>
          <p:nvPr/>
        </p:nvPicPr>
        <p:blipFill>
          <a:blip r:embed="rId3"/>
          <a:stretch>
            <a:fillRect/>
          </a:stretch>
        </p:blipFill>
        <p:spPr>
          <a:xfrm>
            <a:off x="4675839" y="4108500"/>
            <a:ext cx="2358965" cy="2520000"/>
          </a:xfrm>
          <a:prstGeom prst="rect">
            <a:avLst/>
          </a:prstGeom>
        </p:spPr>
      </p:pic>
    </p:spTree>
    <p:extLst>
      <p:ext uri="{BB962C8B-B14F-4D97-AF65-F5344CB8AC3E}">
        <p14:creationId xmlns:p14="http://schemas.microsoft.com/office/powerpoint/2010/main" val="15284168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8" name="图片 17">
            <a:extLst>
              <a:ext uri="{FF2B5EF4-FFF2-40B4-BE49-F238E27FC236}">
                <a16:creationId xmlns:a16="http://schemas.microsoft.com/office/drawing/2014/main" id="{71DB7D14-152B-E647-9446-565724438A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58753" y="1895955"/>
            <a:ext cx="6969247" cy="4536000"/>
          </a:xfrm>
          <a:prstGeom prst="rect">
            <a:avLst/>
          </a:prstGeom>
        </p:spPr>
      </p:pic>
      <p:pic>
        <p:nvPicPr>
          <p:cNvPr id="13" name="图片 17">
            <a:extLst>
              <a:ext uri="{FF2B5EF4-FFF2-40B4-BE49-F238E27FC236}">
                <a16:creationId xmlns:a16="http://schemas.microsoft.com/office/drawing/2014/main" id="{A5EE80A4-8CF4-45D6-A1B4-A29AA1F44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764000" y="1895955"/>
            <a:ext cx="6969247" cy="4536000"/>
          </a:xfrm>
          <a:prstGeom prst="rect">
            <a:avLst/>
          </a:prstGeom>
        </p:spPr>
      </p:pic>
      <p:pic>
        <p:nvPicPr>
          <p:cNvPr id="30" name="图片 29">
            <a:extLst>
              <a:ext uri="{FF2B5EF4-FFF2-40B4-BE49-F238E27FC236}">
                <a16:creationId xmlns:a16="http://schemas.microsoft.com/office/drawing/2014/main" id="{18D95816-EE75-6C45-897E-BE24685C9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00" y="187785"/>
            <a:ext cx="2664000" cy="2664000"/>
          </a:xfrm>
          <a:prstGeom prst="rect">
            <a:avLst/>
          </a:prstGeom>
          <a:effectLst>
            <a:innerShdw blurRad="38100" dist="25400" dir="16200000">
              <a:prstClr val="black">
                <a:alpha val="50000"/>
              </a:prstClr>
            </a:innerShdw>
          </a:effectLst>
        </p:spPr>
      </p:pic>
      <p:sp>
        <p:nvSpPr>
          <p:cNvPr id="22" name="文本框 21">
            <a:extLst>
              <a:ext uri="{FF2B5EF4-FFF2-40B4-BE49-F238E27FC236}">
                <a16:creationId xmlns:a16="http://schemas.microsoft.com/office/drawing/2014/main" id="{47E2C883-F481-B34F-BE50-08319CC81029}"/>
              </a:ext>
            </a:extLst>
          </p:cNvPr>
          <p:cNvSpPr txBox="1"/>
          <p:nvPr/>
        </p:nvSpPr>
        <p:spPr>
          <a:xfrm>
            <a:off x="3295749" y="2654937"/>
            <a:ext cx="5600500" cy="1200329"/>
          </a:xfrm>
          <a:prstGeom prst="rect">
            <a:avLst/>
          </a:prstGeom>
          <a:noFill/>
          <a:effectLst>
            <a:reflection blurRad="76200" stA="49000" endPos="48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Luyện</a:t>
            </a:r>
            <a:r>
              <a:rPr kumimoji="1" lang="en-US" altLang="zh-CN" sz="7200" b="1" i="0" u="none" strike="noStrike" kern="1200" cap="none" spc="0" normalizeH="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 viết thêm</a:t>
            </a:r>
            <a:endPar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endParaRPr>
          </a:p>
        </p:txBody>
      </p:sp>
      <p:grpSp>
        <p:nvGrpSpPr>
          <p:cNvPr id="3" name="Group 2">
            <a:extLst>
              <a:ext uri="{FF2B5EF4-FFF2-40B4-BE49-F238E27FC236}">
                <a16:creationId xmlns:a16="http://schemas.microsoft.com/office/drawing/2014/main" id="{C6BF5F79-B62E-4661-AC85-6542CAC55BA5}"/>
              </a:ext>
            </a:extLst>
          </p:cNvPr>
          <p:cNvGrpSpPr/>
          <p:nvPr/>
        </p:nvGrpSpPr>
        <p:grpSpPr>
          <a:xfrm>
            <a:off x="4152000" y="1547746"/>
            <a:ext cx="3888000" cy="972000"/>
            <a:chOff x="4152000" y="1547746"/>
            <a:chExt cx="3888000" cy="972000"/>
          </a:xfrm>
        </p:grpSpPr>
        <p:pic>
          <p:nvPicPr>
            <p:cNvPr id="20" name="图片 19">
              <a:extLst>
                <a:ext uri="{FF2B5EF4-FFF2-40B4-BE49-F238E27FC236}">
                  <a16:creationId xmlns:a16="http://schemas.microsoft.com/office/drawing/2014/main" id="{BA6D0DD2-8D4E-BE4A-89DB-2DC0893083FB}"/>
                </a:ext>
              </a:extLst>
            </p:cNvPr>
            <p:cNvPicPr>
              <a:picLocks noChangeAspect="1"/>
            </p:cNvPicPr>
            <p:nvPr/>
          </p:nvPicPr>
          <p:blipFill>
            <a:blip r:embed="rId6"/>
            <a:stretch>
              <a:fillRect/>
            </a:stretch>
          </p:blipFill>
          <p:spPr>
            <a:xfrm>
              <a:off x="4152000" y="1547746"/>
              <a:ext cx="3888000" cy="972000"/>
            </a:xfrm>
            <a:prstGeom prst="rect">
              <a:avLst/>
            </a:prstGeom>
          </p:spPr>
        </p:pic>
        <p:sp>
          <p:nvSpPr>
            <p:cNvPr id="11" name="文本框 20">
              <a:extLst>
                <a:ext uri="{FF2B5EF4-FFF2-40B4-BE49-F238E27FC236}">
                  <a16:creationId xmlns:a16="http://schemas.microsoft.com/office/drawing/2014/main" id="{695F2E0B-FF53-4FF6-984C-C54152E505EE}"/>
                </a:ext>
              </a:extLst>
            </p:cNvPr>
            <p:cNvSpPr txBox="1"/>
            <p:nvPr/>
          </p:nvSpPr>
          <p:spPr>
            <a:xfrm>
              <a:off x="5700699" y="1572081"/>
              <a:ext cx="12618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02.3</a:t>
              </a:r>
              <a:endParaRPr kumimoji="1" lang="zh-CN" alt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endParaRPr>
            </a:p>
          </p:txBody>
        </p:sp>
      </p:grpSp>
    </p:spTree>
    <p:extLst>
      <p:ext uri="{BB962C8B-B14F-4D97-AF65-F5344CB8AC3E}">
        <p14:creationId xmlns:p14="http://schemas.microsoft.com/office/powerpoint/2010/main" val="282269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
                                        </p:tgtEl>
                                        <p:attrNameLst>
                                          <p:attrName>ppt_y</p:attrName>
                                        </p:attrNameLst>
                                      </p:cBhvr>
                                      <p:tavLst>
                                        <p:tav tm="0">
                                          <p:val>
                                            <p:strVal val="#ppt_y"/>
                                          </p:val>
                                        </p:tav>
                                        <p:tav tm="100000">
                                          <p:val>
                                            <p:strVal val="#ppt_y"/>
                                          </p:val>
                                        </p:tav>
                                      </p:tavLst>
                                    </p:anim>
                                    <p:anim calcmode="lin" valueType="num">
                                      <p:cBhvr>
                                        <p:cTn id="1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Ô li">
            <a:extLst>
              <a:ext uri="{FF2B5EF4-FFF2-40B4-BE49-F238E27FC236}">
                <a16:creationId xmlns:a16="http://schemas.microsoft.com/office/drawing/2014/main" id="{56BBBD66-10A8-4768-824B-1AD45FD272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rot="10800000">
            <a:off x="113653" y="5347855"/>
            <a:ext cx="11764171" cy="4071620"/>
          </a:xfrm>
          <a:prstGeom prst="rect">
            <a:avLst/>
          </a:prstGeom>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78" y="59711"/>
            <a:ext cx="587776" cy="1079052"/>
          </a:xfrm>
          <a:prstGeom prst="rect">
            <a:avLst/>
          </a:prstGeom>
        </p:spPr>
      </p:pic>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373734" y="21867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Lý</a:t>
            </a:r>
            <a:r>
              <a:rPr kumimoji="0" lang="en-US" sz="4400" b="1" i="0" u="none" strike="noStrike" kern="1200" cap="none" spc="0" normalizeH="0" noProof="0">
                <a:ln>
                  <a:noFill/>
                </a:ln>
                <a:solidFill>
                  <a:prstClr val="black"/>
                </a:solidFill>
                <a:effectLst/>
                <a:uLnTx/>
                <a:uFillTx/>
                <a:latin typeface="HP001" panose="020B0603050302020204" pitchFamily="34" charset="0"/>
                <a:ea typeface="HP001" panose="020B0603050302020204" pitchFamily="34" charset="0"/>
                <a:cs typeface="+mn-cs"/>
              </a:rPr>
              <a:t> Thường Kiệt</a:t>
            </a:r>
            <a:endPar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endParaRPr>
          </a:p>
        </p:txBody>
      </p:sp>
      <p:pic>
        <p:nvPicPr>
          <p:cNvPr id="17" name="Kí hiệu - Viết">
            <a:extLst>
              <a:ext uri="{FF2B5EF4-FFF2-40B4-BE49-F238E27FC236}">
                <a16:creationId xmlns:a16="http://schemas.microsoft.com/office/drawing/2014/main" id="{7B17639F-3480-42D4-8095-F9A6727441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9964" y="662716"/>
            <a:ext cx="794584" cy="716021"/>
          </a:xfrm>
          <a:prstGeom prst="rect">
            <a:avLst/>
          </a:prstGeom>
        </p:spPr>
      </p:pic>
      <p:sp>
        <p:nvSpPr>
          <p:cNvPr id="22" name="Tập viết 1">
            <a:extLst>
              <a:ext uri="{FF2B5EF4-FFF2-40B4-BE49-F238E27FC236}">
                <a16:creationId xmlns:a16="http://schemas.microsoft.com/office/drawing/2014/main" id="{DAAA32E6-F326-4F12-A1A6-A364999FA4FD}"/>
              </a:ext>
            </a:extLst>
          </p:cNvPr>
          <p:cNvSpPr txBox="1"/>
          <p:nvPr/>
        </p:nvSpPr>
        <p:spPr>
          <a:xfrm>
            <a:off x="327300" y="3093667"/>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Trần Quang Khải</a:t>
            </a:r>
          </a:p>
        </p:txBody>
      </p:sp>
      <p:sp>
        <p:nvSpPr>
          <p:cNvPr id="23" name="Tập viết 1">
            <a:extLst>
              <a:ext uri="{FF2B5EF4-FFF2-40B4-BE49-F238E27FC236}">
                <a16:creationId xmlns:a16="http://schemas.microsoft.com/office/drawing/2014/main" id="{E7C6D3B9-37E1-46F8-99C7-090622FA77BD}"/>
              </a:ext>
            </a:extLst>
          </p:cNvPr>
          <p:cNvSpPr txBox="1"/>
          <p:nvPr/>
        </p:nvSpPr>
        <p:spPr>
          <a:xfrm>
            <a:off x="384450" y="4000580"/>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Lê Thị Hồng Gấm</a:t>
            </a:r>
          </a:p>
        </p:txBody>
      </p:sp>
    </p:spTree>
    <p:extLst>
      <p:ext uri="{BB962C8B-B14F-4D97-AF65-F5344CB8AC3E}">
        <p14:creationId xmlns:p14="http://schemas.microsoft.com/office/powerpoint/2010/main" val="22044906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BAD75078-C8F9-4DEC-90A8-EAD7598647DB}"/>
              </a:ext>
            </a:extLst>
          </p:cNvPr>
          <p:cNvSpPr txBox="1"/>
          <p:nvPr/>
        </p:nvSpPr>
        <p:spPr>
          <a:xfrm>
            <a:off x="911424" y="889843"/>
            <a:ext cx="10657184" cy="3170099"/>
          </a:xfrm>
          <a:prstGeom prst="rect">
            <a:avLst/>
          </a:prstGeom>
          <a:noFill/>
        </p:spPr>
        <p:txBody>
          <a:bodyPr wrap="square">
            <a:spAutoFit/>
          </a:bodyPr>
          <a:lstStyle/>
          <a:p>
            <a:pPr lvl="0" algn="just"/>
            <a:r>
              <a:rPr kumimoji="0" lang="en-US" sz="4000" b="0" i="1" u="none" strike="noStrike" kern="1200" cap="none" spc="0" normalizeH="0" baseline="0" noProof="0">
                <a:ln>
                  <a:noFill/>
                </a:ln>
                <a:solidFill>
                  <a:srgbClr val="000000"/>
                </a:solidFill>
                <a:effectLst/>
                <a:uLnTx/>
                <a:uFillTx/>
                <a:latin typeface="OpenSans"/>
                <a:cs typeface="+mn-cs"/>
              </a:rPr>
              <a:t>Lý</a:t>
            </a:r>
            <a:r>
              <a:rPr kumimoji="0" lang="en-US" sz="4000" b="0" i="1" u="none" strike="noStrike" kern="1200" cap="none" spc="0" normalizeH="0" noProof="0">
                <a:ln>
                  <a:noFill/>
                </a:ln>
                <a:solidFill>
                  <a:srgbClr val="000000"/>
                </a:solidFill>
                <a:effectLst/>
                <a:uLnTx/>
                <a:uFillTx/>
                <a:latin typeface="OpenSans"/>
                <a:cs typeface="+mn-cs"/>
              </a:rPr>
              <a:t> Thường Kiệt</a:t>
            </a:r>
            <a:r>
              <a:rPr kumimoji="0" lang="en-US" sz="4000" b="0" i="0" u="none" strike="noStrike" kern="1200" cap="none" spc="0" normalizeH="0" noProof="0">
                <a:ln>
                  <a:noFill/>
                </a:ln>
                <a:solidFill>
                  <a:srgbClr val="000000"/>
                </a:solidFill>
                <a:effectLst/>
                <a:uLnTx/>
                <a:uFillTx/>
                <a:latin typeface="OpenSans"/>
                <a:cs typeface="+mn-cs"/>
              </a:rPr>
              <a:t> ( 1019-1105, là một nhà quân sự, nhà chính trị rất nổi tiếng vào thời nhà Lý nước Đại Việt. Ông làm quan ba triều lý Lý Thái Tông, Ký Nhân Tông và đạt được nhiều thành tựu to lớn, là một trong hai danh tướng vĩ đại nhất thời nhà Lý)</a:t>
            </a:r>
            <a:endParaRPr kumimoji="0" lang="vi-VN" sz="4000" b="0" i="0" u="none" strike="noStrike" kern="1200" cap="none" spc="0" normalizeH="0" baseline="0" noProof="0">
              <a:ln>
                <a:noFill/>
              </a:ln>
              <a:solidFill>
                <a:srgbClr val="000000"/>
              </a:solidFill>
              <a:effectLst/>
              <a:uLnTx/>
              <a:uFillTx/>
              <a:latin typeface="OpenSans"/>
              <a:cs typeface="+mn-cs"/>
            </a:endParaRPr>
          </a:p>
        </p:txBody>
      </p:sp>
      <p:pic>
        <p:nvPicPr>
          <p:cNvPr id="8" name="Picture 7">
            <a:extLst>
              <a:ext uri="{FF2B5EF4-FFF2-40B4-BE49-F238E27FC236}">
                <a16:creationId xmlns:a16="http://schemas.microsoft.com/office/drawing/2014/main" id="{B5B83268-455E-43CB-B805-CDCFDAD1D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460" y="-510986"/>
            <a:ext cx="13177047" cy="7910748"/>
          </a:xfrm>
          <a:prstGeom prst="rect">
            <a:avLst/>
          </a:prstGeom>
        </p:spPr>
      </p:pic>
    </p:spTree>
    <p:extLst>
      <p:ext uri="{BB962C8B-B14F-4D97-AF65-F5344CB8AC3E}">
        <p14:creationId xmlns:p14="http://schemas.microsoft.com/office/powerpoint/2010/main" val="27057182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640326" y="384879"/>
              <a:ext cx="2911374"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Nhóm 4 đọc bài</a:t>
              </a:r>
            </a:p>
          </p:txBody>
        </p:sp>
      </p:grpSp>
      <p:pic>
        <p:nvPicPr>
          <p:cNvPr id="9" name="Picture 8" descr="A picture containing toy, doll&#10;&#10;Description automatically generated">
            <a:extLst>
              <a:ext uri="{FF2B5EF4-FFF2-40B4-BE49-F238E27FC236}">
                <a16:creationId xmlns:a16="http://schemas.microsoft.com/office/drawing/2014/main" id="{C6FC1FD9-602A-4143-9ADE-8EB881D924E1}"/>
              </a:ext>
            </a:extLst>
          </p:cNvPr>
          <p:cNvPicPr>
            <a:picLocks noChangeAspect="1"/>
          </p:cNvPicPr>
          <p:nvPr/>
        </p:nvPicPr>
        <p:blipFill rotWithShape="1">
          <a:blip r:embed="rId7">
            <a:extLst>
              <a:ext uri="{28A0092B-C50C-407E-A947-70E740481C1C}">
                <a14:useLocalDpi xmlns:a14="http://schemas.microsoft.com/office/drawing/2010/main" val="0"/>
              </a:ext>
            </a:extLst>
          </a:blip>
          <a:srcRect l="1392" t="3728" r="1392" b="7450"/>
          <a:stretch/>
        </p:blipFill>
        <p:spPr>
          <a:xfrm>
            <a:off x="3810460" y="2223000"/>
            <a:ext cx="4570576" cy="4176000"/>
          </a:xfrm>
          <a:prstGeom prst="rect">
            <a:avLst/>
          </a:prstGeom>
        </p:spPr>
      </p:pic>
      <p:grpSp>
        <p:nvGrpSpPr>
          <p:cNvPr id="25" name="Group 24">
            <a:extLst>
              <a:ext uri="{FF2B5EF4-FFF2-40B4-BE49-F238E27FC236}">
                <a16:creationId xmlns:a16="http://schemas.microsoft.com/office/drawing/2014/main" id="{BCDDAEF5-F73B-425D-ACB5-64203887DA25}"/>
              </a:ext>
            </a:extLst>
          </p:cNvPr>
          <p:cNvGrpSpPr/>
          <p:nvPr/>
        </p:nvGrpSpPr>
        <p:grpSpPr>
          <a:xfrm>
            <a:off x="710203" y="196142"/>
            <a:ext cx="3492000" cy="3492000"/>
            <a:chOff x="710203" y="196142"/>
            <a:chExt cx="3492000" cy="3492000"/>
          </a:xfrm>
        </p:grpSpPr>
        <p:pic>
          <p:nvPicPr>
            <p:cNvPr id="21" name="Picture 20" descr="Shape&#10;&#10;Description automatically generated">
              <a:extLst>
                <a:ext uri="{FF2B5EF4-FFF2-40B4-BE49-F238E27FC236}">
                  <a16:creationId xmlns:a16="http://schemas.microsoft.com/office/drawing/2014/main" id="{0093AF71-09B3-4568-9D97-F30D5F829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03" y="196142"/>
              <a:ext cx="3492000" cy="3492000"/>
            </a:xfrm>
            <a:prstGeom prst="rect">
              <a:avLst/>
            </a:prstGeom>
          </p:spPr>
        </p:pic>
        <p:sp>
          <p:nvSpPr>
            <p:cNvPr id="32" name="TextBox 31">
              <a:extLst>
                <a:ext uri="{FF2B5EF4-FFF2-40B4-BE49-F238E27FC236}">
                  <a16:creationId xmlns:a16="http://schemas.microsoft.com/office/drawing/2014/main" id="{E6B5D6F4-678F-4AAC-BC96-AE527E5D771C}"/>
                </a:ext>
              </a:extLst>
            </p:cNvPr>
            <p:cNvSpPr txBox="1"/>
            <p:nvPr/>
          </p:nvSpPr>
          <p:spPr>
            <a:xfrm>
              <a:off x="1554353" y="1588199"/>
              <a:ext cx="16209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0066CC"/>
                  </a:solidFill>
                  <a:latin typeface="UVN Moi Hong" panose="03050602040405050B04" pitchFamily="66" charset="0"/>
                </a:rPr>
                <a:t>Đọc bài</a:t>
              </a:r>
              <a:endPar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endParaRPr>
            </a:p>
          </p:txBody>
        </p:sp>
      </p:grpSp>
      <p:grpSp>
        <p:nvGrpSpPr>
          <p:cNvPr id="28" name="Group 27">
            <a:extLst>
              <a:ext uri="{FF2B5EF4-FFF2-40B4-BE49-F238E27FC236}">
                <a16:creationId xmlns:a16="http://schemas.microsoft.com/office/drawing/2014/main" id="{70DFD826-6381-4629-B53B-A865BB80D01B}"/>
              </a:ext>
            </a:extLst>
          </p:cNvPr>
          <p:cNvGrpSpPr/>
          <p:nvPr/>
        </p:nvGrpSpPr>
        <p:grpSpPr>
          <a:xfrm>
            <a:off x="7989293" y="196142"/>
            <a:ext cx="3492000" cy="3492000"/>
            <a:chOff x="7989293" y="196142"/>
            <a:chExt cx="3492000" cy="3492000"/>
          </a:xfrm>
        </p:grpSpPr>
        <p:pic>
          <p:nvPicPr>
            <p:cNvPr id="23" name="Picture 22" descr="Shape&#10;&#10;Description automatically generated with medium confidence">
              <a:extLst>
                <a:ext uri="{FF2B5EF4-FFF2-40B4-BE49-F238E27FC236}">
                  <a16:creationId xmlns:a16="http://schemas.microsoft.com/office/drawing/2014/main" id="{A3EE0DA3-60F7-4C80-9BF3-EF8BB1AD4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89293" y="196142"/>
              <a:ext cx="3492000" cy="3492000"/>
            </a:xfrm>
            <a:prstGeom prst="rect">
              <a:avLst/>
            </a:prstGeom>
          </p:spPr>
        </p:pic>
        <p:sp>
          <p:nvSpPr>
            <p:cNvPr id="33" name="TextBox 32">
              <a:extLst>
                <a:ext uri="{FF2B5EF4-FFF2-40B4-BE49-F238E27FC236}">
                  <a16:creationId xmlns:a16="http://schemas.microsoft.com/office/drawing/2014/main" id="{8C6B6CFB-7A7D-48C4-AB74-3490963755EA}"/>
                </a:ext>
              </a:extLst>
            </p:cNvPr>
            <p:cNvSpPr txBox="1"/>
            <p:nvPr/>
          </p:nvSpPr>
          <p:spPr>
            <a:xfrm>
              <a:off x="8875121" y="1590513"/>
              <a:ext cx="17203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rPr>
                <a:t>Nhận xét</a:t>
              </a:r>
            </a:p>
          </p:txBody>
        </p:sp>
      </p:grpSp>
      <p:pic>
        <p:nvPicPr>
          <p:cNvPr id="39" name="图片 12">
            <a:extLst>
              <a:ext uri="{FF2B5EF4-FFF2-40B4-BE49-F238E27FC236}">
                <a16:creationId xmlns:a16="http://schemas.microsoft.com/office/drawing/2014/main" id="{B32F9C8C-155E-4578-9FB2-002D0B8471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7340106">
            <a:off x="8506774" y="4851866"/>
            <a:ext cx="1356000" cy="972000"/>
          </a:xfrm>
          <a:prstGeom prst="rect">
            <a:avLst/>
          </a:prstGeom>
        </p:spPr>
      </p:pic>
      <p:pic>
        <p:nvPicPr>
          <p:cNvPr id="41" name="图片 12">
            <a:extLst>
              <a:ext uri="{FF2B5EF4-FFF2-40B4-BE49-F238E27FC236}">
                <a16:creationId xmlns:a16="http://schemas.microsoft.com/office/drawing/2014/main" id="{476F2F75-A769-495E-B0F4-74A6EA54F4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4259894" flipH="1">
            <a:off x="2328218" y="4851866"/>
            <a:ext cx="1356000" cy="972000"/>
          </a:xfrm>
          <a:prstGeom prst="rect">
            <a:avLst/>
          </a:prstGeom>
        </p:spPr>
      </p:pic>
    </p:spTree>
    <p:extLst>
      <p:ext uri="{BB962C8B-B14F-4D97-AF65-F5344CB8AC3E}">
        <p14:creationId xmlns:p14="http://schemas.microsoft.com/office/powerpoint/2010/main" val="20370319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 presetClass="entr" presetSubtype="8" fill="hold" nodeType="withEffect">
                                      <p:stCondLst>
                                        <p:cond delay="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p:stCondLst>
                                  <p:cond delay="1250"/>
                                </p:stCondLst>
                                <p:childTnLst>
                                  <p:par>
                                    <p:cTn id="35" presetID="22" presetClass="entr" presetSubtype="4"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750"/>
                                            <p:tgtEl>
                                              <p:spTgt spid="38"/>
                                            </p:tgtEl>
                                          </p:cBhvr>
                                        </p:animEffect>
                                      </p:childTnLst>
                                    </p:cTn>
                                  </p:par>
                                  <p:par>
                                    <p:cTn id="19" presetID="22" presetClass="entr" presetSubtype="4" fill="hold" nodeType="withEffect">
                                      <p:stCondLst>
                                        <p:cond delay="25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750"/>
                                            <p:tgtEl>
                                              <p:spTgt spid="40"/>
                                            </p:tgtEl>
                                          </p:cBhvr>
                                        </p:animEffect>
                                      </p:childTnLst>
                                    </p:cTn>
                                  </p:par>
                                  <p:par>
                                    <p:cTn id="22" presetID="2" presetClass="entr" presetSubtype="8" fill="hold" nodeType="withEffect">
                                      <p:stCondLst>
                                        <p:cond delay="5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0-#ppt_w/2"/>
                                              </p:val>
                                            </p:tav>
                                            <p:tav tm="100000">
                                              <p:val>
                                                <p:strVal val="#ppt_x"/>
                                              </p:val>
                                            </p:tav>
                                          </p:tavLst>
                                        </p:anim>
                                        <p:anim calcmode="lin" valueType="num">
                                          <p:cBhvr additive="base">
                                            <p:cTn id="25" dur="500" fill="hold"/>
                                            <p:tgtEl>
                                              <p:spTgt spid="4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1+#ppt_w/2"/>
                                              </p:val>
                                            </p:tav>
                                            <p:tav tm="100000">
                                              <p:val>
                                                <p:strVal val="#ppt_x"/>
                                              </p:val>
                                            </p:tav>
                                          </p:tavLst>
                                        </p:anim>
                                        <p:anim calcmode="lin" valueType="num">
                                          <p:cBhvr additive="base">
                                            <p:cTn id="2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Trò-chơi-chíu.wav"/>
                                            </p:tgtEl>
                                          </p:cMediaNode>
                                        </p:audio>
                                      </p:sub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125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BAD75078-C8F9-4DEC-90A8-EAD7598647DB}"/>
              </a:ext>
            </a:extLst>
          </p:cNvPr>
          <p:cNvSpPr txBox="1"/>
          <p:nvPr/>
        </p:nvSpPr>
        <p:spPr>
          <a:xfrm>
            <a:off x="924547" y="1268760"/>
            <a:ext cx="10657184" cy="2554545"/>
          </a:xfrm>
          <a:prstGeom prst="rect">
            <a:avLst/>
          </a:prstGeom>
          <a:noFill/>
        </p:spPr>
        <p:txBody>
          <a:bodyPr wrap="square">
            <a:spAutoFit/>
          </a:bodyPr>
          <a:lstStyle/>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0000"/>
                </a:solidFill>
                <a:effectLst/>
                <a:uLnTx/>
                <a:uFillTx/>
                <a:latin typeface="OpenSans"/>
                <a:cs typeface="+mn-cs"/>
              </a:rPr>
              <a:t>Trần Quang Khải</a:t>
            </a:r>
            <a:r>
              <a:rPr kumimoji="0" lang="en-US" sz="4000" b="0" i="0" u="none" strike="noStrike" kern="1200" cap="none" spc="0" normalizeH="0" baseline="0" noProof="0">
                <a:ln>
                  <a:noFill/>
                </a:ln>
                <a:solidFill>
                  <a:srgbClr val="000000"/>
                </a:solidFill>
                <a:effectLst/>
                <a:uLnTx/>
                <a:uFillTx/>
                <a:latin typeface="OpenSans"/>
                <a:cs typeface="+mn-cs"/>
              </a:rPr>
              <a:t>( 1241-1294, là một nhà chính trị, quân sự của nước Đại Việt thời Trần. Ông làm đến chức Thừa tướng đời Trần Thánh Tông, Trần Nhân Tông và Trần Anh Tông, coi cả mọi việc trong nước.</a:t>
            </a:r>
            <a:endParaRPr kumimoji="0" lang="vi-VN" sz="4000" b="0" i="0" u="none" strike="noStrike" kern="1200" cap="none" spc="0" normalizeH="0" baseline="0" noProof="0">
              <a:ln>
                <a:noFill/>
              </a:ln>
              <a:solidFill>
                <a:srgbClr val="000000"/>
              </a:solidFill>
              <a:effectLst/>
              <a:uLnTx/>
              <a:uFillTx/>
              <a:latin typeface="OpenSans"/>
              <a:cs typeface="+mn-cs"/>
            </a:endParaRPr>
          </a:p>
        </p:txBody>
      </p:sp>
      <p:pic>
        <p:nvPicPr>
          <p:cNvPr id="8" name="Picture 7">
            <a:extLst>
              <a:ext uri="{FF2B5EF4-FFF2-40B4-BE49-F238E27FC236}">
                <a16:creationId xmlns:a16="http://schemas.microsoft.com/office/drawing/2014/main" id="{B5B83268-455E-43CB-B805-CDCFDAD1D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24" y="-7667169"/>
            <a:ext cx="13177047" cy="7910748"/>
          </a:xfrm>
          <a:prstGeom prst="rect">
            <a:avLst/>
          </a:prstGeom>
        </p:spPr>
      </p:pic>
    </p:spTree>
    <p:extLst>
      <p:ext uri="{BB962C8B-B14F-4D97-AF65-F5344CB8AC3E}">
        <p14:creationId xmlns:p14="http://schemas.microsoft.com/office/powerpoint/2010/main" val="25612939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BAD75078-C8F9-4DEC-90A8-EAD7598647DB}"/>
              </a:ext>
            </a:extLst>
          </p:cNvPr>
          <p:cNvSpPr txBox="1"/>
          <p:nvPr/>
        </p:nvSpPr>
        <p:spPr>
          <a:xfrm>
            <a:off x="924547" y="1268760"/>
            <a:ext cx="10657184" cy="1938992"/>
          </a:xfrm>
          <a:prstGeom prst="rect">
            <a:avLst/>
          </a:prstGeom>
          <a:noFill/>
        </p:spPr>
        <p:txBody>
          <a:bodyPr wrap="square">
            <a:spAutoFit/>
          </a:bodyPr>
          <a:lstStyle/>
          <a:p>
            <a:pPr marL="0" marR="0" lvl="0" indent="0" algn="just" defTabSz="1218565"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0000"/>
                </a:solidFill>
                <a:effectLst/>
                <a:uLnTx/>
                <a:uFillTx/>
                <a:latin typeface="OpenSans"/>
                <a:cs typeface="+mn-cs"/>
              </a:rPr>
              <a:t>Lê Thị Hồng Gấm</a:t>
            </a:r>
            <a:r>
              <a:rPr kumimoji="0" lang="en-US" sz="4000" b="0" i="0" u="none" strike="noStrike" kern="1200" cap="none" spc="0" normalizeH="0" baseline="0" noProof="0">
                <a:ln>
                  <a:noFill/>
                </a:ln>
                <a:solidFill>
                  <a:srgbClr val="000000"/>
                </a:solidFill>
                <a:effectLst/>
                <a:uLnTx/>
                <a:uFillTx/>
                <a:latin typeface="OpenSans"/>
                <a:cs typeface="+mn-cs"/>
              </a:rPr>
              <a:t>( 1951-1970, là một nhà cách mạng của Việt Nam, đã tham gia vào công cuộc đấu tranh chống Mỹ cứu nước)</a:t>
            </a:r>
            <a:endParaRPr kumimoji="0" lang="vi-VN" sz="4000" b="0" i="0" u="none" strike="noStrike" kern="1200" cap="none" spc="0" normalizeH="0" baseline="0" noProof="0">
              <a:ln>
                <a:noFill/>
              </a:ln>
              <a:solidFill>
                <a:srgbClr val="000000"/>
              </a:solidFill>
              <a:effectLst/>
              <a:uLnTx/>
              <a:uFillTx/>
              <a:latin typeface="OpenSans"/>
              <a:cs typeface="+mn-cs"/>
            </a:endParaRPr>
          </a:p>
        </p:txBody>
      </p:sp>
    </p:spTree>
    <p:extLst>
      <p:ext uri="{BB962C8B-B14F-4D97-AF65-F5344CB8AC3E}">
        <p14:creationId xmlns:p14="http://schemas.microsoft.com/office/powerpoint/2010/main" val="6086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Ô li">
            <a:extLst>
              <a:ext uri="{FF2B5EF4-FFF2-40B4-BE49-F238E27FC236}">
                <a16:creationId xmlns:a16="http://schemas.microsoft.com/office/drawing/2014/main" id="{56BBBD66-10A8-4768-824B-1AD45FD272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rot="10800000">
            <a:off x="113653" y="5347855"/>
            <a:ext cx="11764171" cy="4071620"/>
          </a:xfrm>
          <a:prstGeom prst="rect">
            <a:avLst/>
          </a:prstGeom>
        </p:spPr>
      </p:pic>
      <p:pic>
        <p:nvPicPr>
          <p:cNvPr id="11" name="Ô li">
            <a:extLst>
              <a:ext uri="{FF2B5EF4-FFF2-40B4-BE49-F238E27FC236}">
                <a16:creationId xmlns:a16="http://schemas.microsoft.com/office/drawing/2014/main" id="{8A7047E6-44BB-46B8-8280-77C310D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35" b="30681"/>
          <a:stretch/>
        </p:blipFill>
        <p:spPr>
          <a:xfrm>
            <a:off x="92195" y="1276235"/>
            <a:ext cx="11764171" cy="4071620"/>
          </a:xfrm>
          <a:prstGeom prst="rect">
            <a:avLst/>
          </a:prstGeom>
        </p:spPr>
      </p:pic>
      <p:sp>
        <p:nvSpPr>
          <p:cNvPr id="13" name="Tập viết 1">
            <a:extLst>
              <a:ext uri="{FF2B5EF4-FFF2-40B4-BE49-F238E27FC236}">
                <a16:creationId xmlns:a16="http://schemas.microsoft.com/office/drawing/2014/main" id="{35997A3E-23BC-4912-9D93-AAAEAA5BD5AF}"/>
              </a:ext>
            </a:extLst>
          </p:cNvPr>
          <p:cNvSpPr txBox="1"/>
          <p:nvPr/>
        </p:nvSpPr>
        <p:spPr>
          <a:xfrm>
            <a:off x="373734" y="2186754"/>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lang="en-US" sz="4400" b="1">
                <a:solidFill>
                  <a:prstClr val="black"/>
                </a:solidFill>
                <a:latin typeface="HP001" panose="020B0603050302020204" pitchFamily="34" charset="0"/>
                <a:ea typeface="HP001" panose="020B0603050302020204" pitchFamily="34" charset="0"/>
              </a:rPr>
              <a:t>Đồng bằng sông Cửu Long là vựa</a:t>
            </a:r>
            <a:endPar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endParaRPr>
          </a:p>
        </p:txBody>
      </p:sp>
      <p:pic>
        <p:nvPicPr>
          <p:cNvPr id="17" name="Kí hiệu - Viết">
            <a:extLst>
              <a:ext uri="{FF2B5EF4-FFF2-40B4-BE49-F238E27FC236}">
                <a16:creationId xmlns:a16="http://schemas.microsoft.com/office/drawing/2014/main" id="{7B17639F-3480-42D4-8095-F9A6727441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9964" y="662716"/>
            <a:ext cx="794584" cy="716021"/>
          </a:xfrm>
          <a:prstGeom prst="rect">
            <a:avLst/>
          </a:prstGeom>
        </p:spPr>
      </p:pic>
      <p:sp>
        <p:nvSpPr>
          <p:cNvPr id="9" name="Tập viết 1">
            <a:extLst>
              <a:ext uri="{FF2B5EF4-FFF2-40B4-BE49-F238E27FC236}">
                <a16:creationId xmlns:a16="http://schemas.microsoft.com/office/drawing/2014/main" id="{7FFF0331-7B47-4D90-8996-97903F142C23}"/>
              </a:ext>
            </a:extLst>
          </p:cNvPr>
          <p:cNvSpPr txBox="1"/>
          <p:nvPr/>
        </p:nvSpPr>
        <p:spPr>
          <a:xfrm>
            <a:off x="-528736" y="3051548"/>
            <a:ext cx="10433696"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lang="en-US" sz="4400" b="1">
                <a:solidFill>
                  <a:prstClr val="black"/>
                </a:solidFill>
                <a:latin typeface="HP001" panose="020B0603050302020204" pitchFamily="34" charset="0"/>
                <a:ea typeface="HP001" panose="020B0603050302020204" pitchFamily="34" charset="0"/>
              </a:rPr>
              <a:t>lúa lớn của cả nước. </a:t>
            </a:r>
            <a:endParaRPr kumimoji="0" lang="en-US" sz="44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endParaRPr>
          </a:p>
        </p:txBody>
      </p:sp>
      <p:pic>
        <p:nvPicPr>
          <p:cNvPr id="10" name="Picture 9">
            <a:extLst>
              <a:ext uri="{FF2B5EF4-FFF2-40B4-BE49-F238E27FC236}">
                <a16:creationId xmlns:a16="http://schemas.microsoft.com/office/drawing/2014/main" id="{1E40C28B-D40C-4BFD-9268-0EF589945F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6386" y="4384443"/>
            <a:ext cx="2340414" cy="1816796"/>
          </a:xfrm>
          <a:prstGeom prst="rect">
            <a:avLst/>
          </a:prstGeom>
        </p:spPr>
      </p:pic>
      <p:grpSp>
        <p:nvGrpSpPr>
          <p:cNvPr id="12" name="Group 11">
            <a:extLst>
              <a:ext uri="{FF2B5EF4-FFF2-40B4-BE49-F238E27FC236}">
                <a16:creationId xmlns:a16="http://schemas.microsoft.com/office/drawing/2014/main" id="{D6B5F848-51D2-4809-BF0D-06DDA525BB33}"/>
              </a:ext>
            </a:extLst>
          </p:cNvPr>
          <p:cNvGrpSpPr/>
          <p:nvPr/>
        </p:nvGrpSpPr>
        <p:grpSpPr>
          <a:xfrm>
            <a:off x="8806501" y="3158151"/>
            <a:ext cx="2808312" cy="1595559"/>
            <a:chOff x="8981582" y="3671529"/>
            <a:chExt cx="2808312" cy="1595559"/>
          </a:xfrm>
        </p:grpSpPr>
        <p:pic>
          <p:nvPicPr>
            <p:cNvPr id="14" name="图片 3">
              <a:extLst>
                <a:ext uri="{FF2B5EF4-FFF2-40B4-BE49-F238E27FC236}">
                  <a16:creationId xmlns:a16="http://schemas.microsoft.com/office/drawing/2014/main" id="{8B1C9B8A-3ADD-4770-BB83-41DAA77CB1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70"/>
            <a:stretch>
              <a:fillRect/>
            </a:stretch>
          </p:blipFill>
          <p:spPr>
            <a:xfrm>
              <a:off x="8981582" y="3671529"/>
              <a:ext cx="2808312" cy="1595559"/>
            </a:xfrm>
            <a:prstGeom prst="rect">
              <a:avLst/>
            </a:prstGeom>
          </p:spPr>
        </p:pic>
        <p:sp>
          <p:nvSpPr>
            <p:cNvPr id="16" name="TextBox 15">
              <a:extLst>
                <a:ext uri="{FF2B5EF4-FFF2-40B4-BE49-F238E27FC236}">
                  <a16:creationId xmlns:a16="http://schemas.microsoft.com/office/drawing/2014/main" id="{C82DA934-0544-4936-8F74-F29E9DE73F29}"/>
                </a:ext>
              </a:extLst>
            </p:cNvPr>
            <p:cNvSpPr txBox="1"/>
            <p:nvPr/>
          </p:nvSpPr>
          <p:spPr>
            <a:xfrm>
              <a:off x="9048303" y="4113985"/>
              <a:ext cx="2592313" cy="461665"/>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Viết vào vở tập viết</a:t>
              </a:r>
            </a:p>
          </p:txBody>
        </p:sp>
      </p:grpSp>
    </p:spTree>
    <p:extLst>
      <p:ext uri="{BB962C8B-B14F-4D97-AF65-F5344CB8AC3E}">
        <p14:creationId xmlns:p14="http://schemas.microsoft.com/office/powerpoint/2010/main" val="23507777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8" name="图片 17">
            <a:extLst>
              <a:ext uri="{FF2B5EF4-FFF2-40B4-BE49-F238E27FC236}">
                <a16:creationId xmlns:a16="http://schemas.microsoft.com/office/drawing/2014/main" id="{71DB7D14-152B-E647-9446-565724438A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58753" y="1895955"/>
            <a:ext cx="6969247" cy="4536000"/>
          </a:xfrm>
          <a:prstGeom prst="rect">
            <a:avLst/>
          </a:prstGeom>
        </p:spPr>
      </p:pic>
      <p:pic>
        <p:nvPicPr>
          <p:cNvPr id="13" name="图片 17">
            <a:extLst>
              <a:ext uri="{FF2B5EF4-FFF2-40B4-BE49-F238E27FC236}">
                <a16:creationId xmlns:a16="http://schemas.microsoft.com/office/drawing/2014/main" id="{A5EE80A4-8CF4-45D6-A1B4-A29AA1F44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764000" y="1895955"/>
            <a:ext cx="6969247" cy="4536000"/>
          </a:xfrm>
          <a:prstGeom prst="rect">
            <a:avLst/>
          </a:prstGeom>
        </p:spPr>
      </p:pic>
      <p:pic>
        <p:nvPicPr>
          <p:cNvPr id="30" name="图片 29">
            <a:extLst>
              <a:ext uri="{FF2B5EF4-FFF2-40B4-BE49-F238E27FC236}">
                <a16:creationId xmlns:a16="http://schemas.microsoft.com/office/drawing/2014/main" id="{18D95816-EE75-6C45-897E-BE24685C9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00" y="187785"/>
            <a:ext cx="2664000" cy="2664000"/>
          </a:xfrm>
          <a:prstGeom prst="rect">
            <a:avLst/>
          </a:prstGeom>
          <a:effectLst>
            <a:innerShdw blurRad="38100" dist="25400" dir="16200000">
              <a:prstClr val="black">
                <a:alpha val="50000"/>
              </a:prstClr>
            </a:innerShdw>
          </a:effectLst>
        </p:spPr>
      </p:pic>
      <p:sp>
        <p:nvSpPr>
          <p:cNvPr id="22" name="文本框 21">
            <a:extLst>
              <a:ext uri="{FF2B5EF4-FFF2-40B4-BE49-F238E27FC236}">
                <a16:creationId xmlns:a16="http://schemas.microsoft.com/office/drawing/2014/main" id="{47E2C883-F481-B34F-BE50-08319CC81029}"/>
              </a:ext>
            </a:extLst>
          </p:cNvPr>
          <p:cNvSpPr txBox="1"/>
          <p:nvPr/>
        </p:nvSpPr>
        <p:spPr>
          <a:xfrm>
            <a:off x="3295749" y="2654937"/>
            <a:ext cx="5600500" cy="2308324"/>
          </a:xfrm>
          <a:prstGeom prst="rect">
            <a:avLst/>
          </a:prstGeom>
          <a:noFill/>
          <a:effectLst>
            <a:reflection blurRad="76200" stA="49000" endPos="48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Phân</a:t>
            </a:r>
            <a:r>
              <a:rPr kumimoji="1" lang="en-US" altLang="zh-CN" sz="7200" b="1" i="0" u="none" strike="noStrike" kern="1200" cap="none" spc="0" normalizeH="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rPr>
              <a:t> việt d/r hoặc ăn/ăng</a:t>
            </a:r>
            <a:endParaRPr kumimoji="1" lang="en-US" altLang="zh-CN" sz="7200" b="1" i="0" u="none" strike="noStrike" kern="1200" cap="none" spc="0" normalizeH="0" baseline="0" noProof="0">
              <a:ln>
                <a:solidFill>
                  <a:srgbClr val="009900"/>
                </a:solidFill>
              </a:ln>
              <a:solidFill>
                <a:srgbClr val="4F9F3E"/>
              </a:solidFill>
              <a:effectLst>
                <a:glow rad="127000">
                  <a:prstClr val="white"/>
                </a:glow>
                <a:outerShdw blurRad="63500" sx="102000" sy="102000" algn="ctr" rotWithShape="0">
                  <a:prstClr val="black">
                    <a:alpha val="40000"/>
                  </a:prstClr>
                </a:outerShdw>
              </a:effectLst>
              <a:uLnTx/>
              <a:uFillTx/>
              <a:latin typeface="UVN Moi Hong" panose="03050602040405050B04" pitchFamily="66" charset="0"/>
              <a:ea typeface="+mj-ea"/>
              <a:cs typeface="+mn-cs"/>
            </a:endParaRPr>
          </a:p>
        </p:txBody>
      </p:sp>
      <p:grpSp>
        <p:nvGrpSpPr>
          <p:cNvPr id="3" name="Group 2">
            <a:extLst>
              <a:ext uri="{FF2B5EF4-FFF2-40B4-BE49-F238E27FC236}">
                <a16:creationId xmlns:a16="http://schemas.microsoft.com/office/drawing/2014/main" id="{C6BF5F79-B62E-4661-AC85-6542CAC55BA5}"/>
              </a:ext>
            </a:extLst>
          </p:cNvPr>
          <p:cNvGrpSpPr/>
          <p:nvPr/>
        </p:nvGrpSpPr>
        <p:grpSpPr>
          <a:xfrm>
            <a:off x="4152000" y="1547746"/>
            <a:ext cx="3888000" cy="972000"/>
            <a:chOff x="4152000" y="1547746"/>
            <a:chExt cx="3888000" cy="972000"/>
          </a:xfrm>
        </p:grpSpPr>
        <p:pic>
          <p:nvPicPr>
            <p:cNvPr id="20" name="图片 19">
              <a:extLst>
                <a:ext uri="{FF2B5EF4-FFF2-40B4-BE49-F238E27FC236}">
                  <a16:creationId xmlns:a16="http://schemas.microsoft.com/office/drawing/2014/main" id="{BA6D0DD2-8D4E-BE4A-89DB-2DC0893083FB}"/>
                </a:ext>
              </a:extLst>
            </p:cNvPr>
            <p:cNvPicPr>
              <a:picLocks noChangeAspect="1"/>
            </p:cNvPicPr>
            <p:nvPr/>
          </p:nvPicPr>
          <p:blipFill>
            <a:blip r:embed="rId6"/>
            <a:stretch>
              <a:fillRect/>
            </a:stretch>
          </p:blipFill>
          <p:spPr>
            <a:xfrm>
              <a:off x="4152000" y="1547746"/>
              <a:ext cx="3888000" cy="972000"/>
            </a:xfrm>
            <a:prstGeom prst="rect">
              <a:avLst/>
            </a:prstGeom>
          </p:spPr>
        </p:pic>
        <p:sp>
          <p:nvSpPr>
            <p:cNvPr id="11" name="文本框 20">
              <a:extLst>
                <a:ext uri="{FF2B5EF4-FFF2-40B4-BE49-F238E27FC236}">
                  <a16:creationId xmlns:a16="http://schemas.microsoft.com/office/drawing/2014/main" id="{695F2E0B-FF53-4FF6-984C-C54152E505EE}"/>
                </a:ext>
              </a:extLst>
            </p:cNvPr>
            <p:cNvSpPr txBox="1"/>
            <p:nvPr/>
          </p:nvSpPr>
          <p:spPr>
            <a:xfrm>
              <a:off x="5700699" y="1572081"/>
              <a:ext cx="12618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02.5</a:t>
              </a:r>
              <a:endParaRPr kumimoji="1" lang="zh-CN" alt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endParaRPr>
            </a:p>
          </p:txBody>
        </p:sp>
      </p:grpSp>
    </p:spTree>
    <p:extLst>
      <p:ext uri="{BB962C8B-B14F-4D97-AF65-F5344CB8AC3E}">
        <p14:creationId xmlns:p14="http://schemas.microsoft.com/office/powerpoint/2010/main" val="107303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
                                        </p:tgtEl>
                                        <p:attrNameLst>
                                          <p:attrName>ppt_y</p:attrName>
                                        </p:attrNameLst>
                                      </p:cBhvr>
                                      <p:tavLst>
                                        <p:tav tm="0">
                                          <p:val>
                                            <p:strVal val="#ppt_y"/>
                                          </p:val>
                                        </p:tav>
                                        <p:tav tm="100000">
                                          <p:val>
                                            <p:strVal val="#ppt_y"/>
                                          </p:val>
                                        </p:tav>
                                      </p:tavLst>
                                    </p:anim>
                                    <p:anim calcmode="lin" valueType="num">
                                      <p:cBhvr>
                                        <p:cTn id="1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7" name="Picture 6">
            <a:extLst>
              <a:ext uri="{FF2B5EF4-FFF2-40B4-BE49-F238E27FC236}">
                <a16:creationId xmlns:a16="http://schemas.microsoft.com/office/drawing/2014/main" id="{3FC07C70-0145-49A1-8079-0F257167F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753352"/>
            <a:ext cx="5478420" cy="4649296"/>
          </a:xfrm>
          <a:prstGeom prst="rect">
            <a:avLst/>
          </a:prstGeom>
        </p:spPr>
      </p:pic>
      <p:sp>
        <p:nvSpPr>
          <p:cNvPr id="9" name="Rectangle 8">
            <a:extLst>
              <a:ext uri="{FF2B5EF4-FFF2-40B4-BE49-F238E27FC236}">
                <a16:creationId xmlns:a16="http://schemas.microsoft.com/office/drawing/2014/main" id="{A176C5E2-7B10-435C-B0D7-95EAE0214B8D}"/>
              </a:ext>
            </a:extLst>
          </p:cNvPr>
          <p:cNvSpPr/>
          <p:nvPr/>
        </p:nvSpPr>
        <p:spPr>
          <a:xfrm>
            <a:off x="1907191" y="4297572"/>
            <a:ext cx="2981863" cy="710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7AA32F-1D3D-4B02-98B2-5CE736F2ED0B}"/>
              </a:ext>
            </a:extLst>
          </p:cNvPr>
          <p:cNvSpPr txBox="1"/>
          <p:nvPr/>
        </p:nvSpPr>
        <p:spPr>
          <a:xfrm>
            <a:off x="7507309" y="920621"/>
            <a:ext cx="2777500" cy="5016758"/>
          </a:xfrm>
          <a:prstGeom prst="rect">
            <a:avLst/>
          </a:prstGeom>
          <a:noFill/>
        </p:spPr>
        <p:txBody>
          <a:bodyPr wrap="square">
            <a:spAutoFit/>
          </a:bodyPr>
          <a:lstStyle/>
          <a:p>
            <a:pPr marL="0" marR="0" lvl="0" indent="0" defTabSz="121856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hẹp - rộng</a:t>
            </a:r>
          </a:p>
          <a:p>
            <a:pPr marL="0" marR="0" lvl="0" indent="0" defTabSz="1218565"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121856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khó - dễ</a:t>
            </a:r>
          </a:p>
          <a:p>
            <a:pPr marL="0" marR="0" lvl="0" indent="0" defTabSz="1218565"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121856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ngắn - dài</a:t>
            </a:r>
          </a:p>
          <a:p>
            <a:pPr marL="0" marR="0" lvl="0" indent="0" defTabSz="1218565"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121856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mỏng dày</a:t>
            </a:r>
          </a:p>
          <a:p>
            <a:pPr marL="0" marR="0" lvl="0" indent="0" defTabSz="1218565"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741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down)">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wipe(down)">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E7BE353-B11D-4D1A-A98F-AF8C3E2806F4}"/>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247AA32F-1D3D-4B02-98B2-5CE736F2ED0B}"/>
              </a:ext>
            </a:extLst>
          </p:cNvPr>
          <p:cNvSpPr txBox="1"/>
          <p:nvPr/>
        </p:nvSpPr>
        <p:spPr>
          <a:xfrm>
            <a:off x="7004261" y="933569"/>
            <a:ext cx="5058191" cy="5632311"/>
          </a:xfrm>
          <a:prstGeom prst="rect">
            <a:avLst/>
          </a:prstGeom>
          <a:noFill/>
        </p:spPr>
        <p:txBody>
          <a:bodyPr wrap="square">
            <a:spAutoFit/>
          </a:bodyPr>
          <a:lstStyle/>
          <a:p>
            <a:pPr lvl="0">
              <a:defRPr/>
            </a:pPr>
            <a:r>
              <a:rPr lang="vi-VN" sz="4000" b="1" dirty="0">
                <a:solidFill>
                  <a:prstClr val="black"/>
                </a:solidFill>
                <a:latin typeface="Arial" panose="020B0604020202020204" pitchFamily="34" charset="0"/>
                <a:cs typeface="Arial" panose="020B0604020202020204" pitchFamily="34" charset="0"/>
              </a:rPr>
              <a:t>nhạt - mặn</a:t>
            </a:r>
          </a:p>
          <a:p>
            <a:pPr lvl="0">
              <a:defRPr/>
            </a:pPr>
            <a:endParaRPr lang="vi-VN" sz="4000" b="1" dirty="0">
              <a:solidFill>
                <a:prstClr val="black"/>
              </a:solidFill>
              <a:latin typeface="Arial" panose="020B0604020202020204" pitchFamily="34" charset="0"/>
              <a:cs typeface="Arial" panose="020B0604020202020204" pitchFamily="34" charset="0"/>
            </a:endParaRPr>
          </a:p>
          <a:p>
            <a:pPr lvl="0">
              <a:defRPr/>
            </a:pPr>
            <a:r>
              <a:rPr lang="vi-VN" sz="4000" b="1" dirty="0">
                <a:solidFill>
                  <a:prstClr val="black"/>
                </a:solidFill>
                <a:latin typeface="Arial" panose="020B0604020202020204" pitchFamily="34" charset="0"/>
                <a:cs typeface="Arial" panose="020B0604020202020204" pitchFamily="34" charset="0"/>
              </a:rPr>
              <a:t>cong - thẳng</a:t>
            </a:r>
          </a:p>
          <a:p>
            <a:pPr lvl="0">
              <a:defRPr/>
            </a:pPr>
            <a:endParaRPr lang="vi-VN" sz="4000" b="1" dirty="0">
              <a:solidFill>
                <a:prstClr val="black"/>
              </a:solidFill>
              <a:latin typeface="Arial" panose="020B0604020202020204" pitchFamily="34" charset="0"/>
              <a:cs typeface="Arial" panose="020B0604020202020204" pitchFamily="34" charset="0"/>
            </a:endParaRPr>
          </a:p>
          <a:p>
            <a:pPr lvl="0">
              <a:defRPr/>
            </a:pPr>
            <a:r>
              <a:rPr lang="vi-VN" sz="4000" b="1" dirty="0">
                <a:solidFill>
                  <a:prstClr val="black"/>
                </a:solidFill>
                <a:latin typeface="Arial" panose="020B0604020202020204" pitchFamily="34" charset="0"/>
                <a:cs typeface="Arial" panose="020B0604020202020204" pitchFamily="34" charset="0"/>
              </a:rPr>
              <a:t>đen - trắng</a:t>
            </a:r>
          </a:p>
          <a:p>
            <a:pPr lvl="0">
              <a:defRPr/>
            </a:pPr>
            <a:endParaRPr lang="vi-VN" sz="4000" b="1" dirty="0">
              <a:solidFill>
                <a:prstClr val="black"/>
              </a:solidFill>
              <a:latin typeface="Arial" panose="020B0604020202020204" pitchFamily="34" charset="0"/>
              <a:cs typeface="Arial" panose="020B0604020202020204" pitchFamily="34" charset="0"/>
            </a:endParaRPr>
          </a:p>
          <a:p>
            <a:pPr lvl="0">
              <a:defRPr/>
            </a:pPr>
            <a:r>
              <a:rPr lang="vi-VN" sz="4000" b="1" dirty="0">
                <a:solidFill>
                  <a:prstClr val="black"/>
                </a:solidFill>
                <a:latin typeface="Arial" panose="020B0604020202020204" pitchFamily="34" charset="0"/>
                <a:cs typeface="Arial" panose="020B0604020202020204" pitchFamily="34" charset="0"/>
              </a:rPr>
              <a:t>mềm - căng</a:t>
            </a:r>
          </a:p>
          <a:p>
            <a:pPr lvl="0">
              <a:defRPr/>
            </a:pPr>
            <a:endParaRPr lang="vi-VN" sz="4000" b="1" dirty="0">
              <a:solidFill>
                <a:prstClr val="black"/>
              </a:solidFill>
              <a:latin typeface="Arial" panose="020B0604020202020204" pitchFamily="34" charset="0"/>
              <a:cs typeface="Arial" panose="020B0604020202020204" pitchFamily="34" charset="0"/>
            </a:endParaRPr>
          </a:p>
          <a:p>
            <a:pPr lvl="0">
              <a:defRPr/>
            </a:pPr>
            <a:endParaRPr lang="vi-VN" sz="4000" b="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A55369-AE6F-4ADC-81FE-1EE985BDE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08" y="933569"/>
            <a:ext cx="5058192" cy="4529725"/>
          </a:xfrm>
          <a:prstGeom prst="rect">
            <a:avLst/>
          </a:prstGeom>
        </p:spPr>
      </p:pic>
      <p:sp>
        <p:nvSpPr>
          <p:cNvPr id="9" name="Rectangle 8">
            <a:extLst>
              <a:ext uri="{FF2B5EF4-FFF2-40B4-BE49-F238E27FC236}">
                <a16:creationId xmlns:a16="http://schemas.microsoft.com/office/drawing/2014/main" id="{A176C5E2-7B10-435C-B0D7-95EAE0214B8D}"/>
              </a:ext>
            </a:extLst>
          </p:cNvPr>
          <p:cNvSpPr/>
          <p:nvPr/>
        </p:nvSpPr>
        <p:spPr>
          <a:xfrm>
            <a:off x="2075972" y="4289418"/>
            <a:ext cx="3299948" cy="867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方正静蕾简体"/>
              <a:cs typeface="+mn-cs"/>
            </a:endParaRPr>
          </a:p>
        </p:txBody>
      </p:sp>
    </p:spTree>
    <p:extLst>
      <p:ext uri="{BB962C8B-B14F-4D97-AF65-F5344CB8AC3E}">
        <p14:creationId xmlns:p14="http://schemas.microsoft.com/office/powerpoint/2010/main" val="299243139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down)">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wipe(down)">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962E22-F631-4D95-8677-074629CE81B3}"/>
              </a:ext>
            </a:extLst>
          </p:cNvPr>
          <p:cNvSpPr txBox="1"/>
          <p:nvPr/>
        </p:nvSpPr>
        <p:spPr>
          <a:xfrm>
            <a:off x="1266945" y="1629438"/>
            <a:ext cx="414283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a:ln>
                  <a:noFill/>
                </a:ln>
                <a:solidFill>
                  <a:srgbClr val="FF5301"/>
                </a:solidFill>
                <a:effectLst>
                  <a:glow rad="228600">
                    <a:srgbClr val="FFC000">
                      <a:satMod val="175000"/>
                      <a:alpha val="40000"/>
                    </a:srgbClr>
                  </a:glow>
                </a:effectLst>
                <a:uLnTx/>
                <a:uFillTx/>
                <a:latin typeface="SVN-Aaron Script" panose="02000505070000020002" pitchFamily="50" charset="-18"/>
                <a:ea typeface="LNTH-Kids  Chinese Font 1" panose="02010600030101010101" pitchFamily="2" charset="-128"/>
                <a:cs typeface="+mn-cs"/>
              </a:rPr>
              <a:t>Tạm biệt và hẹn gặp lại</a:t>
            </a:r>
            <a:endParaRPr kumimoji="0" lang="en-US" sz="7200" b="0" i="0" u="none" strike="noStrike" kern="1200" cap="none" spc="-150" normalizeH="0" baseline="0" noProof="0" dirty="0">
              <a:ln>
                <a:noFill/>
              </a:ln>
              <a:solidFill>
                <a:srgbClr val="FF5301"/>
              </a:solidFill>
              <a:effectLst>
                <a:glow rad="228600">
                  <a:srgbClr val="FFC000">
                    <a:satMod val="175000"/>
                    <a:alpha val="40000"/>
                  </a:srgbClr>
                </a:glow>
              </a:effectLst>
              <a:uLnTx/>
              <a:uFillTx/>
              <a:latin typeface="SVN-Aaron Script" panose="02000505070000020002" pitchFamily="50" charset="-18"/>
              <a:ea typeface="LNTH-Kids  Chinese Font 1" panose="02010600030101010101" pitchFamily="2" charset="-128"/>
              <a:cs typeface="+mn-cs"/>
            </a:endParaRPr>
          </a:p>
        </p:txBody>
      </p:sp>
      <p:pic>
        <p:nvPicPr>
          <p:cNvPr id="15" name="Picture 14" descr="A picture containing vector graphics&#10;&#10;Description automatically generated">
            <a:extLst>
              <a:ext uri="{FF2B5EF4-FFF2-40B4-BE49-F238E27FC236}">
                <a16:creationId xmlns:a16="http://schemas.microsoft.com/office/drawing/2014/main" id="{050857DF-7128-4053-96C5-83DA8876D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154" b="10154"/>
          <a:stretch/>
        </p:blipFill>
        <p:spPr>
          <a:xfrm rot="720000">
            <a:off x="5760654" y="324284"/>
            <a:ext cx="4878785" cy="3888000"/>
          </a:xfrm>
          <a:prstGeom prst="rect">
            <a:avLst/>
          </a:prstGeom>
          <a:effectLst>
            <a:innerShdw blurRad="38100" dist="12700" dir="5400000">
              <a:prstClr val="black">
                <a:alpha val="50000"/>
              </a:prstClr>
            </a:innerShdw>
          </a:effectLst>
        </p:spPr>
      </p:pic>
    </p:spTree>
    <p:extLst>
      <p:ext uri="{BB962C8B-B14F-4D97-AF65-F5344CB8AC3E}">
        <p14:creationId xmlns:p14="http://schemas.microsoft.com/office/powerpoint/2010/main" val="41841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500"/>
                                        <p:tgtEl>
                                          <p:spTgt spid="8"/>
                                        </p:tgtEl>
                                      </p:cBhvr>
                                    </p:animEffect>
                                  </p:childTnLst>
                                </p:cTn>
                              </p:par>
                            </p:childTnLst>
                          </p:cTn>
                        </p:par>
                        <p:par>
                          <p:cTn id="12" fill="hold">
                            <p:stCondLst>
                              <p:cond delay="1000"/>
                            </p:stCondLst>
                            <p:childTnLst>
                              <p:par>
                                <p:cTn id="13" presetID="32" presetClass="emph" presetSubtype="0" repeatCount="indefinite" fill="hold" grpId="1" nodeType="after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8" name="图片 17">
            <a:extLst>
              <a:ext uri="{FF2B5EF4-FFF2-40B4-BE49-F238E27FC236}">
                <a16:creationId xmlns:a16="http://schemas.microsoft.com/office/drawing/2014/main" id="{71DB7D14-152B-E647-9446-565724438A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58753" y="1895955"/>
            <a:ext cx="6969247" cy="4536000"/>
          </a:xfrm>
          <a:prstGeom prst="rect">
            <a:avLst/>
          </a:prstGeom>
        </p:spPr>
      </p:pic>
      <p:pic>
        <p:nvPicPr>
          <p:cNvPr id="13" name="图片 17">
            <a:extLst>
              <a:ext uri="{FF2B5EF4-FFF2-40B4-BE49-F238E27FC236}">
                <a16:creationId xmlns:a16="http://schemas.microsoft.com/office/drawing/2014/main" id="{A5EE80A4-8CF4-45D6-A1B4-A29AA1F44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914"/>
          <a:stretch/>
        </p:blipFill>
        <p:spPr>
          <a:xfrm>
            <a:off x="4764000" y="1895955"/>
            <a:ext cx="6969247" cy="4536000"/>
          </a:xfrm>
          <a:prstGeom prst="rect">
            <a:avLst/>
          </a:prstGeom>
        </p:spPr>
      </p:pic>
      <p:pic>
        <p:nvPicPr>
          <p:cNvPr id="30" name="图片 29">
            <a:extLst>
              <a:ext uri="{FF2B5EF4-FFF2-40B4-BE49-F238E27FC236}">
                <a16:creationId xmlns:a16="http://schemas.microsoft.com/office/drawing/2014/main" id="{18D95816-EE75-6C45-897E-BE24685C9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834" y="-630556"/>
            <a:ext cx="2664000" cy="2664000"/>
          </a:xfrm>
          <a:prstGeom prst="rect">
            <a:avLst/>
          </a:prstGeom>
          <a:effectLst>
            <a:innerShdw blurRad="38100" dist="25400" dir="16200000">
              <a:prstClr val="black">
                <a:alpha val="50000"/>
              </a:prstClr>
            </a:innerShdw>
          </a:effectLst>
        </p:spPr>
      </p:pic>
      <p:sp>
        <p:nvSpPr>
          <p:cNvPr id="22" name="文本框 21">
            <a:extLst>
              <a:ext uri="{FF2B5EF4-FFF2-40B4-BE49-F238E27FC236}">
                <a16:creationId xmlns:a16="http://schemas.microsoft.com/office/drawing/2014/main" id="{47E2C883-F481-B34F-BE50-08319CC81029}"/>
              </a:ext>
            </a:extLst>
          </p:cNvPr>
          <p:cNvSpPr txBox="1"/>
          <p:nvPr/>
        </p:nvSpPr>
        <p:spPr>
          <a:xfrm>
            <a:off x="3156891" y="1215405"/>
            <a:ext cx="7737421" cy="3139321"/>
          </a:xfrm>
          <a:prstGeom prst="rect">
            <a:avLst/>
          </a:prstGeom>
          <a:noFill/>
          <a:effectLst>
            <a:reflection blurRad="76200" stA="49000" endPos="48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a:ln>
                  <a:solidFill>
                    <a:srgbClr val="009900"/>
                  </a:solidFill>
                </a:ln>
                <a:solidFill>
                  <a:srgbClr val="FFFF00"/>
                </a:solidFill>
                <a:effectLst>
                  <a:glow rad="127000">
                    <a:prstClr val="white"/>
                  </a:glow>
                  <a:outerShdw blurRad="63500" sx="102000" sy="102000" algn="ctr" rotWithShape="0">
                    <a:prstClr val="black">
                      <a:alpha val="40000"/>
                    </a:prstClr>
                  </a:outerShdw>
                </a:effectLst>
                <a:uLnTx/>
                <a:uFillTx/>
                <a:latin typeface="HP001" panose="020B0603050302020204" pitchFamily="34" charset="0"/>
                <a:ea typeface="HP001" panose="020B0603050302020204" pitchFamily="34" charset="0"/>
              </a:rPr>
              <a:t>Ôn viết</a:t>
            </a:r>
            <a:r>
              <a:rPr kumimoji="1" lang="en-US" altLang="zh-CN" sz="6600" b="1" i="0" u="none" strike="noStrike" kern="1200" cap="none" spc="0" normalizeH="0" noProof="0">
                <a:ln>
                  <a:solidFill>
                    <a:srgbClr val="009900"/>
                  </a:solidFill>
                </a:ln>
                <a:solidFill>
                  <a:srgbClr val="FFFF00"/>
                </a:solidFill>
                <a:effectLst>
                  <a:glow rad="127000">
                    <a:prstClr val="white"/>
                  </a:glow>
                  <a:outerShdw blurRad="63500" sx="102000" sy="102000" algn="ctr" rotWithShape="0">
                    <a:prstClr val="black">
                      <a:alpha val="40000"/>
                    </a:prstClr>
                  </a:outerShdw>
                </a:effectLst>
                <a:uLnTx/>
                <a:uFillTx/>
                <a:latin typeface="HP001" panose="020B0603050302020204" pitchFamily="34" charset="0"/>
                <a:ea typeface="HP001" panose="020B0603050302020204" pitchFamily="34" charset="0"/>
              </a:rPr>
              <a:t> chữ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noProof="0">
                <a:ln>
                  <a:solidFill>
                    <a:srgbClr val="009900"/>
                  </a:solidFill>
                </a:ln>
                <a:solidFill>
                  <a:srgbClr val="FFFF00"/>
                </a:solidFill>
                <a:effectLst>
                  <a:glow rad="127000">
                    <a:prstClr val="white"/>
                  </a:glow>
                  <a:outerShdw blurRad="63500" sx="102000" sy="102000" algn="ctr" rotWithShape="0">
                    <a:prstClr val="black">
                      <a:alpha val="40000"/>
                    </a:prstClr>
                  </a:outerShdw>
                </a:effectLst>
                <a:uLnTx/>
                <a:uFillTx/>
                <a:latin typeface="HP001" panose="020B0603050302020204" pitchFamily="34" charset="0"/>
                <a:ea typeface="HP001" panose="020B0603050302020204" pitchFamily="34" charset="0"/>
              </a:rPr>
              <a:t>C, G, S, L, Ê, I, K hoa cỡ nhỏ</a:t>
            </a:r>
            <a:endParaRPr kumimoji="1" lang="en-US" altLang="zh-CN" sz="6600" b="1" i="0" u="none" strike="noStrike" kern="1200" cap="none" spc="0" normalizeH="0" baseline="0" noProof="0">
              <a:ln>
                <a:solidFill>
                  <a:srgbClr val="009900"/>
                </a:solidFill>
              </a:ln>
              <a:solidFill>
                <a:srgbClr val="FFFF00"/>
              </a:solidFill>
              <a:effectLst>
                <a:glow rad="127000">
                  <a:prstClr val="white"/>
                </a:glow>
                <a:outerShdw blurRad="63500" sx="102000" sy="102000" algn="ctr" rotWithShape="0">
                  <a:prstClr val="black">
                    <a:alpha val="40000"/>
                  </a:prstClr>
                </a:outerShdw>
              </a:effectLst>
              <a:uLnTx/>
              <a:uFillTx/>
              <a:latin typeface="HP001" panose="020B0603050302020204" pitchFamily="34" charset="0"/>
              <a:ea typeface="HP001" panose="020B0603050302020204" pitchFamily="34" charset="0"/>
            </a:endParaRPr>
          </a:p>
        </p:txBody>
      </p:sp>
      <p:grpSp>
        <p:nvGrpSpPr>
          <p:cNvPr id="3" name="Group 2">
            <a:extLst>
              <a:ext uri="{FF2B5EF4-FFF2-40B4-BE49-F238E27FC236}">
                <a16:creationId xmlns:a16="http://schemas.microsoft.com/office/drawing/2014/main" id="{C6BF5F79-B62E-4661-AC85-6542CAC55BA5}"/>
              </a:ext>
            </a:extLst>
          </p:cNvPr>
          <p:cNvGrpSpPr/>
          <p:nvPr/>
        </p:nvGrpSpPr>
        <p:grpSpPr>
          <a:xfrm>
            <a:off x="514834" y="729405"/>
            <a:ext cx="3888000" cy="972000"/>
            <a:chOff x="4152000" y="1547746"/>
            <a:chExt cx="3888000" cy="972000"/>
          </a:xfrm>
        </p:grpSpPr>
        <p:pic>
          <p:nvPicPr>
            <p:cNvPr id="20" name="图片 19">
              <a:extLst>
                <a:ext uri="{FF2B5EF4-FFF2-40B4-BE49-F238E27FC236}">
                  <a16:creationId xmlns:a16="http://schemas.microsoft.com/office/drawing/2014/main" id="{BA6D0DD2-8D4E-BE4A-89DB-2DC0893083FB}"/>
                </a:ext>
              </a:extLst>
            </p:cNvPr>
            <p:cNvPicPr>
              <a:picLocks noChangeAspect="1"/>
            </p:cNvPicPr>
            <p:nvPr/>
          </p:nvPicPr>
          <p:blipFill>
            <a:blip r:embed="rId6"/>
            <a:stretch>
              <a:fillRect/>
            </a:stretch>
          </p:blipFill>
          <p:spPr>
            <a:xfrm>
              <a:off x="4152000" y="1547746"/>
              <a:ext cx="3888000" cy="972000"/>
            </a:xfrm>
            <a:prstGeom prst="rect">
              <a:avLst/>
            </a:prstGeom>
          </p:spPr>
        </p:pic>
        <p:sp>
          <p:nvSpPr>
            <p:cNvPr id="11" name="文本框 20">
              <a:extLst>
                <a:ext uri="{FF2B5EF4-FFF2-40B4-BE49-F238E27FC236}">
                  <a16:creationId xmlns:a16="http://schemas.microsoft.com/office/drawing/2014/main" id="{695F2E0B-FF53-4FF6-984C-C54152E505EE}"/>
                </a:ext>
              </a:extLst>
            </p:cNvPr>
            <p:cNvSpPr txBox="1"/>
            <p:nvPr/>
          </p:nvSpPr>
          <p:spPr>
            <a:xfrm>
              <a:off x="5765231" y="1572081"/>
              <a:ext cx="7906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a:ln>
                    <a:noFill/>
                  </a:ln>
                  <a:solidFill>
                    <a:prstClr val="white"/>
                  </a:solidFill>
                  <a:effectLst/>
                  <a:uLnTx/>
                  <a:uFillTx/>
                  <a:latin typeface="UVN Moi Hong" panose="03050602040405050B04" pitchFamily="66" charset="0"/>
                  <a:cs typeface="+mn-cs"/>
                </a:rPr>
                <a:t>02</a:t>
              </a:r>
              <a:endParaRPr kumimoji="1" lang="zh-CN" altLang="en-US" sz="5400" b="1" i="0" u="none" strike="noStrike" kern="1200" cap="none" spc="0" normalizeH="0" baseline="0" noProof="0">
                <a:ln>
                  <a:noFill/>
                </a:ln>
                <a:solidFill>
                  <a:prstClr val="white"/>
                </a:solidFill>
                <a:effectLst/>
                <a:uLnTx/>
                <a:uFillTx/>
                <a:latin typeface="UVN Moi Hong" panose="03050602040405050B04" pitchFamily="66" charset="0"/>
                <a:cs typeface="+mn-cs"/>
              </a:endParaRPr>
            </a:p>
          </p:txBody>
        </p:sp>
      </p:grpSp>
    </p:spTree>
    <p:extLst>
      <p:ext uri="{BB962C8B-B14F-4D97-AF65-F5344CB8AC3E}">
        <p14:creationId xmlns:p14="http://schemas.microsoft.com/office/powerpoint/2010/main" val="1210509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
                                        </p:tgtEl>
                                        <p:attrNameLst>
                                          <p:attrName>ppt_y</p:attrName>
                                        </p:attrNameLst>
                                      </p:cBhvr>
                                      <p:tavLst>
                                        <p:tav tm="0">
                                          <p:val>
                                            <p:strVal val="#ppt_y"/>
                                          </p:val>
                                        </p:tav>
                                        <p:tav tm="100000">
                                          <p:val>
                                            <p:strVal val="#ppt_y"/>
                                          </p:val>
                                        </p:tav>
                                      </p:tavLst>
                                    </p:anim>
                                    <p:anim calcmode="lin" valueType="num">
                                      <p:cBhvr>
                                        <p:cTn id="1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5"/>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624282" y="384879"/>
              <a:ext cx="2943434"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Quan sát mẫu chữ</a:t>
              </a:r>
            </a:p>
          </p:txBody>
        </p:sp>
      </p:grpSp>
      <p:pic>
        <p:nvPicPr>
          <p:cNvPr id="6" name="Picture 5">
            <a:extLst>
              <a:ext uri="{FF2B5EF4-FFF2-40B4-BE49-F238E27FC236}">
                <a16:creationId xmlns:a16="http://schemas.microsoft.com/office/drawing/2014/main" id="{B9D8E851-E686-44B6-80CB-17AA6333E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507" y="1470043"/>
            <a:ext cx="2038118" cy="2038118"/>
          </a:xfrm>
          <a:prstGeom prst="rect">
            <a:avLst/>
          </a:prstGeom>
        </p:spPr>
      </p:pic>
      <p:pic>
        <p:nvPicPr>
          <p:cNvPr id="8" name="Picture 7">
            <a:extLst>
              <a:ext uri="{FF2B5EF4-FFF2-40B4-BE49-F238E27FC236}">
                <a16:creationId xmlns:a16="http://schemas.microsoft.com/office/drawing/2014/main" id="{5544EF90-B2B7-4F84-83F1-965A76B8A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9106" y="1412592"/>
            <a:ext cx="2066939" cy="2039743"/>
          </a:xfrm>
          <a:prstGeom prst="rect">
            <a:avLst/>
          </a:prstGeom>
        </p:spPr>
      </p:pic>
      <p:pic>
        <p:nvPicPr>
          <p:cNvPr id="20" name="Picture 19">
            <a:extLst>
              <a:ext uri="{FF2B5EF4-FFF2-40B4-BE49-F238E27FC236}">
                <a16:creationId xmlns:a16="http://schemas.microsoft.com/office/drawing/2014/main" id="{6A72DC49-0EE2-44B9-8DCA-B821818A8D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1108" y="1381659"/>
            <a:ext cx="2038118" cy="2048359"/>
          </a:xfrm>
          <a:prstGeom prst="rect">
            <a:avLst/>
          </a:prstGeom>
        </p:spPr>
      </p:pic>
      <p:pic>
        <p:nvPicPr>
          <p:cNvPr id="22" name="Picture 21">
            <a:extLst>
              <a:ext uri="{FF2B5EF4-FFF2-40B4-BE49-F238E27FC236}">
                <a16:creationId xmlns:a16="http://schemas.microsoft.com/office/drawing/2014/main" id="{60499560-E664-4268-90F7-DC830534BC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07965" y="3955879"/>
            <a:ext cx="2539487" cy="2420995"/>
          </a:xfrm>
          <a:prstGeom prst="rect">
            <a:avLst/>
          </a:prstGeom>
        </p:spPr>
      </p:pic>
      <p:pic>
        <p:nvPicPr>
          <p:cNvPr id="24" name="Picture 23">
            <a:extLst>
              <a:ext uri="{FF2B5EF4-FFF2-40B4-BE49-F238E27FC236}">
                <a16:creationId xmlns:a16="http://schemas.microsoft.com/office/drawing/2014/main" id="{23CBC268-5DA5-428C-B896-85C5C21D5A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022" y="4014063"/>
            <a:ext cx="2075890" cy="2075890"/>
          </a:xfrm>
          <a:prstGeom prst="rect">
            <a:avLst/>
          </a:prstGeom>
        </p:spPr>
      </p:pic>
      <p:pic>
        <p:nvPicPr>
          <p:cNvPr id="28" name="Picture 27">
            <a:extLst>
              <a:ext uri="{FF2B5EF4-FFF2-40B4-BE49-F238E27FC236}">
                <a16:creationId xmlns:a16="http://schemas.microsoft.com/office/drawing/2014/main" id="{1E5B5BF8-DF8E-4561-AC72-E761F160F9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1162" y="4044477"/>
            <a:ext cx="2101641" cy="2091184"/>
          </a:xfrm>
          <a:prstGeom prst="rect">
            <a:avLst/>
          </a:prstGeom>
        </p:spPr>
      </p:pic>
      <p:pic>
        <p:nvPicPr>
          <p:cNvPr id="30" name="Picture 29">
            <a:extLst>
              <a:ext uri="{FF2B5EF4-FFF2-40B4-BE49-F238E27FC236}">
                <a16:creationId xmlns:a16="http://schemas.microsoft.com/office/drawing/2014/main" id="{856C9743-0BDD-4F76-999F-970A58ADE4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3792" y="4086789"/>
            <a:ext cx="2038118" cy="2038118"/>
          </a:xfrm>
          <a:prstGeom prst="rect">
            <a:avLst/>
          </a:prstGeom>
        </p:spPr>
      </p:pic>
      <p:pic>
        <p:nvPicPr>
          <p:cNvPr id="32" name="Picture 31">
            <a:extLst>
              <a:ext uri="{FF2B5EF4-FFF2-40B4-BE49-F238E27FC236}">
                <a16:creationId xmlns:a16="http://schemas.microsoft.com/office/drawing/2014/main" id="{9912F163-D124-4A17-9274-0C5C886C83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0640" y="849634"/>
            <a:ext cx="1901624" cy="2810283"/>
          </a:xfrm>
          <a:prstGeom prst="rect">
            <a:avLst/>
          </a:prstGeom>
        </p:spPr>
      </p:pic>
    </p:spTree>
    <p:extLst>
      <p:ext uri="{BB962C8B-B14F-4D97-AF65-F5344CB8AC3E}">
        <p14:creationId xmlns:p14="http://schemas.microsoft.com/office/powerpoint/2010/main" val="6409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57764" y="196142"/>
            <a:ext cx="3076484" cy="900000"/>
            <a:chOff x="4557764" y="196142"/>
            <a:chExt cx="3076484"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557764" y="384879"/>
              <a:ext cx="3076484"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Thực hiện yêu cầu:</a:t>
              </a:r>
            </a:p>
          </p:txBody>
        </p:sp>
      </p:grpSp>
      <p:pic>
        <p:nvPicPr>
          <p:cNvPr id="6" name="Picture 5">
            <a:extLst>
              <a:ext uri="{FF2B5EF4-FFF2-40B4-BE49-F238E27FC236}">
                <a16:creationId xmlns:a16="http://schemas.microsoft.com/office/drawing/2014/main" id="{97A75889-0589-4B37-BBFE-5F9AA81846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67346" y="3726000"/>
            <a:ext cx="3132000" cy="3132000"/>
          </a:xfrm>
          <a:prstGeom prst="rect">
            <a:avLst/>
          </a:prstGeom>
        </p:spPr>
      </p:pic>
      <p:grpSp>
        <p:nvGrpSpPr>
          <p:cNvPr id="29" name="Group 28">
            <a:extLst>
              <a:ext uri="{FF2B5EF4-FFF2-40B4-BE49-F238E27FC236}">
                <a16:creationId xmlns:a16="http://schemas.microsoft.com/office/drawing/2014/main" id="{E4AB8FD7-E9C5-4F0C-B623-F6E71FEB8EFD}"/>
              </a:ext>
            </a:extLst>
          </p:cNvPr>
          <p:cNvGrpSpPr/>
          <p:nvPr/>
        </p:nvGrpSpPr>
        <p:grpSpPr>
          <a:xfrm>
            <a:off x="8515299" y="930260"/>
            <a:ext cx="3676701" cy="3672000"/>
            <a:chOff x="8515299" y="930260"/>
            <a:chExt cx="3676701" cy="3672000"/>
          </a:xfrm>
        </p:grpSpPr>
        <p:pic>
          <p:nvPicPr>
            <p:cNvPr id="26" name="Picture 25">
              <a:extLst>
                <a:ext uri="{FF2B5EF4-FFF2-40B4-BE49-F238E27FC236}">
                  <a16:creationId xmlns:a16="http://schemas.microsoft.com/office/drawing/2014/main" id="{3886720A-04BB-4C39-B7B3-A6C32500E1E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Lst>
            </a:blip>
            <a:stretch>
              <a:fillRect/>
            </a:stretch>
          </p:blipFill>
          <p:spPr>
            <a:xfrm>
              <a:off x="8515299" y="930260"/>
              <a:ext cx="3676701" cy="3672000"/>
            </a:xfrm>
            <a:prstGeom prst="rect">
              <a:avLst/>
            </a:prstGeom>
          </p:spPr>
        </p:pic>
        <p:sp>
          <p:nvSpPr>
            <p:cNvPr id="27" name="TextBox 26">
              <a:extLst>
                <a:ext uri="{FF2B5EF4-FFF2-40B4-BE49-F238E27FC236}">
                  <a16:creationId xmlns:a16="http://schemas.microsoft.com/office/drawing/2014/main" id="{F123A51B-0085-4D4A-855E-17C79F563ED4}"/>
                </a:ext>
              </a:extLst>
            </p:cNvPr>
            <p:cNvSpPr txBox="1"/>
            <p:nvPr/>
          </p:nvSpPr>
          <p:spPr>
            <a:xfrm>
              <a:off x="9175058" y="1889097"/>
              <a:ext cx="23663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2F4D"/>
                  </a:solidFill>
                  <a:effectLst/>
                  <a:uLnTx/>
                  <a:uFillTx/>
                  <a:latin typeface="UVN Moi Hong" panose="03050602040405050B04" pitchFamily="66" charset="0"/>
                  <a:cs typeface="+mn-cs"/>
                </a:rPr>
                <a:t>Nhắc lại chiều cao, độ rộng của các chữ</a:t>
              </a:r>
            </a:p>
          </p:txBody>
        </p:sp>
      </p:grpSp>
      <p:pic>
        <p:nvPicPr>
          <p:cNvPr id="31" name="图片 12">
            <a:extLst>
              <a:ext uri="{FF2B5EF4-FFF2-40B4-BE49-F238E27FC236}">
                <a16:creationId xmlns:a16="http://schemas.microsoft.com/office/drawing/2014/main" id="{60B5DE8C-D27A-49BB-86A9-E95D2EC6C6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7800000">
            <a:off x="1788965" y="5624966"/>
            <a:ext cx="1305778" cy="936000"/>
          </a:xfrm>
          <a:prstGeom prst="rect">
            <a:avLst/>
          </a:prstGeom>
        </p:spPr>
      </p:pic>
      <p:pic>
        <p:nvPicPr>
          <p:cNvPr id="5" name="Picture 4">
            <a:extLst>
              <a:ext uri="{FF2B5EF4-FFF2-40B4-BE49-F238E27FC236}">
                <a16:creationId xmlns:a16="http://schemas.microsoft.com/office/drawing/2014/main" id="{A3846E7E-6E64-4A29-A04E-CABBFC69CABB}"/>
              </a:ext>
            </a:extLst>
          </p:cNvPr>
          <p:cNvPicPr>
            <a:picLocks noChangeAspect="1"/>
          </p:cNvPicPr>
          <p:nvPr/>
        </p:nvPicPr>
        <p:blipFill>
          <a:blip r:embed="rId11"/>
          <a:stretch>
            <a:fillRect/>
          </a:stretch>
        </p:blipFill>
        <p:spPr>
          <a:xfrm>
            <a:off x="783241" y="1537558"/>
            <a:ext cx="7663139" cy="4189552"/>
          </a:xfrm>
          <a:prstGeom prst="rect">
            <a:avLst/>
          </a:prstGeom>
        </p:spPr>
      </p:pic>
    </p:spTree>
    <p:extLst>
      <p:ext uri="{BB962C8B-B14F-4D97-AF65-F5344CB8AC3E}">
        <p14:creationId xmlns:p14="http://schemas.microsoft.com/office/powerpoint/2010/main" val="2480574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4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0000">
                                          <p:cBhvr additive="base">
                                            <p:cTn id="20"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9" name="Trò-chơi-chíu.wav"/>
                                            </p:tgtEl>
                                          </p:cMediaNode>
                                        </p:audio>
                                      </p:sub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4651545" y="384879"/>
              <a:ext cx="2888932"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prstClr val="white"/>
                  </a:solidFill>
                  <a:effectLst>
                    <a:outerShdw blurRad="38100" dist="38100" dir="2700000" algn="tl">
                      <a:srgbClr val="000000">
                        <a:alpha val="43137"/>
                      </a:srgbClr>
                    </a:outerShdw>
                  </a:effectLst>
                  <a:uLnTx/>
                  <a:uFillTx/>
                  <a:latin typeface="UVN Moi Hong" panose="03050602040405050B04" pitchFamily="66" charset="0"/>
                  <a:cs typeface="+mn-cs"/>
                </a:rPr>
                <a:t>Chia sẻ trước lớp</a:t>
              </a:r>
            </a:p>
          </p:txBody>
        </p:sp>
      </p:grpSp>
      <p:pic>
        <p:nvPicPr>
          <p:cNvPr id="9" name="Picture 8" descr="A picture containing toy, doll&#10;&#10;Description automatically generated">
            <a:extLst>
              <a:ext uri="{FF2B5EF4-FFF2-40B4-BE49-F238E27FC236}">
                <a16:creationId xmlns:a16="http://schemas.microsoft.com/office/drawing/2014/main" id="{C6FC1FD9-602A-4143-9ADE-8EB881D924E1}"/>
              </a:ext>
            </a:extLst>
          </p:cNvPr>
          <p:cNvPicPr>
            <a:picLocks noChangeAspect="1"/>
          </p:cNvPicPr>
          <p:nvPr/>
        </p:nvPicPr>
        <p:blipFill rotWithShape="1">
          <a:blip r:embed="rId7">
            <a:extLst>
              <a:ext uri="{28A0092B-C50C-407E-A947-70E740481C1C}">
                <a14:useLocalDpi xmlns:a14="http://schemas.microsoft.com/office/drawing/2010/main" val="0"/>
              </a:ext>
            </a:extLst>
          </a:blip>
          <a:srcRect l="1392" t="3728" r="1392" b="7450"/>
          <a:stretch/>
        </p:blipFill>
        <p:spPr>
          <a:xfrm>
            <a:off x="3810460" y="2223000"/>
            <a:ext cx="4570576" cy="4176000"/>
          </a:xfrm>
          <a:prstGeom prst="rect">
            <a:avLst/>
          </a:prstGeom>
        </p:spPr>
      </p:pic>
      <p:grpSp>
        <p:nvGrpSpPr>
          <p:cNvPr id="25" name="Group 24">
            <a:extLst>
              <a:ext uri="{FF2B5EF4-FFF2-40B4-BE49-F238E27FC236}">
                <a16:creationId xmlns:a16="http://schemas.microsoft.com/office/drawing/2014/main" id="{BCDDAEF5-F73B-425D-ACB5-64203887DA25}"/>
              </a:ext>
            </a:extLst>
          </p:cNvPr>
          <p:cNvGrpSpPr/>
          <p:nvPr/>
        </p:nvGrpSpPr>
        <p:grpSpPr>
          <a:xfrm>
            <a:off x="710203" y="196142"/>
            <a:ext cx="3492000" cy="3492000"/>
            <a:chOff x="710203" y="196142"/>
            <a:chExt cx="3492000" cy="3492000"/>
          </a:xfrm>
        </p:grpSpPr>
        <p:pic>
          <p:nvPicPr>
            <p:cNvPr id="21" name="Picture 20" descr="Shape&#10;&#10;Description automatically generated">
              <a:extLst>
                <a:ext uri="{FF2B5EF4-FFF2-40B4-BE49-F238E27FC236}">
                  <a16:creationId xmlns:a16="http://schemas.microsoft.com/office/drawing/2014/main" id="{0093AF71-09B3-4568-9D97-F30D5F829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03" y="196142"/>
              <a:ext cx="3492000" cy="3492000"/>
            </a:xfrm>
            <a:prstGeom prst="rect">
              <a:avLst/>
            </a:prstGeom>
          </p:spPr>
        </p:pic>
        <p:sp>
          <p:nvSpPr>
            <p:cNvPr id="32" name="TextBox 31">
              <a:extLst>
                <a:ext uri="{FF2B5EF4-FFF2-40B4-BE49-F238E27FC236}">
                  <a16:creationId xmlns:a16="http://schemas.microsoft.com/office/drawing/2014/main" id="{E6B5D6F4-678F-4AAC-BC96-AE527E5D771C}"/>
                </a:ext>
              </a:extLst>
            </p:cNvPr>
            <p:cNvSpPr txBox="1"/>
            <p:nvPr/>
          </p:nvSpPr>
          <p:spPr>
            <a:xfrm>
              <a:off x="1554353" y="1588199"/>
              <a:ext cx="18036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rPr>
                <a:t>Trình bày</a:t>
              </a:r>
            </a:p>
          </p:txBody>
        </p:sp>
      </p:grpSp>
      <p:grpSp>
        <p:nvGrpSpPr>
          <p:cNvPr id="28" name="Group 27">
            <a:extLst>
              <a:ext uri="{FF2B5EF4-FFF2-40B4-BE49-F238E27FC236}">
                <a16:creationId xmlns:a16="http://schemas.microsoft.com/office/drawing/2014/main" id="{70DFD826-6381-4629-B53B-A865BB80D01B}"/>
              </a:ext>
            </a:extLst>
          </p:cNvPr>
          <p:cNvGrpSpPr/>
          <p:nvPr/>
        </p:nvGrpSpPr>
        <p:grpSpPr>
          <a:xfrm>
            <a:off x="7989293" y="196142"/>
            <a:ext cx="3492000" cy="3492000"/>
            <a:chOff x="7989293" y="196142"/>
            <a:chExt cx="3492000" cy="3492000"/>
          </a:xfrm>
        </p:grpSpPr>
        <p:pic>
          <p:nvPicPr>
            <p:cNvPr id="23" name="Picture 22" descr="Shape&#10;&#10;Description automatically generated with medium confidence">
              <a:extLst>
                <a:ext uri="{FF2B5EF4-FFF2-40B4-BE49-F238E27FC236}">
                  <a16:creationId xmlns:a16="http://schemas.microsoft.com/office/drawing/2014/main" id="{A3EE0DA3-60F7-4C80-9BF3-EF8BB1AD4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89293" y="196142"/>
              <a:ext cx="3492000" cy="3492000"/>
            </a:xfrm>
            <a:prstGeom prst="rect">
              <a:avLst/>
            </a:prstGeom>
          </p:spPr>
        </p:pic>
        <p:sp>
          <p:nvSpPr>
            <p:cNvPr id="33" name="TextBox 32">
              <a:extLst>
                <a:ext uri="{FF2B5EF4-FFF2-40B4-BE49-F238E27FC236}">
                  <a16:creationId xmlns:a16="http://schemas.microsoft.com/office/drawing/2014/main" id="{8C6B6CFB-7A7D-48C4-AB74-3490963755EA}"/>
                </a:ext>
              </a:extLst>
            </p:cNvPr>
            <p:cNvSpPr txBox="1"/>
            <p:nvPr/>
          </p:nvSpPr>
          <p:spPr>
            <a:xfrm>
              <a:off x="8875121" y="1590513"/>
              <a:ext cx="17203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6CC"/>
                  </a:solidFill>
                  <a:effectLst/>
                  <a:uLnTx/>
                  <a:uFillTx/>
                  <a:latin typeface="UVN Moi Hong" panose="03050602040405050B04" pitchFamily="66" charset="0"/>
                  <a:cs typeface="+mn-cs"/>
                </a:rPr>
                <a:t>Nhận xét</a:t>
              </a:r>
            </a:p>
          </p:txBody>
        </p:sp>
      </p:grpSp>
      <p:pic>
        <p:nvPicPr>
          <p:cNvPr id="39" name="图片 12">
            <a:extLst>
              <a:ext uri="{FF2B5EF4-FFF2-40B4-BE49-F238E27FC236}">
                <a16:creationId xmlns:a16="http://schemas.microsoft.com/office/drawing/2014/main" id="{B32F9C8C-155E-4578-9FB2-002D0B8471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7340106">
            <a:off x="8506774" y="4851866"/>
            <a:ext cx="1356000" cy="972000"/>
          </a:xfrm>
          <a:prstGeom prst="rect">
            <a:avLst/>
          </a:prstGeom>
        </p:spPr>
      </p:pic>
      <p:pic>
        <p:nvPicPr>
          <p:cNvPr id="41" name="图片 12">
            <a:extLst>
              <a:ext uri="{FF2B5EF4-FFF2-40B4-BE49-F238E27FC236}">
                <a16:creationId xmlns:a16="http://schemas.microsoft.com/office/drawing/2014/main" id="{476F2F75-A769-495E-B0F4-74A6EA54F4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4259894" flipH="1">
            <a:off x="2328218" y="4851866"/>
            <a:ext cx="1356000" cy="972000"/>
          </a:xfrm>
          <a:prstGeom prst="rect">
            <a:avLst/>
          </a:prstGeom>
        </p:spPr>
      </p:pic>
    </p:spTree>
    <p:extLst>
      <p:ext uri="{BB962C8B-B14F-4D97-AF65-F5344CB8AC3E}">
        <p14:creationId xmlns:p14="http://schemas.microsoft.com/office/powerpoint/2010/main" val="2561122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 presetClass="entr" presetSubtype="8" fill="hold" nodeType="withEffect">
                                      <p:stCondLst>
                                        <p:cond delay="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p:stCondLst>
                                  <p:cond delay="1250"/>
                                </p:stCondLst>
                                <p:childTnLst>
                                  <p:par>
                                    <p:cTn id="35" presetID="22" presetClass="entr" presetSubtype="4"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750"/>
                                            <p:tgtEl>
                                              <p:spTgt spid="38"/>
                                            </p:tgtEl>
                                          </p:cBhvr>
                                        </p:animEffect>
                                      </p:childTnLst>
                                    </p:cTn>
                                  </p:par>
                                  <p:par>
                                    <p:cTn id="19" presetID="22" presetClass="entr" presetSubtype="4" fill="hold" nodeType="withEffect">
                                      <p:stCondLst>
                                        <p:cond delay="25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750"/>
                                            <p:tgtEl>
                                              <p:spTgt spid="40"/>
                                            </p:tgtEl>
                                          </p:cBhvr>
                                        </p:animEffect>
                                      </p:childTnLst>
                                    </p:cTn>
                                  </p:par>
                                  <p:par>
                                    <p:cTn id="22" presetID="2" presetClass="entr" presetSubtype="8" fill="hold" nodeType="withEffect">
                                      <p:stCondLst>
                                        <p:cond delay="5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0-#ppt_w/2"/>
                                              </p:val>
                                            </p:tav>
                                            <p:tav tm="100000">
                                              <p:val>
                                                <p:strVal val="#ppt_x"/>
                                              </p:val>
                                            </p:tav>
                                          </p:tavLst>
                                        </p:anim>
                                        <p:anim calcmode="lin" valueType="num">
                                          <p:cBhvr additive="base">
                                            <p:cTn id="25" dur="500" fill="hold"/>
                                            <p:tgtEl>
                                              <p:spTgt spid="4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1+#ppt_w/2"/>
                                              </p:val>
                                            </p:tav>
                                            <p:tav tm="100000">
                                              <p:val>
                                                <p:strVal val="#ppt_x"/>
                                              </p:val>
                                            </p:tav>
                                          </p:tavLst>
                                        </p:anim>
                                        <p:anim calcmode="lin" valueType="num">
                                          <p:cBhvr additive="base">
                                            <p:cTn id="2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Trò-chơi-chíu.wav"/>
                                            </p:tgtEl>
                                          </p:cMediaNode>
                                        </p:audio>
                                      </p:sub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125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5353661" y="384879"/>
              <a:ext cx="1484702"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srgbClr val="02868F"/>
                  </a:solidFill>
                  <a:effectLst>
                    <a:glow rad="76200">
                      <a:prstClr val="white"/>
                    </a:glow>
                    <a:outerShdw blurRad="38100" dist="38100" dir="2700000" algn="tl">
                      <a:srgbClr val="000000">
                        <a:alpha val="43137"/>
                      </a:srgbClr>
                    </a:outerShdw>
                  </a:effectLst>
                  <a:uLnTx/>
                  <a:uFillTx/>
                  <a:latin typeface="UVN Moi Hong" panose="03050602040405050B04" pitchFamily="66" charset="0"/>
                  <a:cs typeface="+mn-cs"/>
                </a:rPr>
                <a:t>Nhóm 1</a:t>
              </a:r>
            </a:p>
          </p:txBody>
        </p:sp>
      </p:grpSp>
      <p:grpSp>
        <p:nvGrpSpPr>
          <p:cNvPr id="8" name="Group 7">
            <a:extLst>
              <a:ext uri="{FF2B5EF4-FFF2-40B4-BE49-F238E27FC236}">
                <a16:creationId xmlns:a16="http://schemas.microsoft.com/office/drawing/2014/main" id="{3D6361FD-C93B-462F-AED9-AC709C4225D2}"/>
              </a:ext>
            </a:extLst>
          </p:cNvPr>
          <p:cNvGrpSpPr/>
          <p:nvPr/>
        </p:nvGrpSpPr>
        <p:grpSpPr>
          <a:xfrm>
            <a:off x="1075385" y="3812402"/>
            <a:ext cx="4607033" cy="1217841"/>
            <a:chOff x="1075385" y="3812402"/>
            <a:chExt cx="4607033" cy="1217841"/>
          </a:xfrm>
        </p:grpSpPr>
        <p:pic>
          <p:nvPicPr>
            <p:cNvPr id="34" name="Picture 33" descr="Graphical user interface&#10;&#10;Description automatically generated">
              <a:extLst>
                <a:ext uri="{FF2B5EF4-FFF2-40B4-BE49-F238E27FC236}">
                  <a16:creationId xmlns:a16="http://schemas.microsoft.com/office/drawing/2014/main" id="{F4B2B775-68E5-4829-8E3F-8B651DC57986}"/>
                </a:ext>
              </a:extLst>
            </p:cNvPr>
            <p:cNvPicPr>
              <a:picLocks noChangeAspect="1"/>
            </p:cNvPicPr>
            <p:nvPr/>
          </p:nvPicPr>
          <p:blipFill rotWithShape="1">
            <a:blip r:embed="rId7">
              <a:extLst>
                <a:ext uri="{28A0092B-C50C-407E-A947-70E740481C1C}">
                  <a14:useLocalDpi xmlns:a14="http://schemas.microsoft.com/office/drawing/2010/main" val="0"/>
                </a:ext>
              </a:extLst>
            </a:blip>
            <a:srcRect l="17247" t="50417" r="17842" b="36746"/>
            <a:stretch/>
          </p:blipFill>
          <p:spPr>
            <a:xfrm>
              <a:off x="1075385" y="3812402"/>
              <a:ext cx="4607033" cy="1217841"/>
            </a:xfrm>
            <a:prstGeom prst="rect">
              <a:avLst/>
            </a:prstGeom>
          </p:spPr>
        </p:pic>
        <p:sp>
          <p:nvSpPr>
            <p:cNvPr id="35" name="TextBox 34">
              <a:extLst>
                <a:ext uri="{FF2B5EF4-FFF2-40B4-BE49-F238E27FC236}">
                  <a16:creationId xmlns:a16="http://schemas.microsoft.com/office/drawing/2014/main" id="{BFA7EA8E-FFEC-4F48-8957-E06C65457997}"/>
                </a:ext>
              </a:extLst>
            </p:cNvPr>
            <p:cNvSpPr txBox="1"/>
            <p:nvPr/>
          </p:nvSpPr>
          <p:spPr>
            <a:xfrm>
              <a:off x="1371759" y="4241108"/>
              <a:ext cx="36098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cao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2 ô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ly</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rưỡi</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671E9754-D7BA-4884-BA2D-62B1BCC3548B}"/>
              </a:ext>
            </a:extLst>
          </p:cNvPr>
          <p:cNvGrpSpPr/>
          <p:nvPr/>
        </p:nvGrpSpPr>
        <p:grpSpPr>
          <a:xfrm>
            <a:off x="3378901" y="5104364"/>
            <a:ext cx="4607033" cy="1219301"/>
            <a:chOff x="3378901" y="5104364"/>
            <a:chExt cx="4607033" cy="1219301"/>
          </a:xfrm>
        </p:grpSpPr>
        <p:pic>
          <p:nvPicPr>
            <p:cNvPr id="6" name="Picture 5" descr="Graphical user interface&#10;&#10;Description automatically generated">
              <a:extLst>
                <a:ext uri="{FF2B5EF4-FFF2-40B4-BE49-F238E27FC236}">
                  <a16:creationId xmlns:a16="http://schemas.microsoft.com/office/drawing/2014/main" id="{8B8E08F5-7243-4348-8CC6-8EFB0DF49F42}"/>
                </a:ext>
              </a:extLst>
            </p:cNvPr>
            <p:cNvPicPr>
              <a:picLocks noChangeAspect="1"/>
            </p:cNvPicPr>
            <p:nvPr/>
          </p:nvPicPr>
          <p:blipFill rotWithShape="1">
            <a:blip r:embed="rId7">
              <a:extLst>
                <a:ext uri="{28A0092B-C50C-407E-A947-70E740481C1C}">
                  <a14:useLocalDpi xmlns:a14="http://schemas.microsoft.com/office/drawing/2010/main" val="0"/>
                </a:ext>
              </a:extLst>
            </a:blip>
            <a:srcRect l="17247" t="66025" r="17842" b="21122"/>
            <a:stretch/>
          </p:blipFill>
          <p:spPr>
            <a:xfrm>
              <a:off x="3378901" y="5104364"/>
              <a:ext cx="4607033" cy="1219301"/>
            </a:xfrm>
            <a:prstGeom prst="rect">
              <a:avLst/>
            </a:prstGeom>
          </p:spPr>
        </p:pic>
        <p:sp>
          <p:nvSpPr>
            <p:cNvPr id="36" name="TextBox 35">
              <a:extLst>
                <a:ext uri="{FF2B5EF4-FFF2-40B4-BE49-F238E27FC236}">
                  <a16:creationId xmlns:a16="http://schemas.microsoft.com/office/drawing/2014/main" id="{F441C447-F69B-4854-B783-DE9970DDBE20}"/>
                </a:ext>
              </a:extLst>
            </p:cNvPr>
            <p:cNvSpPr txBox="1"/>
            <p:nvPr/>
          </p:nvSpPr>
          <p:spPr>
            <a:xfrm>
              <a:off x="3844655" y="5469189"/>
              <a:ext cx="3652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a:t>
              </a:r>
              <a:r>
                <a:rPr kumimoji="0" lang="en-US" sz="3600" b="0" i="0" u="none" strike="noStrike" kern="1200" cap="none" spc="0" normalizeH="0" baseline="0" noProof="0" dirty="0" err="1">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rộng</a:t>
              </a:r>
              <a:r>
                <a:rPr kumimoji="0" lang="en-US" sz="3600" b="0" i="0" u="none" strike="noStrike" kern="1200" cap="none" spc="0" normalizeH="0" baseline="0" noProof="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2 ô ly</a:t>
              </a:r>
              <a:endParaRPr kumimoji="0" lang="en-US" sz="3600" b="0" i="0" u="none" strike="noStrike" kern="1200" cap="none" spc="0" normalizeH="0" baseline="0" noProof="0" dirty="0">
                <a:ln>
                  <a:noFill/>
                </a:ln>
                <a:solidFill>
                  <a:srgbClr val="2282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1A55D0A7-7418-400F-B6A0-6644041D99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543" y="1533769"/>
            <a:ext cx="2038118" cy="2038118"/>
          </a:xfrm>
          <a:prstGeom prst="rect">
            <a:avLst/>
          </a:prstGeom>
        </p:spPr>
      </p:pic>
      <p:pic>
        <p:nvPicPr>
          <p:cNvPr id="23" name="Picture 22">
            <a:extLst>
              <a:ext uri="{FF2B5EF4-FFF2-40B4-BE49-F238E27FC236}">
                <a16:creationId xmlns:a16="http://schemas.microsoft.com/office/drawing/2014/main" id="{80BA5F37-13C4-434B-B409-0D61C7F7E8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8797" y="1577407"/>
            <a:ext cx="2038118" cy="2048359"/>
          </a:xfrm>
          <a:prstGeom prst="rect">
            <a:avLst/>
          </a:prstGeom>
        </p:spPr>
      </p:pic>
      <p:pic>
        <p:nvPicPr>
          <p:cNvPr id="25" name="Picture 24">
            <a:extLst>
              <a:ext uri="{FF2B5EF4-FFF2-40B4-BE49-F238E27FC236}">
                <a16:creationId xmlns:a16="http://schemas.microsoft.com/office/drawing/2014/main" id="{FC5894C2-ED57-4B4D-89D6-9B70C82841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2051" y="1515577"/>
            <a:ext cx="2539487" cy="2420995"/>
          </a:xfrm>
          <a:prstGeom prst="rect">
            <a:avLst/>
          </a:prstGeom>
        </p:spPr>
      </p:pic>
    </p:spTree>
    <p:extLst>
      <p:ext uri="{BB962C8B-B14F-4D97-AF65-F5344CB8AC3E}">
        <p14:creationId xmlns:p14="http://schemas.microsoft.com/office/powerpoint/2010/main" val="39917194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ppt_y</p:attrName>
                                        </p:attrNameLst>
                                      </p:cBhvr>
                                      <p:tavLst>
                                        <p:tav tm="0">
                                          <p:val>
                                            <p:strVal val="#ppt_y+#ppt_h*1.125000"/>
                                          </p:val>
                                        </p:tav>
                                        <p:tav tm="100000">
                                          <p:val>
                                            <p:strVal val="#ppt_y"/>
                                          </p:val>
                                        </p:tav>
                                      </p:tavLst>
                                    </p:anim>
                                    <p:animEffect transition="in" filter="wipe(up)">
                                      <p:cBhvr>
                                        <p:cTn id="27"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圆角矩形 1">
            <a:extLst>
              <a:ext uri="{FF2B5EF4-FFF2-40B4-BE49-F238E27FC236}">
                <a16:creationId xmlns:a16="http://schemas.microsoft.com/office/drawing/2014/main" id="{0B6717B6-30E1-4FD7-9601-F2C4B8FF8283}"/>
              </a:ext>
            </a:extLst>
          </p:cNvPr>
          <p:cNvSpPr/>
          <p:nvPr/>
        </p:nvSpPr>
        <p:spPr>
          <a:xfrm>
            <a:off x="516000" y="459000"/>
            <a:ext cx="11160000" cy="5940000"/>
          </a:xfrm>
          <a:custGeom>
            <a:avLst/>
            <a:gdLst>
              <a:gd name="connsiteX0" fmla="*/ 0 w 11160000"/>
              <a:gd name="connsiteY0" fmla="*/ 501277 h 5940000"/>
              <a:gd name="connsiteX1" fmla="*/ 501277 w 11160000"/>
              <a:gd name="connsiteY1" fmla="*/ 0 h 5940000"/>
              <a:gd name="connsiteX2" fmla="*/ 1178440 w 11160000"/>
              <a:gd name="connsiteY2" fmla="*/ 0 h 5940000"/>
              <a:gd name="connsiteX3" fmla="*/ 1855603 w 11160000"/>
              <a:gd name="connsiteY3" fmla="*/ 0 h 5940000"/>
              <a:gd name="connsiteX4" fmla="*/ 2634341 w 11160000"/>
              <a:gd name="connsiteY4" fmla="*/ 0 h 5940000"/>
              <a:gd name="connsiteX5" fmla="*/ 3514653 w 11160000"/>
              <a:gd name="connsiteY5" fmla="*/ 0 h 5940000"/>
              <a:gd name="connsiteX6" fmla="*/ 4293390 w 11160000"/>
              <a:gd name="connsiteY6" fmla="*/ 0 h 5940000"/>
              <a:gd name="connsiteX7" fmla="*/ 5173702 w 11160000"/>
              <a:gd name="connsiteY7" fmla="*/ 0 h 5940000"/>
              <a:gd name="connsiteX8" fmla="*/ 5952440 w 11160000"/>
              <a:gd name="connsiteY8" fmla="*/ 0 h 5940000"/>
              <a:gd name="connsiteX9" fmla="*/ 6426454 w 11160000"/>
              <a:gd name="connsiteY9" fmla="*/ 0 h 5940000"/>
              <a:gd name="connsiteX10" fmla="*/ 7205191 w 11160000"/>
              <a:gd name="connsiteY10" fmla="*/ 0 h 5940000"/>
              <a:gd name="connsiteX11" fmla="*/ 7780780 w 11160000"/>
              <a:gd name="connsiteY11" fmla="*/ 0 h 5940000"/>
              <a:gd name="connsiteX12" fmla="*/ 8254794 w 11160000"/>
              <a:gd name="connsiteY12" fmla="*/ 0 h 5940000"/>
              <a:gd name="connsiteX13" fmla="*/ 8627234 w 11160000"/>
              <a:gd name="connsiteY13" fmla="*/ 0 h 5940000"/>
              <a:gd name="connsiteX14" fmla="*/ 9101248 w 11160000"/>
              <a:gd name="connsiteY14" fmla="*/ 0 h 5940000"/>
              <a:gd name="connsiteX15" fmla="*/ 9575262 w 11160000"/>
              <a:gd name="connsiteY15" fmla="*/ 0 h 5940000"/>
              <a:gd name="connsiteX16" fmla="*/ 10658723 w 11160000"/>
              <a:gd name="connsiteY16" fmla="*/ 0 h 5940000"/>
              <a:gd name="connsiteX17" fmla="*/ 11160000 w 11160000"/>
              <a:gd name="connsiteY17" fmla="*/ 501277 h 5940000"/>
              <a:gd name="connsiteX18" fmla="*/ 11160000 w 11160000"/>
              <a:gd name="connsiteY18" fmla="*/ 970334 h 5940000"/>
              <a:gd name="connsiteX19" fmla="*/ 11160000 w 11160000"/>
              <a:gd name="connsiteY19" fmla="*/ 1488766 h 5940000"/>
              <a:gd name="connsiteX20" fmla="*/ 11160000 w 11160000"/>
              <a:gd name="connsiteY20" fmla="*/ 2204696 h 5940000"/>
              <a:gd name="connsiteX21" fmla="*/ 11160000 w 11160000"/>
              <a:gd name="connsiteY21" fmla="*/ 2723128 h 5940000"/>
              <a:gd name="connsiteX22" fmla="*/ 11160000 w 11160000"/>
              <a:gd name="connsiteY22" fmla="*/ 3389683 h 5940000"/>
              <a:gd name="connsiteX23" fmla="*/ 11160000 w 11160000"/>
              <a:gd name="connsiteY23" fmla="*/ 4105613 h 5940000"/>
              <a:gd name="connsiteX24" fmla="*/ 11160000 w 11160000"/>
              <a:gd name="connsiteY24" fmla="*/ 4574670 h 5940000"/>
              <a:gd name="connsiteX25" fmla="*/ 11160000 w 11160000"/>
              <a:gd name="connsiteY25" fmla="*/ 5438723 h 5940000"/>
              <a:gd name="connsiteX26" fmla="*/ 10658723 w 11160000"/>
              <a:gd name="connsiteY26" fmla="*/ 5940000 h 5940000"/>
              <a:gd name="connsiteX27" fmla="*/ 10184709 w 11160000"/>
              <a:gd name="connsiteY27" fmla="*/ 5940000 h 5940000"/>
              <a:gd name="connsiteX28" fmla="*/ 9609120 w 11160000"/>
              <a:gd name="connsiteY28" fmla="*/ 5940000 h 5940000"/>
              <a:gd name="connsiteX29" fmla="*/ 9033532 w 11160000"/>
              <a:gd name="connsiteY29" fmla="*/ 5940000 h 5940000"/>
              <a:gd name="connsiteX30" fmla="*/ 8457943 w 11160000"/>
              <a:gd name="connsiteY30" fmla="*/ 5940000 h 5940000"/>
              <a:gd name="connsiteX31" fmla="*/ 8085503 w 11160000"/>
              <a:gd name="connsiteY31" fmla="*/ 5940000 h 5940000"/>
              <a:gd name="connsiteX32" fmla="*/ 7205191 w 11160000"/>
              <a:gd name="connsiteY32" fmla="*/ 5940000 h 5940000"/>
              <a:gd name="connsiteX33" fmla="*/ 6324879 w 11160000"/>
              <a:gd name="connsiteY33" fmla="*/ 5940000 h 5940000"/>
              <a:gd name="connsiteX34" fmla="*/ 5952440 w 11160000"/>
              <a:gd name="connsiteY34" fmla="*/ 5940000 h 5940000"/>
              <a:gd name="connsiteX35" fmla="*/ 5478426 w 11160000"/>
              <a:gd name="connsiteY35" fmla="*/ 5940000 h 5940000"/>
              <a:gd name="connsiteX36" fmla="*/ 4801262 w 11160000"/>
              <a:gd name="connsiteY36" fmla="*/ 5940000 h 5940000"/>
              <a:gd name="connsiteX37" fmla="*/ 4022525 w 11160000"/>
              <a:gd name="connsiteY37" fmla="*/ 5940000 h 5940000"/>
              <a:gd name="connsiteX38" fmla="*/ 3446936 w 11160000"/>
              <a:gd name="connsiteY38" fmla="*/ 5940000 h 5940000"/>
              <a:gd name="connsiteX39" fmla="*/ 2972922 w 11160000"/>
              <a:gd name="connsiteY39" fmla="*/ 5940000 h 5940000"/>
              <a:gd name="connsiteX40" fmla="*/ 2498908 w 11160000"/>
              <a:gd name="connsiteY40" fmla="*/ 5940000 h 5940000"/>
              <a:gd name="connsiteX41" fmla="*/ 1720171 w 11160000"/>
              <a:gd name="connsiteY41" fmla="*/ 5940000 h 5940000"/>
              <a:gd name="connsiteX42" fmla="*/ 1347731 w 11160000"/>
              <a:gd name="connsiteY42" fmla="*/ 5940000 h 5940000"/>
              <a:gd name="connsiteX43" fmla="*/ 501277 w 11160000"/>
              <a:gd name="connsiteY43" fmla="*/ 5940000 h 5940000"/>
              <a:gd name="connsiteX44" fmla="*/ 0 w 11160000"/>
              <a:gd name="connsiteY44" fmla="*/ 5438723 h 5940000"/>
              <a:gd name="connsiteX45" fmla="*/ 0 w 11160000"/>
              <a:gd name="connsiteY45" fmla="*/ 4870917 h 5940000"/>
              <a:gd name="connsiteX46" fmla="*/ 0 w 11160000"/>
              <a:gd name="connsiteY46" fmla="*/ 4401859 h 5940000"/>
              <a:gd name="connsiteX47" fmla="*/ 0 w 11160000"/>
              <a:gd name="connsiteY47" fmla="*/ 3932802 h 5940000"/>
              <a:gd name="connsiteX48" fmla="*/ 0 w 11160000"/>
              <a:gd name="connsiteY48" fmla="*/ 3364996 h 5940000"/>
              <a:gd name="connsiteX49" fmla="*/ 0 w 11160000"/>
              <a:gd name="connsiteY49" fmla="*/ 2747815 h 5940000"/>
              <a:gd name="connsiteX50" fmla="*/ 0 w 11160000"/>
              <a:gd name="connsiteY50" fmla="*/ 2081260 h 5940000"/>
              <a:gd name="connsiteX51" fmla="*/ 0 w 11160000"/>
              <a:gd name="connsiteY51" fmla="*/ 1414705 h 5940000"/>
              <a:gd name="connsiteX52" fmla="*/ 0 w 11160000"/>
              <a:gd name="connsiteY52" fmla="*/ 501277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60000" h="5940000" fill="none" extrusionOk="0">
                <a:moveTo>
                  <a:pt x="0" y="501277"/>
                </a:moveTo>
                <a:cubicBezTo>
                  <a:pt x="14125" y="169751"/>
                  <a:pt x="240097" y="-58849"/>
                  <a:pt x="501277" y="0"/>
                </a:cubicBezTo>
                <a:cubicBezTo>
                  <a:pt x="665555" y="-21986"/>
                  <a:pt x="954112" y="-1274"/>
                  <a:pt x="1178440" y="0"/>
                </a:cubicBezTo>
                <a:cubicBezTo>
                  <a:pt x="1402768" y="1274"/>
                  <a:pt x="1673522" y="20375"/>
                  <a:pt x="1855603" y="0"/>
                </a:cubicBezTo>
                <a:cubicBezTo>
                  <a:pt x="2037684" y="-20375"/>
                  <a:pt x="2283376" y="-24127"/>
                  <a:pt x="2634341" y="0"/>
                </a:cubicBezTo>
                <a:cubicBezTo>
                  <a:pt x="2985306" y="24127"/>
                  <a:pt x="3217111" y="-34999"/>
                  <a:pt x="3514653" y="0"/>
                </a:cubicBezTo>
                <a:cubicBezTo>
                  <a:pt x="3812195" y="34999"/>
                  <a:pt x="3906281" y="-9551"/>
                  <a:pt x="4293390" y="0"/>
                </a:cubicBezTo>
                <a:cubicBezTo>
                  <a:pt x="4680499" y="9551"/>
                  <a:pt x="4859907" y="37944"/>
                  <a:pt x="5173702" y="0"/>
                </a:cubicBezTo>
                <a:cubicBezTo>
                  <a:pt x="5487497" y="-37944"/>
                  <a:pt x="5672805" y="-8706"/>
                  <a:pt x="5952440" y="0"/>
                </a:cubicBezTo>
                <a:cubicBezTo>
                  <a:pt x="6232075" y="8706"/>
                  <a:pt x="6241859" y="-11306"/>
                  <a:pt x="6426454" y="0"/>
                </a:cubicBezTo>
                <a:cubicBezTo>
                  <a:pt x="6611049" y="11306"/>
                  <a:pt x="6992695" y="2005"/>
                  <a:pt x="7205191" y="0"/>
                </a:cubicBezTo>
                <a:cubicBezTo>
                  <a:pt x="7417687" y="-2005"/>
                  <a:pt x="7561255" y="11100"/>
                  <a:pt x="7780780" y="0"/>
                </a:cubicBezTo>
                <a:cubicBezTo>
                  <a:pt x="8000305" y="-11100"/>
                  <a:pt x="8125693" y="-1398"/>
                  <a:pt x="8254794" y="0"/>
                </a:cubicBezTo>
                <a:cubicBezTo>
                  <a:pt x="8383895" y="1398"/>
                  <a:pt x="8462072" y="3618"/>
                  <a:pt x="8627234" y="0"/>
                </a:cubicBezTo>
                <a:cubicBezTo>
                  <a:pt x="8792396" y="-3618"/>
                  <a:pt x="8934993" y="5385"/>
                  <a:pt x="9101248" y="0"/>
                </a:cubicBezTo>
                <a:cubicBezTo>
                  <a:pt x="9267503" y="-5385"/>
                  <a:pt x="9407675" y="-1349"/>
                  <a:pt x="9575262" y="0"/>
                </a:cubicBezTo>
                <a:cubicBezTo>
                  <a:pt x="9742849" y="1349"/>
                  <a:pt x="10303220" y="-44344"/>
                  <a:pt x="10658723" y="0"/>
                </a:cubicBezTo>
                <a:cubicBezTo>
                  <a:pt x="10932165" y="-5478"/>
                  <a:pt x="11099082" y="220367"/>
                  <a:pt x="11160000" y="501277"/>
                </a:cubicBezTo>
                <a:cubicBezTo>
                  <a:pt x="11182956" y="670674"/>
                  <a:pt x="11140444" y="837499"/>
                  <a:pt x="11160000" y="970334"/>
                </a:cubicBezTo>
                <a:cubicBezTo>
                  <a:pt x="11179556" y="1103169"/>
                  <a:pt x="11136021" y="1304764"/>
                  <a:pt x="11160000" y="1488766"/>
                </a:cubicBezTo>
                <a:cubicBezTo>
                  <a:pt x="11183979" y="1672768"/>
                  <a:pt x="11165155" y="1858729"/>
                  <a:pt x="11160000" y="2204696"/>
                </a:cubicBezTo>
                <a:cubicBezTo>
                  <a:pt x="11154846" y="2550663"/>
                  <a:pt x="11175910" y="2583412"/>
                  <a:pt x="11160000" y="2723128"/>
                </a:cubicBezTo>
                <a:cubicBezTo>
                  <a:pt x="11144090" y="2862844"/>
                  <a:pt x="11150791" y="3169432"/>
                  <a:pt x="11160000" y="3389683"/>
                </a:cubicBezTo>
                <a:cubicBezTo>
                  <a:pt x="11169209" y="3609934"/>
                  <a:pt x="11175190" y="3924523"/>
                  <a:pt x="11160000" y="4105613"/>
                </a:cubicBezTo>
                <a:cubicBezTo>
                  <a:pt x="11144811" y="4286703"/>
                  <a:pt x="11174051" y="4343530"/>
                  <a:pt x="11160000" y="4574670"/>
                </a:cubicBezTo>
                <a:cubicBezTo>
                  <a:pt x="11145949" y="4805810"/>
                  <a:pt x="11164682" y="5136694"/>
                  <a:pt x="11160000" y="5438723"/>
                </a:cubicBezTo>
                <a:cubicBezTo>
                  <a:pt x="11187188" y="5674960"/>
                  <a:pt x="10885256" y="5963471"/>
                  <a:pt x="10658723" y="5940000"/>
                </a:cubicBezTo>
                <a:cubicBezTo>
                  <a:pt x="10544904" y="5918645"/>
                  <a:pt x="10345889" y="5941089"/>
                  <a:pt x="10184709" y="5940000"/>
                </a:cubicBezTo>
                <a:cubicBezTo>
                  <a:pt x="10023529" y="5938911"/>
                  <a:pt x="9736327" y="5951342"/>
                  <a:pt x="9609120" y="5940000"/>
                </a:cubicBezTo>
                <a:cubicBezTo>
                  <a:pt x="9481913" y="5928658"/>
                  <a:pt x="9181769" y="5940346"/>
                  <a:pt x="9033532" y="5940000"/>
                </a:cubicBezTo>
                <a:cubicBezTo>
                  <a:pt x="8885295" y="5939654"/>
                  <a:pt x="8646567" y="5959973"/>
                  <a:pt x="8457943" y="5940000"/>
                </a:cubicBezTo>
                <a:cubicBezTo>
                  <a:pt x="8269319" y="5920027"/>
                  <a:pt x="8192988" y="5953799"/>
                  <a:pt x="8085503" y="5940000"/>
                </a:cubicBezTo>
                <a:cubicBezTo>
                  <a:pt x="7978018" y="5926201"/>
                  <a:pt x="7610030" y="5969479"/>
                  <a:pt x="7205191" y="5940000"/>
                </a:cubicBezTo>
                <a:cubicBezTo>
                  <a:pt x="6800352" y="5910521"/>
                  <a:pt x="6609607" y="5982602"/>
                  <a:pt x="6324879" y="5940000"/>
                </a:cubicBezTo>
                <a:cubicBezTo>
                  <a:pt x="6040151" y="5897398"/>
                  <a:pt x="6070701" y="5947852"/>
                  <a:pt x="5952440" y="5940000"/>
                </a:cubicBezTo>
                <a:cubicBezTo>
                  <a:pt x="5834179" y="5932148"/>
                  <a:pt x="5583655" y="5962337"/>
                  <a:pt x="5478426" y="5940000"/>
                </a:cubicBezTo>
                <a:cubicBezTo>
                  <a:pt x="5373197" y="5917663"/>
                  <a:pt x="5013950" y="5940529"/>
                  <a:pt x="4801262" y="5940000"/>
                </a:cubicBezTo>
                <a:cubicBezTo>
                  <a:pt x="4588574" y="5939471"/>
                  <a:pt x="4227812" y="5946137"/>
                  <a:pt x="4022525" y="5940000"/>
                </a:cubicBezTo>
                <a:cubicBezTo>
                  <a:pt x="3817238" y="5933863"/>
                  <a:pt x="3676838" y="5917844"/>
                  <a:pt x="3446936" y="5940000"/>
                </a:cubicBezTo>
                <a:cubicBezTo>
                  <a:pt x="3217034" y="5962156"/>
                  <a:pt x="3160704" y="5943489"/>
                  <a:pt x="2972922" y="5940000"/>
                </a:cubicBezTo>
                <a:cubicBezTo>
                  <a:pt x="2785140" y="5936511"/>
                  <a:pt x="2711893" y="5921748"/>
                  <a:pt x="2498908" y="5940000"/>
                </a:cubicBezTo>
                <a:cubicBezTo>
                  <a:pt x="2285923" y="5958252"/>
                  <a:pt x="1966770" y="5919671"/>
                  <a:pt x="1720171" y="5940000"/>
                </a:cubicBezTo>
                <a:cubicBezTo>
                  <a:pt x="1473572" y="5960329"/>
                  <a:pt x="1479913" y="5951765"/>
                  <a:pt x="1347731" y="5940000"/>
                </a:cubicBezTo>
                <a:cubicBezTo>
                  <a:pt x="1215549" y="5928235"/>
                  <a:pt x="826920" y="5902117"/>
                  <a:pt x="501277" y="5940000"/>
                </a:cubicBezTo>
                <a:cubicBezTo>
                  <a:pt x="232716" y="5925073"/>
                  <a:pt x="26939" y="5721769"/>
                  <a:pt x="0" y="5438723"/>
                </a:cubicBezTo>
                <a:cubicBezTo>
                  <a:pt x="19709" y="5164348"/>
                  <a:pt x="-20525" y="5032147"/>
                  <a:pt x="0" y="4870917"/>
                </a:cubicBezTo>
                <a:cubicBezTo>
                  <a:pt x="20525" y="4709687"/>
                  <a:pt x="21338" y="4589853"/>
                  <a:pt x="0" y="4401859"/>
                </a:cubicBezTo>
                <a:cubicBezTo>
                  <a:pt x="-21338" y="4213865"/>
                  <a:pt x="18605" y="4062419"/>
                  <a:pt x="0" y="3932802"/>
                </a:cubicBezTo>
                <a:cubicBezTo>
                  <a:pt x="-18605" y="3803185"/>
                  <a:pt x="-15363" y="3641908"/>
                  <a:pt x="0" y="3364996"/>
                </a:cubicBezTo>
                <a:cubicBezTo>
                  <a:pt x="15363" y="3088084"/>
                  <a:pt x="-24435" y="3021471"/>
                  <a:pt x="0" y="2747815"/>
                </a:cubicBezTo>
                <a:cubicBezTo>
                  <a:pt x="24435" y="2474159"/>
                  <a:pt x="-26091" y="2261096"/>
                  <a:pt x="0" y="2081260"/>
                </a:cubicBezTo>
                <a:cubicBezTo>
                  <a:pt x="26091" y="1901425"/>
                  <a:pt x="-17431" y="1686934"/>
                  <a:pt x="0" y="1414705"/>
                </a:cubicBezTo>
                <a:cubicBezTo>
                  <a:pt x="17431" y="1142476"/>
                  <a:pt x="37498" y="804062"/>
                  <a:pt x="0" y="501277"/>
                </a:cubicBezTo>
                <a:close/>
              </a:path>
              <a:path w="11160000" h="5940000" stroke="0" extrusionOk="0">
                <a:moveTo>
                  <a:pt x="0" y="501277"/>
                </a:moveTo>
                <a:cubicBezTo>
                  <a:pt x="-27796" y="207284"/>
                  <a:pt x="210303" y="5302"/>
                  <a:pt x="501277" y="0"/>
                </a:cubicBezTo>
                <a:cubicBezTo>
                  <a:pt x="887317" y="5095"/>
                  <a:pt x="1173598" y="-33439"/>
                  <a:pt x="1381589" y="0"/>
                </a:cubicBezTo>
                <a:cubicBezTo>
                  <a:pt x="1589580" y="33439"/>
                  <a:pt x="1786222" y="9276"/>
                  <a:pt x="1957178" y="0"/>
                </a:cubicBezTo>
                <a:cubicBezTo>
                  <a:pt x="2128134" y="-9276"/>
                  <a:pt x="2218608" y="5559"/>
                  <a:pt x="2431192" y="0"/>
                </a:cubicBezTo>
                <a:cubicBezTo>
                  <a:pt x="2643776" y="-5559"/>
                  <a:pt x="2828451" y="-35913"/>
                  <a:pt x="3209929" y="0"/>
                </a:cubicBezTo>
                <a:cubicBezTo>
                  <a:pt x="3591407" y="35913"/>
                  <a:pt x="3647866" y="6859"/>
                  <a:pt x="3785518" y="0"/>
                </a:cubicBezTo>
                <a:cubicBezTo>
                  <a:pt x="3923170" y="-6859"/>
                  <a:pt x="4266423" y="-20221"/>
                  <a:pt x="4665830" y="0"/>
                </a:cubicBezTo>
                <a:cubicBezTo>
                  <a:pt x="5065237" y="20221"/>
                  <a:pt x="4923306" y="4122"/>
                  <a:pt x="5139844" y="0"/>
                </a:cubicBezTo>
                <a:cubicBezTo>
                  <a:pt x="5356382" y="-4122"/>
                  <a:pt x="5715345" y="36424"/>
                  <a:pt x="6020156" y="0"/>
                </a:cubicBezTo>
                <a:cubicBezTo>
                  <a:pt x="6324967" y="-36424"/>
                  <a:pt x="6230381" y="-4755"/>
                  <a:pt x="6392596" y="0"/>
                </a:cubicBezTo>
                <a:cubicBezTo>
                  <a:pt x="6554811" y="4755"/>
                  <a:pt x="6876358" y="17102"/>
                  <a:pt x="7069759" y="0"/>
                </a:cubicBezTo>
                <a:cubicBezTo>
                  <a:pt x="7263160" y="-17102"/>
                  <a:pt x="7551472" y="-5766"/>
                  <a:pt x="7746922" y="0"/>
                </a:cubicBezTo>
                <a:cubicBezTo>
                  <a:pt x="7942372" y="5766"/>
                  <a:pt x="8128764" y="6736"/>
                  <a:pt x="8322510" y="0"/>
                </a:cubicBezTo>
                <a:cubicBezTo>
                  <a:pt x="8516256" y="-6736"/>
                  <a:pt x="8947460" y="-36091"/>
                  <a:pt x="9202822" y="0"/>
                </a:cubicBezTo>
                <a:cubicBezTo>
                  <a:pt x="9458184" y="36091"/>
                  <a:pt x="9819599" y="-33378"/>
                  <a:pt x="10083134" y="0"/>
                </a:cubicBezTo>
                <a:cubicBezTo>
                  <a:pt x="10346669" y="33378"/>
                  <a:pt x="10510680" y="-9328"/>
                  <a:pt x="10658723" y="0"/>
                </a:cubicBezTo>
                <a:cubicBezTo>
                  <a:pt x="10922957" y="-11884"/>
                  <a:pt x="11151650" y="211947"/>
                  <a:pt x="11160000" y="501277"/>
                </a:cubicBezTo>
                <a:cubicBezTo>
                  <a:pt x="11144486" y="744158"/>
                  <a:pt x="11161537" y="840649"/>
                  <a:pt x="11160000" y="1167832"/>
                </a:cubicBezTo>
                <a:cubicBezTo>
                  <a:pt x="11158463" y="1495015"/>
                  <a:pt x="11181793" y="1462172"/>
                  <a:pt x="11160000" y="1636890"/>
                </a:cubicBezTo>
                <a:cubicBezTo>
                  <a:pt x="11138207" y="1811608"/>
                  <a:pt x="11151811" y="1978160"/>
                  <a:pt x="11160000" y="2155321"/>
                </a:cubicBezTo>
                <a:cubicBezTo>
                  <a:pt x="11168189" y="2332482"/>
                  <a:pt x="11137192" y="2680892"/>
                  <a:pt x="11160000" y="2871251"/>
                </a:cubicBezTo>
                <a:cubicBezTo>
                  <a:pt x="11182809" y="3061610"/>
                  <a:pt x="11173070" y="3241172"/>
                  <a:pt x="11160000" y="3488432"/>
                </a:cubicBezTo>
                <a:cubicBezTo>
                  <a:pt x="11146930" y="3735692"/>
                  <a:pt x="11137874" y="3847324"/>
                  <a:pt x="11160000" y="4006864"/>
                </a:cubicBezTo>
                <a:cubicBezTo>
                  <a:pt x="11182126" y="4166404"/>
                  <a:pt x="11148077" y="4330463"/>
                  <a:pt x="11160000" y="4624044"/>
                </a:cubicBezTo>
                <a:cubicBezTo>
                  <a:pt x="11171923" y="4917625"/>
                  <a:pt x="11168577" y="5179448"/>
                  <a:pt x="11160000" y="5438723"/>
                </a:cubicBezTo>
                <a:cubicBezTo>
                  <a:pt x="11162629" y="5707484"/>
                  <a:pt x="10975222" y="5982873"/>
                  <a:pt x="10658723" y="5940000"/>
                </a:cubicBezTo>
                <a:cubicBezTo>
                  <a:pt x="10234374" y="5930415"/>
                  <a:pt x="9985694" y="5960405"/>
                  <a:pt x="9778411" y="5940000"/>
                </a:cubicBezTo>
                <a:cubicBezTo>
                  <a:pt x="9571128" y="5919595"/>
                  <a:pt x="9193955" y="5915397"/>
                  <a:pt x="8999673" y="5940000"/>
                </a:cubicBezTo>
                <a:cubicBezTo>
                  <a:pt x="8805391" y="5964603"/>
                  <a:pt x="8672706" y="5959981"/>
                  <a:pt x="8525659" y="5940000"/>
                </a:cubicBezTo>
                <a:cubicBezTo>
                  <a:pt x="8378612" y="5920019"/>
                  <a:pt x="8111288" y="5913066"/>
                  <a:pt x="7746922" y="5940000"/>
                </a:cubicBezTo>
                <a:cubicBezTo>
                  <a:pt x="7382556" y="5966934"/>
                  <a:pt x="7494196" y="5926720"/>
                  <a:pt x="7374482" y="5940000"/>
                </a:cubicBezTo>
                <a:cubicBezTo>
                  <a:pt x="7254768" y="5953280"/>
                  <a:pt x="6922578" y="5914513"/>
                  <a:pt x="6595745" y="5940000"/>
                </a:cubicBezTo>
                <a:cubicBezTo>
                  <a:pt x="6268912" y="5965487"/>
                  <a:pt x="6272414" y="5935089"/>
                  <a:pt x="6121730" y="5940000"/>
                </a:cubicBezTo>
                <a:cubicBezTo>
                  <a:pt x="5971047" y="5944911"/>
                  <a:pt x="5882936" y="5927599"/>
                  <a:pt x="5749291" y="5940000"/>
                </a:cubicBezTo>
                <a:cubicBezTo>
                  <a:pt x="5615646" y="5952401"/>
                  <a:pt x="5504241" y="5925196"/>
                  <a:pt x="5275277" y="5940000"/>
                </a:cubicBezTo>
                <a:cubicBezTo>
                  <a:pt x="5046313" y="5954804"/>
                  <a:pt x="4787570" y="5977773"/>
                  <a:pt x="4496539" y="5940000"/>
                </a:cubicBezTo>
                <a:cubicBezTo>
                  <a:pt x="4205508" y="5902227"/>
                  <a:pt x="4213761" y="5938518"/>
                  <a:pt x="4022525" y="5940000"/>
                </a:cubicBezTo>
                <a:cubicBezTo>
                  <a:pt x="3831289" y="5941482"/>
                  <a:pt x="3815639" y="5948536"/>
                  <a:pt x="3650085" y="5940000"/>
                </a:cubicBezTo>
                <a:cubicBezTo>
                  <a:pt x="3484531" y="5931464"/>
                  <a:pt x="3334065" y="5936005"/>
                  <a:pt x="3176071" y="5940000"/>
                </a:cubicBezTo>
                <a:cubicBezTo>
                  <a:pt x="3018077" y="5943995"/>
                  <a:pt x="2792617" y="5933439"/>
                  <a:pt x="2600483" y="5940000"/>
                </a:cubicBezTo>
                <a:cubicBezTo>
                  <a:pt x="2408349" y="5946561"/>
                  <a:pt x="2202095" y="5946971"/>
                  <a:pt x="1923319" y="5940000"/>
                </a:cubicBezTo>
                <a:cubicBezTo>
                  <a:pt x="1644543" y="5933029"/>
                  <a:pt x="1613933" y="5919780"/>
                  <a:pt x="1449305" y="5940000"/>
                </a:cubicBezTo>
                <a:cubicBezTo>
                  <a:pt x="1284677" y="5960220"/>
                  <a:pt x="724266" y="5942788"/>
                  <a:pt x="501277" y="5940000"/>
                </a:cubicBezTo>
                <a:cubicBezTo>
                  <a:pt x="193862" y="5885402"/>
                  <a:pt x="-27608" y="5728402"/>
                  <a:pt x="0" y="5438723"/>
                </a:cubicBezTo>
                <a:cubicBezTo>
                  <a:pt x="9737" y="5211285"/>
                  <a:pt x="6452" y="5181238"/>
                  <a:pt x="0" y="4969666"/>
                </a:cubicBezTo>
                <a:cubicBezTo>
                  <a:pt x="-6452" y="4758094"/>
                  <a:pt x="-17348" y="4659427"/>
                  <a:pt x="0" y="4401859"/>
                </a:cubicBezTo>
                <a:cubicBezTo>
                  <a:pt x="17348" y="4144291"/>
                  <a:pt x="-32027" y="4006256"/>
                  <a:pt x="0" y="3735304"/>
                </a:cubicBezTo>
                <a:cubicBezTo>
                  <a:pt x="32027" y="3464352"/>
                  <a:pt x="6166" y="3363271"/>
                  <a:pt x="0" y="3216872"/>
                </a:cubicBezTo>
                <a:cubicBezTo>
                  <a:pt x="-6166" y="3070473"/>
                  <a:pt x="13114" y="2905795"/>
                  <a:pt x="0" y="2599692"/>
                </a:cubicBezTo>
                <a:cubicBezTo>
                  <a:pt x="-13114" y="2293589"/>
                  <a:pt x="-14083" y="2273574"/>
                  <a:pt x="0" y="2130634"/>
                </a:cubicBezTo>
                <a:cubicBezTo>
                  <a:pt x="14083" y="1987694"/>
                  <a:pt x="5040" y="1591558"/>
                  <a:pt x="0" y="1414705"/>
                </a:cubicBezTo>
                <a:cubicBezTo>
                  <a:pt x="-5040" y="1237852"/>
                  <a:pt x="-32411" y="866872"/>
                  <a:pt x="0" y="501277"/>
                </a:cubicBezTo>
                <a:close/>
              </a:path>
            </a:pathLst>
          </a:custGeom>
          <a:solidFill>
            <a:schemeClr val="bg1"/>
          </a:solidFill>
          <a:ln w="12700" cap="rnd" cmpd="thinThick">
            <a:solidFill>
              <a:srgbClr val="4F9F3E"/>
            </a:solidFill>
            <a:round/>
            <a:extLst>
              <a:ext uri="{C807C97D-BFC1-408E-A445-0C87EB9F89A2}">
                <ask:lineSketchStyleProps xmlns:ask="http://schemas.microsoft.com/office/drawing/2018/sketchyshapes" sd="1219033472">
                  <a:prstGeom prst="roundRect">
                    <a:avLst>
                      <a:gd name="adj" fmla="val 8439"/>
                    </a:avLst>
                  </a:prstGeom>
                  <ask:type>
                    <ask:lineSketchFreehand/>
                  </ask:type>
                </ask:lineSketchStyleProps>
              </a:ext>
            </a:extLst>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5" name="图片 5">
            <a:extLst>
              <a:ext uri="{FF2B5EF4-FFF2-40B4-BE49-F238E27FC236}">
                <a16:creationId xmlns:a16="http://schemas.microsoft.com/office/drawing/2014/main" id="{07DE54E4-DCB2-42F9-980F-26493B5D8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16631" y="278611"/>
            <a:ext cx="1214061" cy="972000"/>
          </a:xfrm>
          <a:prstGeom prst="rect">
            <a:avLst/>
          </a:prstGeom>
        </p:spPr>
      </p:pic>
      <p:pic>
        <p:nvPicPr>
          <p:cNvPr id="16" name="图片 4">
            <a:extLst>
              <a:ext uri="{FF2B5EF4-FFF2-40B4-BE49-F238E27FC236}">
                <a16:creationId xmlns:a16="http://schemas.microsoft.com/office/drawing/2014/main" id="{D656F549-A744-4AE1-8334-C3813420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310" y="278611"/>
            <a:ext cx="1214061" cy="972000"/>
          </a:xfrm>
          <a:prstGeom prst="rect">
            <a:avLst/>
          </a:prstGeom>
        </p:spPr>
      </p:pic>
      <p:grpSp>
        <p:nvGrpSpPr>
          <p:cNvPr id="4" name="Group 3">
            <a:extLst>
              <a:ext uri="{FF2B5EF4-FFF2-40B4-BE49-F238E27FC236}">
                <a16:creationId xmlns:a16="http://schemas.microsoft.com/office/drawing/2014/main" id="{203AC3EF-BA19-4D56-B7B2-660F81E9A0EB}"/>
              </a:ext>
            </a:extLst>
          </p:cNvPr>
          <p:cNvGrpSpPr/>
          <p:nvPr/>
        </p:nvGrpSpPr>
        <p:grpSpPr>
          <a:xfrm>
            <a:off x="4570999" y="196142"/>
            <a:ext cx="3050000" cy="900000"/>
            <a:chOff x="4570999" y="196142"/>
            <a:chExt cx="3050000" cy="900000"/>
          </a:xfrm>
        </p:grpSpPr>
        <p:pic>
          <p:nvPicPr>
            <p:cNvPr id="17" name="图片 1">
              <a:extLst>
                <a:ext uri="{FF2B5EF4-FFF2-40B4-BE49-F238E27FC236}">
                  <a16:creationId xmlns:a16="http://schemas.microsoft.com/office/drawing/2014/main" id="{5B4835F6-281D-4A5B-83D4-3393641C21C1}"/>
                </a:ext>
              </a:extLst>
            </p:cNvPr>
            <p:cNvPicPr>
              <a:picLocks noChangeAspect="1"/>
            </p:cNvPicPr>
            <p:nvPr/>
          </p:nvPicPr>
          <p:blipFill>
            <a:blip r:embed="rId6"/>
            <a:stretch>
              <a:fillRect/>
            </a:stretch>
          </p:blipFill>
          <p:spPr>
            <a:xfrm>
              <a:off x="4570999" y="196142"/>
              <a:ext cx="3050000" cy="900000"/>
            </a:xfrm>
            <a:prstGeom prst="rect">
              <a:avLst/>
            </a:prstGeom>
          </p:spPr>
        </p:pic>
        <p:sp>
          <p:nvSpPr>
            <p:cNvPr id="19" name="文本框 2">
              <a:extLst>
                <a:ext uri="{FF2B5EF4-FFF2-40B4-BE49-F238E27FC236}">
                  <a16:creationId xmlns:a16="http://schemas.microsoft.com/office/drawing/2014/main" id="{D17B4230-C5CA-417E-B4E1-564458824372}"/>
                </a:ext>
              </a:extLst>
            </p:cNvPr>
            <p:cNvSpPr txBox="1"/>
            <p:nvPr/>
          </p:nvSpPr>
          <p:spPr>
            <a:xfrm>
              <a:off x="5301563" y="384879"/>
              <a:ext cx="1588898" cy="70788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w="6350">
                    <a:solidFill>
                      <a:srgbClr val="55B7AF"/>
                    </a:solidFill>
                  </a:ln>
                  <a:solidFill>
                    <a:srgbClr val="02868F"/>
                  </a:solidFill>
                  <a:effectLst>
                    <a:glow rad="76200">
                      <a:prstClr val="white"/>
                    </a:glow>
                    <a:outerShdw blurRad="38100" dist="38100" dir="2700000" algn="tl">
                      <a:srgbClr val="000000">
                        <a:alpha val="43137"/>
                      </a:srgbClr>
                    </a:outerShdw>
                  </a:effectLst>
                  <a:uLnTx/>
                  <a:uFillTx/>
                  <a:latin typeface="UVN Moi Hong" panose="03050602040405050B04" pitchFamily="66" charset="0"/>
                  <a:cs typeface="+mn-cs"/>
                </a:rPr>
                <a:t>Nhóm 2</a:t>
              </a:r>
            </a:p>
          </p:txBody>
        </p:sp>
      </p:grpSp>
      <p:pic>
        <p:nvPicPr>
          <p:cNvPr id="13" name="Picture 12">
            <a:extLst>
              <a:ext uri="{FF2B5EF4-FFF2-40B4-BE49-F238E27FC236}">
                <a16:creationId xmlns:a16="http://schemas.microsoft.com/office/drawing/2014/main" id="{B235667C-21DE-4F08-93AC-AEC029B6B8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09" b="6188"/>
          <a:stretch/>
        </p:blipFill>
        <p:spPr>
          <a:xfrm>
            <a:off x="1037100" y="2115000"/>
            <a:ext cx="4074397" cy="4284000"/>
          </a:xfrm>
          <a:prstGeom prst="rect">
            <a:avLst/>
          </a:prstGeom>
          <a:effectLst>
            <a:innerShdw blurRad="25400" dist="25400" dir="18900000">
              <a:prstClr val="black">
                <a:alpha val="50000"/>
              </a:prstClr>
            </a:innerShdw>
          </a:effectLst>
        </p:spPr>
      </p:pic>
      <p:sp>
        <p:nvSpPr>
          <p:cNvPr id="14" name="TextBox 13">
            <a:extLst>
              <a:ext uri="{FF2B5EF4-FFF2-40B4-BE49-F238E27FC236}">
                <a16:creationId xmlns:a16="http://schemas.microsoft.com/office/drawing/2014/main" id="{34D6A225-3658-4C12-9FBC-053CD3F25438}"/>
              </a:ext>
            </a:extLst>
          </p:cNvPr>
          <p:cNvSpPr txBox="1"/>
          <p:nvPr/>
        </p:nvSpPr>
        <p:spPr>
          <a:xfrm>
            <a:off x="2120500" y="2978106"/>
            <a:ext cx="21367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cao</a:t>
            </a: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2 </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ô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ly</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rưỡi</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B2E493C-E76B-42D9-A922-23FFDA290463}"/>
              </a:ext>
            </a:extLst>
          </p:cNvPr>
          <p:cNvSpPr txBox="1"/>
          <p:nvPr/>
        </p:nvSpPr>
        <p:spPr>
          <a:xfrm rot="166248">
            <a:off x="1806928" y="4189778"/>
            <a:ext cx="213670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Độ rộng: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gần</a:t>
            </a:r>
            <a:r>
              <a:rPr kumimoji="0" lang="en-US" sz="36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2 </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ô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ly</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rưỡi</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288689D-755E-4AED-8EB5-A5E83EDE2A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4100" y="2016080"/>
            <a:ext cx="2066939" cy="2039743"/>
          </a:xfrm>
          <a:prstGeom prst="rect">
            <a:avLst/>
          </a:prstGeom>
        </p:spPr>
      </p:pic>
      <p:pic>
        <p:nvPicPr>
          <p:cNvPr id="23" name="Picture 22">
            <a:extLst>
              <a:ext uri="{FF2B5EF4-FFF2-40B4-BE49-F238E27FC236}">
                <a16:creationId xmlns:a16="http://schemas.microsoft.com/office/drawing/2014/main" id="{FBC58525-6D49-418E-AA19-0C2A75419E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3612" y="2030904"/>
            <a:ext cx="2075890" cy="2075890"/>
          </a:xfrm>
          <a:prstGeom prst="rect">
            <a:avLst/>
          </a:prstGeom>
        </p:spPr>
      </p:pic>
      <p:pic>
        <p:nvPicPr>
          <p:cNvPr id="24" name="Picture 23">
            <a:extLst>
              <a:ext uri="{FF2B5EF4-FFF2-40B4-BE49-F238E27FC236}">
                <a16:creationId xmlns:a16="http://schemas.microsoft.com/office/drawing/2014/main" id="{B651E695-9B20-4409-ACB4-A615C03DE9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1930" y="2061097"/>
            <a:ext cx="2101641" cy="2091184"/>
          </a:xfrm>
          <a:prstGeom prst="rect">
            <a:avLst/>
          </a:prstGeom>
        </p:spPr>
      </p:pic>
    </p:spTree>
    <p:extLst>
      <p:ext uri="{BB962C8B-B14F-4D97-AF65-F5344CB8AC3E}">
        <p14:creationId xmlns:p14="http://schemas.microsoft.com/office/powerpoint/2010/main" val="2483899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ppt_x</p:attrName>
                                        </p:attrNameLst>
                                      </p:cBhvr>
                                      <p:tavLst>
                                        <p:tav tm="0">
                                          <p:val>
                                            <p:strVal val="#ppt_x-#ppt_w*1.125000"/>
                                          </p:val>
                                        </p:tav>
                                        <p:tav tm="100000">
                                          <p:val>
                                            <p:strVal val="#ppt_x"/>
                                          </p:val>
                                        </p:tav>
                                      </p:tavLst>
                                    </p:anim>
                                    <p:animEffect transition="in" filter="wipe(right)">
                                      <p:cBhvr>
                                        <p:cTn id="28"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ppt_x</p:attrName>
                                        </p:attrNameLst>
                                      </p:cBhvr>
                                      <p:tavLst>
                                        <p:tav tm="0">
                                          <p:val>
                                            <p:strVal val="#ppt_x+#ppt_w*1.125000"/>
                                          </p:val>
                                        </p:tav>
                                        <p:tav tm="100000">
                                          <p:val>
                                            <p:strVal val="#ppt_x"/>
                                          </p:val>
                                        </p:tav>
                                      </p:tavLst>
                                    </p:anim>
                                    <p:animEffect transition="in" filter="wipe(left)">
                                      <p:cBhvr>
                                        <p:cTn id="34"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儿童开学小学生家长会ppt模板"/>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733</Words>
  <Application>Microsoft Office PowerPoint</Application>
  <PresentationFormat>Widescreen</PresentationFormat>
  <Paragraphs>136</Paragraphs>
  <Slides>36</Slides>
  <Notes>23</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DengXian</vt:lpstr>
      <vt:lpstr>Arial</vt:lpstr>
      <vt:lpstr>Calibri</vt:lpstr>
      <vt:lpstr>HP001</vt:lpstr>
      <vt:lpstr>HP001 4 hàng</vt:lpstr>
      <vt:lpstr>iCiel Cadena</vt:lpstr>
      <vt:lpstr>iCiel Sanelma</vt:lpstr>
      <vt:lpstr>OpenSans</vt:lpstr>
      <vt:lpstr>SVN-Aaron Script</vt:lpstr>
      <vt:lpstr>UVN Moi Hong</vt:lpstr>
      <vt:lpstr>方正静蕾简体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2017-03-23T15:43:00Z</dcterms:created>
  <dcterms:modified xsi:type="dcterms:W3CDTF">2025-01-15T22:39:05Z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7895EB37EAE34699BA4C4E684A2A1835</vt:lpwstr>
  </property>
  <property fmtid="{D5CDD505-2E9C-101B-9397-08002B2CF9AE}" pid="3" name="KSOProductBuildVer">
    <vt:lpwstr>1033-11.2.0.11167</vt:lpwstr>
  </property>
</Properties>
</file>