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0" r:id="rId2"/>
    <p:sldMasterId id="2147483729" r:id="rId3"/>
    <p:sldMasterId id="2147483738" r:id="rId4"/>
    <p:sldMasterId id="2147483747" r:id="rId5"/>
    <p:sldMasterId id="2147483765" r:id="rId6"/>
  </p:sldMasterIdLst>
  <p:notesMasterIdLst>
    <p:notesMasterId r:id="rId26"/>
  </p:notesMasterIdLst>
  <p:sldIdLst>
    <p:sldId id="311" r:id="rId7"/>
    <p:sldId id="313" r:id="rId8"/>
    <p:sldId id="2007577205" r:id="rId9"/>
    <p:sldId id="2007577206" r:id="rId10"/>
    <p:sldId id="2007577207" r:id="rId11"/>
    <p:sldId id="2007577208" r:id="rId12"/>
    <p:sldId id="3183" r:id="rId13"/>
    <p:sldId id="3190" r:id="rId14"/>
    <p:sldId id="2007577209" r:id="rId15"/>
    <p:sldId id="2007577210" r:id="rId16"/>
    <p:sldId id="2007577211" r:id="rId17"/>
    <p:sldId id="2007577212" r:id="rId18"/>
    <p:sldId id="3184" r:id="rId19"/>
    <p:sldId id="2007577198" r:id="rId20"/>
    <p:sldId id="2007577199" r:id="rId21"/>
    <p:sldId id="2007577200" r:id="rId22"/>
    <p:sldId id="2007577201" r:id="rId23"/>
    <p:sldId id="278" r:id="rId24"/>
    <p:sldId id="3185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0000CC"/>
    <a:srgbClr val="FF99FF"/>
    <a:srgbClr val="FF6600"/>
    <a:srgbClr val="FFFF00"/>
    <a:srgbClr val="000066"/>
    <a:srgbClr val="CCFF99"/>
    <a:srgbClr val="33CCFF"/>
    <a:srgbClr val="00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83" d="100"/>
          <a:sy n="83" d="100"/>
        </p:scale>
        <p:origin x="3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6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2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04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2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361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42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6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0123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89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11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16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85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26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447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42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68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3894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07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3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12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89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04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187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56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40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5908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35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96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4815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06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120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78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12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8160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0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23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17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84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63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24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48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38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87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67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7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501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15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9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88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7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438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8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D5CA959B-1FC3-4545-B146-A8142BB429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1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25A9115-4A30-4178-94F1-0A85FAFAAC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C3173E7F-A6B4-4CD3-81A6-35A6B7DA14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5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0ACFEF00-52B5-4858-878F-DD69ED67CC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9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BAB5F3DF-08B0-4F16-B151-2300F1D518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7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BC4A2D5E-9ABD-4511-AB1C-E4C1CD7014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8675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24.png"/><Relationship Id="rId19" Type="http://schemas.microsoft.com/office/2007/relationships/hdphoto" Target="../media/hdphoto3.wdp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image" Target="../media/image31.jpeg"/><Relationship Id="rId12" Type="http://schemas.openxmlformats.org/officeDocument/2006/relationships/image" Target="../media/image26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15" Type="http://schemas.microsoft.com/office/2007/relationships/hdphoto" Target="../media/hdphoto2.wdp"/><Relationship Id="rId10" Type="http://schemas.openxmlformats.org/officeDocument/2006/relationships/image" Target="../media/image22.jpe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image" Target="../media/image32.jpeg"/><Relationship Id="rId12" Type="http://schemas.openxmlformats.org/officeDocument/2006/relationships/image" Target="../media/image26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15" Type="http://schemas.microsoft.com/office/2007/relationships/hdphoto" Target="../media/hdphoto2.wdp"/><Relationship Id="rId10" Type="http://schemas.openxmlformats.org/officeDocument/2006/relationships/image" Target="../media/image22.jpe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jpeg"/><Relationship Id="rId3" Type="http://schemas.microsoft.com/office/2007/relationships/media" Target="../media/media2.mp3"/><Relationship Id="rId7" Type="http://schemas.openxmlformats.org/officeDocument/2006/relationships/image" Target="../media/image33.jpeg"/><Relationship Id="rId12" Type="http://schemas.openxmlformats.org/officeDocument/2006/relationships/image" Target="../media/image26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15" Type="http://schemas.microsoft.com/office/2007/relationships/hdphoto" Target="../media/hdphoto2.wdp"/><Relationship Id="rId10" Type="http://schemas.openxmlformats.org/officeDocument/2006/relationships/image" Target="../media/image22.jpe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354" y="1111803"/>
            <a:ext cx="2627604" cy="1079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A451EA-E0CB-A2BD-AFA6-67AC88ADA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354" y="4151447"/>
            <a:ext cx="3011685" cy="1286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450249-A5D5-4DC8-9C8A-7AFDB952A009}"/>
              </a:ext>
            </a:extLst>
          </p:cNvPr>
          <p:cNvSpPr txBox="1"/>
          <p:nvPr/>
        </p:nvSpPr>
        <p:spPr>
          <a:xfrm>
            <a:off x="2475923" y="2622978"/>
            <a:ext cx="9396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</a:rPr>
              <a:t>ÔN TẬP CÁC PHÉP TÍNH</a:t>
            </a:r>
          </a:p>
        </p:txBody>
      </p:sp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392308" y="488529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Tích hay thương ?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E402F26-AF03-4264-A5C2-C7F66DDCD875}"/>
              </a:ext>
            </a:extLst>
          </p:cNvPr>
          <p:cNvSpPr/>
          <p:nvPr/>
        </p:nvSpPr>
        <p:spPr>
          <a:xfrm>
            <a:off x="1193800" y="1206500"/>
            <a:ext cx="10172700" cy="21717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026C63-ED81-4292-8FF6-2EFB167B3CBE}"/>
              </a:ext>
            </a:extLst>
          </p:cNvPr>
          <p:cNvGrpSpPr/>
          <p:nvPr/>
        </p:nvGrpSpPr>
        <p:grpSpPr>
          <a:xfrm>
            <a:off x="1346199" y="1333500"/>
            <a:ext cx="5219699" cy="1828800"/>
            <a:chOff x="1346200" y="1270000"/>
            <a:chExt cx="4819650" cy="18288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CF25DAAA-03F6-4104-BF76-FD975B56EAC3}"/>
                </a:ext>
              </a:extLst>
            </p:cNvPr>
            <p:cNvSpPr/>
            <p:nvPr/>
          </p:nvSpPr>
          <p:spPr>
            <a:xfrm>
              <a:off x="1346200" y="1270000"/>
              <a:ext cx="4819650" cy="1828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131092-4BEF-43C5-84AA-97272C7821BF}"/>
                </a:ext>
              </a:extLst>
            </p:cNvPr>
            <p:cNvSpPr txBox="1"/>
            <p:nvPr/>
          </p:nvSpPr>
          <p:spPr>
            <a:xfrm>
              <a:off x="1417708" y="1689100"/>
              <a:ext cx="46337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Để tìm tất cả số cúc áo, ta nên tính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CF2685-1ABC-4B40-B04E-8BA3EE33511C}"/>
              </a:ext>
            </a:extLst>
          </p:cNvPr>
          <p:cNvSpPr txBox="1"/>
          <p:nvPr/>
        </p:nvSpPr>
        <p:spPr>
          <a:xfrm>
            <a:off x="558800" y="1320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29190E-94DE-4BC7-859E-3E0A0DB0F18C}"/>
              </a:ext>
            </a:extLst>
          </p:cNvPr>
          <p:cNvSpPr/>
          <p:nvPr/>
        </p:nvSpPr>
        <p:spPr>
          <a:xfrm>
            <a:off x="1104900" y="3721100"/>
            <a:ext cx="10172700" cy="23241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6057E-0109-4D72-9428-30388CA07C73}"/>
              </a:ext>
            </a:extLst>
          </p:cNvPr>
          <p:cNvSpPr txBox="1"/>
          <p:nvPr/>
        </p:nvSpPr>
        <p:spPr>
          <a:xfrm>
            <a:off x="533400" y="358901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CC11DC0B-08E2-4A11-848E-B317729C6752}"/>
              </a:ext>
            </a:extLst>
          </p:cNvPr>
          <p:cNvSpPr/>
          <p:nvPr/>
        </p:nvSpPr>
        <p:spPr>
          <a:xfrm>
            <a:off x="1257300" y="3962400"/>
            <a:ext cx="5410200" cy="195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EF33C-3894-4A2F-B218-EC6FDBB89BCB}"/>
              </a:ext>
            </a:extLst>
          </p:cNvPr>
          <p:cNvSpPr txBox="1"/>
          <p:nvPr/>
        </p:nvSpPr>
        <p:spPr>
          <a:xfrm>
            <a:off x="1346200" y="4152900"/>
            <a:ext cx="52196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Chia đều số cúc áo cho các bạn. Để biết mỗi bạn được bao nhiêu cúc áo, ta tính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F633C-9886-41AA-B35A-77A597E01F5F}"/>
              </a:ext>
            </a:extLst>
          </p:cNvPr>
          <p:cNvSpPr txBox="1"/>
          <p:nvPr/>
        </p:nvSpPr>
        <p:spPr>
          <a:xfrm>
            <a:off x="4658574" y="5004494"/>
            <a:ext cx="92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496B14-5C63-4FF1-AFAF-114375963A35}"/>
              </a:ext>
            </a:extLst>
          </p:cNvPr>
          <p:cNvSpPr txBox="1"/>
          <p:nvPr/>
        </p:nvSpPr>
        <p:spPr>
          <a:xfrm>
            <a:off x="2082800" y="2178049"/>
            <a:ext cx="73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37A750-B2AF-4D3C-A959-6987F1C19E87}"/>
              </a:ext>
            </a:extLst>
          </p:cNvPr>
          <p:cNvSpPr txBox="1"/>
          <p:nvPr/>
        </p:nvSpPr>
        <p:spPr>
          <a:xfrm>
            <a:off x="4552836" y="4989274"/>
            <a:ext cx="1562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thương.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810ECB-EF61-4F6B-85B0-2C5F8CB349FF}"/>
              </a:ext>
            </a:extLst>
          </p:cNvPr>
          <p:cNvSpPr txBox="1"/>
          <p:nvPr/>
        </p:nvSpPr>
        <p:spPr>
          <a:xfrm>
            <a:off x="2159000" y="2203449"/>
            <a:ext cx="135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tích.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E0D5AD-84E8-4353-9380-AF199263D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4" t="59291" r="10604" b="31377"/>
          <a:stretch/>
        </p:blipFill>
        <p:spPr>
          <a:xfrm>
            <a:off x="6707526" y="1459245"/>
            <a:ext cx="4495913" cy="15773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189184-B3A5-4023-A633-CBA1B15D8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2" t="69678" r="11252" b="20220"/>
          <a:stretch/>
        </p:blipFill>
        <p:spPr>
          <a:xfrm>
            <a:off x="6773238" y="4130221"/>
            <a:ext cx="4430201" cy="17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9" grpId="0"/>
      <p:bldP spid="10" grpId="0" animBg="1"/>
      <p:bldP spid="11" grpId="0"/>
      <p:bldP spid="12" grpId="0" animBg="1"/>
      <p:bldP spid="13" grpId="0"/>
      <p:bldP spid="15" grpId="0"/>
      <p:bldP spid="15" grpId="1"/>
      <p:bldP spid="16" grpId="0"/>
      <p:bldP spid="16" grpId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417708" y="539935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Tích hay thương 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05F56B6-36C7-4389-9E45-E2C0F78978CF}"/>
              </a:ext>
            </a:extLst>
          </p:cNvPr>
          <p:cNvSpPr/>
          <p:nvPr/>
        </p:nvSpPr>
        <p:spPr>
          <a:xfrm>
            <a:off x="1079500" y="1117600"/>
            <a:ext cx="10172700" cy="267204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5F7E3DB0-DE4F-47AA-A609-80B5FA1FFDE4}"/>
              </a:ext>
            </a:extLst>
          </p:cNvPr>
          <p:cNvSpPr/>
          <p:nvPr/>
        </p:nvSpPr>
        <p:spPr>
          <a:xfrm>
            <a:off x="1346200" y="1270000"/>
            <a:ext cx="4819650" cy="22580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47198-939A-45DC-BBCF-9BA5EE7ABAF6}"/>
              </a:ext>
            </a:extLst>
          </p:cNvPr>
          <p:cNvSpPr txBox="1"/>
          <p:nvPr/>
        </p:nvSpPr>
        <p:spPr>
          <a:xfrm>
            <a:off x="1417708" y="1524000"/>
            <a:ext cx="4633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Chia cho mỗi bạn số cúc áo bằng nhau, để tìm số bạn được nhận cúc áo, ta tính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9A6A6D-98CD-4DB9-B1E3-6B3821EE7375}"/>
              </a:ext>
            </a:extLst>
          </p:cNvPr>
          <p:cNvSpPr txBox="1"/>
          <p:nvPr/>
        </p:nvSpPr>
        <p:spPr>
          <a:xfrm>
            <a:off x="533400" y="128905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A714DC-2742-4945-9834-A10D59DBE95E}"/>
              </a:ext>
            </a:extLst>
          </p:cNvPr>
          <p:cNvSpPr txBox="1"/>
          <p:nvPr/>
        </p:nvSpPr>
        <p:spPr>
          <a:xfrm>
            <a:off x="2140742" y="2848015"/>
            <a:ext cx="73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65ADA-EDC5-41BC-BE8B-4F369B7EFE64}"/>
              </a:ext>
            </a:extLst>
          </p:cNvPr>
          <p:cNvSpPr txBox="1"/>
          <p:nvPr/>
        </p:nvSpPr>
        <p:spPr>
          <a:xfrm>
            <a:off x="2109362" y="2821920"/>
            <a:ext cx="163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thương.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504BF4-293E-4A3D-98C3-E400D9C30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1" t="81166" r="11143" b="8083"/>
          <a:stretch/>
        </p:blipFill>
        <p:spPr>
          <a:xfrm>
            <a:off x="6269143" y="1444801"/>
            <a:ext cx="4819651" cy="19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5F90984-4811-4FB4-B792-FF829B0E3546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47193C-5B24-4A1F-95BE-BB3CC889D3CA}"/>
              </a:ext>
            </a:extLst>
          </p:cNvPr>
          <p:cNvSpPr txBox="1"/>
          <p:nvPr/>
        </p:nvSpPr>
        <p:spPr>
          <a:xfrm>
            <a:off x="1490279" y="632958"/>
            <a:ext cx="369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 ?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61B892-34FB-46DA-9F28-83C0F4C73064}"/>
              </a:ext>
            </a:extLst>
          </p:cNvPr>
          <p:cNvSpPr/>
          <p:nvPr/>
        </p:nvSpPr>
        <p:spPr>
          <a:xfrm>
            <a:off x="732971" y="632958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A3077-7C3A-45DC-AC67-48D71A9E3974}"/>
              </a:ext>
            </a:extLst>
          </p:cNvPr>
          <p:cNvSpPr txBox="1"/>
          <p:nvPr/>
        </p:nvSpPr>
        <p:spPr>
          <a:xfrm>
            <a:off x="923471" y="1204458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0776F-1A9B-46AB-B70E-A2317F520DA1}"/>
              </a:ext>
            </a:extLst>
          </p:cNvPr>
          <p:cNvSpPr txBox="1"/>
          <p:nvPr/>
        </p:nvSpPr>
        <p:spPr>
          <a:xfrm>
            <a:off x="1075871" y="3675868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96E0AFD-4B57-4095-AA5F-6DEFCCB0D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867666"/>
              </p:ext>
            </p:extLst>
          </p:nvPr>
        </p:nvGraphicFramePr>
        <p:xfrm>
          <a:off x="1685471" y="1306048"/>
          <a:ext cx="7505700" cy="2072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0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học sinh  khối lớp 2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245</a:t>
                      </a: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học sinh khối lớp 3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Arial" pitchFamily="34" charset="0"/>
                          <a:cs typeface="Arial" pitchFamily="34" charset="0"/>
                        </a:rPr>
                        <a:t>280</a:t>
                      </a: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học sinh cả hai khối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endParaRPr lang="en-US" sz="2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học sinh khối 2 ít hơn khối lớp 3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n>
                          <a:solidFill>
                            <a:srgbClr val="0000CC"/>
                          </a:solidFill>
                        </a:ln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DF5DF80-BC04-4C6F-8592-4F05C0BBA1A6}"/>
              </a:ext>
            </a:extLst>
          </p:cNvPr>
          <p:cNvSpPr txBox="1"/>
          <p:nvPr/>
        </p:nvSpPr>
        <p:spPr>
          <a:xfrm>
            <a:off x="7667171" y="2360158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AFCD2-1720-4EDE-8BDF-3CCDBC079A03}"/>
              </a:ext>
            </a:extLst>
          </p:cNvPr>
          <p:cNvSpPr txBox="1"/>
          <p:nvPr/>
        </p:nvSpPr>
        <p:spPr>
          <a:xfrm>
            <a:off x="7654471" y="2804658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66AF2-EDE9-41F0-AC78-033B8E661D48}"/>
              </a:ext>
            </a:extLst>
          </p:cNvPr>
          <p:cNvSpPr txBox="1"/>
          <p:nvPr/>
        </p:nvSpPr>
        <p:spPr>
          <a:xfrm>
            <a:off x="7654471" y="2372858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65ABE-8098-4AC0-B4D1-A7843038ADFD}"/>
              </a:ext>
            </a:extLst>
          </p:cNvPr>
          <p:cNvSpPr txBox="1"/>
          <p:nvPr/>
        </p:nvSpPr>
        <p:spPr>
          <a:xfrm>
            <a:off x="7622721" y="2842758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35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2FC734-BD07-4C66-988A-4AA4B04B5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252233"/>
              </p:ext>
            </p:extLst>
          </p:nvPr>
        </p:nvGraphicFramePr>
        <p:xfrm>
          <a:off x="1774371" y="3728583"/>
          <a:ext cx="7505700" cy="2072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0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học sinh của lớp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học sinh ở 1 bàn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học sinh ở 8 bàn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endParaRPr lang="en-US" sz="2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học sinh ở 17 bàn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n>
                          <a:solidFill>
                            <a:srgbClr val="0000CC"/>
                          </a:solidFill>
                        </a:ln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54C79CD-57ED-42DF-BF66-EEF48D488EB6}"/>
              </a:ext>
            </a:extLst>
          </p:cNvPr>
          <p:cNvSpPr txBox="1"/>
          <p:nvPr/>
        </p:nvSpPr>
        <p:spPr>
          <a:xfrm>
            <a:off x="7648121" y="4785858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9E3934-BE58-43F8-A466-AB7B83C06487}"/>
              </a:ext>
            </a:extLst>
          </p:cNvPr>
          <p:cNvSpPr txBox="1"/>
          <p:nvPr/>
        </p:nvSpPr>
        <p:spPr>
          <a:xfrm>
            <a:off x="7629071" y="5309078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CBDA94-1AAB-42E7-9453-C1318F75B7D1}"/>
              </a:ext>
            </a:extLst>
          </p:cNvPr>
          <p:cNvSpPr txBox="1"/>
          <p:nvPr/>
        </p:nvSpPr>
        <p:spPr>
          <a:xfrm>
            <a:off x="7622721" y="4760458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43F7E4-1B6C-46B9-9A55-F581E6419D4C}"/>
              </a:ext>
            </a:extLst>
          </p:cNvPr>
          <p:cNvSpPr txBox="1"/>
          <p:nvPr/>
        </p:nvSpPr>
        <p:spPr>
          <a:xfrm>
            <a:off x="7667171" y="5283678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983792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9" grpId="1"/>
      <p:bldP spid="10" grpId="0"/>
      <p:bldP spid="10" grpId="1"/>
      <p:bldP spid="11" grpId="0"/>
      <p:bldP spid="12" grpId="0"/>
      <p:bldP spid="14" grpId="0"/>
      <p:bldP spid="14" grpId="1"/>
      <p:bldP spid="15" grpId="0"/>
      <p:bldP spid="15" grpId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71799" y="492468"/>
            <a:ext cx="7999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 có 7 cái kẹo. Hà có 5 cái kẹo. Để tìm số kẹo của hai bạn ta tính .?.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Tổng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Hiệu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Tích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83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đều 15 cái kẹo cho 3 bạn. Để biết mỗi bạn có bao nhiêu cái kẹo, ta tính .?.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Hiệu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Tổng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Thương 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38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70201" y="266873"/>
            <a:ext cx="8216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Khối lớp 2 có 127 học sinh. Khối lớp 3 có 103 học sinh. Vậy hai khối có .?. học sinh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220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230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210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86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 hộp có 5 cái bánh. Để tìm số bánh trong 4 hộp ta tính. ?.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Thương 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Tổng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Tích 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45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sẻ bài học với người thân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EB4550-E96F-44D6-95B7-410F92BF7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0"/>
            <a:ext cx="12192000" cy="6816288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8E1705A2-5011-4AE7-8EDE-2E780D9C73CE}"/>
              </a:ext>
            </a:extLst>
          </p:cNvPr>
          <p:cNvSpPr/>
          <p:nvPr/>
        </p:nvSpPr>
        <p:spPr>
          <a:xfrm>
            <a:off x="6044966" y="38122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471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DCF57CAA-2592-4805-908E-C83DA233FCF3}"/>
              </a:ext>
            </a:extLst>
          </p:cNvPr>
          <p:cNvSpPr/>
          <p:nvPr/>
        </p:nvSpPr>
        <p:spPr>
          <a:xfrm>
            <a:off x="6057130" y="27375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470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F75466A8-1286-43B0-8950-91DFB13F64CE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407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4A4E90DF-664D-4081-B083-F9890AC34C35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417</a:t>
            </a:r>
          </a:p>
        </p:txBody>
      </p:sp>
      <p:sp>
        <p:nvSpPr>
          <p:cNvPr id="9" name="Round Same Side Corner Rectangle 10">
            <a:extLst>
              <a:ext uri="{FF2B5EF4-FFF2-40B4-BE49-F238E27FC236}">
                <a16:creationId xmlns:a16="http://schemas.microsoft.com/office/drawing/2014/main" id="{BC757F4E-5430-4872-ADEA-B2DC82451373}"/>
              </a:ext>
            </a:extLst>
          </p:cNvPr>
          <p:cNvSpPr/>
          <p:nvPr/>
        </p:nvSpPr>
        <p:spPr>
          <a:xfrm>
            <a:off x="1879600" y="1034038"/>
            <a:ext cx="801370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 “ Bốn trăm bảy mươi mốt” được viết là: </a:t>
            </a: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6151761-FDFD-4AB5-A4E0-B12E0506E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AABA64-58AA-464A-A005-0F4F562A5B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D728F1-BEB7-467F-9843-15A4BF724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54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37D43B-A1E4-459F-98AE-D0541D7230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48087" y="-79794"/>
            <a:ext cx="12224058" cy="6937793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0BB74FCA-2203-44AF-AB28-4E0BD424E4F0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20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BACF1EAB-0B3F-4F25-8038-5FB42993E251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1655397B-5EB0-4289-83B1-B725163C6C8E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15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962BD233-CA56-41A7-9D74-36F99BFBF21F}"/>
              </a:ext>
            </a:extLst>
          </p:cNvPr>
          <p:cNvSpPr/>
          <p:nvPr/>
        </p:nvSpPr>
        <p:spPr>
          <a:xfrm>
            <a:off x="6063942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18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99D12A-4A85-465A-833B-18D26FA46BF3}"/>
              </a:ext>
            </a:extLst>
          </p:cNvPr>
          <p:cNvGrpSpPr/>
          <p:nvPr/>
        </p:nvGrpSpPr>
        <p:grpSpPr>
          <a:xfrm>
            <a:off x="723901" y="1045275"/>
            <a:ext cx="10426700" cy="1464909"/>
            <a:chOff x="-2227041" y="269970"/>
            <a:chExt cx="9147758" cy="1464909"/>
          </a:xfrm>
        </p:grpSpPr>
        <p:sp>
          <p:nvSpPr>
            <p:cNvPr id="10" name="Round Same Side Corner Rectangle 10">
              <a:extLst>
                <a:ext uri="{FF2B5EF4-FFF2-40B4-BE49-F238E27FC236}">
                  <a16:creationId xmlns:a16="http://schemas.microsoft.com/office/drawing/2014/main" id="{05A77B36-56A1-45BE-9641-208FDD22BE37}"/>
                </a:ext>
              </a:extLst>
            </p:cNvPr>
            <p:cNvSpPr/>
            <p:nvPr/>
          </p:nvSpPr>
          <p:spPr>
            <a:xfrm>
              <a:off x="-2227041" y="349667"/>
              <a:ext cx="9147758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2704A3-9CF2-40D2-BC3D-596F5D19BF6E}"/>
                </a:ext>
              </a:extLst>
            </p:cNvPr>
            <p:cNvSpPr/>
            <p:nvPr/>
          </p:nvSpPr>
          <p:spPr>
            <a:xfrm>
              <a:off x="-2037624" y="269970"/>
              <a:ext cx="8735496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Làm tròn số 16 đến hàng chục thì được số nào?</a:t>
              </a:r>
            </a:p>
          </p:txBody>
        </p:sp>
      </p:grp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78B99B5F-1675-465C-BC63-2F9C7C0E8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54823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13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611154-9901-403D-BEE6-CEC409077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A58EDE27-8A28-4965-B4AE-DDC46ECDC64F}"/>
              </a:ext>
            </a:extLst>
          </p:cNvPr>
          <p:cNvSpPr/>
          <p:nvPr/>
        </p:nvSpPr>
        <p:spPr>
          <a:xfrm>
            <a:off x="1584258" y="4391472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800</a:t>
            </a:r>
          </a:p>
        </p:txBody>
      </p:sp>
      <p:sp>
        <p:nvSpPr>
          <p:cNvPr id="3" name="C">
            <a:extLst>
              <a:ext uri="{FF2B5EF4-FFF2-40B4-BE49-F238E27FC236}">
                <a16:creationId xmlns:a16="http://schemas.microsoft.com/office/drawing/2014/main" id="{ACE5A449-E96B-478F-A806-FAFC0CF36B5F}"/>
              </a:ext>
            </a:extLst>
          </p:cNvPr>
          <p:cNvSpPr/>
          <p:nvPr/>
        </p:nvSpPr>
        <p:spPr>
          <a:xfrm>
            <a:off x="5884603" y="312788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850</a:t>
            </a: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1061AF56-3E66-4E90-8022-815F101F5249}"/>
              </a:ext>
            </a:extLst>
          </p:cNvPr>
          <p:cNvSpPr/>
          <p:nvPr/>
        </p:nvSpPr>
        <p:spPr>
          <a:xfrm>
            <a:off x="6024979" y="433111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860</a:t>
            </a: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254D37EF-41EE-428F-8C6A-ADDC383F33FE}"/>
              </a:ext>
            </a:extLst>
          </p:cNvPr>
          <p:cNvSpPr/>
          <p:nvPr/>
        </p:nvSpPr>
        <p:spPr>
          <a:xfrm>
            <a:off x="1584258" y="309887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900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85C51C-EC01-4CBB-94B5-C7D8DCACE5FF}"/>
              </a:ext>
            </a:extLst>
          </p:cNvPr>
          <p:cNvGrpSpPr/>
          <p:nvPr/>
        </p:nvGrpSpPr>
        <p:grpSpPr>
          <a:xfrm>
            <a:off x="1448370" y="768466"/>
            <a:ext cx="10077972" cy="1446550"/>
            <a:chOff x="-1" y="320770"/>
            <a:chExt cx="6051860" cy="1446550"/>
          </a:xfrm>
        </p:grpSpPr>
        <p:sp>
          <p:nvSpPr>
            <p:cNvPr id="9" name="Round Same Side Corner Rectangle 10">
              <a:extLst>
                <a:ext uri="{FF2B5EF4-FFF2-40B4-BE49-F238E27FC236}">
                  <a16:creationId xmlns:a16="http://schemas.microsoft.com/office/drawing/2014/main" id="{50C17939-EC66-4091-864D-837F66F6E000}"/>
                </a:ext>
              </a:extLst>
            </p:cNvPr>
            <p:cNvSpPr/>
            <p:nvPr/>
          </p:nvSpPr>
          <p:spPr>
            <a:xfrm>
              <a:off x="-1" y="349667"/>
              <a:ext cx="6051860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1B43CC-307C-4BF3-B1F7-620F4E52B1BD}"/>
                </a:ext>
              </a:extLst>
            </p:cNvPr>
            <p:cNvSpPr/>
            <p:nvPr/>
          </p:nvSpPr>
          <p:spPr>
            <a:xfrm>
              <a:off x="274208" y="320770"/>
              <a:ext cx="5715507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Làm tròn số 854 đến hàng trăm thì được số nào?</a:t>
              </a:r>
            </a:p>
          </p:txBody>
        </p:sp>
      </p:grp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FFDE7AA1-7D1E-48C6-B171-76B69518A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8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C02204-8EED-4A67-ADAD-54DBE1760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7F90E423-51CD-4E79-A5D2-3E33958FC6A0}"/>
              </a:ext>
            </a:extLst>
          </p:cNvPr>
          <p:cNvSpPr/>
          <p:nvPr/>
        </p:nvSpPr>
        <p:spPr>
          <a:xfrm>
            <a:off x="2015501" y="4656905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600</a:t>
            </a: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71793957-9271-4DA1-9E30-41C05902AAC8}"/>
              </a:ext>
            </a:extLst>
          </p:cNvPr>
          <p:cNvSpPr/>
          <p:nvPr/>
        </p:nvSpPr>
        <p:spPr>
          <a:xfrm>
            <a:off x="6386360" y="3117786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597</a:t>
            </a:r>
          </a:p>
        </p:txBody>
      </p:sp>
      <p:sp>
        <p:nvSpPr>
          <p:cNvPr id="5" name="D">
            <a:extLst>
              <a:ext uri="{FF2B5EF4-FFF2-40B4-BE49-F238E27FC236}">
                <a16:creationId xmlns:a16="http://schemas.microsoft.com/office/drawing/2014/main" id="{DE8E5EF8-C056-4944-8698-61F6CFAED610}"/>
              </a:ext>
            </a:extLst>
          </p:cNvPr>
          <p:cNvSpPr/>
          <p:nvPr/>
        </p:nvSpPr>
        <p:spPr>
          <a:xfrm>
            <a:off x="1946568" y="3117786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598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D8BB2DF1-7567-40E1-80F5-6107AC69D3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7" name="Round Same Side Corner Rectangle 10">
            <a:extLst>
              <a:ext uri="{FF2B5EF4-FFF2-40B4-BE49-F238E27FC236}">
                <a16:creationId xmlns:a16="http://schemas.microsoft.com/office/drawing/2014/main" id="{407DDE02-306D-42A4-9005-E950EC787F35}"/>
              </a:ext>
            </a:extLst>
          </p:cNvPr>
          <p:cNvSpPr/>
          <p:nvPr/>
        </p:nvSpPr>
        <p:spPr>
          <a:xfrm>
            <a:off x="1587500" y="1092989"/>
            <a:ext cx="875030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C1A75-8D71-44D0-B446-91C93234F159}"/>
              </a:ext>
            </a:extLst>
          </p:cNvPr>
          <p:cNvSpPr/>
          <p:nvPr/>
        </p:nvSpPr>
        <p:spPr>
          <a:xfrm>
            <a:off x="1714500" y="1400875"/>
            <a:ext cx="87067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 liền sau của 599 là số nào?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097CF67E-C89F-47DB-8B54-B32E7856FE0E}"/>
              </a:ext>
            </a:extLst>
          </p:cNvPr>
          <p:cNvSpPr/>
          <p:nvPr/>
        </p:nvSpPr>
        <p:spPr>
          <a:xfrm>
            <a:off x="6386360" y="4672214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601</a:t>
            </a:r>
          </a:p>
        </p:txBody>
      </p:sp>
    </p:spTree>
    <p:extLst>
      <p:ext uri="{BB962C8B-B14F-4D97-AF65-F5344CB8AC3E}">
        <p14:creationId xmlns:p14="http://schemas.microsoft.com/office/powerpoint/2010/main" val="216019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329325" y="651323"/>
            <a:ext cx="631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Tổng hay hiệu? 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C64AFEE1-E48E-4E82-A891-EC3BC2C2F73B}"/>
              </a:ext>
            </a:extLst>
          </p:cNvPr>
          <p:cNvSpPr/>
          <p:nvPr/>
        </p:nvSpPr>
        <p:spPr>
          <a:xfrm>
            <a:off x="1041400" y="1413904"/>
            <a:ext cx="10172700" cy="21717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98DCC1E-101A-48EA-8622-C933755E289B}"/>
              </a:ext>
            </a:extLst>
          </p:cNvPr>
          <p:cNvGrpSpPr/>
          <p:nvPr/>
        </p:nvGrpSpPr>
        <p:grpSpPr>
          <a:xfrm>
            <a:off x="1193800" y="1540904"/>
            <a:ext cx="4819650" cy="1828800"/>
            <a:chOff x="1346200" y="1270000"/>
            <a:chExt cx="4819650" cy="1828800"/>
          </a:xfrm>
        </p:grpSpPr>
        <p:sp>
          <p:nvSpPr>
            <p:cNvPr id="69" name="Rounded Rectangle 6">
              <a:extLst>
                <a:ext uri="{FF2B5EF4-FFF2-40B4-BE49-F238E27FC236}">
                  <a16:creationId xmlns:a16="http://schemas.microsoft.com/office/drawing/2014/main" id="{B3234A38-4BF5-4629-824B-B0F9EC58876F}"/>
                </a:ext>
              </a:extLst>
            </p:cNvPr>
            <p:cNvSpPr/>
            <p:nvPr/>
          </p:nvSpPr>
          <p:spPr>
            <a:xfrm>
              <a:off x="1346200" y="1270000"/>
              <a:ext cx="4819650" cy="1828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D8504B2-29BC-4B8B-BB22-41472D2FED76}"/>
                </a:ext>
              </a:extLst>
            </p:cNvPr>
            <p:cNvSpPr txBox="1"/>
            <p:nvPr/>
          </p:nvSpPr>
          <p:spPr>
            <a:xfrm>
              <a:off x="1417708" y="1689100"/>
              <a:ext cx="46337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Để tìm tất cả số cúc áo, ta tính 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DB7D96E-2EA2-45F4-9454-6932B4DA40AF}"/>
              </a:ext>
            </a:extLst>
          </p:cNvPr>
          <p:cNvSpPr txBox="1"/>
          <p:nvPr/>
        </p:nvSpPr>
        <p:spPr>
          <a:xfrm>
            <a:off x="406400" y="152820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5" name="Rounded Rectangle 16">
            <a:extLst>
              <a:ext uri="{FF2B5EF4-FFF2-40B4-BE49-F238E27FC236}">
                <a16:creationId xmlns:a16="http://schemas.microsoft.com/office/drawing/2014/main" id="{710C19D2-5DDA-4D78-B8E7-DC3D55748EE7}"/>
              </a:ext>
            </a:extLst>
          </p:cNvPr>
          <p:cNvSpPr/>
          <p:nvPr/>
        </p:nvSpPr>
        <p:spPr>
          <a:xfrm>
            <a:off x="952500" y="3928504"/>
            <a:ext cx="10172700" cy="23241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D3AAF09-B8B9-43BA-8D00-CF50A8943CB8}"/>
              </a:ext>
            </a:extLst>
          </p:cNvPr>
          <p:cNvSpPr txBox="1"/>
          <p:nvPr/>
        </p:nvSpPr>
        <p:spPr>
          <a:xfrm>
            <a:off x="381000" y="379641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77" name="Rounded Rectangle 21">
            <a:extLst>
              <a:ext uri="{FF2B5EF4-FFF2-40B4-BE49-F238E27FC236}">
                <a16:creationId xmlns:a16="http://schemas.microsoft.com/office/drawing/2014/main" id="{C0305926-96C8-49E8-B360-C58832D7CE64}"/>
              </a:ext>
            </a:extLst>
          </p:cNvPr>
          <p:cNvSpPr/>
          <p:nvPr/>
        </p:nvSpPr>
        <p:spPr>
          <a:xfrm>
            <a:off x="1104900" y="4169804"/>
            <a:ext cx="4857750" cy="195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55754A5-6CB1-4C44-9E8D-71416D19E409}"/>
              </a:ext>
            </a:extLst>
          </p:cNvPr>
          <p:cNvSpPr txBox="1"/>
          <p:nvPr/>
        </p:nvSpPr>
        <p:spPr>
          <a:xfrm>
            <a:off x="1265873" y="4360304"/>
            <a:ext cx="4670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Biết số cúc áo cả hai màu xanh, đỏ và biết số cúc áo màu đỏ. Để tìm số cúc áo màu xanh, ta tính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AAAF4E-B5D8-48DC-8EA5-87F6E79F59CA}"/>
              </a:ext>
            </a:extLst>
          </p:cNvPr>
          <p:cNvSpPr txBox="1"/>
          <p:nvPr/>
        </p:nvSpPr>
        <p:spPr>
          <a:xfrm>
            <a:off x="4125174" y="5669098"/>
            <a:ext cx="92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0E42CE-4CC9-4613-AC42-38D99D16D2FB}"/>
              </a:ext>
            </a:extLst>
          </p:cNvPr>
          <p:cNvSpPr txBox="1"/>
          <p:nvPr/>
        </p:nvSpPr>
        <p:spPr>
          <a:xfrm>
            <a:off x="2006600" y="2410853"/>
            <a:ext cx="73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3154C84-C3B9-40FC-A345-3A4880E68922}"/>
              </a:ext>
            </a:extLst>
          </p:cNvPr>
          <p:cNvSpPr txBox="1"/>
          <p:nvPr/>
        </p:nvSpPr>
        <p:spPr>
          <a:xfrm>
            <a:off x="3994036" y="5641178"/>
            <a:ext cx="1174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hiệu.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5BC8FAF-F3FE-47CE-8CE5-2A8DEF4B7F81}"/>
              </a:ext>
            </a:extLst>
          </p:cNvPr>
          <p:cNvSpPr txBox="1"/>
          <p:nvPr/>
        </p:nvSpPr>
        <p:spPr>
          <a:xfrm>
            <a:off x="2006600" y="2410853"/>
            <a:ext cx="135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tổng.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4C2EB-9566-40B0-90BD-B614E2418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1" t="15503" r="11342" b="73966"/>
          <a:stretch/>
        </p:blipFill>
        <p:spPr>
          <a:xfrm>
            <a:off x="6320461" y="1609678"/>
            <a:ext cx="4427877" cy="178015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B31F339-5B76-4D39-B090-CCEF4FB17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3" t="28328" r="11340" b="59703"/>
          <a:stretch/>
        </p:blipFill>
        <p:spPr>
          <a:xfrm>
            <a:off x="6354423" y="4051325"/>
            <a:ext cx="4427877" cy="20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74" grpId="0"/>
      <p:bldP spid="75" grpId="0" animBg="1"/>
      <p:bldP spid="76" grpId="0"/>
      <p:bldP spid="77" grpId="0" animBg="1"/>
      <p:bldP spid="78" grpId="0"/>
      <p:bldP spid="81" grpId="0"/>
      <p:bldP spid="81" grpId="1"/>
      <p:bldP spid="82" grpId="0"/>
      <p:bldP spid="82" grpId="1"/>
      <p:bldP spid="83" grpId="0"/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329325" y="651323"/>
            <a:ext cx="631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Tổng hay hiệu?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F47B698D-D7B9-4CA7-BC76-EA200FC4AE57}"/>
              </a:ext>
            </a:extLst>
          </p:cNvPr>
          <p:cNvSpPr/>
          <p:nvPr/>
        </p:nvSpPr>
        <p:spPr>
          <a:xfrm>
            <a:off x="1009650" y="1794541"/>
            <a:ext cx="10172700" cy="21717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EA63EF04-5F10-46E6-BC80-7FF353430293}"/>
              </a:ext>
            </a:extLst>
          </p:cNvPr>
          <p:cNvSpPr/>
          <p:nvPr/>
        </p:nvSpPr>
        <p:spPr>
          <a:xfrm>
            <a:off x="1276350" y="1946941"/>
            <a:ext cx="481965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4F3163-9D77-4F26-B193-3BD79B8E77CD}"/>
              </a:ext>
            </a:extLst>
          </p:cNvPr>
          <p:cNvSpPr txBox="1"/>
          <p:nvPr/>
        </p:nvSpPr>
        <p:spPr>
          <a:xfrm>
            <a:off x="1347858" y="2200941"/>
            <a:ext cx="4633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Để tìm số cúc áo màu xanh nhiều hơn số cúc áo màu vàng, ta tính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6C51E6-74E7-41A4-821C-CEDD2656DBF0}"/>
              </a:ext>
            </a:extLst>
          </p:cNvPr>
          <p:cNvSpPr txBox="1"/>
          <p:nvPr/>
        </p:nvSpPr>
        <p:spPr>
          <a:xfrm>
            <a:off x="488950" y="1997741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29714F-700B-4196-B77F-3BD3D97A7B29}"/>
              </a:ext>
            </a:extLst>
          </p:cNvPr>
          <p:cNvSpPr txBox="1"/>
          <p:nvPr/>
        </p:nvSpPr>
        <p:spPr>
          <a:xfrm>
            <a:off x="3442492" y="3055056"/>
            <a:ext cx="73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.?.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AD1237-2641-4316-AB8C-8D332B535A30}"/>
              </a:ext>
            </a:extLst>
          </p:cNvPr>
          <p:cNvSpPr txBox="1"/>
          <p:nvPr/>
        </p:nvSpPr>
        <p:spPr>
          <a:xfrm>
            <a:off x="3423812" y="3054361"/>
            <a:ext cx="135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hiệu.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B9F414E-E54A-4487-A404-D56605403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6" t="41915" r="10707" b="46780"/>
          <a:stretch/>
        </p:blipFill>
        <p:spPr>
          <a:xfrm>
            <a:off x="6502287" y="1946941"/>
            <a:ext cx="4413363" cy="191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4" grpId="0"/>
      <p:bldP spid="25" grpId="0"/>
      <p:bldP spid="25" grpId="1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8922504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3935</TotalTime>
  <Words>499</Words>
  <Application>Microsoft Office PowerPoint</Application>
  <PresentationFormat>Widescreen</PresentationFormat>
  <Paragraphs>104</Paragraphs>
  <Slides>19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UTM Avo</vt:lpstr>
      <vt:lpstr>思源黑体 CN Medium</vt:lpstr>
      <vt:lpstr>3_Office Theme</vt:lpstr>
      <vt:lpstr>4_Office Theme</vt:lpstr>
      <vt:lpstr>5_Office Theme</vt:lpstr>
      <vt:lpstr>6_Office Theme</vt:lpstr>
      <vt:lpstr>7_Office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cp:lastModifiedBy>GIANG</cp:lastModifiedBy>
  <cp:revision>1</cp:revision>
  <dcterms:created xsi:type="dcterms:W3CDTF">2021-07-12T03:44:38Z</dcterms:created>
  <dcterms:modified xsi:type="dcterms:W3CDTF">2024-12-31T22:14:10Z</dcterms:modified>
</cp:coreProperties>
</file>