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90" r:id="rId2"/>
    <p:sldId id="289" r:id="rId3"/>
    <p:sldId id="286" r:id="rId4"/>
    <p:sldId id="2007577214" r:id="rId5"/>
    <p:sldId id="2007577215" r:id="rId6"/>
    <p:sldId id="2007577197" r:id="rId7"/>
    <p:sldId id="2007577216" r:id="rId8"/>
    <p:sldId id="2007577217" r:id="rId9"/>
    <p:sldId id="2007577198" r:id="rId10"/>
    <p:sldId id="2007577218" r:id="rId11"/>
    <p:sldId id="2007577202" r:id="rId12"/>
    <p:sldId id="2007577219" r:id="rId13"/>
    <p:sldId id="2007577204" r:id="rId14"/>
    <p:sldId id="303" r:id="rId15"/>
    <p:sldId id="342" r:id="rId16"/>
    <p:sldId id="2007577213" r:id="rId17"/>
    <p:sldId id="2007577206" r:id="rId18"/>
    <p:sldId id="2007577209" r:id="rId19"/>
    <p:sldId id="2007577207" r:id="rId20"/>
    <p:sldId id="273" r:id="rId21"/>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787B3"/>
    <a:srgbClr val="D6BA20"/>
    <a:srgbClr val="F6E800"/>
    <a:srgbClr val="FF9900"/>
    <a:srgbClr val="FF3399"/>
    <a:srgbClr val="FF5050"/>
    <a:srgbClr val="559422"/>
    <a:srgbClr val="F6F2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36" autoAdjust="0"/>
    <p:restoredTop sz="86007" autoAdjust="0"/>
  </p:normalViewPr>
  <p:slideViewPr>
    <p:cSldViewPr snapToGrid="0">
      <p:cViewPr varScale="1">
        <p:scale>
          <a:sx n="73" d="100"/>
          <a:sy n="73" d="100"/>
        </p:scale>
        <p:origin x="3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3CAB0C-2E9E-4CBC-9CFF-76AAE84561C2}" type="datetimeFigureOut">
              <a:rPr lang="zh-CN" altLang="en-US" smtClean="0"/>
              <a:t>2025/1/1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9CA60E-FCAC-4C75-A229-68B8B7EC4B36}" type="slidenum">
              <a:rPr lang="zh-CN" altLang="en-US" smtClean="0"/>
              <a:t>‹#›</a:t>
            </a:fld>
            <a:endParaRPr lang="zh-CN" altLang="en-US"/>
          </a:p>
        </p:txBody>
      </p:sp>
    </p:spTree>
    <p:extLst>
      <p:ext uri="{BB962C8B-B14F-4D97-AF65-F5344CB8AC3E}">
        <p14:creationId xmlns:p14="http://schemas.microsoft.com/office/powerpoint/2010/main" val="201222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CA60E-FCAC-4C75-A229-68B8B7EC4B36}" type="slidenum">
              <a:rPr lang="zh-CN" altLang="en-US" smtClean="0"/>
              <a:t>1</a:t>
            </a:fld>
            <a:endParaRPr lang="zh-CN" altLang="en-US"/>
          </a:p>
        </p:txBody>
      </p:sp>
    </p:spTree>
    <p:extLst>
      <p:ext uri="{BB962C8B-B14F-4D97-AF65-F5344CB8AC3E}">
        <p14:creationId xmlns:p14="http://schemas.microsoft.com/office/powerpoint/2010/main" val="287330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9CA60E-FCAC-4C75-A229-68B8B7EC4B3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52331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CA60E-FCAC-4C75-A229-68B8B7EC4B36}" type="slidenum">
              <a:rPr lang="zh-CN" altLang="en-US" smtClean="0"/>
              <a:t>13</a:t>
            </a:fld>
            <a:endParaRPr lang="zh-CN" altLang="en-US"/>
          </a:p>
        </p:txBody>
      </p:sp>
    </p:spTree>
    <p:extLst>
      <p:ext uri="{BB962C8B-B14F-4D97-AF65-F5344CB8AC3E}">
        <p14:creationId xmlns:p14="http://schemas.microsoft.com/office/powerpoint/2010/main" val="2694939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CA60E-FCAC-4C75-A229-68B8B7EC4B36}" type="slidenum">
              <a:rPr lang="zh-CN" altLang="en-US" smtClean="0"/>
              <a:t>14</a:t>
            </a:fld>
            <a:endParaRPr lang="zh-CN" altLang="en-US"/>
          </a:p>
        </p:txBody>
      </p:sp>
    </p:spTree>
    <p:extLst>
      <p:ext uri="{BB962C8B-B14F-4D97-AF65-F5344CB8AC3E}">
        <p14:creationId xmlns:p14="http://schemas.microsoft.com/office/powerpoint/2010/main" val="3256010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153" rtl="0" eaLnBrk="1" fontAlgn="auto" latinLnBrk="0" hangingPunct="1">
              <a:lnSpc>
                <a:spcPct val="100000"/>
              </a:lnSpc>
              <a:spcBef>
                <a:spcPts val="0"/>
              </a:spcBef>
              <a:spcAft>
                <a:spcPts val="0"/>
              </a:spcAft>
              <a:buClrTx/>
              <a:buSzTx/>
              <a:buFontTx/>
              <a:buNone/>
              <a:tabLst/>
              <a:defRPr/>
            </a:pPr>
            <a:fld id="{936E5206-4DE8-4E35-BE1B-AFB0DE63FE1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53"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8422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Google Shape;123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7" name="Google Shape;123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8517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CA60E-FCAC-4C75-A229-68B8B7EC4B36}" type="slidenum">
              <a:rPr lang="zh-CN" altLang="en-US" smtClean="0"/>
              <a:t>17</a:t>
            </a:fld>
            <a:endParaRPr lang="zh-CN" altLang="en-US"/>
          </a:p>
        </p:txBody>
      </p:sp>
    </p:spTree>
    <p:extLst>
      <p:ext uri="{BB962C8B-B14F-4D97-AF65-F5344CB8AC3E}">
        <p14:creationId xmlns:p14="http://schemas.microsoft.com/office/powerpoint/2010/main" val="1189217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Google Shape;123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7" name="Google Shape;123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4656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CA60E-FCAC-4C75-A229-68B8B7EC4B36}" type="slidenum">
              <a:rPr lang="zh-CN" altLang="en-US" smtClean="0"/>
              <a:t>20</a:t>
            </a:fld>
            <a:endParaRPr lang="zh-CN" altLang="en-US"/>
          </a:p>
        </p:txBody>
      </p:sp>
    </p:spTree>
    <p:extLst>
      <p:ext uri="{BB962C8B-B14F-4D97-AF65-F5344CB8AC3E}">
        <p14:creationId xmlns:p14="http://schemas.microsoft.com/office/powerpoint/2010/main" val="945615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CA60E-FCAC-4C75-A229-68B8B7EC4B36}" type="slidenum">
              <a:rPr lang="zh-CN" altLang="en-US" smtClean="0"/>
              <a:t>2</a:t>
            </a:fld>
            <a:endParaRPr lang="zh-CN" altLang="en-US"/>
          </a:p>
        </p:txBody>
      </p:sp>
    </p:spTree>
    <p:extLst>
      <p:ext uri="{BB962C8B-B14F-4D97-AF65-F5344CB8AC3E}">
        <p14:creationId xmlns:p14="http://schemas.microsoft.com/office/powerpoint/2010/main" val="3876625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9CA60E-FCAC-4C75-A229-68B8B7EC4B3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22872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9CA60E-FCAC-4C75-A229-68B8B7EC4B3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11662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Google Shape;123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7" name="Google Shape;123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9833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9CA60E-FCAC-4C75-A229-68B8B7EC4B3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69594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9CA60E-FCAC-4C75-A229-68B8B7EC4B3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25926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9CA60E-FCAC-4C75-A229-68B8B7EC4B3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19482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Google Shape;123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7" name="Google Shape;123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3880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8D5D8DF-AD8D-4F0B-B5CB-EBE83BE26972}" type="datetimeFigureOut">
              <a:rPr lang="zh-CN" altLang="en-US" smtClean="0"/>
              <a:t>2025/1/1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4FBC19-3FF4-4814-BCA3-F55B975ADDCE}"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8D5D8DF-AD8D-4F0B-B5CB-EBE83BE26972}" type="datetimeFigureOut">
              <a:rPr lang="zh-CN" altLang="en-US" smtClean="0"/>
              <a:t>2025/1/1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4FBC19-3FF4-4814-BCA3-F55B975ADDCE}"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8D5D8DF-AD8D-4F0B-B5CB-EBE83BE26972}" type="datetimeFigureOut">
              <a:rPr lang="zh-CN" altLang="en-US" smtClean="0"/>
              <a:t>2025/1/1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4FBC19-3FF4-4814-BCA3-F55B975ADDCE}"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80"/>
        <p:cNvGrpSpPr/>
        <p:nvPr/>
      </p:nvGrpSpPr>
      <p:grpSpPr>
        <a:xfrm>
          <a:off x="0" y="0"/>
          <a:ext cx="0" cy="0"/>
          <a:chOff x="0" y="0"/>
          <a:chExt cx="0" cy="0"/>
        </a:xfrm>
      </p:grpSpPr>
      <p:sp>
        <p:nvSpPr>
          <p:cNvPr id="381" name="Google Shape;381;p13"/>
          <p:cNvSpPr txBox="1">
            <a:spLocks noGrp="1"/>
          </p:cNvSpPr>
          <p:nvPr>
            <p:ph type="title"/>
          </p:nvPr>
        </p:nvSpPr>
        <p:spPr>
          <a:xfrm>
            <a:off x="2324467" y="20818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2" name="Google Shape;382;p13"/>
          <p:cNvSpPr txBox="1">
            <a:spLocks noGrp="1"/>
          </p:cNvSpPr>
          <p:nvPr>
            <p:ph type="subTitle" idx="1"/>
          </p:nvPr>
        </p:nvSpPr>
        <p:spPr>
          <a:xfrm>
            <a:off x="2324451" y="25848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3" name="Google Shape;383;p13"/>
          <p:cNvSpPr txBox="1">
            <a:spLocks noGrp="1"/>
          </p:cNvSpPr>
          <p:nvPr>
            <p:ph type="title" idx="2"/>
          </p:nvPr>
        </p:nvSpPr>
        <p:spPr>
          <a:xfrm>
            <a:off x="7352067" y="20818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4" name="Google Shape;384;p13"/>
          <p:cNvSpPr txBox="1">
            <a:spLocks noGrp="1"/>
          </p:cNvSpPr>
          <p:nvPr>
            <p:ph type="subTitle" idx="3"/>
          </p:nvPr>
        </p:nvSpPr>
        <p:spPr>
          <a:xfrm>
            <a:off x="7352076" y="25848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5" name="Google Shape;385;p13"/>
          <p:cNvSpPr txBox="1">
            <a:spLocks noGrp="1"/>
          </p:cNvSpPr>
          <p:nvPr>
            <p:ph type="title" idx="4"/>
          </p:nvPr>
        </p:nvSpPr>
        <p:spPr>
          <a:xfrm>
            <a:off x="2324467" y="40946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6" name="Google Shape;386;p13"/>
          <p:cNvSpPr txBox="1">
            <a:spLocks noGrp="1"/>
          </p:cNvSpPr>
          <p:nvPr>
            <p:ph type="subTitle" idx="5"/>
          </p:nvPr>
        </p:nvSpPr>
        <p:spPr>
          <a:xfrm>
            <a:off x="2324451" y="45976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7" name="Google Shape;387;p13"/>
          <p:cNvSpPr txBox="1">
            <a:spLocks noGrp="1"/>
          </p:cNvSpPr>
          <p:nvPr>
            <p:ph type="title" idx="6"/>
          </p:nvPr>
        </p:nvSpPr>
        <p:spPr>
          <a:xfrm>
            <a:off x="7352067" y="40946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8" name="Google Shape;388;p13"/>
          <p:cNvSpPr txBox="1">
            <a:spLocks noGrp="1"/>
          </p:cNvSpPr>
          <p:nvPr>
            <p:ph type="subTitle" idx="7"/>
          </p:nvPr>
        </p:nvSpPr>
        <p:spPr>
          <a:xfrm>
            <a:off x="7352076" y="45976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9" name="Google Shape;389;p13"/>
          <p:cNvSpPr txBox="1">
            <a:spLocks noGrp="1"/>
          </p:cNvSpPr>
          <p:nvPr>
            <p:ph type="title" idx="8" hasCustomPrompt="1"/>
          </p:nvPr>
        </p:nvSpPr>
        <p:spPr>
          <a:xfrm>
            <a:off x="1165633" y="2259800"/>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0" name="Google Shape;390;p13"/>
          <p:cNvSpPr txBox="1">
            <a:spLocks noGrp="1"/>
          </p:cNvSpPr>
          <p:nvPr>
            <p:ph type="title" idx="9" hasCustomPrompt="1"/>
          </p:nvPr>
        </p:nvSpPr>
        <p:spPr>
          <a:xfrm>
            <a:off x="6117000" y="2259800"/>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1" name="Google Shape;391;p13"/>
          <p:cNvSpPr txBox="1">
            <a:spLocks noGrp="1"/>
          </p:cNvSpPr>
          <p:nvPr>
            <p:ph type="title" idx="13" hasCustomPrompt="1"/>
          </p:nvPr>
        </p:nvSpPr>
        <p:spPr>
          <a:xfrm>
            <a:off x="1165633" y="4281833"/>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2" name="Google Shape;392;p13"/>
          <p:cNvSpPr txBox="1">
            <a:spLocks noGrp="1"/>
          </p:cNvSpPr>
          <p:nvPr>
            <p:ph type="title" idx="14" hasCustomPrompt="1"/>
          </p:nvPr>
        </p:nvSpPr>
        <p:spPr>
          <a:xfrm>
            <a:off x="6117000" y="4281833"/>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3" name="Google Shape;393;p13"/>
          <p:cNvSpPr txBox="1">
            <a:spLocks noGrp="1"/>
          </p:cNvSpPr>
          <p:nvPr>
            <p:ph type="title" idx="15"/>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94" name="Google Shape;394;p13"/>
          <p:cNvGrpSpPr/>
          <p:nvPr/>
        </p:nvGrpSpPr>
        <p:grpSpPr>
          <a:xfrm>
            <a:off x="0" y="5680701"/>
            <a:ext cx="12192000" cy="1183124"/>
            <a:chOff x="0" y="4260525"/>
            <a:chExt cx="9144000" cy="887343"/>
          </a:xfrm>
        </p:grpSpPr>
        <p:grpSp>
          <p:nvGrpSpPr>
            <p:cNvPr id="395" name="Google Shape;395;p13"/>
            <p:cNvGrpSpPr/>
            <p:nvPr/>
          </p:nvGrpSpPr>
          <p:grpSpPr>
            <a:xfrm>
              <a:off x="0" y="4260525"/>
              <a:ext cx="9144000" cy="887338"/>
              <a:chOff x="0" y="4260525"/>
              <a:chExt cx="9144000" cy="887338"/>
            </a:xfrm>
          </p:grpSpPr>
          <p:sp>
            <p:nvSpPr>
              <p:cNvPr id="396" name="Google Shape;396;p13"/>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3"/>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3"/>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3"/>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3"/>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3"/>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3"/>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3"/>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3"/>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3"/>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6" name="Google Shape;406;p13"/>
            <p:cNvGrpSpPr/>
            <p:nvPr/>
          </p:nvGrpSpPr>
          <p:grpSpPr>
            <a:xfrm>
              <a:off x="0" y="4571577"/>
              <a:ext cx="9144000" cy="576290"/>
              <a:chOff x="0" y="4571577"/>
              <a:chExt cx="9144000" cy="576290"/>
            </a:xfrm>
          </p:grpSpPr>
          <p:sp>
            <p:nvSpPr>
              <p:cNvPr id="407" name="Google Shape;407;p13"/>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3"/>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3"/>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3"/>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3"/>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3"/>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3"/>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3"/>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3"/>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3"/>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17" name="Google Shape;417;p13"/>
          <p:cNvSpPr/>
          <p:nvPr/>
        </p:nvSpPr>
        <p:spPr>
          <a:xfrm flipH="1">
            <a:off x="1165634" y="1183840"/>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8" name="Google Shape;418;p13"/>
          <p:cNvSpPr/>
          <p:nvPr/>
        </p:nvSpPr>
        <p:spPr>
          <a:xfrm flipH="1">
            <a:off x="223948" y="48203"/>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9" name="Google Shape;419;p13"/>
          <p:cNvSpPr/>
          <p:nvPr/>
        </p:nvSpPr>
        <p:spPr>
          <a:xfrm>
            <a:off x="10796952" y="116802"/>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0" name="Google Shape;420;p13"/>
          <p:cNvSpPr/>
          <p:nvPr/>
        </p:nvSpPr>
        <p:spPr>
          <a:xfrm>
            <a:off x="10082426" y="904646"/>
            <a:ext cx="1743580" cy="611289"/>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24509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421"/>
        <p:cNvGrpSpPr/>
        <p:nvPr/>
      </p:nvGrpSpPr>
      <p:grpSpPr>
        <a:xfrm>
          <a:off x="0" y="0"/>
          <a:ext cx="0" cy="0"/>
          <a:chOff x="0" y="0"/>
          <a:chExt cx="0" cy="0"/>
        </a:xfrm>
      </p:grpSpPr>
      <p:grpSp>
        <p:nvGrpSpPr>
          <p:cNvPr id="422" name="Google Shape;422;p14"/>
          <p:cNvGrpSpPr/>
          <p:nvPr/>
        </p:nvGrpSpPr>
        <p:grpSpPr>
          <a:xfrm>
            <a:off x="-29203" y="5191634"/>
            <a:ext cx="12265372" cy="1690876"/>
            <a:chOff x="-21903" y="3893725"/>
            <a:chExt cx="9199029" cy="1268157"/>
          </a:xfrm>
        </p:grpSpPr>
        <p:sp>
          <p:nvSpPr>
            <p:cNvPr id="423" name="Google Shape;423;p14"/>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4"/>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4"/>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6" name="Google Shape;426;p14"/>
          <p:cNvGrpSpPr/>
          <p:nvPr/>
        </p:nvGrpSpPr>
        <p:grpSpPr>
          <a:xfrm>
            <a:off x="-29066" y="5567708"/>
            <a:ext cx="12265679" cy="1314793"/>
            <a:chOff x="-12" y="4175800"/>
            <a:chExt cx="9177233" cy="986095"/>
          </a:xfrm>
        </p:grpSpPr>
        <p:sp>
          <p:nvSpPr>
            <p:cNvPr id="427" name="Google Shape;427;p14"/>
            <p:cNvSpPr/>
            <p:nvPr/>
          </p:nvSpPr>
          <p:spPr>
            <a:xfrm>
              <a:off x="5160062" y="4175800"/>
              <a:ext cx="4017159"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4"/>
            <p:cNvSpPr/>
            <p:nvPr/>
          </p:nvSpPr>
          <p:spPr>
            <a:xfrm>
              <a:off x="2541650" y="4701725"/>
              <a:ext cx="2698684" cy="460152"/>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4"/>
            <p:cNvSpPr/>
            <p:nvPr/>
          </p:nvSpPr>
          <p:spPr>
            <a:xfrm flipH="1">
              <a:off x="-12" y="4588064"/>
              <a:ext cx="2639503" cy="573831"/>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0" name="Google Shape;430;p14"/>
          <p:cNvSpPr txBox="1">
            <a:spLocks noGrp="1"/>
          </p:cNvSpPr>
          <p:nvPr>
            <p:ph type="title"/>
          </p:nvPr>
        </p:nvSpPr>
        <p:spPr>
          <a:xfrm>
            <a:off x="960000" y="1591617"/>
            <a:ext cx="6027200" cy="2619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8666"/>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31" name="Google Shape;431;p14"/>
          <p:cNvSpPr txBox="1">
            <a:spLocks noGrp="1"/>
          </p:cNvSpPr>
          <p:nvPr>
            <p:ph type="subTitle" idx="1"/>
          </p:nvPr>
        </p:nvSpPr>
        <p:spPr>
          <a:xfrm>
            <a:off x="960000" y="4008733"/>
            <a:ext cx="6027200" cy="106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726271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8D5D8DF-AD8D-4F0B-B5CB-EBE83BE26972}" type="datetimeFigureOut">
              <a:rPr lang="zh-CN" altLang="en-US" smtClean="0"/>
              <a:t>2025/1/1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4FBC19-3FF4-4814-BCA3-F55B975ADDCE}"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8D5D8DF-AD8D-4F0B-B5CB-EBE83BE26972}" type="datetimeFigureOut">
              <a:rPr lang="zh-CN" altLang="en-US" smtClean="0"/>
              <a:t>2025/1/1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4FBC19-3FF4-4814-BCA3-F55B975ADDCE}"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8D5D8DF-AD8D-4F0B-B5CB-EBE83BE26972}" type="datetimeFigureOut">
              <a:rPr lang="zh-CN" altLang="en-US" smtClean="0"/>
              <a:t>2025/1/1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4FBC19-3FF4-4814-BCA3-F55B975ADDCE}"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8D5D8DF-AD8D-4F0B-B5CB-EBE83BE26972}" type="datetimeFigureOut">
              <a:rPr lang="zh-CN" altLang="en-US" smtClean="0"/>
              <a:t>2025/1/1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74FBC19-3FF4-4814-BCA3-F55B975ADDCE}"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8D5D8DF-AD8D-4F0B-B5CB-EBE83BE26972}" type="datetimeFigureOut">
              <a:rPr lang="zh-CN" altLang="en-US" smtClean="0"/>
              <a:t>2025/1/1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74FBC19-3FF4-4814-BCA3-F55B975ADDCE}"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8D5D8DF-AD8D-4F0B-B5CB-EBE83BE26972}" type="datetimeFigureOut">
              <a:rPr lang="zh-CN" altLang="en-US" smtClean="0"/>
              <a:t>2025/1/1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74FBC19-3FF4-4814-BCA3-F55B975ADDCE}"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8D5D8DF-AD8D-4F0B-B5CB-EBE83BE26972}" type="datetimeFigureOut">
              <a:rPr lang="zh-CN" altLang="en-US" smtClean="0"/>
              <a:t>2025/1/1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4FBC19-3FF4-4814-BCA3-F55B975ADDCE}"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8D5D8DF-AD8D-4F0B-B5CB-EBE83BE26972}" type="datetimeFigureOut">
              <a:rPr lang="zh-CN" altLang="en-US" smtClean="0"/>
              <a:t>2025/1/1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4FBC19-3FF4-4814-BCA3-F55B975ADDCE}"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9Slide.vn - 2019">
            <a:extLst>
              <a:ext uri="{FF2B5EF4-FFF2-40B4-BE49-F238E27FC236}">
                <a16:creationId xmlns:a16="http://schemas.microsoft.com/office/drawing/2014/main" id="{B8E50DA8-85B6-4E0D-9881-B8CF09D39CE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5D8DF-AD8D-4F0B-B5CB-EBE83BE26972}" type="datetimeFigureOut">
              <a:rPr lang="zh-CN" altLang="en-US" smtClean="0"/>
              <a:t>2025/1/1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4FBC19-3FF4-4814-BCA3-F55B975ADDC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jpe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jpe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jpe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jpe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13.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jpeg"/><Relationship Id="rId7"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jpe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jpe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8697" y="-1033392"/>
            <a:ext cx="9149863" cy="9149863"/>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9303" y="3773821"/>
            <a:ext cx="1383829" cy="1353724"/>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flipV="1">
            <a:off x="9311388" y="2013291"/>
            <a:ext cx="1383829" cy="1353724"/>
          </a:xfrm>
          <a:prstGeom prst="rect">
            <a:avLst/>
          </a:prstGeom>
        </p:spPr>
      </p:pic>
      <p:grpSp>
        <p:nvGrpSpPr>
          <p:cNvPr id="14" name="Group 13">
            <a:extLst>
              <a:ext uri="{FF2B5EF4-FFF2-40B4-BE49-F238E27FC236}">
                <a16:creationId xmlns:a16="http://schemas.microsoft.com/office/drawing/2014/main" id="{F165E36D-0F9C-CC1C-4847-6CC1B5104CE4}"/>
              </a:ext>
            </a:extLst>
          </p:cNvPr>
          <p:cNvGrpSpPr/>
          <p:nvPr/>
        </p:nvGrpSpPr>
        <p:grpSpPr>
          <a:xfrm>
            <a:off x="5241798" y="2968741"/>
            <a:ext cx="2975243" cy="748776"/>
            <a:chOff x="4610130" y="1034269"/>
            <a:chExt cx="2535717" cy="836513"/>
          </a:xfrm>
        </p:grpSpPr>
        <p:sp>
          <p:nvSpPr>
            <p:cNvPr id="15" name="Freeform 5">
              <a:extLst>
                <a:ext uri="{FF2B5EF4-FFF2-40B4-BE49-F238E27FC236}">
                  <a16:creationId xmlns:a16="http://schemas.microsoft.com/office/drawing/2014/main" id="{1CBF0F3F-8F27-4297-E7B3-5D20976D2301}"/>
                </a:ext>
              </a:extLst>
            </p:cNvPr>
            <p:cNvSpPr/>
            <p:nvPr/>
          </p:nvSpPr>
          <p:spPr bwMode="auto">
            <a:xfrm>
              <a:off x="4610130" y="1034269"/>
              <a:ext cx="2446326" cy="836513"/>
            </a:xfrm>
            <a:custGeom>
              <a:avLst/>
              <a:gdLst>
                <a:gd name="T0" fmla="*/ 360 w 2379"/>
                <a:gd name="T1" fmla="*/ 78 h 1260"/>
                <a:gd name="T2" fmla="*/ 141 w 2379"/>
                <a:gd name="T3" fmla="*/ 488 h 1260"/>
                <a:gd name="T4" fmla="*/ 189 w 2379"/>
                <a:gd name="T5" fmla="*/ 818 h 1260"/>
                <a:gd name="T6" fmla="*/ 454 w 2379"/>
                <a:gd name="T7" fmla="*/ 1194 h 1260"/>
                <a:gd name="T8" fmla="*/ 1705 w 2379"/>
                <a:gd name="T9" fmla="*/ 1177 h 1260"/>
                <a:gd name="T10" fmla="*/ 2349 w 2379"/>
                <a:gd name="T11" fmla="*/ 1068 h 1260"/>
                <a:gd name="T12" fmla="*/ 2300 w 2379"/>
                <a:gd name="T13" fmla="*/ 517 h 1260"/>
                <a:gd name="T14" fmla="*/ 1942 w 2379"/>
                <a:gd name="T15" fmla="*/ 60 h 1260"/>
                <a:gd name="T16" fmla="*/ 1215 w 2379"/>
                <a:gd name="T17" fmla="*/ 152 h 1260"/>
                <a:gd name="T18" fmla="*/ 360 w 2379"/>
                <a:gd name="T19" fmla="*/ 7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79" h="1260">
                  <a:moveTo>
                    <a:pt x="360" y="78"/>
                  </a:moveTo>
                  <a:cubicBezTo>
                    <a:pt x="189" y="79"/>
                    <a:pt x="0" y="144"/>
                    <a:pt x="141" y="488"/>
                  </a:cubicBezTo>
                  <a:cubicBezTo>
                    <a:pt x="198" y="627"/>
                    <a:pt x="190" y="731"/>
                    <a:pt x="189" y="818"/>
                  </a:cubicBezTo>
                  <a:cubicBezTo>
                    <a:pt x="186" y="972"/>
                    <a:pt x="95" y="1211"/>
                    <a:pt x="454" y="1194"/>
                  </a:cubicBezTo>
                  <a:cubicBezTo>
                    <a:pt x="791" y="1178"/>
                    <a:pt x="1367" y="1146"/>
                    <a:pt x="1705" y="1177"/>
                  </a:cubicBezTo>
                  <a:cubicBezTo>
                    <a:pt x="2167" y="1219"/>
                    <a:pt x="2326" y="1260"/>
                    <a:pt x="2349" y="1068"/>
                  </a:cubicBezTo>
                  <a:cubicBezTo>
                    <a:pt x="2372" y="876"/>
                    <a:pt x="2199" y="882"/>
                    <a:pt x="2300" y="517"/>
                  </a:cubicBezTo>
                  <a:cubicBezTo>
                    <a:pt x="2379" y="234"/>
                    <a:pt x="2197" y="0"/>
                    <a:pt x="1942" y="60"/>
                  </a:cubicBezTo>
                  <a:cubicBezTo>
                    <a:pt x="1637" y="132"/>
                    <a:pt x="1487" y="122"/>
                    <a:pt x="1215" y="152"/>
                  </a:cubicBezTo>
                  <a:cubicBezTo>
                    <a:pt x="970" y="179"/>
                    <a:pt x="753" y="74"/>
                    <a:pt x="360" y="78"/>
                  </a:cubicBezTo>
                  <a:close/>
                </a:path>
              </a:pathLst>
            </a:custGeom>
            <a:solidFill>
              <a:srgbClr val="FF9757"/>
            </a:solidFill>
            <a:ln>
              <a:noFill/>
            </a:ln>
          </p:spPr>
          <p:txBody>
            <a:bodyPr vert="horz" wrap="square" lIns="91440" tIns="45720" rIns="91440" bIns="45720" numCol="1" anchor="t" anchorCtr="0" compatLnSpc="1"/>
            <a:lstStyle/>
            <a:p>
              <a:pPr defTabSz="914377">
                <a:defRPr/>
              </a:pPr>
              <a:endParaRPr lang="zh-CN" altLang="en-US">
                <a:solidFill>
                  <a:prstClr val="black"/>
                </a:solidFill>
                <a:latin typeface="方正卡通简体" panose="03000509000000000000" pitchFamily="65" charset="-122"/>
                <a:ea typeface="方正卡通简体" panose="03000509000000000000" pitchFamily="65" charset="-122"/>
                <a:cs typeface="Arial" panose="020B0604020202020204"/>
                <a:sym typeface="Arial" panose="020B0604020202020204"/>
              </a:endParaRPr>
            </a:p>
          </p:txBody>
        </p:sp>
        <p:sp>
          <p:nvSpPr>
            <p:cNvPr id="16" name="Rectangle 15">
              <a:extLst>
                <a:ext uri="{FF2B5EF4-FFF2-40B4-BE49-F238E27FC236}">
                  <a16:creationId xmlns:a16="http://schemas.microsoft.com/office/drawing/2014/main" id="{5AD5AC30-2EAF-7CCE-29B7-68957855D99A}"/>
                </a:ext>
              </a:extLst>
            </p:cNvPr>
            <p:cNvSpPr/>
            <p:nvPr/>
          </p:nvSpPr>
          <p:spPr>
            <a:xfrm>
              <a:off x="4909145" y="1054042"/>
              <a:ext cx="2236702" cy="646330"/>
            </a:xfrm>
            <a:prstGeom prst="rect">
              <a:avLst/>
            </a:prstGeom>
          </p:spPr>
          <p:txBody>
            <a:bodyPr wrap="none">
              <a:spAutoFit/>
            </a:bodyPr>
            <a:lstStyle/>
            <a:p>
              <a:pPr defTabSz="914377">
                <a:defRPr/>
              </a:pPr>
              <a:r>
                <a:rPr lang="en-US" sz="3600" dirty="0" err="1">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Arial" panose="020B0604020202020204"/>
                </a:rPr>
                <a:t>Tiếng</a:t>
              </a:r>
              <a:r>
                <a:rPr lang="en-US" sz="3600" dirty="0">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Arial" panose="020B0604020202020204"/>
                </a:rPr>
                <a:t> </a:t>
              </a:r>
              <a:r>
                <a:rPr lang="en-US" sz="3600" dirty="0" err="1">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Arial" panose="020B0604020202020204"/>
                </a:rPr>
                <a:t>Việt</a:t>
              </a:r>
              <a:endParaRPr lang="en-US" sz="2400" dirty="0">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Arial" panose="020B0604020202020204"/>
              </a:endParaRPr>
            </a:p>
          </p:txBody>
        </p:sp>
      </p:grpSp>
      <p:sp>
        <p:nvSpPr>
          <p:cNvPr id="17" name="TextBox 16">
            <a:extLst>
              <a:ext uri="{FF2B5EF4-FFF2-40B4-BE49-F238E27FC236}">
                <a16:creationId xmlns:a16="http://schemas.microsoft.com/office/drawing/2014/main" id="{6857B57D-671B-1B43-8535-5D0AD86EB370}"/>
              </a:ext>
            </a:extLst>
          </p:cNvPr>
          <p:cNvSpPr txBox="1"/>
          <p:nvPr/>
        </p:nvSpPr>
        <p:spPr>
          <a:xfrm>
            <a:off x="2338251" y="3574570"/>
            <a:ext cx="8660675" cy="1651671"/>
          </a:xfrm>
          <a:prstGeom prst="rect">
            <a:avLst/>
          </a:prstGeom>
          <a:noFill/>
        </p:spPr>
        <p:txBody>
          <a:bodyPr wrap="square">
            <a:spAutoFit/>
          </a:bodyPr>
          <a:lstStyle/>
          <a:p>
            <a:pPr algn="ctr">
              <a:lnSpc>
                <a:spcPct val="150000"/>
              </a:lnSpc>
            </a:pPr>
            <a:r>
              <a:rPr lang="en-US" altLang="zh-CN" sz="3600" b="1" dirty="0">
                <a:solidFill>
                  <a:srgbClr val="FF0000"/>
                </a:solidFill>
                <a:latin typeface="Arial" panose="020B0604020202020204" pitchFamily="34" charset="0"/>
                <a:ea typeface="方正少儿简体" panose="03000509000000000000" pitchFamily="65" charset="-122"/>
                <a:cs typeface="Arial" panose="020B0604020202020204" pitchFamily="34" charset="0"/>
              </a:rPr>
              <a:t>LUYỆN TỪ VÀ CÂU</a:t>
            </a:r>
          </a:p>
          <a:p>
            <a:pPr algn="ctr">
              <a:lnSpc>
                <a:spcPct val="150000"/>
              </a:lnSpc>
            </a:pPr>
            <a:r>
              <a:rPr lang="en-US" altLang="zh-CN" sz="3600" b="1" dirty="0">
                <a:solidFill>
                  <a:srgbClr val="FF0000"/>
                </a:solidFill>
                <a:latin typeface="Arial" panose="020B0604020202020204" pitchFamily="34" charset="0"/>
                <a:ea typeface="方正少儿简体" panose="03000509000000000000" pitchFamily="65" charset="-122"/>
                <a:cs typeface="Arial" panose="020B0604020202020204" pitchFamily="34" charset="0"/>
              </a:rPr>
              <a:t>TỪ CÓ NGHĨA TRÁI NGƯỢC NHAU</a:t>
            </a:r>
            <a:endParaRPr lang="zh-CN" altLang="en-US" sz="3600" b="1" dirty="0">
              <a:solidFill>
                <a:srgbClr val="FF0000"/>
              </a:solidFill>
              <a:latin typeface="Arial" panose="020B0604020202020204" pitchFamily="34" charset="0"/>
              <a:ea typeface="方正少儿简体" panose="03000509000000000000" pitchFamily="65" charset="-122"/>
              <a:cs typeface="Arial" panose="020B0604020202020204" pitchFamily="34" charset="0"/>
            </a:endParaRPr>
          </a:p>
        </p:txBody>
      </p:sp>
    </p:spTree>
    <p:extLst>
      <p:ext uri="{BB962C8B-B14F-4D97-AF65-F5344CB8AC3E}">
        <p14:creationId xmlns:p14="http://schemas.microsoft.com/office/powerpoint/2010/main" val="613864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22" presetClass="entr" presetSubtype="4"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par>
                                <p:cTn id="16" presetID="1"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Rectangle: Rounded Corners 1">
            <a:extLst>
              <a:ext uri="{FF2B5EF4-FFF2-40B4-BE49-F238E27FC236}">
                <a16:creationId xmlns:a16="http://schemas.microsoft.com/office/drawing/2014/main" id="{C6834FED-7635-4CFD-B385-633EC60A04C0}"/>
              </a:ext>
            </a:extLst>
          </p:cNvPr>
          <p:cNvSpPr/>
          <p:nvPr/>
        </p:nvSpPr>
        <p:spPr>
          <a:xfrm>
            <a:off x="299258" y="315884"/>
            <a:ext cx="11405062" cy="61846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标题 1">
            <a:extLst>
              <a:ext uri="{FF2B5EF4-FFF2-40B4-BE49-F238E27FC236}">
                <a16:creationId xmlns:a16="http://schemas.microsoft.com/office/drawing/2014/main" id="{8B67541D-276F-410C-A332-93EEC2D0F584}"/>
              </a:ext>
            </a:extLst>
          </p:cNvPr>
          <p:cNvSpPr txBox="1"/>
          <p:nvPr/>
        </p:nvSpPr>
        <p:spPr>
          <a:xfrm>
            <a:off x="674739" y="696425"/>
            <a:ext cx="10842519" cy="42745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vi-VN" sz="3200" b="1">
                <a:solidFill>
                  <a:prstClr val="black"/>
                </a:solidFill>
                <a:latin typeface="Arial" panose="020B0604020202020204" pitchFamily="34" charset="0"/>
                <a:cs typeface="Arial" panose="020B0604020202020204" pitchFamily="34" charset="0"/>
              </a:rPr>
              <a:t>3</a:t>
            </a:r>
            <a:r>
              <a:rPr lang="en-US" sz="3200" b="1">
                <a:solidFill>
                  <a:prstClr val="black"/>
                </a:solidFill>
                <a:latin typeface="Arial" panose="020B0604020202020204" pitchFamily="34" charset="0"/>
                <a:cs typeface="Arial" panose="020B0604020202020204" pitchFamily="34" charset="0"/>
              </a:rPr>
              <a:t>. </a:t>
            </a:r>
            <a:r>
              <a:rPr lang="vi-VN" sz="3200" b="1">
                <a:solidFill>
                  <a:prstClr val="black"/>
                </a:solidFill>
                <a:latin typeface="Arial" panose="020B0604020202020204" pitchFamily="34" charset="0"/>
                <a:cs typeface="Arial" panose="020B0604020202020204" pitchFamily="34" charset="0"/>
              </a:rPr>
              <a:t>Sử dụng 2 - 3 cặp từ ngữ có nghĩa trái ngược nhau ở bài tập 2 để đặt câu nói về đặc điểm khác nhau:</a:t>
            </a:r>
          </a:p>
          <a:p>
            <a:pPr lvl="0"/>
            <a:endParaRPr lang="vi-VN" sz="3200">
              <a:solidFill>
                <a:prstClr val="black"/>
              </a:solidFill>
              <a:latin typeface="Arial" panose="020B0604020202020204" pitchFamily="34" charset="0"/>
              <a:cs typeface="Arial" panose="020B0604020202020204" pitchFamily="34" charset="0"/>
            </a:endParaRPr>
          </a:p>
          <a:p>
            <a:pPr lvl="0"/>
            <a:r>
              <a:rPr lang="vi-VN" sz="3200">
                <a:solidFill>
                  <a:prstClr val="black"/>
                </a:solidFill>
                <a:latin typeface="Arial" panose="020B0604020202020204" pitchFamily="34" charset="0"/>
                <a:cs typeface="Arial" panose="020B0604020202020204" pitchFamily="34" charset="0"/>
              </a:rPr>
              <a:t>  </a:t>
            </a:r>
            <a:r>
              <a:rPr lang="vi-VN" sz="3200" i="1">
                <a:solidFill>
                  <a:srgbClr val="FF0000"/>
                </a:solidFill>
                <a:latin typeface="Arial" panose="020B0604020202020204" pitchFamily="34" charset="0"/>
                <a:cs typeface="Arial" panose="020B0604020202020204" pitchFamily="34" charset="0"/>
              </a:rPr>
              <a:t>a. Giữa các đồ dùng trong nhà</a:t>
            </a:r>
          </a:p>
          <a:p>
            <a:pPr lvl="0"/>
            <a:r>
              <a:rPr lang="vi-VN" sz="3200">
                <a:solidFill>
                  <a:prstClr val="black"/>
                </a:solidFill>
                <a:latin typeface="Arial" panose="020B0604020202020204" pitchFamily="34" charset="0"/>
                <a:cs typeface="Arial" panose="020B0604020202020204" pitchFamily="34" charset="0"/>
              </a:rPr>
              <a:t>  M: Cốc uống nước thì lớn còn cốc uống trà thì bé.</a:t>
            </a:r>
          </a:p>
          <a:p>
            <a:pPr lvl="0"/>
            <a:endParaRPr lang="vi-VN" sz="3200">
              <a:solidFill>
                <a:prstClr val="black"/>
              </a:solidFill>
              <a:latin typeface="Arial" panose="020B0604020202020204" pitchFamily="34" charset="0"/>
              <a:cs typeface="Arial" panose="020B0604020202020204" pitchFamily="34" charset="0"/>
            </a:endParaRPr>
          </a:p>
          <a:p>
            <a:pPr lvl="0"/>
            <a:r>
              <a:rPr lang="vi-VN" sz="3200">
                <a:solidFill>
                  <a:prstClr val="black"/>
                </a:solidFill>
                <a:latin typeface="Arial" panose="020B0604020202020204" pitchFamily="34" charset="0"/>
                <a:cs typeface="Arial" panose="020B0604020202020204" pitchFamily="34" charset="0"/>
              </a:rPr>
              <a:t>  </a:t>
            </a:r>
            <a:r>
              <a:rPr lang="vi-VN" sz="3200" i="1">
                <a:solidFill>
                  <a:srgbClr val="FF0000"/>
                </a:solidFill>
                <a:latin typeface="Arial" panose="020B0604020202020204" pitchFamily="34" charset="0"/>
                <a:cs typeface="Arial" panose="020B0604020202020204" pitchFamily="34" charset="0"/>
              </a:rPr>
              <a:t>b. Giữa các sự vật, hiện tượng trong thiên nhiên</a:t>
            </a:r>
          </a:p>
          <a:p>
            <a:pPr lvl="0"/>
            <a:r>
              <a:rPr lang="vi-VN" sz="3200">
                <a:solidFill>
                  <a:prstClr val="black"/>
                </a:solidFill>
                <a:latin typeface="Arial" panose="020B0604020202020204" pitchFamily="34" charset="0"/>
                <a:cs typeface="Arial" panose="020B0604020202020204" pitchFamily="34" charset="0"/>
              </a:rPr>
              <a:t>  M: Cây dừa thì cao còn cây chanh thì thấp.</a:t>
            </a:r>
          </a:p>
        </p:txBody>
      </p:sp>
    </p:spTree>
    <p:extLst>
      <p:ext uri="{BB962C8B-B14F-4D97-AF65-F5344CB8AC3E}">
        <p14:creationId xmlns:p14="http://schemas.microsoft.com/office/powerpoint/2010/main" val="3360839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wipe(down)">
                                      <p:cBhvr>
                                        <p:cTn id="7" dur="500"/>
                                        <p:tgtEl>
                                          <p:spTgt spid="1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6" end="6"/>
                                            </p:txEl>
                                          </p:spTgt>
                                        </p:tgtEl>
                                        <p:attrNameLst>
                                          <p:attrName>style.visibility</p:attrName>
                                        </p:attrNameLst>
                                      </p:cBhvr>
                                      <p:to>
                                        <p:strVal val="visible"/>
                                      </p:to>
                                    </p:set>
                                    <p:animEffect transition="in" filter="barn(inVertical)">
                                      <p:cBhvr>
                                        <p:cTn id="1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8"/>
        <p:cNvGrpSpPr/>
        <p:nvPr/>
      </p:nvGrpSpPr>
      <p:grpSpPr>
        <a:xfrm>
          <a:off x="0" y="0"/>
          <a:ext cx="0" cy="0"/>
          <a:chOff x="0" y="0"/>
          <a:chExt cx="0" cy="0"/>
        </a:xfrm>
      </p:grpSpPr>
      <p:pic>
        <p:nvPicPr>
          <p:cNvPr id="541" name="Picture 540" descr="Graphical user interface&#10;&#10;Description automatically generated">
            <a:extLst>
              <a:ext uri="{FF2B5EF4-FFF2-40B4-BE49-F238E27FC236}">
                <a16:creationId xmlns:a16="http://schemas.microsoft.com/office/drawing/2014/main" id="{16219389-EB68-4EB6-B66F-147FA6A8E9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2207092" cy="6866489"/>
          </a:xfrm>
          <a:prstGeom prst="rect">
            <a:avLst/>
          </a:prstGeom>
        </p:spPr>
      </p:pic>
      <p:pic>
        <p:nvPicPr>
          <p:cNvPr id="543" name="Graphic 542">
            <a:extLst>
              <a:ext uri="{FF2B5EF4-FFF2-40B4-BE49-F238E27FC236}">
                <a16:creationId xmlns:a16="http://schemas.microsoft.com/office/drawing/2014/main" id="{DA540977-529D-4EB5-8230-7134F98606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17722" y="4280108"/>
            <a:ext cx="2474279" cy="2548136"/>
          </a:xfrm>
          <a:prstGeom prst="rect">
            <a:avLst/>
          </a:prstGeom>
        </p:spPr>
      </p:pic>
      <p:pic>
        <p:nvPicPr>
          <p:cNvPr id="544" name="Graphic 543">
            <a:extLst>
              <a:ext uri="{FF2B5EF4-FFF2-40B4-BE49-F238E27FC236}">
                <a16:creationId xmlns:a16="http://schemas.microsoft.com/office/drawing/2014/main" id="{74B01ED8-9554-42B4-BD56-CC268442D2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09372" y="4027175"/>
            <a:ext cx="2474277" cy="2801069"/>
          </a:xfrm>
          <a:prstGeom prst="rect">
            <a:avLst/>
          </a:prstGeom>
        </p:spPr>
      </p:pic>
      <p:pic>
        <p:nvPicPr>
          <p:cNvPr id="545" name="Graphic 544">
            <a:extLst>
              <a:ext uri="{FF2B5EF4-FFF2-40B4-BE49-F238E27FC236}">
                <a16:creationId xmlns:a16="http://schemas.microsoft.com/office/drawing/2014/main" id="{FCA5AD51-C407-48CC-A3EC-9719F9DFBD6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672775" y="2103789"/>
            <a:ext cx="1881080" cy="3829168"/>
          </a:xfrm>
          <a:prstGeom prst="rect">
            <a:avLst/>
          </a:prstGeom>
        </p:spPr>
      </p:pic>
      <p:pic>
        <p:nvPicPr>
          <p:cNvPr id="546" name="Graphic 545">
            <a:extLst>
              <a:ext uri="{FF2B5EF4-FFF2-40B4-BE49-F238E27FC236}">
                <a16:creationId xmlns:a16="http://schemas.microsoft.com/office/drawing/2014/main" id="{64418B11-F315-490C-9C87-085355A6889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0" y="4158380"/>
            <a:ext cx="2479419" cy="2704821"/>
          </a:xfrm>
          <a:prstGeom prst="rect">
            <a:avLst/>
          </a:prstGeom>
        </p:spPr>
      </p:pic>
      <p:pic>
        <p:nvPicPr>
          <p:cNvPr id="547" name="Graphic 546">
            <a:extLst>
              <a:ext uri="{FF2B5EF4-FFF2-40B4-BE49-F238E27FC236}">
                <a16:creationId xmlns:a16="http://schemas.microsoft.com/office/drawing/2014/main" id="{14BA8C53-9437-4654-AE0C-0FA3109568B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H="1">
            <a:off x="3208351" y="4076021"/>
            <a:ext cx="2474279" cy="2703377"/>
          </a:xfrm>
          <a:prstGeom prst="rect">
            <a:avLst/>
          </a:prstGeom>
        </p:spPr>
      </p:pic>
      <p:sp>
        <p:nvSpPr>
          <p:cNvPr id="6" name="Rectangle: Rounded Corners 5">
            <a:extLst>
              <a:ext uri="{FF2B5EF4-FFF2-40B4-BE49-F238E27FC236}">
                <a16:creationId xmlns:a16="http://schemas.microsoft.com/office/drawing/2014/main" id="{AD08DA11-34E8-D57D-6CBF-939EE8A9617E}"/>
              </a:ext>
            </a:extLst>
          </p:cNvPr>
          <p:cNvSpPr/>
          <p:nvPr/>
        </p:nvSpPr>
        <p:spPr>
          <a:xfrm>
            <a:off x="2748155" y="1844389"/>
            <a:ext cx="7110972" cy="7335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w="22225">
                  <a:noFill/>
                  <a:prstDash val="solid"/>
                </a:ln>
                <a:solidFill>
                  <a:srgbClr val="FFFF00"/>
                </a:solidFill>
                <a:effectLst>
                  <a:outerShdw blurRad="38100" dist="38100" dir="2700000" algn="tl">
                    <a:srgbClr val="000000">
                      <a:alpha val="43137"/>
                    </a:srgbClr>
                  </a:outerShdw>
                </a:effectLst>
                <a:latin typeface="Baloo 2" panose="03080502040302020200" pitchFamily="66" charset="0"/>
                <a:cs typeface="Baloo 2" panose="03080502040302020200" pitchFamily="66" charset="0"/>
              </a:rPr>
              <a:t>CHIA SẺ TRƯỚC LỚP</a:t>
            </a:r>
          </a:p>
        </p:txBody>
      </p:sp>
    </p:spTree>
    <p:extLst>
      <p:ext uri="{BB962C8B-B14F-4D97-AF65-F5344CB8AC3E}">
        <p14:creationId xmlns:p14="http://schemas.microsoft.com/office/powerpoint/2010/main" val="2141975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Rectangle: Rounded Corners 1">
            <a:extLst>
              <a:ext uri="{FF2B5EF4-FFF2-40B4-BE49-F238E27FC236}">
                <a16:creationId xmlns:a16="http://schemas.microsoft.com/office/drawing/2014/main" id="{C6834FED-7635-4CFD-B385-633EC60A04C0}"/>
              </a:ext>
            </a:extLst>
          </p:cNvPr>
          <p:cNvSpPr/>
          <p:nvPr/>
        </p:nvSpPr>
        <p:spPr>
          <a:xfrm>
            <a:off x="299258" y="315884"/>
            <a:ext cx="11405062" cy="61846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标题 1">
            <a:extLst>
              <a:ext uri="{FF2B5EF4-FFF2-40B4-BE49-F238E27FC236}">
                <a16:creationId xmlns:a16="http://schemas.microsoft.com/office/drawing/2014/main" id="{8B67541D-276F-410C-A332-93EEC2D0F584}"/>
              </a:ext>
            </a:extLst>
          </p:cNvPr>
          <p:cNvSpPr txBox="1"/>
          <p:nvPr/>
        </p:nvSpPr>
        <p:spPr>
          <a:xfrm>
            <a:off x="674739" y="696425"/>
            <a:ext cx="10842519" cy="42745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r>
              <a:rPr kumimoji="0" lang="vi-VN" sz="3600" b="0" i="1"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rPr>
              <a:t>a. Giữa các đồ dùng trong nhà</a:t>
            </a:r>
          </a:p>
          <a:p>
            <a:pPr lvl="0"/>
            <a:r>
              <a:rPr lang="en-US" sz="3600">
                <a:solidFill>
                  <a:prstClr val="black"/>
                </a:solidFill>
                <a:latin typeface="Arial" panose="020B0604020202020204" pitchFamily="34" charset="0"/>
                <a:cs typeface="Arial" panose="020B0604020202020204" pitchFamily="34" charset="0"/>
              </a:rPr>
              <a:t>- </a:t>
            </a:r>
            <a:r>
              <a:rPr lang="vi-VN" sz="3600">
                <a:solidFill>
                  <a:prstClr val="black"/>
                </a:solidFill>
                <a:latin typeface="Arial" panose="020B0604020202020204" pitchFamily="34" charset="0"/>
                <a:cs typeface="Arial" panose="020B0604020202020204" pitchFamily="34" charset="0"/>
              </a:rPr>
              <a:t>Khăn mặt của bố thì lớn còn của con thì bé</a:t>
            </a:r>
            <a:r>
              <a:rPr lang="en-US" sz="3600">
                <a:solidFill>
                  <a:prstClr val="black"/>
                </a:solidFill>
                <a:latin typeface="Arial" panose="020B0604020202020204" pitchFamily="34" charset="0"/>
                <a:cs typeface="Arial" panose="020B0604020202020204" pitchFamily="34" charset="0"/>
              </a:rPr>
              <a:t>.</a:t>
            </a:r>
            <a:endParaRPr lang="vi-VN" sz="3600">
              <a:solidFill>
                <a:prstClr val="black"/>
              </a:solidFill>
              <a:latin typeface="Arial" panose="020B0604020202020204" pitchFamily="34" charset="0"/>
              <a:cs typeface="Arial" panose="020B0604020202020204" pitchFamily="34" charset="0"/>
            </a:endParaRPr>
          </a:p>
          <a:p>
            <a:pPr lvl="0"/>
            <a:r>
              <a:rPr lang="en-US" sz="3600">
                <a:solidFill>
                  <a:prstClr val="black"/>
                </a:solidFill>
                <a:latin typeface="Arial" panose="020B0604020202020204" pitchFamily="34" charset="0"/>
                <a:cs typeface="Arial" panose="020B0604020202020204" pitchFamily="34" charset="0"/>
              </a:rPr>
              <a:t>- </a:t>
            </a:r>
            <a:r>
              <a:rPr lang="vi-VN" sz="3600">
                <a:solidFill>
                  <a:prstClr val="black"/>
                </a:solidFill>
                <a:latin typeface="Arial" panose="020B0604020202020204" pitchFamily="34" charset="0"/>
                <a:cs typeface="Arial" panose="020B0604020202020204" pitchFamily="34" charset="0"/>
              </a:rPr>
              <a:t>Đôi đũa của anh thì cao còn của em thì thấp</a:t>
            </a:r>
            <a:r>
              <a:rPr lang="en-US" sz="3600">
                <a:solidFill>
                  <a:prstClr val="black"/>
                </a:solidFill>
                <a:latin typeface="Arial" panose="020B0604020202020204" pitchFamily="34" charset="0"/>
                <a:cs typeface="Arial" panose="020B0604020202020204" pitchFamily="34" charset="0"/>
              </a:rPr>
              <a:t>.</a:t>
            </a:r>
            <a:endParaRPr lang="vi-VN" sz="360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r>
              <a:rPr kumimoji="0" lang="vi-VN" sz="3600" b="0" i="1"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rPr>
              <a:t>b. Giữa các sự vật, hiện tượng trong thiên nhiên</a:t>
            </a:r>
          </a:p>
          <a:p>
            <a:pPr lvl="0"/>
            <a:r>
              <a:rPr lang="en-US" sz="3600">
                <a:solidFill>
                  <a:prstClr val="black"/>
                </a:solidFill>
                <a:latin typeface="Arial" panose="020B0604020202020204" pitchFamily="34" charset="0"/>
                <a:cs typeface="Arial" panose="020B0604020202020204" pitchFamily="34" charset="0"/>
              </a:rPr>
              <a:t>- </a:t>
            </a:r>
            <a:r>
              <a:rPr lang="vi-VN" sz="3600">
                <a:solidFill>
                  <a:prstClr val="black"/>
                </a:solidFill>
                <a:latin typeface="Arial" panose="020B0604020202020204" pitchFamily="34" charset="0"/>
                <a:cs typeface="Arial" panose="020B0604020202020204" pitchFamily="34" charset="0"/>
              </a:rPr>
              <a:t>Trời hôm qua thì nóng còn hôm nay thì lạnh</a:t>
            </a:r>
            <a:r>
              <a:rPr lang="en-US" sz="3600">
                <a:solidFill>
                  <a:prstClr val="black"/>
                </a:solidFill>
                <a:latin typeface="Arial" panose="020B0604020202020204" pitchFamily="34" charset="0"/>
                <a:cs typeface="Arial" panose="020B0604020202020204" pitchFamily="34" charset="0"/>
              </a:rPr>
              <a:t>.</a:t>
            </a:r>
            <a:endParaRPr lang="vi-VN" sz="3600">
              <a:solidFill>
                <a:prstClr val="black"/>
              </a:solidFill>
              <a:latin typeface="Arial" panose="020B0604020202020204" pitchFamily="34" charset="0"/>
              <a:cs typeface="Arial" panose="020B0604020202020204" pitchFamily="34" charset="0"/>
            </a:endParaRPr>
          </a:p>
          <a:p>
            <a:pPr lvl="0"/>
            <a:r>
              <a:rPr lang="en-US" sz="3600">
                <a:solidFill>
                  <a:prstClr val="black"/>
                </a:solidFill>
                <a:latin typeface="Arial" panose="020B0604020202020204" pitchFamily="34" charset="0"/>
                <a:cs typeface="Arial" panose="020B0604020202020204" pitchFamily="34" charset="0"/>
              </a:rPr>
              <a:t>- </a:t>
            </a:r>
            <a:r>
              <a:rPr lang="vi-VN" sz="3600">
                <a:solidFill>
                  <a:prstClr val="black"/>
                </a:solidFill>
                <a:latin typeface="Arial" panose="020B0604020202020204" pitchFamily="34" charset="0"/>
                <a:cs typeface="Arial" panose="020B0604020202020204" pitchFamily="34" charset="0"/>
              </a:rPr>
              <a:t>Ngoài vườn, những quả xoài đã chín còn quả bưởi thì còn xanh.</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2120E2D-F62A-41B7-B9DC-FBDF8DD0A64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8438" b="100000" l="15313" r="58750">
                        <a14:foregroundMark x1="21250" y1="46406" x2="24375" y2="51563"/>
                        <a14:foregroundMark x1="49219" y1="58750" x2="50313" y2="58906"/>
                        <a14:foregroundMark x1="50313" y1="59062" x2="50156" y2="60469"/>
                        <a14:foregroundMark x1="16719" y1="38438" x2="16719" y2="38438"/>
                        <a14:foregroundMark x1="17344" y1="39063" x2="18281" y2="41719"/>
                        <a14:foregroundMark x1="20938" y1="46875" x2="21719" y2="49219"/>
                        <a14:foregroundMark x1="22656" y1="50156" x2="24375" y2="51719"/>
                        <a14:backgroundMark x1="19531" y1="11875" x2="11719" y2="25781"/>
                        <a14:backgroundMark x1="42813" y1="12031" x2="55313" y2="14063"/>
                        <a14:backgroundMark x1="21094" y1="58750" x2="22500" y2="65938"/>
                        <a14:backgroundMark x1="55937" y1="59531" x2="54219" y2="68750"/>
                        <a14:backgroundMark x1="49063" y1="62813" x2="50313" y2="60781"/>
                        <a14:backgroundMark x1="47500" y1="62813" x2="51250" y2="59688"/>
                      </a14:backgroundRemoval>
                    </a14:imgEffect>
                  </a14:imgLayer>
                </a14:imgProps>
              </a:ext>
            </a:extLst>
          </a:blip>
          <a:srcRect r="47461"/>
          <a:stretch/>
        </p:blipFill>
        <p:spPr>
          <a:xfrm>
            <a:off x="9883512" y="3950918"/>
            <a:ext cx="1727277" cy="3287623"/>
          </a:xfrm>
          <a:prstGeom prst="rect">
            <a:avLst/>
          </a:prstGeom>
        </p:spPr>
      </p:pic>
    </p:spTree>
    <p:extLst>
      <p:ext uri="{BB962C8B-B14F-4D97-AF65-F5344CB8AC3E}">
        <p14:creationId xmlns:p14="http://schemas.microsoft.com/office/powerpoint/2010/main" val="1083176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wipe(down)">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wipe(down)">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6" end="6"/>
                                            </p:txEl>
                                          </p:spTgt>
                                        </p:tgtEl>
                                        <p:attrNameLst>
                                          <p:attrName>style.visibility</p:attrName>
                                        </p:attrNameLst>
                                      </p:cBhvr>
                                      <p:to>
                                        <p:strVal val="visible"/>
                                      </p:to>
                                    </p:set>
                                    <p:animEffect transition="in" filter="barn(inVertical)">
                                      <p:cBhvr>
                                        <p:cTn id="17" dur="500"/>
                                        <p:tgtEl>
                                          <p:spTgt spid="10">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7" end="7"/>
                                            </p:txEl>
                                          </p:spTgt>
                                        </p:tgtEl>
                                        <p:attrNameLst>
                                          <p:attrName>style.visibility</p:attrName>
                                        </p:attrNameLst>
                                      </p:cBhvr>
                                      <p:to>
                                        <p:strVal val="visible"/>
                                      </p:to>
                                    </p:set>
                                    <p:animEffect transition="in" filter="barn(inVertical)">
                                      <p:cBhvr>
                                        <p:cTn id="22" dur="500"/>
                                        <p:tgtEl>
                                          <p:spTgt spid="10">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80">
                                          <p:stCondLst>
                                            <p:cond delay="0"/>
                                          </p:stCondLst>
                                        </p:cTn>
                                        <p:tgtEl>
                                          <p:spTgt spid="5"/>
                                        </p:tgtEl>
                                      </p:cBhvr>
                                    </p:animEffect>
                                    <p:anim calcmode="lin" valueType="num">
                                      <p:cBhvr>
                                        <p:cTn id="2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3" dur="26">
                                          <p:stCondLst>
                                            <p:cond delay="650"/>
                                          </p:stCondLst>
                                        </p:cTn>
                                        <p:tgtEl>
                                          <p:spTgt spid="5"/>
                                        </p:tgtEl>
                                      </p:cBhvr>
                                      <p:to x="100000" y="60000"/>
                                    </p:animScale>
                                    <p:animScale>
                                      <p:cBhvr>
                                        <p:cTn id="34" dur="166" decel="50000">
                                          <p:stCondLst>
                                            <p:cond delay="676"/>
                                          </p:stCondLst>
                                        </p:cTn>
                                        <p:tgtEl>
                                          <p:spTgt spid="5"/>
                                        </p:tgtEl>
                                      </p:cBhvr>
                                      <p:to x="100000" y="100000"/>
                                    </p:animScale>
                                    <p:animScale>
                                      <p:cBhvr>
                                        <p:cTn id="35" dur="26">
                                          <p:stCondLst>
                                            <p:cond delay="1312"/>
                                          </p:stCondLst>
                                        </p:cTn>
                                        <p:tgtEl>
                                          <p:spTgt spid="5"/>
                                        </p:tgtEl>
                                      </p:cBhvr>
                                      <p:to x="100000" y="80000"/>
                                    </p:animScale>
                                    <p:animScale>
                                      <p:cBhvr>
                                        <p:cTn id="36" dur="166" decel="50000">
                                          <p:stCondLst>
                                            <p:cond delay="1338"/>
                                          </p:stCondLst>
                                        </p:cTn>
                                        <p:tgtEl>
                                          <p:spTgt spid="5"/>
                                        </p:tgtEl>
                                      </p:cBhvr>
                                      <p:to x="100000" y="100000"/>
                                    </p:animScale>
                                    <p:animScale>
                                      <p:cBhvr>
                                        <p:cTn id="37" dur="26">
                                          <p:stCondLst>
                                            <p:cond delay="1642"/>
                                          </p:stCondLst>
                                        </p:cTn>
                                        <p:tgtEl>
                                          <p:spTgt spid="5"/>
                                        </p:tgtEl>
                                      </p:cBhvr>
                                      <p:to x="100000" y="90000"/>
                                    </p:animScale>
                                    <p:animScale>
                                      <p:cBhvr>
                                        <p:cTn id="38" dur="166" decel="50000">
                                          <p:stCondLst>
                                            <p:cond delay="1668"/>
                                          </p:stCondLst>
                                        </p:cTn>
                                        <p:tgtEl>
                                          <p:spTgt spid="5"/>
                                        </p:tgtEl>
                                      </p:cBhvr>
                                      <p:to x="100000" y="100000"/>
                                    </p:animScale>
                                    <p:animScale>
                                      <p:cBhvr>
                                        <p:cTn id="39" dur="26">
                                          <p:stCondLst>
                                            <p:cond delay="1808"/>
                                          </p:stCondLst>
                                        </p:cTn>
                                        <p:tgtEl>
                                          <p:spTgt spid="5"/>
                                        </p:tgtEl>
                                      </p:cBhvr>
                                      <p:to x="100000" y="95000"/>
                                    </p:animScale>
                                    <p:animScale>
                                      <p:cBhvr>
                                        <p:cTn id="4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4057" y="145143"/>
            <a:ext cx="5910945" cy="6858000"/>
          </a:xfrm>
          <a:prstGeom prst="rect">
            <a:avLst/>
          </a:prstGeom>
        </p:spPr>
      </p:pic>
      <p:sp>
        <p:nvSpPr>
          <p:cNvPr id="7" name="标题 1"/>
          <p:cNvSpPr>
            <a:spLocks noGrp="1"/>
          </p:cNvSpPr>
          <p:nvPr>
            <p:ph type="title"/>
          </p:nvPr>
        </p:nvSpPr>
        <p:spPr>
          <a:xfrm>
            <a:off x="4135364" y="3944298"/>
            <a:ext cx="5114470" cy="607332"/>
          </a:xfrm>
        </p:spPr>
        <p:txBody>
          <a:bodyPr>
            <a:noAutofit/>
          </a:bodyPr>
          <a:lstStyle/>
          <a:p>
            <a:pPr algn="ctr">
              <a:lnSpc>
                <a:spcPts val="5500"/>
              </a:lnSpc>
            </a:pPr>
            <a:r>
              <a:rPr lang="en-US" altLang="zh-CN" b="1" spc="600" dirty="0">
                <a:solidFill>
                  <a:srgbClr val="FF000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VẬN DỤNG</a:t>
            </a:r>
            <a:br>
              <a:rPr lang="en-US" altLang="zh-CN" sz="4800" b="1" spc="600" dirty="0">
                <a:solidFill>
                  <a:srgbClr val="FF9900"/>
                </a:solidFill>
                <a:latin typeface="inpin heiti" panose="00000500000000000000" pitchFamily="2" charset="-122"/>
                <a:ea typeface="inpin heiti" panose="00000500000000000000" pitchFamily="2" charset="-122"/>
                <a:sym typeface="inpin heiti" panose="00000500000000000000" pitchFamily="2" charset="-122"/>
              </a:rPr>
            </a:br>
            <a:r>
              <a:rPr lang="en-US" altLang="zh-CN" sz="4800" b="1" spc="600" dirty="0">
                <a:solidFill>
                  <a:srgbClr val="FF9900"/>
                </a:solidFill>
                <a:latin typeface="inpin heiti" panose="00000500000000000000" pitchFamily="2" charset="-122"/>
                <a:ea typeface="inpin heiti" panose="00000500000000000000" pitchFamily="2" charset="-122"/>
                <a:sym typeface="inpin heiti" panose="00000500000000000000" pitchFamily="2" charset="-122"/>
              </a:rPr>
              <a:t>     </a:t>
            </a:r>
            <a:br>
              <a:rPr lang="en-US" altLang="zh-CN" sz="4800" b="1" spc="600" dirty="0">
                <a:solidFill>
                  <a:srgbClr val="FF9900"/>
                </a:solidFill>
                <a:latin typeface="inpin heiti" panose="00000500000000000000" pitchFamily="2" charset="-122"/>
                <a:ea typeface="inpin heiti" panose="00000500000000000000" pitchFamily="2" charset="-122"/>
                <a:sym typeface="inpin heiti" panose="00000500000000000000" pitchFamily="2" charset="-122"/>
              </a:rPr>
            </a:br>
            <a:r>
              <a:rPr lang="en-US" altLang="zh-CN" sz="4800" b="1" spc="600" dirty="0">
                <a:solidFill>
                  <a:srgbClr val="FF9900"/>
                </a:solidFill>
                <a:latin typeface="inpin heiti" panose="00000500000000000000" pitchFamily="2" charset="-122"/>
                <a:ea typeface="inpin heiti" panose="00000500000000000000" pitchFamily="2" charset="-122"/>
                <a:sym typeface="inpin heiti" panose="00000500000000000000" pitchFamily="2" charset="-122"/>
              </a:rPr>
              <a:t>       </a:t>
            </a:r>
            <a:endParaRPr lang="zh-CN" altLang="en-US" sz="4800" b="1" spc="600" dirty="0">
              <a:solidFill>
                <a:srgbClr val="FF9900"/>
              </a:solidFill>
              <a:latin typeface="inpin heiti" panose="00000500000000000000" pitchFamily="2" charset="-122"/>
              <a:ea typeface="inpin heiti" panose="00000500000000000000" pitchFamily="2" charset="-122"/>
              <a:sym typeface="inpin heiti" panose="00000500000000000000" pitchFamily="2" charset="-122"/>
            </a:endParaRPr>
          </a:p>
        </p:txBody>
      </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1535" y="3571102"/>
            <a:ext cx="1383829" cy="1353724"/>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flipV="1">
            <a:off x="9525002" y="2220419"/>
            <a:ext cx="1383829" cy="1353724"/>
          </a:xfrm>
          <a:prstGeom prst="rect">
            <a:avLst/>
          </a:prstGeom>
        </p:spPr>
      </p:pic>
    </p:spTree>
    <p:extLst>
      <p:ext uri="{BB962C8B-B14F-4D97-AF65-F5344CB8AC3E}">
        <p14:creationId xmlns:p14="http://schemas.microsoft.com/office/powerpoint/2010/main" val="2431690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22" presetClass="entr" presetSubtype="4" fill="hold" nodeType="withEffect">
                                  <p:stCondLst>
                                    <p:cond delay="50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1" fill="hold" nodeType="with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par>
                                <p:cTn id="16" presetID="22" presetClass="entr" presetSubtype="8" fill="hold" grpId="0" nodeType="with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F360D9D0-E810-4B27-9074-88A6ADBAEE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5" name="Rectangle: Rounded Corners 4">
            <a:extLst>
              <a:ext uri="{FF2B5EF4-FFF2-40B4-BE49-F238E27FC236}">
                <a16:creationId xmlns:a16="http://schemas.microsoft.com/office/drawing/2014/main" id="{4302E2B2-7F4E-4CD5-8240-E905FC5E1516}"/>
              </a:ext>
            </a:extLst>
          </p:cNvPr>
          <p:cNvSpPr/>
          <p:nvPr/>
        </p:nvSpPr>
        <p:spPr>
          <a:xfrm>
            <a:off x="299258" y="315884"/>
            <a:ext cx="11405062" cy="61846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C2FAD9E2-B360-2B3F-D90D-107B88E1ACEE}"/>
              </a:ext>
            </a:extLst>
          </p:cNvPr>
          <p:cNvSpPr txBox="1"/>
          <p:nvPr/>
        </p:nvSpPr>
        <p:spPr>
          <a:xfrm>
            <a:off x="680445" y="561789"/>
            <a:ext cx="11023875" cy="1077218"/>
          </a:xfrm>
          <a:prstGeom prst="rect">
            <a:avLst/>
          </a:prstGeom>
          <a:noFill/>
        </p:spPr>
        <p:txBody>
          <a:bodyPr wrap="square">
            <a:spAutoFit/>
          </a:bodyPr>
          <a:lstStyle/>
          <a:p>
            <a:r>
              <a:rPr lang="en-US" sz="3200" dirty="0">
                <a:latin typeface="Arial" panose="020B0604020202020204" pitchFamily="34" charset="0"/>
                <a:cs typeface="Arial" panose="020B0604020202020204" pitchFamily="34" charset="0"/>
              </a:rPr>
              <a:t>1. </a:t>
            </a:r>
            <a:r>
              <a:rPr lang="vi-VN" sz="3200" dirty="0">
                <a:latin typeface="Arial" panose="020B0604020202020204" pitchFamily="34" charset="0"/>
                <a:cs typeface="Arial" panose="020B0604020202020204" pitchFamily="34" charset="0"/>
              </a:rPr>
              <a:t>Đóng vai, gọi điện thoại cho ông bà hoặc người thân để hỏi thăm sức khoẻ và kể về một niềm vui của em ở trường.</a:t>
            </a:r>
            <a:endParaRPr lang="en-US" sz="3200"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04E31DF5-627F-4E7A-B860-E56C6A4A8B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934" y="2334200"/>
            <a:ext cx="9517371" cy="3384956"/>
          </a:xfrm>
          <a:prstGeom prst="rect">
            <a:avLst/>
          </a:prstGeom>
        </p:spPr>
      </p:pic>
    </p:spTree>
    <p:extLst>
      <p:ext uri="{BB962C8B-B14F-4D97-AF65-F5344CB8AC3E}">
        <p14:creationId xmlns:p14="http://schemas.microsoft.com/office/powerpoint/2010/main" val="1046288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EDDBFD2-62D0-4F28-9BFB-4116C9405023}"/>
              </a:ext>
            </a:extLst>
          </p:cNvPr>
          <p:cNvGrpSpPr/>
          <p:nvPr/>
        </p:nvGrpSpPr>
        <p:grpSpPr>
          <a:xfrm>
            <a:off x="2836817" y="426444"/>
            <a:ext cx="5943600" cy="4622973"/>
            <a:chOff x="2836817" y="426444"/>
            <a:chExt cx="5943600" cy="4622973"/>
          </a:xfrm>
        </p:grpSpPr>
        <p:grpSp>
          <p:nvGrpSpPr>
            <p:cNvPr id="6" name="Group 5">
              <a:extLst>
                <a:ext uri="{FF2B5EF4-FFF2-40B4-BE49-F238E27FC236}">
                  <a16:creationId xmlns:a16="http://schemas.microsoft.com/office/drawing/2014/main" id="{EB496C48-0F50-4696-85E1-365611BD1BBF}"/>
                </a:ext>
              </a:extLst>
            </p:cNvPr>
            <p:cNvGrpSpPr/>
            <p:nvPr userDrawn="1"/>
          </p:nvGrpSpPr>
          <p:grpSpPr>
            <a:xfrm>
              <a:off x="2836817" y="426444"/>
              <a:ext cx="5943600" cy="4438545"/>
              <a:chOff x="3287669" y="-174448"/>
              <a:chExt cx="5943600" cy="4438545"/>
            </a:xfrm>
          </p:grpSpPr>
          <p:pic>
            <p:nvPicPr>
              <p:cNvPr id="8" name="Picture 7">
                <a:extLst>
                  <a:ext uri="{FF2B5EF4-FFF2-40B4-BE49-F238E27FC236}">
                    <a16:creationId xmlns:a16="http://schemas.microsoft.com/office/drawing/2014/main" id="{2AC98765-4C9E-422F-9069-B97C5FF749C9}"/>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9767" b="91628" l="2000" r="91600">
                            <a14:foregroundMark x1="7200" y1="60698" x2="7200" y2="60698"/>
                            <a14:foregroundMark x1="3000" y1="67209" x2="3000" y2="67209"/>
                            <a14:foregroundMark x1="4000" y1="83953" x2="4000" y2="83953"/>
                            <a14:foregroundMark x1="3400" y1="80233" x2="3400" y2="80233"/>
                            <a14:foregroundMark x1="2600" y1="80233" x2="2600" y2="80233"/>
                            <a14:foregroundMark x1="3600" y1="82326" x2="3600" y2="82326"/>
                            <a14:foregroundMark x1="2000" y1="82326" x2="2000" y2="82326"/>
                            <a14:foregroundMark x1="24400" y1="66744" x2="24400" y2="66744"/>
                            <a14:foregroundMark x1="26000" y1="72791" x2="26000" y2="72791"/>
                            <a14:foregroundMark x1="26000" y1="79302" x2="26000" y2="79302"/>
                            <a14:foregroundMark x1="15200" y1="92093" x2="15200" y2="92093"/>
                            <a14:foregroundMark x1="19800" y1="89535" x2="19800" y2="89535"/>
                            <a14:foregroundMark x1="20400" y1="91628" x2="20400" y2="91628"/>
                            <a14:foregroundMark x1="5800" y1="66744" x2="5800" y2="66744"/>
                            <a14:foregroundMark x1="41200" y1="40000" x2="41200" y2="40000"/>
                            <a14:foregroundMark x1="91800" y1="71163" x2="91800" y2="71163"/>
                            <a14:foregroundMark x1="86400" y1="37442" x2="86400" y2="37442"/>
                            <a14:foregroundMark x1="86000" y1="36977" x2="86000" y2="36977"/>
                            <a14:foregroundMark x1="86600" y1="36512" x2="86600" y2="36512"/>
                            <a14:foregroundMark x1="72600" y1="48837" x2="72600" y2="48837"/>
                            <a14:foregroundMark x1="39400" y1="9767" x2="39400" y2="9767"/>
                            <a14:foregroundMark x1="3000" y1="82558" x2="3000" y2="82558"/>
                          </a14:backgroundRemoval>
                        </a14:imgEffect>
                      </a14:imgLayer>
                    </a14:imgProps>
                  </a:ext>
                  <a:ext uri="{28A0092B-C50C-407E-A947-70E740481C1C}">
                    <a14:useLocalDpi xmlns:a14="http://schemas.microsoft.com/office/drawing/2010/main" val="0"/>
                  </a:ext>
                </a:extLst>
              </a:blip>
              <a:stretch>
                <a:fillRect/>
              </a:stretch>
            </p:blipFill>
            <p:spPr>
              <a:xfrm>
                <a:off x="3287669" y="-174448"/>
                <a:ext cx="5943600" cy="4438545"/>
              </a:xfrm>
              <a:prstGeom prst="rect">
                <a:avLst/>
              </a:prstGeom>
            </p:spPr>
          </p:pic>
          <p:sp>
            <p:nvSpPr>
              <p:cNvPr id="9" name="TextBox 8">
                <a:extLst>
                  <a:ext uri="{FF2B5EF4-FFF2-40B4-BE49-F238E27FC236}">
                    <a16:creationId xmlns:a16="http://schemas.microsoft.com/office/drawing/2014/main" id="{3A09427D-5CC3-449B-86EC-BD3A5FAFA5F7}"/>
                  </a:ext>
                </a:extLst>
              </p:cNvPr>
              <p:cNvSpPr txBox="1"/>
              <p:nvPr userDrawn="1"/>
            </p:nvSpPr>
            <p:spPr>
              <a:xfrm>
                <a:off x="5473702" y="3110593"/>
                <a:ext cx="2229759" cy="523220"/>
              </a:xfrm>
              <a:prstGeom prst="rect">
                <a:avLst/>
              </a:prstGeom>
              <a:noFill/>
            </p:spPr>
            <p:txBody>
              <a:bodyPr wrap="square" rtlCol="0">
                <a:spAutoFit/>
              </a:bodyPr>
              <a:lstStyle/>
              <a:p>
                <a:pPr defTabSz="914377">
                  <a:defRPr/>
                </a:pPr>
                <a:r>
                  <a:rPr lang="en-US" sz="2800" b="1" dirty="0">
                    <a:solidFill>
                      <a:srgbClr val="FF0000"/>
                    </a:solidFill>
                    <a:latin typeface="Times New Roman" panose="02020603050405020304" pitchFamily="18" charset="0"/>
                    <a:cs typeface="Times New Roman" panose="02020603050405020304" pitchFamily="18" charset="0"/>
                  </a:rPr>
                  <a:t>035.447.3852</a:t>
                </a:r>
              </a:p>
            </p:txBody>
          </p:sp>
          <p:sp>
            <p:nvSpPr>
              <p:cNvPr id="10" name="TextBox 9">
                <a:extLst>
                  <a:ext uri="{FF2B5EF4-FFF2-40B4-BE49-F238E27FC236}">
                    <a16:creationId xmlns:a16="http://schemas.microsoft.com/office/drawing/2014/main" id="{5CE39698-FE86-407D-8FA4-88FD54B3A622}"/>
                  </a:ext>
                </a:extLst>
              </p:cNvPr>
              <p:cNvSpPr txBox="1"/>
              <p:nvPr userDrawn="1"/>
            </p:nvSpPr>
            <p:spPr>
              <a:xfrm>
                <a:off x="5395325" y="2533489"/>
                <a:ext cx="2651759" cy="523220"/>
              </a:xfrm>
              <a:prstGeom prst="rect">
                <a:avLst/>
              </a:prstGeom>
              <a:noFill/>
            </p:spPr>
            <p:txBody>
              <a:bodyPr wrap="square" rtlCol="0">
                <a:spAutoFit/>
              </a:bodyPr>
              <a:lstStyle/>
              <a:p>
                <a:pPr defTabSz="914377">
                  <a:defRPr/>
                </a:pPr>
                <a:r>
                  <a:rPr lang="en-US" sz="2800" b="1" dirty="0">
                    <a:solidFill>
                      <a:srgbClr val="FF0000"/>
                    </a:solidFill>
                    <a:latin typeface="Times New Roman" panose="02020603050405020304" pitchFamily="18" charset="0"/>
                    <a:cs typeface="Times New Roman" panose="02020603050405020304" pitchFamily="18" charset="0"/>
                  </a:rPr>
                  <a:t>LAN H</a:t>
                </a:r>
                <a:r>
                  <a:rPr lang="vi-VN" sz="2800" b="1" dirty="0">
                    <a:solidFill>
                      <a:srgbClr val="FF0000"/>
                    </a:solidFill>
                    <a:latin typeface="Times New Roman" panose="02020603050405020304" pitchFamily="18" charset="0"/>
                    <a:cs typeface="Times New Roman" panose="02020603050405020304" pitchFamily="18" charset="0"/>
                  </a:rPr>
                  <a:t>ƯƠN</a:t>
                </a:r>
                <a:r>
                  <a:rPr lang="en-US" sz="2800" b="1" dirty="0">
                    <a:solidFill>
                      <a:srgbClr val="FF0000"/>
                    </a:solidFill>
                    <a:latin typeface="Times New Roman" panose="02020603050405020304" pitchFamily="18" charset="0"/>
                    <a:cs typeface="Times New Roman" panose="02020603050405020304" pitchFamily="18" charset="0"/>
                  </a:rPr>
                  <a:t>G</a:t>
                </a:r>
              </a:p>
            </p:txBody>
          </p:sp>
        </p:grpSp>
        <p:pic>
          <p:nvPicPr>
            <p:cNvPr id="7" name="Picture 6">
              <a:extLst>
                <a:ext uri="{FF2B5EF4-FFF2-40B4-BE49-F238E27FC236}">
                  <a16:creationId xmlns:a16="http://schemas.microsoft.com/office/drawing/2014/main" id="{942A7167-1B45-4F6F-B62B-B2BA7FFD0B0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09524" y="4288589"/>
              <a:ext cx="760828" cy="760828"/>
            </a:xfrm>
            <a:prstGeom prst="rect">
              <a:avLst/>
            </a:prstGeom>
          </p:spPr>
        </p:pic>
      </p:gr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 y="-16885"/>
            <a:ext cx="12105601" cy="7013393"/>
          </a:xfrm>
          <a:prstGeom prst="rect">
            <a:avLst/>
          </a:prstGeom>
        </p:spPr>
      </p:pic>
      <p:pic>
        <p:nvPicPr>
          <p:cNvPr id="2050" name="Picture 2" descr="File:Media Player Classic MPC With Shadow No Numbers.png - Wikimedia Commo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34977" y="357709"/>
            <a:ext cx="6285904" cy="66387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rot="21250110">
            <a:off x="3195736" y="3549616"/>
            <a:ext cx="4764397" cy="1569642"/>
          </a:xfrm>
          <a:prstGeom prst="rect">
            <a:avLst/>
          </a:prstGeom>
          <a:noFill/>
        </p:spPr>
        <p:txBody>
          <a:bodyPr wrap="none" lIns="91416" tIns="45711" rIns="91416" bIns="45711">
            <a:spAutoFit/>
            <a:scene3d>
              <a:camera prst="orthographicFront"/>
              <a:lightRig rig="soft" dir="t">
                <a:rot lat="0" lon="0" rev="15600000"/>
              </a:lightRig>
            </a:scene3d>
            <a:sp3d extrusionH="57150" prstMaterial="softEdge">
              <a:bevelT w="25400" h="38100"/>
            </a:sp3d>
          </a:bodyPr>
          <a:lstStyle/>
          <a:p>
            <a:pPr algn="ctr" defTabSz="955999">
              <a:defRPr/>
            </a:pPr>
            <a:r>
              <a:rPr lang="en-US" sz="9600" b="1">
                <a:ln/>
                <a:solidFill>
                  <a:srgbClr val="FF0000"/>
                </a:solidFill>
                <a:latin typeface="Arial-SGK-TV" pitchFamily="2" charset="0"/>
                <a:cs typeface="Arial-SGK-TV" pitchFamily="2" charset="0"/>
              </a:rPr>
              <a:t>Sắm vai</a:t>
            </a:r>
            <a:endParaRPr lang="en-US" sz="9600" b="1" dirty="0">
              <a:ln/>
              <a:solidFill>
                <a:srgbClr val="FF0000"/>
              </a:solidFill>
              <a:latin typeface="Arial-SGK-TV" pitchFamily="2" charset="0"/>
              <a:cs typeface="Arial-SGK-TV" pitchFamily="2" charset="0"/>
            </a:endParaRPr>
          </a:p>
        </p:txBody>
      </p:sp>
    </p:spTree>
    <p:extLst>
      <p:ext uri="{BB962C8B-B14F-4D97-AF65-F5344CB8AC3E}">
        <p14:creationId xmlns:p14="http://schemas.microsoft.com/office/powerpoint/2010/main" val="122254132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38"/>
        <p:cNvGrpSpPr/>
        <p:nvPr/>
      </p:nvGrpSpPr>
      <p:grpSpPr>
        <a:xfrm>
          <a:off x="0" y="0"/>
          <a:ext cx="0" cy="0"/>
          <a:chOff x="0" y="0"/>
          <a:chExt cx="0" cy="0"/>
        </a:xfrm>
      </p:grpSpPr>
      <p:pic>
        <p:nvPicPr>
          <p:cNvPr id="541" name="Picture 540" descr="Graphical user interface&#10;&#10;Description automatically generated">
            <a:extLst>
              <a:ext uri="{FF2B5EF4-FFF2-40B4-BE49-F238E27FC236}">
                <a16:creationId xmlns:a16="http://schemas.microsoft.com/office/drawing/2014/main" id="{16219389-EB68-4EB6-B66F-147FA6A8E9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2207092" cy="6866489"/>
          </a:xfrm>
          <a:prstGeom prst="rect">
            <a:avLst/>
          </a:prstGeom>
        </p:spPr>
      </p:pic>
      <p:pic>
        <p:nvPicPr>
          <p:cNvPr id="543" name="Graphic 542">
            <a:extLst>
              <a:ext uri="{FF2B5EF4-FFF2-40B4-BE49-F238E27FC236}">
                <a16:creationId xmlns:a16="http://schemas.microsoft.com/office/drawing/2014/main" id="{DA540977-529D-4EB5-8230-7134F98606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17722" y="4280108"/>
            <a:ext cx="2474279" cy="2548136"/>
          </a:xfrm>
          <a:prstGeom prst="rect">
            <a:avLst/>
          </a:prstGeom>
        </p:spPr>
      </p:pic>
      <p:pic>
        <p:nvPicPr>
          <p:cNvPr id="544" name="Graphic 543">
            <a:extLst>
              <a:ext uri="{FF2B5EF4-FFF2-40B4-BE49-F238E27FC236}">
                <a16:creationId xmlns:a16="http://schemas.microsoft.com/office/drawing/2014/main" id="{74B01ED8-9554-42B4-BD56-CC268442D2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09372" y="4027175"/>
            <a:ext cx="2474277" cy="2801069"/>
          </a:xfrm>
          <a:prstGeom prst="rect">
            <a:avLst/>
          </a:prstGeom>
        </p:spPr>
      </p:pic>
      <p:pic>
        <p:nvPicPr>
          <p:cNvPr id="545" name="Graphic 544">
            <a:extLst>
              <a:ext uri="{FF2B5EF4-FFF2-40B4-BE49-F238E27FC236}">
                <a16:creationId xmlns:a16="http://schemas.microsoft.com/office/drawing/2014/main" id="{FCA5AD51-C407-48CC-A3EC-9719F9DFBD6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672775" y="2103789"/>
            <a:ext cx="1881080" cy="3829168"/>
          </a:xfrm>
          <a:prstGeom prst="rect">
            <a:avLst/>
          </a:prstGeom>
        </p:spPr>
      </p:pic>
      <p:pic>
        <p:nvPicPr>
          <p:cNvPr id="546" name="Graphic 545">
            <a:extLst>
              <a:ext uri="{FF2B5EF4-FFF2-40B4-BE49-F238E27FC236}">
                <a16:creationId xmlns:a16="http://schemas.microsoft.com/office/drawing/2014/main" id="{64418B11-F315-490C-9C87-085355A6889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0" y="4158380"/>
            <a:ext cx="2479419" cy="2704821"/>
          </a:xfrm>
          <a:prstGeom prst="rect">
            <a:avLst/>
          </a:prstGeom>
        </p:spPr>
      </p:pic>
      <p:pic>
        <p:nvPicPr>
          <p:cNvPr id="547" name="Graphic 546">
            <a:extLst>
              <a:ext uri="{FF2B5EF4-FFF2-40B4-BE49-F238E27FC236}">
                <a16:creationId xmlns:a16="http://schemas.microsoft.com/office/drawing/2014/main" id="{14BA8C53-9437-4654-AE0C-0FA3109568B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H="1">
            <a:off x="3208351" y="4076021"/>
            <a:ext cx="2474279" cy="2703377"/>
          </a:xfrm>
          <a:prstGeom prst="rect">
            <a:avLst/>
          </a:prstGeom>
        </p:spPr>
      </p:pic>
      <p:sp>
        <p:nvSpPr>
          <p:cNvPr id="6" name="Rectangle: Rounded Corners 5">
            <a:extLst>
              <a:ext uri="{FF2B5EF4-FFF2-40B4-BE49-F238E27FC236}">
                <a16:creationId xmlns:a16="http://schemas.microsoft.com/office/drawing/2014/main" id="{AD08DA11-34E8-D57D-6CBF-939EE8A9617E}"/>
              </a:ext>
            </a:extLst>
          </p:cNvPr>
          <p:cNvSpPr/>
          <p:nvPr/>
        </p:nvSpPr>
        <p:spPr>
          <a:xfrm>
            <a:off x="2748155" y="1844389"/>
            <a:ext cx="7110972" cy="7335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w="22225">
                  <a:noFill/>
                  <a:prstDash val="solid"/>
                </a:ln>
                <a:solidFill>
                  <a:srgbClr val="FFFF00"/>
                </a:solidFill>
                <a:effectLst>
                  <a:outerShdw blurRad="38100" dist="38100" dir="2700000" algn="tl">
                    <a:srgbClr val="000000">
                      <a:alpha val="43137"/>
                    </a:srgbClr>
                  </a:outerShdw>
                </a:effectLst>
                <a:latin typeface="Baloo 2" panose="03080502040302020200" pitchFamily="66" charset="0"/>
                <a:cs typeface="Baloo 2" panose="03080502040302020200" pitchFamily="66" charset="0"/>
              </a:rPr>
              <a:t>CHIA SẺ TRƯỚC LỚP</a:t>
            </a:r>
          </a:p>
        </p:txBody>
      </p:sp>
    </p:spTree>
    <p:extLst>
      <p:ext uri="{BB962C8B-B14F-4D97-AF65-F5344CB8AC3E}">
        <p14:creationId xmlns:p14="http://schemas.microsoft.com/office/powerpoint/2010/main" val="27648644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a:extLst>
              <a:ext uri="{FF2B5EF4-FFF2-40B4-BE49-F238E27FC236}">
                <a16:creationId xmlns:a16="http://schemas.microsoft.com/office/drawing/2014/main" id="{EBC22A08-A8E6-4E3A-8BE6-BDF88B3941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6" name="Rectangle: Rounded Corners 5">
            <a:extLst>
              <a:ext uri="{FF2B5EF4-FFF2-40B4-BE49-F238E27FC236}">
                <a16:creationId xmlns:a16="http://schemas.microsoft.com/office/drawing/2014/main" id="{A52C9EBA-A0CC-4EA7-99B9-83248DED3FAF}"/>
              </a:ext>
            </a:extLst>
          </p:cNvPr>
          <p:cNvSpPr/>
          <p:nvPr/>
        </p:nvSpPr>
        <p:spPr>
          <a:xfrm>
            <a:off x="299258" y="315884"/>
            <a:ext cx="11405062" cy="61846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C2FAD9E2-B360-2B3F-D90D-107B88E1ACEE}"/>
              </a:ext>
            </a:extLst>
          </p:cNvPr>
          <p:cNvSpPr txBox="1"/>
          <p:nvPr/>
        </p:nvSpPr>
        <p:spPr>
          <a:xfrm>
            <a:off x="487680" y="648413"/>
            <a:ext cx="11630605" cy="1200329"/>
          </a:xfrm>
          <a:prstGeom prst="rect">
            <a:avLst/>
          </a:prstGeom>
          <a:noFill/>
        </p:spPr>
        <p:txBody>
          <a:bodyPr wrap="square">
            <a:spAutoFit/>
          </a:bodyPr>
          <a:lstStyle/>
          <a:p>
            <a:r>
              <a:rPr lang="en-US" sz="3600" b="1" i="0" dirty="0">
                <a:solidFill>
                  <a:srgbClr val="000000"/>
                </a:solidFill>
                <a:effectLst/>
                <a:latin typeface="Arial" panose="020B0604020202020204" pitchFamily="34" charset="0"/>
                <a:cs typeface="Arial" panose="020B0604020202020204" pitchFamily="34" charset="0"/>
              </a:rPr>
              <a:t>  2. C</a:t>
            </a:r>
            <a:r>
              <a:rPr lang="vi-VN" sz="3600" b="1" dirty="0">
                <a:latin typeface="Arial" panose="020B0604020202020204" pitchFamily="34" charset="0"/>
                <a:cs typeface="Arial" panose="020B0604020202020204" pitchFamily="34" charset="0"/>
              </a:rPr>
              <a:t>hia sẻ cảm xúc của em khi gọi điện thoại cho ông bà hoặc người thân theo gợi ý:</a:t>
            </a:r>
          </a:p>
        </p:txBody>
      </p:sp>
      <p:pic>
        <p:nvPicPr>
          <p:cNvPr id="7" name="Picture 6">
            <a:extLst>
              <a:ext uri="{FF2B5EF4-FFF2-40B4-BE49-F238E27FC236}">
                <a16:creationId xmlns:a16="http://schemas.microsoft.com/office/drawing/2014/main" id="{75F3F99D-3AAB-4D47-8791-537AE1BE87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294" y="3136412"/>
            <a:ext cx="11261067" cy="1200328"/>
          </a:xfrm>
          <a:prstGeom prst="rect">
            <a:avLst/>
          </a:prstGeom>
        </p:spPr>
      </p:pic>
    </p:spTree>
    <p:extLst>
      <p:ext uri="{BB962C8B-B14F-4D97-AF65-F5344CB8AC3E}">
        <p14:creationId xmlns:p14="http://schemas.microsoft.com/office/powerpoint/2010/main" val="3059347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38"/>
        <p:cNvGrpSpPr/>
        <p:nvPr/>
      </p:nvGrpSpPr>
      <p:grpSpPr>
        <a:xfrm>
          <a:off x="0" y="0"/>
          <a:ext cx="0" cy="0"/>
          <a:chOff x="0" y="0"/>
          <a:chExt cx="0" cy="0"/>
        </a:xfrm>
      </p:grpSpPr>
      <p:pic>
        <p:nvPicPr>
          <p:cNvPr id="541" name="Picture 540" descr="Graphical user interface&#10;&#10;Description automatically generated">
            <a:extLst>
              <a:ext uri="{FF2B5EF4-FFF2-40B4-BE49-F238E27FC236}">
                <a16:creationId xmlns:a16="http://schemas.microsoft.com/office/drawing/2014/main" id="{16219389-EB68-4EB6-B66F-147FA6A8E9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2207092" cy="6866489"/>
          </a:xfrm>
          <a:prstGeom prst="rect">
            <a:avLst/>
          </a:prstGeom>
        </p:spPr>
      </p:pic>
      <p:pic>
        <p:nvPicPr>
          <p:cNvPr id="543" name="Graphic 542">
            <a:extLst>
              <a:ext uri="{FF2B5EF4-FFF2-40B4-BE49-F238E27FC236}">
                <a16:creationId xmlns:a16="http://schemas.microsoft.com/office/drawing/2014/main" id="{DA540977-529D-4EB5-8230-7134F98606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17722" y="4280108"/>
            <a:ext cx="2474279" cy="2548136"/>
          </a:xfrm>
          <a:prstGeom prst="rect">
            <a:avLst/>
          </a:prstGeom>
        </p:spPr>
      </p:pic>
      <p:pic>
        <p:nvPicPr>
          <p:cNvPr id="544" name="Graphic 543">
            <a:extLst>
              <a:ext uri="{FF2B5EF4-FFF2-40B4-BE49-F238E27FC236}">
                <a16:creationId xmlns:a16="http://schemas.microsoft.com/office/drawing/2014/main" id="{74B01ED8-9554-42B4-BD56-CC268442D2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09372" y="4027175"/>
            <a:ext cx="2474277" cy="2801069"/>
          </a:xfrm>
          <a:prstGeom prst="rect">
            <a:avLst/>
          </a:prstGeom>
        </p:spPr>
      </p:pic>
      <p:pic>
        <p:nvPicPr>
          <p:cNvPr id="545" name="Graphic 544">
            <a:extLst>
              <a:ext uri="{FF2B5EF4-FFF2-40B4-BE49-F238E27FC236}">
                <a16:creationId xmlns:a16="http://schemas.microsoft.com/office/drawing/2014/main" id="{FCA5AD51-C407-48CC-A3EC-9719F9DFBD6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672775" y="2103789"/>
            <a:ext cx="1881080" cy="3829168"/>
          </a:xfrm>
          <a:prstGeom prst="rect">
            <a:avLst/>
          </a:prstGeom>
        </p:spPr>
      </p:pic>
      <p:pic>
        <p:nvPicPr>
          <p:cNvPr id="546" name="Graphic 545">
            <a:extLst>
              <a:ext uri="{FF2B5EF4-FFF2-40B4-BE49-F238E27FC236}">
                <a16:creationId xmlns:a16="http://schemas.microsoft.com/office/drawing/2014/main" id="{64418B11-F315-490C-9C87-085355A6889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0" y="4158380"/>
            <a:ext cx="2479419" cy="2704821"/>
          </a:xfrm>
          <a:prstGeom prst="rect">
            <a:avLst/>
          </a:prstGeom>
        </p:spPr>
      </p:pic>
      <p:pic>
        <p:nvPicPr>
          <p:cNvPr id="547" name="Graphic 546">
            <a:extLst>
              <a:ext uri="{FF2B5EF4-FFF2-40B4-BE49-F238E27FC236}">
                <a16:creationId xmlns:a16="http://schemas.microsoft.com/office/drawing/2014/main" id="{14BA8C53-9437-4654-AE0C-0FA3109568B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H="1">
            <a:off x="3208351" y="4076021"/>
            <a:ext cx="2474279" cy="2703377"/>
          </a:xfrm>
          <a:prstGeom prst="rect">
            <a:avLst/>
          </a:prstGeom>
        </p:spPr>
      </p:pic>
      <p:sp>
        <p:nvSpPr>
          <p:cNvPr id="6" name="Rectangle: Rounded Corners 5">
            <a:extLst>
              <a:ext uri="{FF2B5EF4-FFF2-40B4-BE49-F238E27FC236}">
                <a16:creationId xmlns:a16="http://schemas.microsoft.com/office/drawing/2014/main" id="{AD08DA11-34E8-D57D-6CBF-939EE8A9617E}"/>
              </a:ext>
            </a:extLst>
          </p:cNvPr>
          <p:cNvSpPr/>
          <p:nvPr/>
        </p:nvSpPr>
        <p:spPr>
          <a:xfrm>
            <a:off x="2748155" y="1844389"/>
            <a:ext cx="7110972" cy="7335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w="22225">
                  <a:noFill/>
                  <a:prstDash val="solid"/>
                </a:ln>
                <a:solidFill>
                  <a:srgbClr val="FFFF00"/>
                </a:solidFill>
                <a:effectLst>
                  <a:outerShdw blurRad="38100" dist="38100" dir="2700000" algn="tl">
                    <a:srgbClr val="000000">
                      <a:alpha val="43137"/>
                    </a:srgbClr>
                  </a:outerShdw>
                </a:effectLst>
                <a:latin typeface="Baloo 2" panose="03080502040302020200" pitchFamily="66" charset="0"/>
                <a:cs typeface="Baloo 2" panose="03080502040302020200" pitchFamily="66" charset="0"/>
              </a:rPr>
              <a:t>CHIA SẺ TRƯỚC LỚP</a:t>
            </a:r>
          </a:p>
        </p:txBody>
      </p:sp>
    </p:spTree>
    <p:extLst>
      <p:ext uri="{BB962C8B-B14F-4D97-AF65-F5344CB8AC3E}">
        <p14:creationId xmlns:p14="http://schemas.microsoft.com/office/powerpoint/2010/main" val="2593075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图片 3">
            <a:extLst>
              <a:ext uri="{FF2B5EF4-FFF2-40B4-BE49-F238E27FC236}">
                <a16:creationId xmlns:a16="http://schemas.microsoft.com/office/drawing/2014/main" id="{5EB41E5D-D919-41EC-9B42-C563F65A85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6" name="Rectangle: Rounded Corners 5">
            <a:extLst>
              <a:ext uri="{FF2B5EF4-FFF2-40B4-BE49-F238E27FC236}">
                <a16:creationId xmlns:a16="http://schemas.microsoft.com/office/drawing/2014/main" id="{45A1CA8D-2DB7-456B-BEAF-5EE7CC3DC431}"/>
              </a:ext>
            </a:extLst>
          </p:cNvPr>
          <p:cNvSpPr/>
          <p:nvPr/>
        </p:nvSpPr>
        <p:spPr>
          <a:xfrm>
            <a:off x="299258" y="315884"/>
            <a:ext cx="11405062" cy="61846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BE3FE019-F7FA-4BA5-87FB-3E8D4BEB12B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438" b="100000" l="15313" r="58750">
                        <a14:foregroundMark x1="21250" y1="46406" x2="24375" y2="51563"/>
                        <a14:foregroundMark x1="49219" y1="58750" x2="50313" y2="58906"/>
                        <a14:foregroundMark x1="50313" y1="59062" x2="50156" y2="60469"/>
                        <a14:foregroundMark x1="16719" y1="38438" x2="16719" y2="38438"/>
                        <a14:foregroundMark x1="17344" y1="39063" x2="18281" y2="41719"/>
                        <a14:foregroundMark x1="20938" y1="46875" x2="21719" y2="49219"/>
                        <a14:foregroundMark x1="22656" y1="50156" x2="24375" y2="51719"/>
                        <a14:backgroundMark x1="19531" y1="11875" x2="11719" y2="25781"/>
                        <a14:backgroundMark x1="42813" y1="12031" x2="55313" y2="14063"/>
                        <a14:backgroundMark x1="21094" y1="58750" x2="22500" y2="65938"/>
                        <a14:backgroundMark x1="55937" y1="59531" x2="54219" y2="68750"/>
                        <a14:backgroundMark x1="49063" y1="62813" x2="50313" y2="60781"/>
                        <a14:backgroundMark x1="47500" y1="62813" x2="51250" y2="59688"/>
                      </a14:backgroundRemoval>
                    </a14:imgEffect>
                  </a14:imgLayer>
                </a14:imgProps>
              </a:ext>
            </a:extLst>
          </a:blip>
          <a:srcRect r="47461"/>
          <a:stretch/>
        </p:blipFill>
        <p:spPr>
          <a:xfrm>
            <a:off x="-845343" y="2137026"/>
            <a:ext cx="2808179" cy="5344965"/>
          </a:xfrm>
          <a:prstGeom prst="rect">
            <a:avLst/>
          </a:prstGeom>
        </p:spPr>
      </p:pic>
      <p:sp>
        <p:nvSpPr>
          <p:cNvPr id="4" name="TextBox 3">
            <a:extLst>
              <a:ext uri="{FF2B5EF4-FFF2-40B4-BE49-F238E27FC236}">
                <a16:creationId xmlns:a16="http://schemas.microsoft.com/office/drawing/2014/main" id="{C8DE4EEB-6152-0273-AA03-911F63B8EDE6}"/>
              </a:ext>
            </a:extLst>
          </p:cNvPr>
          <p:cNvSpPr txBox="1"/>
          <p:nvPr/>
        </p:nvSpPr>
        <p:spPr>
          <a:xfrm>
            <a:off x="2348580" y="2044005"/>
            <a:ext cx="8711306" cy="2523768"/>
          </a:xfrm>
          <a:prstGeom prst="rect">
            <a:avLst/>
          </a:prstGeom>
          <a:noFill/>
        </p:spPr>
        <p:txBody>
          <a:bodyPr wrap="square" lIns="0" tIns="0" rIns="0" bIns="0" rtlCol="0">
            <a:spAutoFit/>
          </a:bodyPr>
          <a:lstStyle/>
          <a:p>
            <a:pPr algn="just" defTabSz="1219048"/>
            <a:r>
              <a:rPr lang="en-US" sz="3600" dirty="0">
                <a:latin typeface="Arial" panose="020B0604020202020204" pitchFamily="34" charset="0"/>
                <a:cs typeface="Arial" panose="020B0604020202020204" pitchFamily="34" charset="0"/>
              </a:rPr>
              <a:t>       </a:t>
            </a:r>
            <a:r>
              <a:rPr lang="vi-VN" sz="3200" dirty="0">
                <a:latin typeface="Arial" panose="020B0604020202020204" pitchFamily="34" charset="0"/>
                <a:cs typeface="Arial" panose="020B0604020202020204" pitchFamily="34" charset="0"/>
              </a:rPr>
              <a:t>Sau khi gọi điện thoại cho ông bà, em cảm thấy trong lòng rất thoải mái và vui vẻ. Em đã hỏi thăm và biết ông bà vẫn khỏe, hơn nữa em còn được chia sẻ niềm vui của mình với ông bà nữa. Có lẽ ông bà cũng rất vui và tự hào về em.</a:t>
            </a:r>
            <a:endParaRPr lang="en-US" sz="3200" dirty="0">
              <a:ln>
                <a:solidFill>
                  <a:schemeClr val="bg1">
                    <a:lumMod val="65000"/>
                  </a:schemeClr>
                </a:solidFill>
              </a:ln>
              <a:solidFill>
                <a:srgbClr val="FF000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3D812CB-E744-4F48-BE92-74CA7DF52FB0}"/>
              </a:ext>
            </a:extLst>
          </p:cNvPr>
          <p:cNvSpPr txBox="1"/>
          <p:nvPr/>
        </p:nvSpPr>
        <p:spPr>
          <a:xfrm>
            <a:off x="2682407" y="654957"/>
            <a:ext cx="6827184" cy="1015663"/>
          </a:xfrm>
          <a:prstGeom prst="rect">
            <a:avLst/>
          </a:prstGeom>
          <a:noFill/>
        </p:spPr>
        <p:txBody>
          <a:bodyPr wrap="square" lIns="0" tIns="0" rIns="0" bIns="0" rtlCol="0">
            <a:spAutoFit/>
          </a:bodyPr>
          <a:lstStyle/>
          <a:p>
            <a:pPr algn="ctr" defTabSz="1219048"/>
            <a:r>
              <a:rPr lang="en-US" sz="6600">
                <a:ln>
                  <a:solidFill>
                    <a:schemeClr val="bg1">
                      <a:lumMod val="65000"/>
                    </a:schemeClr>
                  </a:solidFill>
                </a:ln>
                <a:solidFill>
                  <a:srgbClr val="FF0000"/>
                </a:solidFill>
                <a:latin typeface="Arial" panose="020B0604020202020204" pitchFamily="34" charset="0"/>
                <a:cs typeface="Arial" panose="020B0604020202020204" pitchFamily="34" charset="0"/>
              </a:rPr>
              <a:t>Mẫu</a:t>
            </a:r>
            <a:endParaRPr lang="en-US" sz="6600" dirty="0">
              <a:ln>
                <a:solidFill>
                  <a:schemeClr val="bg1">
                    <a:lumMod val="65000"/>
                  </a:schemeClr>
                </a:solidFill>
              </a:ln>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033688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 presetClass="entr" presetSubtype="4" fill="hold" grpId="0" nodeType="withEffect" p14:presetBounceEnd="68000">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14:bounceEnd="68000">
                                          <p:cBhvr additive="base">
                                            <p:cTn id="23" dur="75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24"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barn(inVertical)">
                                          <p:cBhvr>
                                            <p:cTn id="2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750" fill="hold"/>
                                            <p:tgtEl>
                                              <p:spTgt spid="2"/>
                                            </p:tgtEl>
                                            <p:attrNameLst>
                                              <p:attrName>ppt_x</p:attrName>
                                            </p:attrNameLst>
                                          </p:cBhvr>
                                          <p:tavLst>
                                            <p:tav tm="0">
                                              <p:val>
                                                <p:strVal val="#ppt_x"/>
                                              </p:val>
                                            </p:tav>
                                            <p:tav tm="100000">
                                              <p:val>
                                                <p:strVal val="#ppt_x"/>
                                              </p:val>
                                            </p:tav>
                                          </p:tavLst>
                                        </p:anim>
                                        <p:anim calcmode="lin" valueType="num">
                                          <p:cBhvr additive="base">
                                            <p:cTn id="24"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barn(inVertical)">
                                          <p:cBhvr>
                                            <p:cTn id="2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9138" y="145143"/>
            <a:ext cx="10058399" cy="6858000"/>
          </a:xfrm>
          <a:prstGeom prst="rect">
            <a:avLst/>
          </a:prstGeom>
        </p:spPr>
      </p:pic>
      <p:sp>
        <p:nvSpPr>
          <p:cNvPr id="7" name="标题 1"/>
          <p:cNvSpPr>
            <a:spLocks noGrp="1"/>
          </p:cNvSpPr>
          <p:nvPr>
            <p:ph type="title"/>
          </p:nvPr>
        </p:nvSpPr>
        <p:spPr>
          <a:xfrm>
            <a:off x="4135364" y="3944298"/>
            <a:ext cx="5114470" cy="607332"/>
          </a:xfrm>
        </p:spPr>
        <p:txBody>
          <a:bodyPr>
            <a:noAutofit/>
          </a:bodyPr>
          <a:lstStyle/>
          <a:p>
            <a:pPr algn="ctr">
              <a:lnSpc>
                <a:spcPts val="5500"/>
              </a:lnSpc>
            </a:pPr>
            <a:r>
              <a:rPr lang="en-US" altLang="zh-CN" b="1" spc="600" dirty="0">
                <a:solidFill>
                  <a:srgbClr val="FF000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KHÁM PHÁ </a:t>
            </a:r>
            <a:br>
              <a:rPr lang="en-US" altLang="zh-CN" b="1" spc="600" dirty="0">
                <a:solidFill>
                  <a:srgbClr val="FF000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br>
            <a:r>
              <a:rPr lang="en-US" altLang="zh-CN" b="1" spc="600" dirty="0">
                <a:solidFill>
                  <a:srgbClr val="FF000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VÀ </a:t>
            </a:r>
            <a:br>
              <a:rPr lang="en-US" altLang="zh-CN" b="1" spc="600" dirty="0">
                <a:solidFill>
                  <a:srgbClr val="FF000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br>
            <a:r>
              <a:rPr lang="en-US" altLang="zh-CN" b="1" spc="600" dirty="0">
                <a:solidFill>
                  <a:srgbClr val="FF000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LUYỆN TẬP</a:t>
            </a:r>
            <a:br>
              <a:rPr lang="en-US" altLang="zh-CN" sz="4800" b="1" spc="600" dirty="0">
                <a:solidFill>
                  <a:srgbClr val="FF9900"/>
                </a:solidFill>
                <a:latin typeface="inpin heiti" panose="00000500000000000000" pitchFamily="2" charset="-122"/>
                <a:ea typeface="inpin heiti" panose="00000500000000000000" pitchFamily="2" charset="-122"/>
                <a:sym typeface="inpin heiti" panose="00000500000000000000" pitchFamily="2" charset="-122"/>
              </a:rPr>
            </a:br>
            <a:r>
              <a:rPr lang="en-US" altLang="zh-CN" sz="4800" b="1" spc="600" dirty="0">
                <a:solidFill>
                  <a:srgbClr val="FF9900"/>
                </a:solidFill>
                <a:latin typeface="inpin heiti" panose="00000500000000000000" pitchFamily="2" charset="-122"/>
                <a:ea typeface="inpin heiti" panose="00000500000000000000" pitchFamily="2" charset="-122"/>
                <a:sym typeface="inpin heiti" panose="00000500000000000000" pitchFamily="2" charset="-122"/>
              </a:rPr>
              <a:t>     </a:t>
            </a:r>
            <a:br>
              <a:rPr lang="en-US" altLang="zh-CN" sz="4800" b="1" spc="600" dirty="0">
                <a:solidFill>
                  <a:srgbClr val="FF9900"/>
                </a:solidFill>
                <a:latin typeface="inpin heiti" panose="00000500000000000000" pitchFamily="2" charset="-122"/>
                <a:ea typeface="inpin heiti" panose="00000500000000000000" pitchFamily="2" charset="-122"/>
                <a:sym typeface="inpin heiti" panose="00000500000000000000" pitchFamily="2" charset="-122"/>
              </a:rPr>
            </a:br>
            <a:r>
              <a:rPr lang="en-US" altLang="zh-CN" sz="4800" b="1" spc="600" dirty="0">
                <a:solidFill>
                  <a:srgbClr val="FF9900"/>
                </a:solidFill>
                <a:latin typeface="inpin heiti" panose="00000500000000000000" pitchFamily="2" charset="-122"/>
                <a:ea typeface="inpin heiti" panose="00000500000000000000" pitchFamily="2" charset="-122"/>
                <a:sym typeface="inpin heiti" panose="00000500000000000000" pitchFamily="2" charset="-122"/>
              </a:rPr>
              <a:t>       </a:t>
            </a:r>
            <a:endParaRPr lang="zh-CN" altLang="en-US" sz="4800" b="1" spc="600" dirty="0">
              <a:solidFill>
                <a:srgbClr val="FF9900"/>
              </a:solidFill>
              <a:latin typeface="inpin heiti" panose="00000500000000000000" pitchFamily="2" charset="-122"/>
              <a:ea typeface="inpin heiti" panose="00000500000000000000" pitchFamily="2" charset="-122"/>
              <a:sym typeface="inpin heiti" panose="00000500000000000000" pitchFamily="2" charset="-122"/>
            </a:endParaRPr>
          </a:p>
        </p:txBody>
      </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1535" y="3571102"/>
            <a:ext cx="1383829" cy="1353724"/>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flipV="1">
            <a:off x="9525002" y="2220419"/>
            <a:ext cx="1383829" cy="1353724"/>
          </a:xfrm>
          <a:prstGeom prst="rect">
            <a:avLst/>
          </a:prstGeom>
        </p:spPr>
      </p:pic>
    </p:spTree>
    <p:extLst>
      <p:ext uri="{BB962C8B-B14F-4D97-AF65-F5344CB8AC3E}">
        <p14:creationId xmlns:p14="http://schemas.microsoft.com/office/powerpoint/2010/main" val="1568224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22" presetClass="entr" presetSubtype="4" fill="hold" nodeType="withEffect">
                                  <p:stCondLst>
                                    <p:cond delay="50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1" fill="hold" nodeType="with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par>
                                <p:cTn id="16" presetID="22" presetClass="entr" presetSubtype="8" fill="hold" grpId="0" nodeType="with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12192000" cy="6858001"/>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900" y="4183788"/>
            <a:ext cx="2208247" cy="2415070"/>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09138" y="948876"/>
            <a:ext cx="1819643" cy="2303573"/>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9960" y="3410603"/>
            <a:ext cx="1986840" cy="3447398"/>
          </a:xfrm>
          <a:prstGeom prst="rect">
            <a:avLst/>
          </a:prstGeom>
        </p:spPr>
      </p:pic>
      <p:pic>
        <p:nvPicPr>
          <p:cNvPr id="11" name="图片 10">
            <a:extLst>
              <a:ext uri="{FF2B5EF4-FFF2-40B4-BE49-F238E27FC236}">
                <a16:creationId xmlns:a16="http://schemas.microsoft.com/office/drawing/2014/main" id="{850EAB57-2F62-BF39-C880-099189AE22B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92089" y="-120788"/>
            <a:ext cx="6743099" cy="4597568"/>
          </a:xfrm>
          <a:prstGeom prst="rect">
            <a:avLst/>
          </a:prstGeom>
        </p:spPr>
      </p:pic>
      <p:pic>
        <p:nvPicPr>
          <p:cNvPr id="12" name="Picture 11">
            <a:extLst>
              <a:ext uri="{FF2B5EF4-FFF2-40B4-BE49-F238E27FC236}">
                <a16:creationId xmlns:a16="http://schemas.microsoft.com/office/drawing/2014/main" id="{3A784C68-7293-173F-C44B-B87D2C819D94}"/>
              </a:ext>
            </a:extLst>
          </p:cNvPr>
          <p:cNvPicPr>
            <a:picLocks noChangeAspect="1"/>
          </p:cNvPicPr>
          <p:nvPr/>
        </p:nvPicPr>
        <p:blipFill>
          <a:blip r:embed="rId8"/>
          <a:stretch>
            <a:fillRect/>
          </a:stretch>
        </p:blipFill>
        <p:spPr>
          <a:xfrm>
            <a:off x="2266971" y="948876"/>
            <a:ext cx="4942898" cy="2438317"/>
          </a:xfrm>
          <a:prstGeom prst="rect">
            <a:avLst/>
          </a:prstGeom>
        </p:spPr>
      </p:pic>
      <p:pic>
        <p:nvPicPr>
          <p:cNvPr id="13" name="图片 11">
            <a:extLst>
              <a:ext uri="{FF2B5EF4-FFF2-40B4-BE49-F238E27FC236}">
                <a16:creationId xmlns:a16="http://schemas.microsoft.com/office/drawing/2014/main" id="{0CDF029D-B3AE-5309-85F9-F668D7AA418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0769" y="-120788"/>
            <a:ext cx="1672858" cy="2362199"/>
          </a:xfrm>
          <a:prstGeom prst="rect">
            <a:avLst/>
          </a:prstGeom>
        </p:spPr>
      </p:pic>
      <p:pic>
        <p:nvPicPr>
          <p:cNvPr id="14" name="图片 9">
            <a:extLst>
              <a:ext uri="{FF2B5EF4-FFF2-40B4-BE49-F238E27FC236}">
                <a16:creationId xmlns:a16="http://schemas.microsoft.com/office/drawing/2014/main" id="{990CE721-64F7-C6CD-ED6D-BB6F4619C0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64164" y="3417852"/>
            <a:ext cx="1499474" cy="2117855"/>
          </a:xfrm>
          <a:prstGeom prst="rect">
            <a:avLst/>
          </a:prstGeom>
        </p:spPr>
      </p:pic>
      <p:pic>
        <p:nvPicPr>
          <p:cNvPr id="15" name="图片 7">
            <a:extLst>
              <a:ext uri="{FF2B5EF4-FFF2-40B4-BE49-F238E27FC236}">
                <a16:creationId xmlns:a16="http://schemas.microsoft.com/office/drawing/2014/main" id="{A0E6EC85-E5F6-71A0-5786-E5165548684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53581" y="2713144"/>
            <a:ext cx="1773247" cy="267817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53" presetClass="entr" presetSubtype="16"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53" presetClass="entr" presetSubtype="16"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1500"/>
                            </p:stCondLst>
                            <p:childTnLst>
                              <p:par>
                                <p:cTn id="27" presetID="32" presetClass="emph" presetSubtype="0" fill="hold" nodeType="afterEffect">
                                  <p:stCondLst>
                                    <p:cond delay="0"/>
                                  </p:stCondLst>
                                  <p:childTnLst>
                                    <p:animRot by="120000">
                                      <p:cBhvr>
                                        <p:cTn id="28" dur="100" fill="hold">
                                          <p:stCondLst>
                                            <p:cond delay="0"/>
                                          </p:stCondLst>
                                        </p:cTn>
                                        <p:tgtEl>
                                          <p:spTgt spid="12"/>
                                        </p:tgtEl>
                                        <p:attrNameLst>
                                          <p:attrName>r</p:attrName>
                                        </p:attrNameLst>
                                      </p:cBhvr>
                                    </p:animRot>
                                    <p:animRot by="-240000">
                                      <p:cBhvr>
                                        <p:cTn id="29" dur="200" fill="hold">
                                          <p:stCondLst>
                                            <p:cond delay="200"/>
                                          </p:stCondLst>
                                        </p:cTn>
                                        <p:tgtEl>
                                          <p:spTgt spid="12"/>
                                        </p:tgtEl>
                                        <p:attrNameLst>
                                          <p:attrName>r</p:attrName>
                                        </p:attrNameLst>
                                      </p:cBhvr>
                                    </p:animRot>
                                    <p:animRot by="240000">
                                      <p:cBhvr>
                                        <p:cTn id="30" dur="200" fill="hold">
                                          <p:stCondLst>
                                            <p:cond delay="400"/>
                                          </p:stCondLst>
                                        </p:cTn>
                                        <p:tgtEl>
                                          <p:spTgt spid="12"/>
                                        </p:tgtEl>
                                        <p:attrNameLst>
                                          <p:attrName>r</p:attrName>
                                        </p:attrNameLst>
                                      </p:cBhvr>
                                    </p:animRot>
                                    <p:animRot by="-240000">
                                      <p:cBhvr>
                                        <p:cTn id="31" dur="200" fill="hold">
                                          <p:stCondLst>
                                            <p:cond delay="600"/>
                                          </p:stCondLst>
                                        </p:cTn>
                                        <p:tgtEl>
                                          <p:spTgt spid="12"/>
                                        </p:tgtEl>
                                        <p:attrNameLst>
                                          <p:attrName>r</p:attrName>
                                        </p:attrNameLst>
                                      </p:cBhvr>
                                    </p:animRot>
                                    <p:animRot by="120000">
                                      <p:cBhvr>
                                        <p:cTn id="32" dur="200" fill="hold">
                                          <p:stCondLst>
                                            <p:cond delay="800"/>
                                          </p:stCondLst>
                                        </p:cTn>
                                        <p:tgtEl>
                                          <p:spTgt spid="12"/>
                                        </p:tgtEl>
                                        <p:attrNameLst>
                                          <p:attrName>r</p:attrName>
                                        </p:attrNameLst>
                                      </p:cBhvr>
                                    </p:animRot>
                                  </p:childTnLst>
                                </p:cTn>
                              </p:par>
                            </p:childTnLst>
                          </p:cTn>
                        </p:par>
                        <p:par>
                          <p:cTn id="33" fill="hold">
                            <p:stCondLst>
                              <p:cond delay="2500"/>
                            </p:stCondLst>
                            <p:childTnLst>
                              <p:par>
                                <p:cTn id="34" presetID="47" presetClass="entr" presetSubtype="0"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7" presetClass="entr" presetSubtype="0"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42" presetClass="entr" presetSubtype="0"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12" y="-16128"/>
            <a:ext cx="13626447" cy="6874128"/>
          </a:xfrm>
          <a:prstGeom prst="rect">
            <a:avLst/>
          </a:prstGeom>
        </p:spPr>
      </p:pic>
      <p:pic>
        <p:nvPicPr>
          <p:cNvPr id="4" name="图片 13"/>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369181" y="-81425"/>
            <a:ext cx="11704033" cy="7020850"/>
          </a:xfrm>
          <a:prstGeom prst="rect">
            <a:avLst/>
          </a:prstGeom>
        </p:spPr>
      </p:pic>
      <p:sp>
        <p:nvSpPr>
          <p:cNvPr id="5" name="Rectangle 4"/>
          <p:cNvSpPr/>
          <p:nvPr/>
        </p:nvSpPr>
        <p:spPr>
          <a:xfrm>
            <a:off x="3927689" y="2046761"/>
            <a:ext cx="4812103" cy="1124013"/>
          </a:xfrm>
          <a:prstGeom prst="rect">
            <a:avLst/>
          </a:prstGeom>
          <a:ln>
            <a:noFill/>
          </a:ln>
        </p:spPr>
        <p:txBody>
          <a:bodyPr wrap="square" lIns="91972" tIns="46031" rIns="91972" bIns="46031">
            <a:spAutoFit/>
          </a:bodyPr>
          <a:lstStyle/>
          <a:p>
            <a:pPr algn="ctr" defTabSz="1229487">
              <a:defRPr/>
            </a:pPr>
            <a:r>
              <a:rPr lang="en-US" sz="6700" b="1" dirty="0">
                <a:ln w="22225">
                  <a:solidFill>
                    <a:srgbClr val="ED7D31"/>
                  </a:solidFill>
                  <a:prstDash val="solid"/>
                </a:ln>
                <a:solidFill>
                  <a:srgbClr val="FFFF00"/>
                </a:solidFill>
                <a:latin typeface="VNI-Avo" pitchFamily="2" charset="0"/>
                <a:cs typeface="Arial"/>
                <a:sym typeface="Arial"/>
              </a:rPr>
              <a:t>LUYỆN TỪ</a:t>
            </a:r>
          </a:p>
        </p:txBody>
      </p:sp>
    </p:spTree>
    <p:extLst>
      <p:ext uri="{BB962C8B-B14F-4D97-AF65-F5344CB8AC3E}">
        <p14:creationId xmlns:p14="http://schemas.microsoft.com/office/powerpoint/2010/main" val="1013922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Rectangle: Rounded Corners 1">
            <a:extLst>
              <a:ext uri="{FF2B5EF4-FFF2-40B4-BE49-F238E27FC236}">
                <a16:creationId xmlns:a16="http://schemas.microsoft.com/office/drawing/2014/main" id="{C6834FED-7635-4CFD-B385-633EC60A04C0}"/>
              </a:ext>
            </a:extLst>
          </p:cNvPr>
          <p:cNvSpPr/>
          <p:nvPr/>
        </p:nvSpPr>
        <p:spPr>
          <a:xfrm>
            <a:off x="299258" y="315884"/>
            <a:ext cx="11405062" cy="61846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标题 1">
            <a:extLst>
              <a:ext uri="{FF2B5EF4-FFF2-40B4-BE49-F238E27FC236}">
                <a16:creationId xmlns:a16="http://schemas.microsoft.com/office/drawing/2014/main" id="{8B67541D-276F-410C-A332-93EEC2D0F584}"/>
              </a:ext>
            </a:extLst>
          </p:cNvPr>
          <p:cNvSpPr txBox="1"/>
          <p:nvPr/>
        </p:nvSpPr>
        <p:spPr>
          <a:xfrm>
            <a:off x="674739" y="2675310"/>
            <a:ext cx="10842519" cy="6073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r>
              <a:rPr lang="en-US" sz="3200">
                <a:latin typeface="Arial" panose="020B0604020202020204" pitchFamily="34" charset="0"/>
                <a:cs typeface="Arial" panose="020B0604020202020204" pitchFamily="34" charset="0"/>
              </a:rPr>
              <a:t>1. </a:t>
            </a:r>
            <a:r>
              <a:rPr lang="vi-VN" sz="3200" b="1" dirty="0">
                <a:latin typeface="Arial" panose="020B0604020202020204" pitchFamily="34" charset="0"/>
                <a:cs typeface="Arial" panose="020B0604020202020204" pitchFamily="34" charset="0"/>
              </a:rPr>
              <a:t>Tìm trong đoạn văn sau những cặp từ ngữ có nghĩa trái ngược nhau:</a:t>
            </a:r>
            <a:endParaRPr lang="en-US" sz="3200" b="1" dirty="0">
              <a:latin typeface="Arial" panose="020B0604020202020204" pitchFamily="34" charset="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a:p>
            <a:endParaRPr lang="vi-VN" sz="3200" dirty="0">
              <a:latin typeface="Arial" panose="020B0604020202020204" pitchFamily="34" charset="0"/>
              <a:cs typeface="Arial" panose="020B0604020202020204" pitchFamily="34" charset="0"/>
            </a:endParaRPr>
          </a:p>
          <a:p>
            <a:pPr algn="just"/>
            <a:r>
              <a:rPr lang="en-US" sz="3200">
                <a:latin typeface="Arial" panose="020B0604020202020204" pitchFamily="34" charset="0"/>
                <a:cs typeface="Arial" panose="020B0604020202020204" pitchFamily="34" charset="0"/>
              </a:rPr>
              <a:t>  </a:t>
            </a:r>
            <a:r>
              <a:rPr lang="vi-VN" sz="3200">
                <a:latin typeface="Arial" panose="020B0604020202020204" pitchFamily="34" charset="0"/>
                <a:cs typeface="Arial" panose="020B0604020202020204" pitchFamily="34" charset="0"/>
              </a:rPr>
              <a:t>Giá sách được bài trí so le: ngăn cao, ngăn thấp, ngăn rộng, ngăn hẹp. Những cuốn sách dày, mỏng đứng cạnh nhau. Trên cùng là hai bức tranh một lớn, một bé. Nhưng tất cả đều hài hoà, gọn gàng, đẹp mắt.</a:t>
            </a:r>
            <a:endParaRPr lang="vi-VN" sz="3200" dirty="0">
              <a:latin typeface="Arial" panose="020B0604020202020204" pitchFamily="34" charset="0"/>
              <a:cs typeface="Arial" panose="020B0604020202020204" pitchFamily="34" charset="0"/>
            </a:endParaRPr>
          </a:p>
          <a:p>
            <a:pPr algn="just"/>
            <a:r>
              <a:rPr lang="en-US" sz="3200" dirty="0">
                <a:latin typeface="Arial" panose="020B0604020202020204" pitchFamily="34" charset="0"/>
                <a:cs typeface="Arial" panose="020B0604020202020204" pitchFamily="34" charset="0"/>
              </a:rPr>
              <a:t>                                                                  </a:t>
            </a:r>
            <a:r>
              <a:rPr lang="vi-VN" sz="3200" dirty="0">
                <a:latin typeface="Arial" panose="020B0604020202020204" pitchFamily="34" charset="0"/>
                <a:cs typeface="Arial" panose="020B0604020202020204" pitchFamily="34" charset="0"/>
              </a:rPr>
              <a:t>Phúc Quảng</a:t>
            </a: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                               </a:t>
            </a:r>
            <a:r>
              <a:rPr lang="vi-VN" sz="4000" dirty="0">
                <a:solidFill>
                  <a:srgbClr val="0070C0"/>
                </a:solidFill>
                <a:latin typeface="Arial" panose="020B0604020202020204" pitchFamily="34" charset="0"/>
                <a:cs typeface="Arial" panose="020B0604020202020204" pitchFamily="34" charset="0"/>
              </a:rPr>
              <a:t>M: cao - thấp</a:t>
            </a:r>
            <a:endParaRPr lang="vi-VN" sz="3200" dirty="0">
              <a:solidFill>
                <a:srgbClr val="0070C0"/>
              </a:solidFill>
              <a:latin typeface="Arial" panose="020B0604020202020204" pitchFamily="34" charset="0"/>
              <a:cs typeface="Arial" panose="020B0604020202020204" pitchFamily="34" charset="0"/>
            </a:endParaRPr>
          </a:p>
          <a:p>
            <a:endParaRPr lang="zh-CN" altLang="en-US" sz="3600" b="1" spc="600" dirty="0">
              <a:solidFill>
                <a:schemeClr val="bg1"/>
              </a:solidFill>
              <a:effectLst>
                <a:outerShdw blurRad="38100" dist="38100" dir="2700000" algn="tl">
                  <a:srgbClr val="000000">
                    <a:alpha val="43137"/>
                  </a:srgbClr>
                </a:outerShdw>
              </a:effectLst>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endParaRPr>
          </a:p>
        </p:txBody>
      </p:sp>
      <p:sp>
        <p:nvSpPr>
          <p:cNvPr id="14" name="标题 1">
            <a:extLst>
              <a:ext uri="{FF2B5EF4-FFF2-40B4-BE49-F238E27FC236}">
                <a16:creationId xmlns:a16="http://schemas.microsoft.com/office/drawing/2014/main" id="{E5824FE9-490B-4869-92CB-DCC306AD85C5}"/>
              </a:ext>
            </a:extLst>
          </p:cNvPr>
          <p:cNvSpPr txBox="1"/>
          <p:nvPr/>
        </p:nvSpPr>
        <p:spPr>
          <a:xfrm>
            <a:off x="7362354" y="2291632"/>
            <a:ext cx="1366010" cy="7909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a:solidFill>
                  <a:srgbClr val="FF0000"/>
                </a:solidFill>
                <a:latin typeface="Arial" panose="020B0604020202020204" pitchFamily="34" charset="0"/>
                <a:cs typeface="Arial" panose="020B0604020202020204" pitchFamily="34" charset="0"/>
                <a:sym typeface="inpin heiti" panose="00000500000000000000" pitchFamily="2" charset="-122"/>
              </a:rPr>
              <a:t>cao</a:t>
            </a:r>
            <a:endParaRPr lang="zh-CN" altLang="en-US" sz="3600" b="1" spc="600" dirty="0">
              <a:solidFill>
                <a:srgbClr val="FF0000"/>
              </a:solidFill>
              <a:effectLst>
                <a:outerShdw blurRad="38100" dist="38100" dir="2700000" algn="tl">
                  <a:srgbClr val="000000">
                    <a:alpha val="43137"/>
                  </a:srgbClr>
                </a:outerShdw>
              </a:effectLst>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endParaRPr>
          </a:p>
        </p:txBody>
      </p:sp>
      <p:sp>
        <p:nvSpPr>
          <p:cNvPr id="15" name="标题 1">
            <a:extLst>
              <a:ext uri="{FF2B5EF4-FFF2-40B4-BE49-F238E27FC236}">
                <a16:creationId xmlns:a16="http://schemas.microsoft.com/office/drawing/2014/main" id="{2007A407-3C8F-4688-A7A0-8B88378CC71B}"/>
              </a:ext>
            </a:extLst>
          </p:cNvPr>
          <p:cNvSpPr txBox="1"/>
          <p:nvPr/>
        </p:nvSpPr>
        <p:spPr>
          <a:xfrm>
            <a:off x="9382298" y="2291632"/>
            <a:ext cx="1366010" cy="7909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a:solidFill>
                  <a:srgbClr val="FF0000"/>
                </a:solidFill>
                <a:latin typeface="Arial" panose="020B0604020202020204" pitchFamily="34" charset="0"/>
                <a:cs typeface="Arial" panose="020B0604020202020204" pitchFamily="34" charset="0"/>
                <a:sym typeface="inpin heiti" panose="00000500000000000000" pitchFamily="2" charset="-122"/>
              </a:rPr>
              <a:t>thấp</a:t>
            </a:r>
            <a:endParaRPr lang="zh-CN" altLang="en-US" sz="3600" b="1" spc="600" dirty="0">
              <a:solidFill>
                <a:srgbClr val="FF0000"/>
              </a:solidFill>
              <a:effectLst>
                <a:outerShdw blurRad="38100" dist="38100" dir="2700000" algn="tl">
                  <a:srgbClr val="000000">
                    <a:alpha val="43137"/>
                  </a:srgbClr>
                </a:outerShdw>
              </a:effectLst>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endParaRPr>
          </a:p>
        </p:txBody>
      </p:sp>
    </p:spTree>
    <p:extLst>
      <p:ext uri="{BB962C8B-B14F-4D97-AF65-F5344CB8AC3E}">
        <p14:creationId xmlns:p14="http://schemas.microsoft.com/office/powerpoint/2010/main" val="4004838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barn(inVertical)">
                                      <p:cBhvr>
                                        <p:cTn id="7" dur="500"/>
                                        <p:tgtEl>
                                          <p:spTgt spid="10">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0">
                                            <p:txEl>
                                              <p:pRg st="6" end="6"/>
                                            </p:txEl>
                                          </p:spTgt>
                                        </p:tgtEl>
                                        <p:attrNameLst>
                                          <p:attrName>style.visibility</p:attrName>
                                        </p:attrNameLst>
                                      </p:cBhvr>
                                      <p:to>
                                        <p:strVal val="visible"/>
                                      </p:to>
                                    </p:set>
                                    <p:animEffect transition="in" filter="barn(inVertical)">
                                      <p:cBhvr>
                                        <p:cTn id="10" dur="500"/>
                                        <p:tgtEl>
                                          <p:spTgt spid="10">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xEl>
                                              <p:pRg st="10" end="10"/>
                                            </p:txEl>
                                          </p:spTgt>
                                        </p:tgtEl>
                                        <p:attrNameLst>
                                          <p:attrName>style.visibility</p:attrName>
                                        </p:attrNameLst>
                                      </p:cBhvr>
                                      <p:to>
                                        <p:strVal val="visible"/>
                                      </p:to>
                                    </p:set>
                                    <p:animEffect transition="in" filter="barn(inVertical)">
                                      <p:cBhvr>
                                        <p:cTn id="15" dur="500"/>
                                        <p:tgtEl>
                                          <p:spTgt spid="10">
                                            <p:txEl>
                                              <p:pRg st="10" end="10"/>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Rectangle: Rounded Corners 1">
            <a:extLst>
              <a:ext uri="{FF2B5EF4-FFF2-40B4-BE49-F238E27FC236}">
                <a16:creationId xmlns:a16="http://schemas.microsoft.com/office/drawing/2014/main" id="{C6834FED-7635-4CFD-B385-633EC60A04C0}"/>
              </a:ext>
            </a:extLst>
          </p:cNvPr>
          <p:cNvSpPr/>
          <p:nvPr/>
        </p:nvSpPr>
        <p:spPr>
          <a:xfrm>
            <a:off x="299258" y="315884"/>
            <a:ext cx="11405062" cy="61846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标题 1">
            <a:extLst>
              <a:ext uri="{FF2B5EF4-FFF2-40B4-BE49-F238E27FC236}">
                <a16:creationId xmlns:a16="http://schemas.microsoft.com/office/drawing/2014/main" id="{00E445ED-7D28-492C-B871-182B8B7CF408}"/>
              </a:ext>
            </a:extLst>
          </p:cNvPr>
          <p:cNvSpPr txBox="1"/>
          <p:nvPr/>
        </p:nvSpPr>
        <p:spPr>
          <a:xfrm>
            <a:off x="3153080" y="681518"/>
            <a:ext cx="5697415" cy="6073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000"/>
              </a:lnSpc>
            </a:pPr>
            <a:r>
              <a:rPr lang="en-US" dirty="0">
                <a:solidFill>
                  <a:srgbClr val="FF0000"/>
                </a:solidFill>
                <a:latin typeface="Arial" panose="020B0604020202020204" pitchFamily="34" charset="0"/>
                <a:cs typeface="Arial" panose="020B0604020202020204" pitchFamily="34" charset="0"/>
              </a:rPr>
              <a:t>THẢO LUẬN NHÓM</a:t>
            </a:r>
            <a:endParaRPr lang="zh-CN" altLang="en-US" sz="4000" b="1" spc="600" dirty="0">
              <a:solidFill>
                <a:srgbClr val="FF0000"/>
              </a:solidFill>
              <a:effectLst>
                <a:outerShdw blurRad="38100" dist="38100" dir="2700000" algn="tl">
                  <a:srgbClr val="000000">
                    <a:alpha val="43137"/>
                  </a:srgbClr>
                </a:outerShdw>
              </a:effectLst>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endParaRPr>
          </a:p>
        </p:txBody>
      </p:sp>
      <p:sp>
        <p:nvSpPr>
          <p:cNvPr id="9" name="TextBox 8">
            <a:extLst>
              <a:ext uri="{FF2B5EF4-FFF2-40B4-BE49-F238E27FC236}">
                <a16:creationId xmlns:a16="http://schemas.microsoft.com/office/drawing/2014/main" id="{476FA6E1-D420-4844-842A-B545CBAFC5A2}"/>
              </a:ext>
            </a:extLst>
          </p:cNvPr>
          <p:cNvSpPr txBox="1"/>
          <p:nvPr/>
        </p:nvSpPr>
        <p:spPr>
          <a:xfrm>
            <a:off x="618418" y="1654484"/>
            <a:ext cx="10766741" cy="4031873"/>
          </a:xfrm>
          <a:prstGeom prst="rect">
            <a:avLst/>
          </a:prstGeom>
          <a:noFill/>
        </p:spPr>
        <p:txBody>
          <a:bodyPr wrap="square">
            <a:spAutoFit/>
          </a:bodyPr>
          <a:lstStyle/>
          <a:p>
            <a:pPr algn="just"/>
            <a:r>
              <a:rPr lang="en-US" sz="3200">
                <a:latin typeface="Arial" panose="020B0604020202020204" pitchFamily="34" charset="0"/>
                <a:cs typeface="Arial" panose="020B0604020202020204" pitchFamily="34" charset="0"/>
              </a:rPr>
              <a:t> </a:t>
            </a:r>
            <a:r>
              <a:rPr lang="vi-VN" sz="3200">
                <a:latin typeface="Arial" panose="020B0604020202020204" pitchFamily="34" charset="0"/>
                <a:cs typeface="Arial" panose="020B0604020202020204" pitchFamily="34" charset="0"/>
              </a:rPr>
              <a:t>1. Tìm trong đoạn văn sau những cặp từ ngữ có nghĩa trái ngược nhau:</a:t>
            </a:r>
            <a:endParaRPr lang="en-US" sz="3200">
              <a:latin typeface="Arial" panose="020B0604020202020204" pitchFamily="34" charset="0"/>
              <a:cs typeface="Arial" panose="020B0604020202020204" pitchFamily="34" charset="0"/>
            </a:endParaRPr>
          </a:p>
          <a:p>
            <a:pPr algn="just"/>
            <a:endParaRPr lang="vi-VN" sz="3200">
              <a:latin typeface="Arial" panose="020B0604020202020204" pitchFamily="34" charset="0"/>
              <a:cs typeface="Arial" panose="020B0604020202020204" pitchFamily="34" charset="0"/>
            </a:endParaRPr>
          </a:p>
          <a:p>
            <a:pPr algn="just"/>
            <a:r>
              <a:rPr lang="vi-VN" sz="3200">
                <a:latin typeface="Arial" panose="020B0604020202020204" pitchFamily="34" charset="0"/>
                <a:cs typeface="Arial" panose="020B0604020202020204" pitchFamily="34" charset="0"/>
              </a:rPr>
              <a:t>Giá sách được bài trí so le: ngăn cao, ngăn thấp, ngăn rộng, ngăn hẹp. Những cuốn sách dày, mỏng đứng cạnh nhau. Trên cùng là hai bức tranh một lớn, một bé. Nhưng tất cả đều hài hoà, gọn gàng, đẹp mắt.</a:t>
            </a:r>
          </a:p>
          <a:p>
            <a:pPr algn="just"/>
            <a:r>
              <a:rPr lang="en-US" sz="3200">
                <a:latin typeface="Arial" panose="020B0604020202020204" pitchFamily="34" charset="0"/>
                <a:cs typeface="Arial" panose="020B0604020202020204" pitchFamily="34" charset="0"/>
              </a:rPr>
              <a:t>                                                                  </a:t>
            </a:r>
            <a:r>
              <a:rPr lang="vi-VN" sz="3200">
                <a:latin typeface="Arial" panose="020B0604020202020204" pitchFamily="34" charset="0"/>
                <a:cs typeface="Arial" panose="020B0604020202020204" pitchFamily="34" charset="0"/>
              </a:rPr>
              <a:t>Phúc Quảng</a:t>
            </a:r>
            <a:endParaRPr lang="vi-VN"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9872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8"/>
        <p:cNvGrpSpPr/>
        <p:nvPr/>
      </p:nvGrpSpPr>
      <p:grpSpPr>
        <a:xfrm>
          <a:off x="0" y="0"/>
          <a:ext cx="0" cy="0"/>
          <a:chOff x="0" y="0"/>
          <a:chExt cx="0" cy="0"/>
        </a:xfrm>
      </p:grpSpPr>
      <p:pic>
        <p:nvPicPr>
          <p:cNvPr id="541" name="Picture 540" descr="Graphical user interface&#10;&#10;Description automatically generated">
            <a:extLst>
              <a:ext uri="{FF2B5EF4-FFF2-40B4-BE49-F238E27FC236}">
                <a16:creationId xmlns:a16="http://schemas.microsoft.com/office/drawing/2014/main" id="{16219389-EB68-4EB6-B66F-147FA6A8E9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2207092" cy="6866489"/>
          </a:xfrm>
          <a:prstGeom prst="rect">
            <a:avLst/>
          </a:prstGeom>
        </p:spPr>
      </p:pic>
      <p:pic>
        <p:nvPicPr>
          <p:cNvPr id="543" name="Graphic 542">
            <a:extLst>
              <a:ext uri="{FF2B5EF4-FFF2-40B4-BE49-F238E27FC236}">
                <a16:creationId xmlns:a16="http://schemas.microsoft.com/office/drawing/2014/main" id="{DA540977-529D-4EB5-8230-7134F98606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17722" y="4280108"/>
            <a:ext cx="2474279" cy="2548136"/>
          </a:xfrm>
          <a:prstGeom prst="rect">
            <a:avLst/>
          </a:prstGeom>
        </p:spPr>
      </p:pic>
      <p:pic>
        <p:nvPicPr>
          <p:cNvPr id="544" name="Graphic 543">
            <a:extLst>
              <a:ext uri="{FF2B5EF4-FFF2-40B4-BE49-F238E27FC236}">
                <a16:creationId xmlns:a16="http://schemas.microsoft.com/office/drawing/2014/main" id="{74B01ED8-9554-42B4-BD56-CC268442D2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09372" y="4027175"/>
            <a:ext cx="2474277" cy="2801069"/>
          </a:xfrm>
          <a:prstGeom prst="rect">
            <a:avLst/>
          </a:prstGeom>
        </p:spPr>
      </p:pic>
      <p:pic>
        <p:nvPicPr>
          <p:cNvPr id="545" name="Graphic 544">
            <a:extLst>
              <a:ext uri="{FF2B5EF4-FFF2-40B4-BE49-F238E27FC236}">
                <a16:creationId xmlns:a16="http://schemas.microsoft.com/office/drawing/2014/main" id="{FCA5AD51-C407-48CC-A3EC-9719F9DFBD6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672775" y="2103789"/>
            <a:ext cx="1881080" cy="3829168"/>
          </a:xfrm>
          <a:prstGeom prst="rect">
            <a:avLst/>
          </a:prstGeom>
        </p:spPr>
      </p:pic>
      <p:pic>
        <p:nvPicPr>
          <p:cNvPr id="546" name="Graphic 545">
            <a:extLst>
              <a:ext uri="{FF2B5EF4-FFF2-40B4-BE49-F238E27FC236}">
                <a16:creationId xmlns:a16="http://schemas.microsoft.com/office/drawing/2014/main" id="{64418B11-F315-490C-9C87-085355A6889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0" y="4158380"/>
            <a:ext cx="2479419" cy="2704821"/>
          </a:xfrm>
          <a:prstGeom prst="rect">
            <a:avLst/>
          </a:prstGeom>
        </p:spPr>
      </p:pic>
      <p:pic>
        <p:nvPicPr>
          <p:cNvPr id="547" name="Graphic 546">
            <a:extLst>
              <a:ext uri="{FF2B5EF4-FFF2-40B4-BE49-F238E27FC236}">
                <a16:creationId xmlns:a16="http://schemas.microsoft.com/office/drawing/2014/main" id="{14BA8C53-9437-4654-AE0C-0FA3109568B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H="1">
            <a:off x="3208351" y="4076021"/>
            <a:ext cx="2474279" cy="2703377"/>
          </a:xfrm>
          <a:prstGeom prst="rect">
            <a:avLst/>
          </a:prstGeom>
        </p:spPr>
      </p:pic>
      <p:sp>
        <p:nvSpPr>
          <p:cNvPr id="6" name="Rectangle: Rounded Corners 5">
            <a:extLst>
              <a:ext uri="{FF2B5EF4-FFF2-40B4-BE49-F238E27FC236}">
                <a16:creationId xmlns:a16="http://schemas.microsoft.com/office/drawing/2014/main" id="{AD08DA11-34E8-D57D-6CBF-939EE8A9617E}"/>
              </a:ext>
            </a:extLst>
          </p:cNvPr>
          <p:cNvSpPr/>
          <p:nvPr/>
        </p:nvSpPr>
        <p:spPr>
          <a:xfrm>
            <a:off x="2668868" y="1773303"/>
            <a:ext cx="7110972" cy="7335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w="22225">
                  <a:noFill/>
                  <a:prstDash val="solid"/>
                </a:ln>
                <a:solidFill>
                  <a:srgbClr val="FFFF00"/>
                </a:solidFill>
                <a:effectLst>
                  <a:outerShdw blurRad="38100" dist="38100" dir="2700000" algn="tl">
                    <a:srgbClr val="000000">
                      <a:alpha val="43137"/>
                    </a:srgbClr>
                  </a:outerShdw>
                </a:effectLst>
                <a:latin typeface="Baloo 2" panose="03080502040302020200" pitchFamily="66" charset="0"/>
                <a:cs typeface="Baloo 2" panose="03080502040302020200" pitchFamily="66" charset="0"/>
              </a:rPr>
              <a:t>CHIA SẺ TRƯỚC LỚP</a:t>
            </a:r>
          </a:p>
        </p:txBody>
      </p:sp>
    </p:spTree>
    <p:extLst>
      <p:ext uri="{BB962C8B-B14F-4D97-AF65-F5344CB8AC3E}">
        <p14:creationId xmlns:p14="http://schemas.microsoft.com/office/powerpoint/2010/main" val="39335046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Rectangle: Rounded Corners 1">
            <a:extLst>
              <a:ext uri="{FF2B5EF4-FFF2-40B4-BE49-F238E27FC236}">
                <a16:creationId xmlns:a16="http://schemas.microsoft.com/office/drawing/2014/main" id="{C6834FED-7635-4CFD-B385-633EC60A04C0}"/>
              </a:ext>
            </a:extLst>
          </p:cNvPr>
          <p:cNvSpPr/>
          <p:nvPr/>
        </p:nvSpPr>
        <p:spPr>
          <a:xfrm>
            <a:off x="299258" y="315884"/>
            <a:ext cx="11405062" cy="61846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Diagonal Corners Snipped 13">
            <a:extLst>
              <a:ext uri="{FF2B5EF4-FFF2-40B4-BE49-F238E27FC236}">
                <a16:creationId xmlns:a16="http://schemas.microsoft.com/office/drawing/2014/main" id="{F9273567-269F-4ECC-B7EB-B6F65CFE744A}"/>
              </a:ext>
            </a:extLst>
          </p:cNvPr>
          <p:cNvSpPr/>
          <p:nvPr/>
        </p:nvSpPr>
        <p:spPr>
          <a:xfrm>
            <a:off x="1702923" y="3923607"/>
            <a:ext cx="7973092" cy="2272955"/>
          </a:xfrm>
          <a:prstGeom prst="snip2DiagRect">
            <a:avLst>
              <a:gd name="adj1" fmla="val 7256"/>
              <a:gd name="adj2" fmla="val 16667"/>
            </a:avLst>
          </a:prstGeom>
          <a:solidFill>
            <a:srgbClr val="FFFCED"/>
          </a:solidFill>
          <a:ln w="38100">
            <a:solidFill>
              <a:srgbClr val="FF5D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 name="TextBox 8">
            <a:extLst>
              <a:ext uri="{FF2B5EF4-FFF2-40B4-BE49-F238E27FC236}">
                <a16:creationId xmlns:a16="http://schemas.microsoft.com/office/drawing/2014/main" id="{476FA6E1-D420-4844-842A-B545CBAFC5A2}"/>
              </a:ext>
            </a:extLst>
          </p:cNvPr>
          <p:cNvSpPr txBox="1"/>
          <p:nvPr/>
        </p:nvSpPr>
        <p:spPr>
          <a:xfrm>
            <a:off x="712628" y="756157"/>
            <a:ext cx="10766741" cy="35394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 Tìm trong đoạn văn sau những cặp từ ngữ có nghĩa </a:t>
            </a:r>
            <a:r>
              <a:rPr kumimoji="0" lang="vi-VN" sz="32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trái ngược </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nhau:</a:t>
            </a: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Giá sách được bài trí so le: ngăn cao, ngăn thấp, ngăn rộng, ngăn hẹp. Những cuốn sách dày, mỏng đứng cạnh nhau. Trên cùng là hai bức tranh một lớn, một bé. Nhưng tất cả đều hài hoà, gọn gàng, đẹp mắt.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4A89B97A-4A18-4DDB-9AD8-F6BA5DDDBE17}"/>
              </a:ext>
            </a:extLst>
          </p:cNvPr>
          <p:cNvSpPr txBox="1"/>
          <p:nvPr/>
        </p:nvSpPr>
        <p:spPr>
          <a:xfrm>
            <a:off x="596253" y="2216859"/>
            <a:ext cx="1831067"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rộng</a:t>
            </a:r>
            <a:endParaRPr kumimoji="0" lang="vi-VN" sz="3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70229472-5EC4-4D84-AD1F-848B17A5B17A}"/>
              </a:ext>
            </a:extLst>
          </p:cNvPr>
          <p:cNvSpPr txBox="1"/>
          <p:nvPr/>
        </p:nvSpPr>
        <p:spPr>
          <a:xfrm>
            <a:off x="2738675" y="2216858"/>
            <a:ext cx="1831067"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hẹp</a:t>
            </a:r>
            <a:endParaRPr kumimoji="0" lang="vi-VN" sz="3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4BC43B4B-FAB3-46D9-8741-E942DCDBE7A8}"/>
              </a:ext>
            </a:extLst>
          </p:cNvPr>
          <p:cNvSpPr txBox="1"/>
          <p:nvPr/>
        </p:nvSpPr>
        <p:spPr>
          <a:xfrm>
            <a:off x="7142272" y="2215660"/>
            <a:ext cx="1831067"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dày</a:t>
            </a:r>
            <a:endParaRPr kumimoji="0" lang="vi-VN" sz="3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E5ECDB1B-A4AB-496D-9D83-C255E027DD3D}"/>
              </a:ext>
            </a:extLst>
          </p:cNvPr>
          <p:cNvSpPr txBox="1"/>
          <p:nvPr/>
        </p:nvSpPr>
        <p:spPr>
          <a:xfrm>
            <a:off x="8157555" y="2215660"/>
            <a:ext cx="1831067"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a:solidFill>
                  <a:sysClr val="windowText" lastClr="000000"/>
                </a:solidFill>
                <a:latin typeface="Arial" panose="020B0604020202020204" pitchFamily="34" charset="0"/>
                <a:cs typeface="Arial" panose="020B0604020202020204" pitchFamily="34" charset="0"/>
              </a:rPr>
              <a:t>mỏng</a:t>
            </a:r>
            <a:endParaRPr kumimoji="0" lang="vi-VN" sz="3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6F16DF00-131F-46E8-9859-F0F95DD798BE}"/>
              </a:ext>
            </a:extLst>
          </p:cNvPr>
          <p:cNvSpPr txBox="1"/>
          <p:nvPr/>
        </p:nvSpPr>
        <p:spPr>
          <a:xfrm>
            <a:off x="7686500" y="2703396"/>
            <a:ext cx="1831067"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a:solidFill>
                  <a:sysClr val="windowText" lastClr="000000"/>
                </a:solidFill>
                <a:latin typeface="Arial" panose="020B0604020202020204" pitchFamily="34" charset="0"/>
                <a:cs typeface="Arial" panose="020B0604020202020204" pitchFamily="34" charset="0"/>
              </a:rPr>
              <a:t>lớn</a:t>
            </a:r>
            <a:endParaRPr kumimoji="0" lang="vi-VN" sz="3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7DAF0D7E-C72F-4DF1-AD74-40FF889A9939}"/>
              </a:ext>
            </a:extLst>
          </p:cNvPr>
          <p:cNvSpPr txBox="1"/>
          <p:nvPr/>
        </p:nvSpPr>
        <p:spPr>
          <a:xfrm>
            <a:off x="9347407" y="2703396"/>
            <a:ext cx="1831067"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a:solidFill>
                  <a:sysClr val="windowText" lastClr="000000"/>
                </a:solidFill>
                <a:latin typeface="Arial" panose="020B0604020202020204" pitchFamily="34" charset="0"/>
                <a:cs typeface="Arial" panose="020B0604020202020204" pitchFamily="34" charset="0"/>
              </a:rPr>
              <a:t>bé</a:t>
            </a:r>
            <a:endParaRPr kumimoji="0" lang="vi-VN" sz="3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cxnSp>
        <p:nvCxnSpPr>
          <p:cNvPr id="5" name="Straight Connector 4">
            <a:extLst>
              <a:ext uri="{FF2B5EF4-FFF2-40B4-BE49-F238E27FC236}">
                <a16:creationId xmlns:a16="http://schemas.microsoft.com/office/drawing/2014/main" id="{2C69AD5C-9207-42E9-8C26-2EBF296BE758}"/>
              </a:ext>
            </a:extLst>
          </p:cNvPr>
          <p:cNvCxnSpPr/>
          <p:nvPr/>
        </p:nvCxnSpPr>
        <p:spPr>
          <a:xfrm>
            <a:off x="3105569" y="5419898"/>
            <a:ext cx="432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925F77D-D5CA-48A2-8D3F-F67888AE2666}"/>
              </a:ext>
            </a:extLst>
          </p:cNvPr>
          <p:cNvCxnSpPr/>
          <p:nvPr/>
        </p:nvCxnSpPr>
        <p:spPr>
          <a:xfrm>
            <a:off x="5257208" y="4301807"/>
            <a:ext cx="432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66B1823-2566-4B87-94BF-0A531432A8A3}"/>
              </a:ext>
            </a:extLst>
          </p:cNvPr>
          <p:cNvCxnSpPr/>
          <p:nvPr/>
        </p:nvCxnSpPr>
        <p:spPr>
          <a:xfrm>
            <a:off x="7237614" y="5419898"/>
            <a:ext cx="432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8DB6CE95-A937-41AF-91BB-61DDDA7B2439}"/>
              </a:ext>
            </a:extLst>
          </p:cNvPr>
          <p:cNvSpPr/>
          <p:nvPr/>
        </p:nvSpPr>
        <p:spPr>
          <a:xfrm>
            <a:off x="2647349" y="119989"/>
            <a:ext cx="6716684" cy="636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GHI CHÚ: BẤM VÀO TỪ TRÁI NGHĨA ĐÓ ĐỂ CHẠY XUỐNG BÊN DƯỚI</a:t>
            </a:r>
          </a:p>
        </p:txBody>
      </p:sp>
    </p:spTree>
    <p:extLst>
      <p:ext uri="{BB962C8B-B14F-4D97-AF65-F5344CB8AC3E}">
        <p14:creationId xmlns:p14="http://schemas.microsoft.com/office/powerpoint/2010/main" val="425896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66667E-6 -7.40741E-7 L 0.10586 0.42222 " pathEditMode="relative" rAng="0" ptsTypes="AA">
                                      <p:cBhvr>
                                        <p:cTn id="6" dur="2000" fill="hold"/>
                                        <p:tgtEl>
                                          <p:spTgt spid="6"/>
                                        </p:tgtEl>
                                        <p:attrNameLst>
                                          <p:attrName>ppt_x</p:attrName>
                                          <p:attrName>ppt_y</p:attrName>
                                        </p:attrNameLst>
                                      </p:cBhvr>
                                      <p:rCtr x="5286" y="21111"/>
                                    </p:animMotion>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grpId="0" nodeType="withEffect">
                                  <p:stCondLst>
                                    <p:cond delay="0"/>
                                  </p:stCondLst>
                                  <p:childTnLst>
                                    <p:animMotion origin="layout" path="M 4.16667E-7 -7.40741E-7 L 0.06549 0.42222 " pathEditMode="relative" rAng="0" ptsTypes="AA">
                                      <p:cBhvr>
                                        <p:cTn id="11" dur="2000" fill="hold"/>
                                        <p:tgtEl>
                                          <p:spTgt spid="8"/>
                                        </p:tgtEl>
                                        <p:attrNameLst>
                                          <p:attrName>ppt_x</p:attrName>
                                          <p:attrName>ppt_y</p:attrName>
                                        </p:attrNameLst>
                                      </p:cBhvr>
                                      <p:rCtr x="3268" y="21111"/>
                                    </p:animMotion>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grpId="0" nodeType="withEffect">
                                  <p:stCondLst>
                                    <p:cond delay="0"/>
                                  </p:stCondLst>
                                  <p:childTnLst>
                                    <p:animMotion origin="layout" path="M 2.70833E-6 -7.40741E-7 L -0.075 0.41968 " pathEditMode="relative" rAng="0" ptsTypes="AA">
                                      <p:cBhvr>
                                        <p:cTn id="16" dur="2000" fill="hold"/>
                                        <p:tgtEl>
                                          <p:spTgt spid="10"/>
                                        </p:tgtEl>
                                        <p:attrNameLst>
                                          <p:attrName>ppt_x</p:attrName>
                                          <p:attrName>ppt_y</p:attrName>
                                        </p:attrNameLst>
                                      </p:cBhvr>
                                      <p:rCtr x="-3750" y="20972"/>
                                    </p:animMotion>
                                  </p:childTnLst>
                                </p:cTn>
                              </p:par>
                            </p:childTnLst>
                          </p:cTn>
                        </p:par>
                      </p:childTnLst>
                    </p:cTn>
                  </p:par>
                </p:childTnLst>
              </p:cTn>
              <p:nextCondLst>
                <p:cond evt="onClick" delay="0">
                  <p:tgtEl>
                    <p:spTgt spid="10"/>
                  </p:tgtEl>
                </p:cond>
              </p:nextCondLst>
            </p:seq>
            <p:seq concurrent="1" nextAc="seek">
              <p:cTn id="17" restart="whenNotActive" fill="hold" evtFilter="cancelBubble" nodeType="interactiveSeq">
                <p:stCondLst>
                  <p:cond evt="onClick" delay="0">
                    <p:tgtEl>
                      <p:spTgt spid="11"/>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grpId="0" nodeType="withEffect">
                                  <p:stCondLst>
                                    <p:cond delay="0"/>
                                  </p:stCondLst>
                                  <p:childTnLst>
                                    <p:animMotion origin="layout" path="M -6.25E-7 -7.40741E-7 L -0.03542 0.42431 " pathEditMode="relative" rAng="0" ptsTypes="AA">
                                      <p:cBhvr>
                                        <p:cTn id="21" dur="2000" fill="hold"/>
                                        <p:tgtEl>
                                          <p:spTgt spid="11"/>
                                        </p:tgtEl>
                                        <p:attrNameLst>
                                          <p:attrName>ppt_x</p:attrName>
                                          <p:attrName>ppt_y</p:attrName>
                                        </p:attrNameLst>
                                      </p:cBhvr>
                                      <p:rCtr x="-1771" y="21204"/>
                                    </p:animMotion>
                                  </p:childTnLst>
                                </p:cTn>
                              </p:par>
                            </p:childTnLst>
                          </p:cTn>
                        </p:par>
                      </p:childTnLst>
                    </p:cTn>
                  </p:par>
                </p:childTnLst>
              </p:cTn>
              <p:nextCondLst>
                <p:cond evt="onClick" delay="0">
                  <p:tgtEl>
                    <p:spTgt spid="11"/>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grpId="0" nodeType="withEffect">
                                  <p:stCondLst>
                                    <p:cond delay="0"/>
                                  </p:stCondLst>
                                  <p:childTnLst>
                                    <p:animMotion origin="layout" path="M 1.25E-6 4.44444E-6 L -0.26641 0.18425 " pathEditMode="relative" rAng="0" ptsTypes="AA">
                                      <p:cBhvr>
                                        <p:cTn id="26" dur="2000" fill="hold"/>
                                        <p:tgtEl>
                                          <p:spTgt spid="12"/>
                                        </p:tgtEl>
                                        <p:attrNameLst>
                                          <p:attrName>ppt_x</p:attrName>
                                          <p:attrName>ppt_y</p:attrName>
                                        </p:attrNameLst>
                                      </p:cBhvr>
                                      <p:rCtr x="-13320" y="9213"/>
                                    </p:animMotion>
                                  </p:childTnLst>
                                </p:cTn>
                              </p:par>
                            </p:childTnLst>
                          </p:cTn>
                        </p:par>
                      </p:childTnLst>
                    </p:cTn>
                  </p:par>
                </p:childTnLst>
              </p:cTn>
              <p:nextCondLst>
                <p:cond evt="onClick" delay="0">
                  <p:tgtEl>
                    <p:spTgt spid="12"/>
                  </p:tgtEl>
                </p:cond>
              </p:nextCondLst>
            </p:seq>
            <p:seq concurrent="1" nextAc="seek">
              <p:cTn id="27" restart="whenNotActive" fill="hold" evtFilter="cancelBubble" nodeType="interactiveSeq">
                <p:stCondLst>
                  <p:cond evt="onClick" delay="0">
                    <p:tgtEl>
                      <p:spTgt spid="13"/>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grpId="0" nodeType="withEffect">
                                  <p:stCondLst>
                                    <p:cond delay="0"/>
                                  </p:stCondLst>
                                  <p:childTnLst>
                                    <p:animMotion origin="layout" path="M 3.125E-6 4.44444E-6 L -0.29909 0.18425 " pathEditMode="relative" rAng="0" ptsTypes="AA">
                                      <p:cBhvr>
                                        <p:cTn id="31" dur="2000" fill="hold"/>
                                        <p:tgtEl>
                                          <p:spTgt spid="13"/>
                                        </p:tgtEl>
                                        <p:attrNameLst>
                                          <p:attrName>ppt_x</p:attrName>
                                          <p:attrName>ppt_y</p:attrName>
                                        </p:attrNameLst>
                                      </p:cBhvr>
                                      <p:rCtr x="-14961" y="9213"/>
                                    </p:animMotion>
                                  </p:childTnLst>
                                </p:cTn>
                              </p:par>
                            </p:childTnLst>
                          </p:cTn>
                        </p:par>
                      </p:childTnLst>
                    </p:cTn>
                  </p:par>
                </p:childTnLst>
              </p:cTn>
              <p:nextCondLst>
                <p:cond evt="onClick" delay="0">
                  <p:tgtEl>
                    <p:spTgt spid="13"/>
                  </p:tgtEl>
                </p:cond>
              </p:nextCondLst>
            </p:seq>
          </p:childTnLst>
        </p:cTn>
      </p:par>
    </p:tnLst>
    <p:bldLst>
      <p:bldP spid="6" grpId="0"/>
      <p:bldP spid="8" grpId="0"/>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Rectangle: Rounded Corners 1">
            <a:extLst>
              <a:ext uri="{FF2B5EF4-FFF2-40B4-BE49-F238E27FC236}">
                <a16:creationId xmlns:a16="http://schemas.microsoft.com/office/drawing/2014/main" id="{C6834FED-7635-4CFD-B385-633EC60A04C0}"/>
              </a:ext>
            </a:extLst>
          </p:cNvPr>
          <p:cNvSpPr/>
          <p:nvPr/>
        </p:nvSpPr>
        <p:spPr>
          <a:xfrm>
            <a:off x="299258" y="315884"/>
            <a:ext cx="11405062" cy="61846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标题 1">
            <a:extLst>
              <a:ext uri="{FF2B5EF4-FFF2-40B4-BE49-F238E27FC236}">
                <a16:creationId xmlns:a16="http://schemas.microsoft.com/office/drawing/2014/main" id="{8B67541D-276F-410C-A332-93EEC2D0F584}"/>
              </a:ext>
            </a:extLst>
          </p:cNvPr>
          <p:cNvSpPr txBox="1"/>
          <p:nvPr/>
        </p:nvSpPr>
        <p:spPr>
          <a:xfrm>
            <a:off x="674739" y="696426"/>
            <a:ext cx="10842519" cy="6073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vi-VN" sz="3200">
                <a:solidFill>
                  <a:prstClr val="black"/>
                </a:solidFill>
                <a:latin typeface="Arial" panose="020B0604020202020204" pitchFamily="34" charset="0"/>
                <a:cs typeface="Arial" panose="020B0604020202020204" pitchFamily="34" charset="0"/>
              </a:rPr>
              <a:t>Bài 2: Tìm từ ngữ có nghĩa trái ngược với mỗi từ ngữ sau:</a:t>
            </a:r>
            <a:endParaRPr lang="vi-VN" sz="3200" dirty="0">
              <a:solidFill>
                <a:prstClr val="black"/>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D18A66C-AD63-4F79-BF0F-A784D4F9DD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739" y="1638580"/>
            <a:ext cx="2827059" cy="1328296"/>
          </a:xfrm>
          <a:prstGeom prst="rect">
            <a:avLst/>
          </a:prstGeom>
        </p:spPr>
      </p:pic>
      <p:pic>
        <p:nvPicPr>
          <p:cNvPr id="7" name="Picture 6">
            <a:extLst>
              <a:ext uri="{FF2B5EF4-FFF2-40B4-BE49-F238E27FC236}">
                <a16:creationId xmlns:a16="http://schemas.microsoft.com/office/drawing/2014/main" id="{1C2764B8-2000-491C-91F9-96EAB5BFD7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7490" y="1684300"/>
            <a:ext cx="2827059" cy="1328296"/>
          </a:xfrm>
          <a:prstGeom prst="rect">
            <a:avLst/>
          </a:prstGeom>
        </p:spPr>
      </p:pic>
      <p:pic>
        <p:nvPicPr>
          <p:cNvPr id="9" name="Picture 8">
            <a:extLst>
              <a:ext uri="{FF2B5EF4-FFF2-40B4-BE49-F238E27FC236}">
                <a16:creationId xmlns:a16="http://schemas.microsoft.com/office/drawing/2014/main" id="{BFCD3DB8-2A8A-4586-8F28-E3633AD258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94102" y="4092426"/>
            <a:ext cx="2827059" cy="1328296"/>
          </a:xfrm>
          <a:prstGeom prst="rect">
            <a:avLst/>
          </a:prstGeom>
        </p:spPr>
      </p:pic>
      <p:pic>
        <p:nvPicPr>
          <p:cNvPr id="12" name="Picture 11">
            <a:extLst>
              <a:ext uri="{FF2B5EF4-FFF2-40B4-BE49-F238E27FC236}">
                <a16:creationId xmlns:a16="http://schemas.microsoft.com/office/drawing/2014/main" id="{150A88EB-BB73-404F-AA8A-C2DE523018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6708" y="4069566"/>
            <a:ext cx="2827059" cy="1328296"/>
          </a:xfrm>
          <a:prstGeom prst="rect">
            <a:avLst/>
          </a:prstGeom>
        </p:spPr>
      </p:pic>
      <p:pic>
        <p:nvPicPr>
          <p:cNvPr id="16" name="Picture 15">
            <a:extLst>
              <a:ext uri="{FF2B5EF4-FFF2-40B4-BE49-F238E27FC236}">
                <a16:creationId xmlns:a16="http://schemas.microsoft.com/office/drawing/2014/main" id="{E2120B3B-671D-4F51-A718-98C2FCAA0C2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35905" y="1789255"/>
            <a:ext cx="2827059" cy="1328296"/>
          </a:xfrm>
          <a:prstGeom prst="rect">
            <a:avLst/>
          </a:prstGeom>
        </p:spPr>
      </p:pic>
      <p:pic>
        <p:nvPicPr>
          <p:cNvPr id="18" name="Picture 17">
            <a:extLst>
              <a:ext uri="{FF2B5EF4-FFF2-40B4-BE49-F238E27FC236}">
                <a16:creationId xmlns:a16="http://schemas.microsoft.com/office/drawing/2014/main" id="{8B1D7056-477C-4B34-BF80-9A8FE213B72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38514" y="4069566"/>
            <a:ext cx="2827059" cy="1328296"/>
          </a:xfrm>
          <a:prstGeom prst="rect">
            <a:avLst/>
          </a:prstGeom>
        </p:spPr>
      </p:pic>
      <p:grpSp>
        <p:nvGrpSpPr>
          <p:cNvPr id="22" name="Group 21">
            <a:extLst>
              <a:ext uri="{FF2B5EF4-FFF2-40B4-BE49-F238E27FC236}">
                <a16:creationId xmlns:a16="http://schemas.microsoft.com/office/drawing/2014/main" id="{538DE285-C2DD-43CD-ADB4-6AA7A9CC0B90}"/>
              </a:ext>
            </a:extLst>
          </p:cNvPr>
          <p:cNvGrpSpPr/>
          <p:nvPr/>
        </p:nvGrpSpPr>
        <p:grpSpPr>
          <a:xfrm>
            <a:off x="674739" y="2638296"/>
            <a:ext cx="2666440" cy="1252829"/>
            <a:chOff x="674739" y="2638296"/>
            <a:chExt cx="2666440" cy="1252829"/>
          </a:xfrm>
        </p:grpSpPr>
        <p:pic>
          <p:nvPicPr>
            <p:cNvPr id="20" name="Picture 19">
              <a:extLst>
                <a:ext uri="{FF2B5EF4-FFF2-40B4-BE49-F238E27FC236}">
                  <a16:creationId xmlns:a16="http://schemas.microsoft.com/office/drawing/2014/main" id="{5F79DD76-CCD6-46AE-85FA-C47887F78E0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4739" y="2638296"/>
              <a:ext cx="2666440" cy="1252829"/>
            </a:xfrm>
            <a:prstGeom prst="rect">
              <a:avLst/>
            </a:prstGeom>
          </p:spPr>
        </p:pic>
        <p:sp>
          <p:nvSpPr>
            <p:cNvPr id="21" name="TextBox 20">
              <a:extLst>
                <a:ext uri="{FF2B5EF4-FFF2-40B4-BE49-F238E27FC236}">
                  <a16:creationId xmlns:a16="http://schemas.microsoft.com/office/drawing/2014/main" id="{1024C33F-A7F6-4C35-A725-2F17F6E07867}"/>
                </a:ext>
              </a:extLst>
            </p:cNvPr>
            <p:cNvSpPr txBox="1"/>
            <p:nvPr/>
          </p:nvSpPr>
          <p:spPr>
            <a:xfrm>
              <a:off x="1463040" y="2966876"/>
              <a:ext cx="1429789" cy="646331"/>
            </a:xfrm>
            <a:prstGeom prst="rect">
              <a:avLst/>
            </a:prstGeom>
            <a:noFill/>
          </p:spPr>
          <p:txBody>
            <a:bodyPr wrap="square" rtlCol="0">
              <a:spAutoFit/>
            </a:bodyPr>
            <a:lstStyle/>
            <a:p>
              <a:r>
                <a:rPr lang="en-US" sz="3600">
                  <a:solidFill>
                    <a:srgbClr val="FF0000"/>
                  </a:solidFill>
                </a:rPr>
                <a:t>méo</a:t>
              </a:r>
            </a:p>
          </p:txBody>
        </p:sp>
      </p:grpSp>
      <p:grpSp>
        <p:nvGrpSpPr>
          <p:cNvPr id="23" name="Group 22">
            <a:extLst>
              <a:ext uri="{FF2B5EF4-FFF2-40B4-BE49-F238E27FC236}">
                <a16:creationId xmlns:a16="http://schemas.microsoft.com/office/drawing/2014/main" id="{5E0C827A-2322-4778-8C50-7D5EDA19B522}"/>
              </a:ext>
            </a:extLst>
          </p:cNvPr>
          <p:cNvGrpSpPr/>
          <p:nvPr/>
        </p:nvGrpSpPr>
        <p:grpSpPr>
          <a:xfrm>
            <a:off x="4554721" y="2681655"/>
            <a:ext cx="2666440" cy="1252829"/>
            <a:chOff x="674739" y="2638296"/>
            <a:chExt cx="2666440" cy="1252829"/>
          </a:xfrm>
        </p:grpSpPr>
        <p:pic>
          <p:nvPicPr>
            <p:cNvPr id="24" name="Picture 23">
              <a:extLst>
                <a:ext uri="{FF2B5EF4-FFF2-40B4-BE49-F238E27FC236}">
                  <a16:creationId xmlns:a16="http://schemas.microsoft.com/office/drawing/2014/main" id="{FA09BD75-5791-4E02-B8DB-8F14BF48258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4739" y="2638296"/>
              <a:ext cx="2666440" cy="1252829"/>
            </a:xfrm>
            <a:prstGeom prst="rect">
              <a:avLst/>
            </a:prstGeom>
          </p:spPr>
        </p:pic>
        <p:sp>
          <p:nvSpPr>
            <p:cNvPr id="25" name="TextBox 24">
              <a:extLst>
                <a:ext uri="{FF2B5EF4-FFF2-40B4-BE49-F238E27FC236}">
                  <a16:creationId xmlns:a16="http://schemas.microsoft.com/office/drawing/2014/main" id="{51A33199-96B1-47D4-A4CF-6121A6EC8906}"/>
                </a:ext>
              </a:extLst>
            </p:cNvPr>
            <p:cNvSpPr txBox="1"/>
            <p:nvPr/>
          </p:nvSpPr>
          <p:spPr>
            <a:xfrm>
              <a:off x="1463040" y="2966876"/>
              <a:ext cx="1429789" cy="646331"/>
            </a:xfrm>
            <a:prstGeom prst="rect">
              <a:avLst/>
            </a:prstGeom>
            <a:noFill/>
          </p:spPr>
          <p:txBody>
            <a:bodyPr wrap="square" rtlCol="0">
              <a:spAutoFit/>
            </a:bodyPr>
            <a:lstStyle/>
            <a:p>
              <a:r>
                <a:rPr lang="en-US" sz="3600">
                  <a:solidFill>
                    <a:srgbClr val="FF0000"/>
                  </a:solidFill>
                </a:rPr>
                <a:t>lạnh</a:t>
              </a:r>
            </a:p>
          </p:txBody>
        </p:sp>
      </p:grpSp>
      <p:grpSp>
        <p:nvGrpSpPr>
          <p:cNvPr id="26" name="Group 25">
            <a:extLst>
              <a:ext uri="{FF2B5EF4-FFF2-40B4-BE49-F238E27FC236}">
                <a16:creationId xmlns:a16="http://schemas.microsoft.com/office/drawing/2014/main" id="{20282B77-B63C-43C5-A1B8-3D6CAE27FFA3}"/>
              </a:ext>
            </a:extLst>
          </p:cNvPr>
          <p:cNvGrpSpPr/>
          <p:nvPr/>
        </p:nvGrpSpPr>
        <p:grpSpPr>
          <a:xfrm>
            <a:off x="8131636" y="2751827"/>
            <a:ext cx="2666440" cy="1252829"/>
            <a:chOff x="674739" y="2638296"/>
            <a:chExt cx="2666440" cy="1252829"/>
          </a:xfrm>
        </p:grpSpPr>
        <p:pic>
          <p:nvPicPr>
            <p:cNvPr id="27" name="Picture 26">
              <a:extLst>
                <a:ext uri="{FF2B5EF4-FFF2-40B4-BE49-F238E27FC236}">
                  <a16:creationId xmlns:a16="http://schemas.microsoft.com/office/drawing/2014/main" id="{FE290511-121D-4053-92D0-CE9A681A64C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4739" y="2638296"/>
              <a:ext cx="2666440" cy="1252829"/>
            </a:xfrm>
            <a:prstGeom prst="rect">
              <a:avLst/>
            </a:prstGeom>
          </p:spPr>
        </p:pic>
        <p:sp>
          <p:nvSpPr>
            <p:cNvPr id="28" name="TextBox 27">
              <a:extLst>
                <a:ext uri="{FF2B5EF4-FFF2-40B4-BE49-F238E27FC236}">
                  <a16:creationId xmlns:a16="http://schemas.microsoft.com/office/drawing/2014/main" id="{2C98B589-E7F9-47C1-BD0C-00A52FD580AD}"/>
                </a:ext>
              </a:extLst>
            </p:cNvPr>
            <p:cNvSpPr txBox="1"/>
            <p:nvPr/>
          </p:nvSpPr>
          <p:spPr>
            <a:xfrm>
              <a:off x="1463040" y="2966876"/>
              <a:ext cx="1429789" cy="646331"/>
            </a:xfrm>
            <a:prstGeom prst="rect">
              <a:avLst/>
            </a:prstGeom>
            <a:noFill/>
          </p:spPr>
          <p:txBody>
            <a:bodyPr wrap="square" rtlCol="0">
              <a:spAutoFit/>
            </a:bodyPr>
            <a:lstStyle/>
            <a:p>
              <a:r>
                <a:rPr lang="en-US" sz="3600">
                  <a:solidFill>
                    <a:srgbClr val="FF0000"/>
                  </a:solidFill>
                </a:rPr>
                <a:t>thấp</a:t>
              </a:r>
            </a:p>
          </p:txBody>
        </p:sp>
      </p:grpSp>
      <p:grpSp>
        <p:nvGrpSpPr>
          <p:cNvPr id="29" name="Group 28">
            <a:extLst>
              <a:ext uri="{FF2B5EF4-FFF2-40B4-BE49-F238E27FC236}">
                <a16:creationId xmlns:a16="http://schemas.microsoft.com/office/drawing/2014/main" id="{5317F0FC-0642-4C76-82DC-B04D495260F9}"/>
              </a:ext>
            </a:extLst>
          </p:cNvPr>
          <p:cNvGrpSpPr/>
          <p:nvPr/>
        </p:nvGrpSpPr>
        <p:grpSpPr>
          <a:xfrm>
            <a:off x="1239982" y="5145816"/>
            <a:ext cx="2666440" cy="1252829"/>
            <a:chOff x="674739" y="2638296"/>
            <a:chExt cx="2666440" cy="1252829"/>
          </a:xfrm>
        </p:grpSpPr>
        <p:pic>
          <p:nvPicPr>
            <p:cNvPr id="30" name="Picture 29">
              <a:extLst>
                <a:ext uri="{FF2B5EF4-FFF2-40B4-BE49-F238E27FC236}">
                  <a16:creationId xmlns:a16="http://schemas.microsoft.com/office/drawing/2014/main" id="{0E44A6AC-B39D-4836-B48F-58EFBC8F388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4739" y="2638296"/>
              <a:ext cx="2666440" cy="1252829"/>
            </a:xfrm>
            <a:prstGeom prst="rect">
              <a:avLst/>
            </a:prstGeom>
          </p:spPr>
        </p:pic>
        <p:sp>
          <p:nvSpPr>
            <p:cNvPr id="31" name="TextBox 30">
              <a:extLst>
                <a:ext uri="{FF2B5EF4-FFF2-40B4-BE49-F238E27FC236}">
                  <a16:creationId xmlns:a16="http://schemas.microsoft.com/office/drawing/2014/main" id="{0B28B42E-4F5F-4072-BEB8-93633ED59474}"/>
                </a:ext>
              </a:extLst>
            </p:cNvPr>
            <p:cNvSpPr txBox="1"/>
            <p:nvPr/>
          </p:nvSpPr>
          <p:spPr>
            <a:xfrm>
              <a:off x="1463040" y="2966876"/>
              <a:ext cx="1429789" cy="646331"/>
            </a:xfrm>
            <a:prstGeom prst="rect">
              <a:avLst/>
            </a:prstGeom>
            <a:noFill/>
          </p:spPr>
          <p:txBody>
            <a:bodyPr wrap="square" rtlCol="0">
              <a:spAutoFit/>
            </a:bodyPr>
            <a:lstStyle/>
            <a:p>
              <a:r>
                <a:rPr lang="en-US" sz="3600">
                  <a:solidFill>
                    <a:srgbClr val="FF0000"/>
                  </a:solidFill>
                </a:rPr>
                <a:t>héo</a:t>
              </a:r>
            </a:p>
          </p:txBody>
        </p:sp>
      </p:grpSp>
      <p:grpSp>
        <p:nvGrpSpPr>
          <p:cNvPr id="32" name="Group 31">
            <a:extLst>
              <a:ext uri="{FF2B5EF4-FFF2-40B4-BE49-F238E27FC236}">
                <a16:creationId xmlns:a16="http://schemas.microsoft.com/office/drawing/2014/main" id="{8F851D55-1719-4A7E-85E0-42679A7169E5}"/>
              </a:ext>
            </a:extLst>
          </p:cNvPr>
          <p:cNvGrpSpPr/>
          <p:nvPr/>
        </p:nvGrpSpPr>
        <p:grpSpPr>
          <a:xfrm>
            <a:off x="4554721" y="5180501"/>
            <a:ext cx="2666440" cy="1252829"/>
            <a:chOff x="674739" y="2638296"/>
            <a:chExt cx="2666440" cy="1252829"/>
          </a:xfrm>
        </p:grpSpPr>
        <p:pic>
          <p:nvPicPr>
            <p:cNvPr id="33" name="Picture 32">
              <a:extLst>
                <a:ext uri="{FF2B5EF4-FFF2-40B4-BE49-F238E27FC236}">
                  <a16:creationId xmlns:a16="http://schemas.microsoft.com/office/drawing/2014/main" id="{53EF17AD-1F8C-4092-BEA9-A17E0200C2C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4739" y="2638296"/>
              <a:ext cx="2666440" cy="1252829"/>
            </a:xfrm>
            <a:prstGeom prst="rect">
              <a:avLst/>
            </a:prstGeom>
          </p:spPr>
        </p:pic>
        <p:sp>
          <p:nvSpPr>
            <p:cNvPr id="34" name="TextBox 33">
              <a:extLst>
                <a:ext uri="{FF2B5EF4-FFF2-40B4-BE49-F238E27FC236}">
                  <a16:creationId xmlns:a16="http://schemas.microsoft.com/office/drawing/2014/main" id="{3030B215-87CC-4F80-8DF8-E9A1730C0C3B}"/>
                </a:ext>
              </a:extLst>
            </p:cNvPr>
            <p:cNvSpPr txBox="1"/>
            <p:nvPr/>
          </p:nvSpPr>
          <p:spPr>
            <a:xfrm>
              <a:off x="1463040" y="2966876"/>
              <a:ext cx="1429789" cy="646331"/>
            </a:xfrm>
            <a:prstGeom prst="rect">
              <a:avLst/>
            </a:prstGeom>
            <a:noFill/>
          </p:spPr>
          <p:txBody>
            <a:bodyPr wrap="square" rtlCol="0">
              <a:spAutoFit/>
            </a:bodyPr>
            <a:lstStyle/>
            <a:p>
              <a:r>
                <a:rPr lang="en-US" sz="3600">
                  <a:solidFill>
                    <a:srgbClr val="FF0000"/>
                  </a:solidFill>
                </a:rPr>
                <a:t>bé</a:t>
              </a:r>
            </a:p>
          </p:txBody>
        </p:sp>
      </p:grpSp>
      <p:grpSp>
        <p:nvGrpSpPr>
          <p:cNvPr id="35" name="Group 34">
            <a:extLst>
              <a:ext uri="{FF2B5EF4-FFF2-40B4-BE49-F238E27FC236}">
                <a16:creationId xmlns:a16="http://schemas.microsoft.com/office/drawing/2014/main" id="{08C33C3B-F314-4762-8EEE-1F9376406BAC}"/>
              </a:ext>
            </a:extLst>
          </p:cNvPr>
          <p:cNvGrpSpPr/>
          <p:nvPr/>
        </p:nvGrpSpPr>
        <p:grpSpPr>
          <a:xfrm>
            <a:off x="8436180" y="5112578"/>
            <a:ext cx="2666440" cy="1252829"/>
            <a:chOff x="674739" y="2638296"/>
            <a:chExt cx="2666440" cy="1252829"/>
          </a:xfrm>
        </p:grpSpPr>
        <p:pic>
          <p:nvPicPr>
            <p:cNvPr id="36" name="Picture 35">
              <a:extLst>
                <a:ext uri="{FF2B5EF4-FFF2-40B4-BE49-F238E27FC236}">
                  <a16:creationId xmlns:a16="http://schemas.microsoft.com/office/drawing/2014/main" id="{8A8B6DDD-7144-414C-B79D-9695469E872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4739" y="2638296"/>
              <a:ext cx="2666440" cy="1252829"/>
            </a:xfrm>
            <a:prstGeom prst="rect">
              <a:avLst/>
            </a:prstGeom>
          </p:spPr>
        </p:pic>
        <p:sp>
          <p:nvSpPr>
            <p:cNvPr id="37" name="TextBox 36">
              <a:extLst>
                <a:ext uri="{FF2B5EF4-FFF2-40B4-BE49-F238E27FC236}">
                  <a16:creationId xmlns:a16="http://schemas.microsoft.com/office/drawing/2014/main" id="{F297FBE2-323A-4553-B616-0761702AFAF0}"/>
                </a:ext>
              </a:extLst>
            </p:cNvPr>
            <p:cNvSpPr txBox="1"/>
            <p:nvPr/>
          </p:nvSpPr>
          <p:spPr>
            <a:xfrm>
              <a:off x="1463040" y="2966876"/>
              <a:ext cx="1429789" cy="646331"/>
            </a:xfrm>
            <a:prstGeom prst="rect">
              <a:avLst/>
            </a:prstGeom>
            <a:noFill/>
          </p:spPr>
          <p:txBody>
            <a:bodyPr wrap="square" rtlCol="0">
              <a:spAutoFit/>
            </a:bodyPr>
            <a:lstStyle/>
            <a:p>
              <a:r>
                <a:rPr lang="en-US" sz="3600">
                  <a:solidFill>
                    <a:srgbClr val="FF0000"/>
                  </a:solidFill>
                </a:rPr>
                <a:t>xanh</a:t>
              </a:r>
            </a:p>
          </p:txBody>
        </p:sp>
      </p:grpSp>
    </p:spTree>
    <p:extLst>
      <p:ext uri="{BB962C8B-B14F-4D97-AF65-F5344CB8AC3E}">
        <p14:creationId xmlns:p14="http://schemas.microsoft.com/office/powerpoint/2010/main" val="1923940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1000"/>
                                        <p:tgtEl>
                                          <p:spTgt spid="32"/>
                                        </p:tgtEl>
                                      </p:cBhvr>
                                    </p:animEffect>
                                    <p:anim calcmode="lin" valueType="num">
                                      <p:cBhvr>
                                        <p:cTn id="36" dur="1000" fill="hold"/>
                                        <p:tgtEl>
                                          <p:spTgt spid="32"/>
                                        </p:tgtEl>
                                        <p:attrNameLst>
                                          <p:attrName>ppt_x</p:attrName>
                                        </p:attrNameLst>
                                      </p:cBhvr>
                                      <p:tavLst>
                                        <p:tav tm="0">
                                          <p:val>
                                            <p:strVal val="#ppt_x"/>
                                          </p:val>
                                        </p:tav>
                                        <p:tav tm="100000">
                                          <p:val>
                                            <p:strVal val="#ppt_x"/>
                                          </p:val>
                                        </p:tav>
                                      </p:tavLst>
                                    </p:anim>
                                    <p:anim calcmode="lin" valueType="num">
                                      <p:cBhvr>
                                        <p:cTn id="3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1000"/>
                                        <p:tgtEl>
                                          <p:spTgt spid="35"/>
                                        </p:tgtEl>
                                      </p:cBhvr>
                                    </p:animEffect>
                                    <p:anim calcmode="lin" valueType="num">
                                      <p:cBhvr>
                                        <p:cTn id="43" dur="1000" fill="hold"/>
                                        <p:tgtEl>
                                          <p:spTgt spid="35"/>
                                        </p:tgtEl>
                                        <p:attrNameLst>
                                          <p:attrName>ppt_x</p:attrName>
                                        </p:attrNameLst>
                                      </p:cBhvr>
                                      <p:tavLst>
                                        <p:tav tm="0">
                                          <p:val>
                                            <p:strVal val="#ppt_x"/>
                                          </p:val>
                                        </p:tav>
                                        <p:tav tm="100000">
                                          <p:val>
                                            <p:strVal val="#ppt_x"/>
                                          </p:val>
                                        </p:tav>
                                      </p:tavLst>
                                    </p:anim>
                                    <p:anim calcmode="lin" valueType="num">
                                      <p:cBhvr>
                                        <p:cTn id="4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12" y="-16128"/>
            <a:ext cx="13626447" cy="6874128"/>
          </a:xfrm>
          <a:prstGeom prst="rect">
            <a:avLst/>
          </a:prstGeom>
        </p:spPr>
      </p:pic>
      <p:pic>
        <p:nvPicPr>
          <p:cNvPr id="4" name="图片 13"/>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369181" y="-81425"/>
            <a:ext cx="11704033" cy="7020850"/>
          </a:xfrm>
          <a:prstGeom prst="rect">
            <a:avLst/>
          </a:prstGeom>
        </p:spPr>
      </p:pic>
      <p:sp>
        <p:nvSpPr>
          <p:cNvPr id="5" name="Rectangle 4"/>
          <p:cNvSpPr/>
          <p:nvPr/>
        </p:nvSpPr>
        <p:spPr>
          <a:xfrm>
            <a:off x="3941757" y="1695068"/>
            <a:ext cx="4812103" cy="2155064"/>
          </a:xfrm>
          <a:prstGeom prst="rect">
            <a:avLst/>
          </a:prstGeom>
          <a:ln>
            <a:noFill/>
          </a:ln>
        </p:spPr>
        <p:txBody>
          <a:bodyPr wrap="square" lIns="91972" tIns="46031" rIns="91972" bIns="46031">
            <a:spAutoFit/>
          </a:bodyPr>
          <a:lstStyle/>
          <a:p>
            <a:pPr algn="ctr" defTabSz="1229487">
              <a:defRPr/>
            </a:pPr>
            <a:r>
              <a:rPr lang="en-US" sz="6700" b="1" dirty="0">
                <a:ln w="22225">
                  <a:solidFill>
                    <a:srgbClr val="ED7D31"/>
                  </a:solidFill>
                  <a:prstDash val="solid"/>
                </a:ln>
                <a:solidFill>
                  <a:srgbClr val="FFFF00"/>
                </a:solidFill>
                <a:latin typeface="Arial" panose="020B0604020202020204" pitchFamily="34" charset="0"/>
                <a:cs typeface="Arial" panose="020B0604020202020204" pitchFamily="34" charset="0"/>
                <a:sym typeface="Arial"/>
              </a:rPr>
              <a:t>LUYỆN CÂU</a:t>
            </a:r>
          </a:p>
        </p:txBody>
      </p:sp>
    </p:spTree>
    <p:extLst>
      <p:ext uri="{BB962C8B-B14F-4D97-AF65-F5344CB8AC3E}">
        <p14:creationId xmlns:p14="http://schemas.microsoft.com/office/powerpoint/2010/main" val="353841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F846048A-2DE4-4AA9-B1A1-708B5D228E48"/>
  <p:tag name="ISPRING_SCORM_RATE_SLIDES" val="1"/>
  <p:tag name="ISPRINGONLINEFOLDERID" val="0"/>
  <p:tag name="ISPRINGONLINEFOLDERPATH" val="内容列表"/>
  <p:tag name="ISPRINGCLOUDFOLDERID" val="0"/>
  <p:tag name="ISPRINGCLOUDFOLDERPATH" val="资源库"/>
  <p:tag name="ISPRING_PLAYERS_CUSTOMIZATION" val="UEsDBBQAAgAIAJVte0o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CVbXtK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JVte0q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lW17Si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lW17Sm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lW17Sj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lW17Sp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lW17Sr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lm17SgXZichKDQAA1SEAABcAAAB1bml2ZXJzYWwvdW5pdmVyc2FsLnBuZ+2a+VdS6/rAqdNpVvNU15xLvXmuOZQnp+NAmROna6UNZk61zLxhgqhoKGLTdUiJopaWiZ6sk+KAqZm6EbBDSR5E6jig4lBxFAXBgRAVkbupzr1r3fVd3z/gLn5gb57ns9/9Ps+73+d5n/1C7rEj/jobjTZCIBAdWIBPMASyBgaBfINcvxbU7Gq6MQGeViUF+3tDKF0mk6CwJvZg4EEIpI6wafnct6C8ISEgNAkC0WVqPqtYyIrzYDs4zOfgicuRkuGjebbyAdYHWdHc6rnV9Trn9ev1U78jntz8/fe7cy7o5+8MWPOuevNPOectLV79c+3W9Tt8bm8pM1Zf+Vn69/0bVNjpLpn7IulHxafSBxc9jydtD/9UTKmUUkRSt4hSSmVL3YMsLlSNla0op5EjGYrhmqZRnDFo0lknP1nFSpDpeTOEH1EPuvyMZKjR1lRm558zhnmpPnWneIOKK41V9vV4qyjsrK/7KlBuQwdl/OFner0bvwaUmu0rCUML4ij14K1/ixN+4DdIuIvFBvB0IMdKI+0iao43AlaDxy1aoAVaoAVaoAVaoAVaoAVaoAVaoAVaoAVaoAVa8L8HUAJz9QJLs2X6HtgK02i8rTRbiuvvaPYOd/p8p9lu3PL/g4/hd/5o4HrxWz/9fvihdSk2UfbGknAJtywwH0WJUL2CKlYooSlMF7yyDzmSJXlhXnszbXmsiaGSBPFbnOI5P4xPI5SVFazM3yTLjy07/M0znmNmXq7jr0svr2SFEahhZpqmYppihBrNGGLkDHbVxIgLMKe6wxvjFw71JKW9mTMXTwTMDSVxG/VmjoSALUryljhIXEMvPgxQryhdpulKaTxP/UEvs99j9tXWMK6Xcipe4EZqGkkTjwOZi2OFSEMXqIPTsAfiFHfgvlRAgNJjhppX3grl1bw3MUMs+qRZxqd3JDYmKInGyFc/mbJbC2nzkscsGn3TMdP5A/c527PqIoDh/VzCZ4/s+jgRkHhy0wlPKQJjX+bszJjFIy+5eFBnD6eOZijieSfPksVx11ux4rDRwUj7csF++HCICRm9wjRfmbnwPXnLvpK8OdI0VtjZdlLWG8MJ68aj5EDFzDFBO1fWSpI6JRoq6uKAM32AKs2Ot4ChsxNFnm9FLyQam6rpAelTdaxBLiHudztl9cPYQJEbvdMhkHDLavg6YAOMudUOVlTje4FqfBeiKDT+bKrxs0ZhW+u5M03oNxIUqnFE+P5YetCJHeTSwl2Prp32DJEn/bNmthj/xvFpFY/Z31BRxmzlsVwYixzn55tjaX5d6eaNmwXCiO5eRwJPRrboCKlbN0ie/8s3kPfwSs9bVC4+rvuzIfGiFmmBysOHmGSU/VcTIye4ZfrIW888Txj9R3mxbSn15gZ0S36IXNbPfuzdnrNtu3H7/phWM5sDtoqN5MzpNAQ3DV+s8BIJ00jSh4hXxEWAPX9y6mrKTdprCKS5SBS+fTi23UlUkNnHaXButEsIFVrrw+z/celZiuCCPFC1HIgrd+5kjWwsjlQM4QPqN6+Vyxz339un2otoeIiLuuEqdkp8p3RNBjII0xaAQvC3ZIUOpE0enB1ZvehhdXj4x/toWXWQaUq3nbrOh7jJyLh6uHkg0RJ9yrjdKXLnIhzNHeYZwgC+g0XHB0C5FvI+LVSW+5P7l3YnVQ8ECFOTQ1YtP9e9HMQbi7bcbHhKPhAsvDbR5fvyYu+uH5LuF3FhwTzCIfhv2CPE0ECobsjfBNhd6OHmmnM8N1gKzc8+zTz7iDUYxgm9tNl2Y4nwlZO4jwmOK2cEK+OkeJqI4vKs2B/eogze2XF9Tb+D2VwplpefjGOmF+9NOo1oTTRqLNnzl3zh05I8fW8b7x5ZsH7cjWr9QFHiqxuYEoDk5nXi/n1haNbNATrvDUb6OLKQ5VHgbkdsnfttj0ROxVl/GZAEEaPicrmo77WmZ/ulQgdf4qZKna66WUzB2CNdpmvnhYujEhQGHsH7YBvjc2cf5ddXO0LSkfli4damW1ccnz4spervFy0BQ9t3ijDTFAchjQBw9CN1MbZUb44veprV0OPQyFCrpmPpCi5A/9rpHagiLOqtnUoUwgDc6F57uAKcgjoaj1tkRyFws3lRUzTS3LKMO9qKX8KUlPfE9zYD4bf45WEGDYiSDFFdj2MXD886zQ5SU8YqMlPh2BrGEiaS8AuiiVLLVck8DgtDDZi+XUctiBBrHs3cXZ43I+NC1erUFQnDYJx9JHUUAqmOIuWVKbGXKxqy9DeKkkShTD6SQVOkiA63GUG9xPaKy4vvr+u94BEgqHxERieAmTdkmtjYhHfy8A7O1EftIQcqHxVgbJHf3jVqX+p36lH17heiR2R3c6zaOkC3z/GeFSPoU5/9BWiyLndJLDO6Z6/z0OHXdxYBfdi4jmKjUSluaXJ+Sd8Ffh8ZO8nNXJGlFGEc8EVNWRv/KnueLerrAB9K6b6eOby466ZVNDa28zg74tF5n7KYzUbiVB7gTkiLTxafN7izxrVFqnKdMmpfkNZ3D7tAIOIUw0zO06yxtUv91Mc4qQUMI2nkgb4kHGNSdFR1qa9NfPxuT+oy3XyajlwY9lB2Mk+Py3yIjn2C+7gWXTbZAkZzBtD1eQGri8MVOJMUnWhs6sCk1BhyBS32MjCryhq8X4uXO370lyweEwjxC4NvHNgX2yXJTJO17SPWAuxuSwtbvZduJ77cvecY+wyhpqB2ftl1D9E2O2Zix7mKLAz33gDYz2Rfh71Fh26mkj/qfNRT3jP/7b4qMTzcRS+B+l8u9WXYe/SFMl0nJ/pzzK8+zrq5Du1FHPQrRpZTavGqgdbCNzl70KGyvmPZj/NnWV8Hz0iEIoxRxjz2EDvZofCWcX6RXgN5VtZ80Cp3LGGiOW+ioPz4qieR1dCFl3rOUOUA15kAXVmwM8MtfOB4KoYaSH62V1Vg+ngWt0NA/Tpx+JYEj99xzh5+OrISK8s1m6MtcVP6jtdeOq7veYY8lOn1aNK158Kiwdlb72ruhrpwvZzyx3YIg8iZvL19nAWFR1T56sM6lns5wmjD9iXaVEBwLR5BmrIg2mLnOqwfmqsm/Plbgh16GjxUn7r5F+GDReVUu/eMzzacPuISlaLJRmeHIzPkvfMNH/bB+xuv0vOtYkx2NyyLnbMvTXDTnxSj1//2CEA7iscHyrPqTGQlO51MtsLgekVG8EE3XfwhfNZxX+LXqXP+0fy2FnA5Hdz7O/liXIn0xRW1aIRACvqDtZdgrDYrJEnpqyCnGWAVUK8Cg8UoJf7n1DvnTWyOM9evc0rO5tsi06cOBjMTkfei0eJoMFcf1ZFFU+JH99ladrTmH/K9fQbaaP+TKlyWP0Zp24+gFlsQe+LKwsyVOVZ3wdU6Ln0Hx/HGlIw2nYGUfcxzQKzMFTISXrfO/LqJz6x0DVNdE484sCZGCLHkqNuPT6QK/swhSxnzA7FCr9mLZLwsoq7MaytvP5tx4LixCq3KsZbLQscXbYzyxf4HXGu/BC+Z1Rhuju4PjIDOrybPRhsWwIvOgNfNzRSh3BvtPCnGYkXZy39U8LxpuwF5HSHAkby1vs8toED/SckQLyozowoXeUs9eTQTwEw8yh7EJ0ixETvenxpWju0YVqIKl345xbCiov6dVWe63Kefl+rzKJ8zVmO6jOPCR6Nyau2IWFNg7EGGWjk6isvzXHe7MpKNFwGIkqcpgkVpKiOdnxyuE7HtzxvPbvu89CxdnvylcJCbG9dXkw1OqCJwYiZJ0lzvBTi2KKVUZK75L/wKe/YkXSVBNnWjhOIySJPoy6iVv9WEDo8dTfDsw50Kr0KYgmPRV7lSxMHoNRj6EHMDEj3RQVfC0NOF0cnTrOMTmhAXjz0meAFvF2GUoi/Xi8BKLY73cp8PEZbaHEi6fr4liObhkMuMp7yw35hQJVUl5td+hJIBgmauNONExdv+s3T7IVtn/ajLrO9gu+XlWOrWppUVBYPRcjAC6sDi5YaJj67iGo+Em/7pMzr8rKKk9e8GnvNbwFyzaON1fWQDEFMKrrmcGMQmE1MYRYQ4nI1lL7OgKyjqweb8ncohNC/iYZR6iSdZ65r6AqqaPNr07SoEepqmeAF6VZxWyAIkX02jw2vVUpngTI+bKzBW0rt/uDUuiItqGhKik61aKp2kb+s/tX2jd0kT/c5ZyV9DL1O00HZ82fpkE8aQZbYa8swrDgrt2MVviRt5PL4tqsAMtOlj3tT97QrNj//cwLm7pctP8BbM7qNQGunp0xoMwAeL9Pfik1EVNfvumQAkat+xE+zkmw6HwRJu7MTo+tJfMfQYykSQ0JrM3CxKNAzArchKkXqHKlCrwbq+jSSxiWeafeyXDInpyyzXEKsWe03sczTPSNXd1gBQ2tEyTdUecvf/ehsoVS/Huq/+/DpQ4ZUoYDswLvlrxHCDXn/EshCqvvgf8ZJj/8PP/zCgVOb1PMNbOS2Lo9Rwa43qdJVoV3SzIQy+oGCoaYtgpA4+0HTQV7bkj76t1nnIUa/KjXsT7L356opGD/M94kPxPnvtX1BLAwQUAAIACACWbXtKKwvAbUoAAABrAAAAGwAAAHVuaXZlcnNhbC91bml2ZXJzYWwucG5nLnhtbLOxr8jNUShLLSrOzM+zVTLUM1Cyt+PlsikoSi3LTC1XqACKGekZQICSQiUqtzwzpSQDKGRgbowQzEjNTM8osVWyMDCFC+oDzQQAUEsBAgAAFAACAAgAlW17ShUOrShkBAAABxEAAB0AAAAAAAAAAQAAAAAAAAAAAHVuaXZlcnNhbC9jb21tb25fbWVzc2FnZXMubG5nUEsBAgAAFAACAAgAlW17Sgh+CyMpAwAAhgwAACcAAAAAAAAAAQAAAAAAnwQAAHVuaXZlcnNhbC9mbGFzaF9wdWJsaXNoaW5nX3NldHRpbmdzLnhtbFBLAQIAABQAAgAIAJVte0q1/AlkugIAAFUKAAAhAAAAAAAAAAEAAAAAAA0IAAB1bml2ZXJzYWwvZmxhc2hfc2tpbl9zZXR0aW5ncy54bWxQSwECAAAUAAIACACVbXtKKpYPZ/4CAACXCwAAJgAAAAAAAAABAAAAAAAGCwAAdW5pdmVyc2FsL2h0bWxfcHVibGlzaGluZ19zZXR0aW5ncy54bWxQSwECAAAUAAIACACVbXtKaHFSkZoBAAAfBgAAHwAAAAAAAAABAAAAAABIDgAAdW5pdmVyc2FsL2h0bWxfc2tpbl9zZXR0aW5ncy5qc1BLAQIAABQAAgAIAJVte0o9PC/RwQAAAOUBAAAaAAAAAAAAAAEAAAAAAB8QAAB1bml2ZXJzYWwvaTE4bl9wcmVzZXRzLnhtbFBLAQIAABQAAgAIAJVte0qa+ZZkawAAAGsAAAAcAAAAAAAAAAEAAAAAABgRAAB1bml2ZXJzYWwvbG9jYWxfc2V0dGluZ3MueG1sUEsBAgAAFAACAAgARJRXRyO0Tvv7AgAAsAgAABQAAAAAAAAAAQAAAAAAvREAAHVuaXZlcnNhbC9wbGF5ZXIueG1sUEsBAgAAFAACAAgAlW17SrCHI/RsAQAA9wIAACkAAAAAAAAAAQAAAAAA6hQAAHVuaXZlcnNhbC9za2luX2N1c3RvbWl6YXRpb25fc2V0dGluZ3MueG1sUEsBAgAAFAACAAgAlm17SgXZichKDQAA1SEAABcAAAAAAAAAAAAAAAAAnRYAAHVuaXZlcnNhbC91bml2ZXJzYWwucG5nUEsBAgAAFAACAAgAlm17SisLwG1KAAAAawAAABsAAAAAAAAAAQAAAAAAHCQAAHVuaXZlcnNhbC91bml2ZXJzYWwucG5nLnhtbFBLBQYAAAAACwALAEkDAACfJAAAAAA="/>
  <p:tag name="ISPRING_PRESENTATION_TITLE" val="5992513816e4e"/>
  <p:tag name="ISPRING_SCORM_RATE_QUIZZES" val="0"/>
  <p:tag name="ISPRING_SCORM_PASSING_SCORE" val="100.000000"/>
  <p:tag name="ISPRING_SCORM_ENDPOINT" val="&lt;endpoint&gt;&lt;enable&gt;0&lt;/enable&gt;&lt;lrs&gt;http://&lt;/lrs&gt;&lt;auth&gt;0&lt;/auth&gt;&lt;login&gt;&lt;/login&gt;&lt;password&gt;&lt;/password&gt;&lt;key&gt;&lt;/key&gt;&lt;name&gt;&lt;/name&gt;&lt;email&gt;&lt;/email&gt;&lt;/endpoint&gt;&#10;"/>
  <p:tag name="ISPRING_OUTPUT_FOLDER" val="G:\第十批待发作品\288276"/>
  <p:tag name="ISPRING_FIRST_PUBLISH"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469</TotalTime>
  <Words>623</Words>
  <Application>Microsoft Office PowerPoint</Application>
  <PresentationFormat>Widescreen</PresentationFormat>
  <Paragraphs>81</Paragraphs>
  <Slides>20</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Arial-SGK-TV</vt:lpstr>
      <vt:lpstr>Baloo 2</vt:lpstr>
      <vt:lpstr>Calibri</vt:lpstr>
      <vt:lpstr>Calibri Light</vt:lpstr>
      <vt:lpstr>inpin heiti</vt:lpstr>
      <vt:lpstr>Times New Roman</vt:lpstr>
      <vt:lpstr>VNI-Avo</vt:lpstr>
      <vt:lpstr>方正卡通简体</vt:lpstr>
      <vt:lpstr>Office 主题</vt:lpstr>
      <vt:lpstr>PowerPoint Presentation</vt:lpstr>
      <vt:lpstr>KHÁM PHÁ  VÀ  LUYỆN TẬP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Lan Hương 0354473852</dc:creator>
  <cp:lastModifiedBy>GIANG</cp:lastModifiedBy>
  <cp:revision>1</cp:revision>
  <dcterms:created xsi:type="dcterms:W3CDTF">2017-08-03T03:18:00Z</dcterms:created>
  <dcterms:modified xsi:type="dcterms:W3CDTF">2024-12-31T22:03:02Z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2052-10.1.0.6489</vt:lpwstr>
  </property>
</Properties>
</file>