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0" r:id="rId1"/>
  </p:sldMasterIdLst>
  <p:notesMasterIdLst>
    <p:notesMasterId r:id="rId25"/>
  </p:notesMasterIdLst>
  <p:sldIdLst>
    <p:sldId id="295" r:id="rId2"/>
    <p:sldId id="302" r:id="rId3"/>
    <p:sldId id="303" r:id="rId4"/>
    <p:sldId id="256" r:id="rId5"/>
    <p:sldId id="329" r:id="rId6"/>
    <p:sldId id="304" r:id="rId7"/>
    <p:sldId id="320" r:id="rId8"/>
    <p:sldId id="290" r:id="rId9"/>
    <p:sldId id="322" r:id="rId10"/>
    <p:sldId id="323" r:id="rId11"/>
    <p:sldId id="325" r:id="rId12"/>
    <p:sldId id="324" r:id="rId13"/>
    <p:sldId id="326" r:id="rId14"/>
    <p:sldId id="327" r:id="rId15"/>
    <p:sldId id="328" r:id="rId16"/>
    <p:sldId id="330" r:id="rId17"/>
    <p:sldId id="331" r:id="rId18"/>
    <p:sldId id="316" r:id="rId19"/>
    <p:sldId id="332" r:id="rId20"/>
    <p:sldId id="333" r:id="rId21"/>
    <p:sldId id="335" r:id="rId22"/>
    <p:sldId id="300" r:id="rId23"/>
    <p:sldId id="315" r:id="rId24"/>
  </p:sldIdLst>
  <p:sldSz cx="12192000" cy="6858000"/>
  <p:notesSz cx="6858000" cy="9144000"/>
  <p:embeddedFontLst>
    <p:embeddedFont>
      <p:font typeface="#9Slide02 Noi dung dai" panose="02000000000000000000" pitchFamily="2" charset="0"/>
      <p:regular r:id="rId26"/>
    </p:embeddedFont>
    <p:embeddedFont>
      <p:font typeface="AvertaStdCY-Regular" panose="00000500000000000000" pitchFamily="50" charset="0"/>
      <p:regular r:id="rId27"/>
    </p:embeddedFont>
    <p:embeddedFont>
      <p:font typeface="Cambria Math" panose="02040503050406030204" pitchFamily="18" charset="0"/>
      <p:regular r:id="rId28"/>
    </p:embeddedFont>
    <p:embeddedFont>
      <p:font typeface="iCiel Cadena" panose="02000503000000020004" pitchFamily="2" charset="0"/>
      <p:bold r:id="rId29"/>
    </p:embeddedFont>
  </p:embeddedFont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3C9"/>
    <a:srgbClr val="FFEAC5"/>
    <a:srgbClr val="EDE8E1"/>
    <a:srgbClr val="FFA05F"/>
    <a:srgbClr val="FFBA5F"/>
    <a:srgbClr val="5D3E24"/>
    <a:srgbClr val="FF6600"/>
    <a:srgbClr val="779C3A"/>
    <a:srgbClr val="88B24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634" autoAdjust="0"/>
  </p:normalViewPr>
  <p:slideViewPr>
    <p:cSldViewPr showGuides="1">
      <p:cViewPr varScale="1">
        <p:scale>
          <a:sx n="61" d="100"/>
          <a:sy n="61" d="100"/>
        </p:scale>
        <p:origin x="1086" y="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EA50F-B96F-4BBF-9862-A675D65F30AB}" type="datetimeFigureOut">
              <a:rPr lang="en-US" smtClean="0"/>
              <a:t>24/06/2024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3B747-A2FD-4E0C-875D-BF53EFABA787}" type="slidenum">
              <a:rPr lang="en-US" smtClean="0"/>
              <a:t>‹#›</a:t>
            </a:fld>
            <a:endParaRPr lang="en-US"/>
          </a:p>
        </p:txBody>
      </p:sp>
    </p:spTree>
    <p:extLst>
      <p:ext uri="{BB962C8B-B14F-4D97-AF65-F5344CB8AC3E}">
        <p14:creationId xmlns:p14="http://schemas.microsoft.com/office/powerpoint/2010/main" val="584376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545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3707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4738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1034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5458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0631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85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714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688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707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389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639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425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A1578-51BB-42E8-8461-6373C85448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557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297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080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9490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697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24/06/2024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4085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9F0F7C3-40C8-A05E-0B34-FF63297A050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71127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2.em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15" Type="http://schemas.openxmlformats.org/officeDocument/2006/relationships/image" Target="../media/image20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grpSp>
        <p:nvGrpSpPr>
          <p:cNvPr id="15" name="Group 14">
            <a:extLst>
              <a:ext uri="{FF2B5EF4-FFF2-40B4-BE49-F238E27FC236}">
                <a16:creationId xmlns:a16="http://schemas.microsoft.com/office/drawing/2014/main" id="{946AF01C-6646-4BDB-9137-0AE59BAC84B2}"/>
              </a:ext>
            </a:extLst>
          </p:cNvPr>
          <p:cNvGrpSpPr/>
          <p:nvPr/>
        </p:nvGrpSpPr>
        <p:grpSpPr>
          <a:xfrm>
            <a:off x="402544" y="1566438"/>
            <a:ext cx="7543800" cy="3996162"/>
            <a:chOff x="402544" y="1566438"/>
            <a:chExt cx="7543800" cy="3383066"/>
          </a:xfrm>
        </p:grpSpPr>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sp>
          <p:nvSpPr>
            <p:cNvPr id="8" name="TextBox 7">
              <a:extLst>
                <a:ext uri="{FF2B5EF4-FFF2-40B4-BE49-F238E27FC236}">
                  <a16:creationId xmlns:a16="http://schemas.microsoft.com/office/drawing/2014/main" id="{8DF7E5A8-1A40-4B5A-BA82-40EC6D3BECA3}"/>
                </a:ext>
              </a:extLst>
            </p:cNvPr>
            <p:cNvSpPr txBox="1"/>
            <p:nvPr/>
          </p:nvSpPr>
          <p:spPr>
            <a:xfrm>
              <a:off x="927844" y="2500114"/>
              <a:ext cx="6373924" cy="2215991"/>
            </a:xfrm>
            <a:prstGeom prst="rect">
              <a:avLst/>
            </a:prstGeom>
            <a:noFill/>
            <a:effectLst>
              <a:outerShdw dist="38100" dir="2700000" algn="tl" rotWithShape="0">
                <a:prstClr val="black">
                  <a:alpha val="40000"/>
                </a:prstClr>
              </a:outerShdw>
            </a:effectLst>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ÔN TẬP CÁC PHÉP TÍNH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VỚI SỐ THẬP PHÂN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Tiết 2</a:t>
              </a:r>
              <a:endParaRPr kumimoji="0" lang="en-US" sz="4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endParaRPr>
            </a:p>
          </p:txBody>
        </p:sp>
        <p:grpSp>
          <p:nvGrpSpPr>
            <p:cNvPr id="12" name="Group 11">
              <a:extLst>
                <a:ext uri="{FF2B5EF4-FFF2-40B4-BE49-F238E27FC236}">
                  <a16:creationId xmlns:a16="http://schemas.microsoft.com/office/drawing/2014/main" id="{428AAE31-4770-446F-A2FB-D5AF8F5863F1}"/>
                </a:ext>
              </a:extLst>
            </p:cNvPr>
            <p:cNvGrpSpPr/>
            <p:nvPr/>
          </p:nvGrpSpPr>
          <p:grpSpPr>
            <a:xfrm>
              <a:off x="2895599" y="1566438"/>
              <a:ext cx="2438402" cy="744415"/>
              <a:chOff x="2895599" y="1566438"/>
              <a:chExt cx="2438402" cy="744415"/>
            </a:xfrm>
          </p:grpSpPr>
          <p:sp>
            <p:nvSpPr>
              <p:cNvPr id="7" name="Rectangle: Rounded Corners 6">
                <a:extLst>
                  <a:ext uri="{FF2B5EF4-FFF2-40B4-BE49-F238E27FC236}">
                    <a16:creationId xmlns:a16="http://schemas.microsoft.com/office/drawing/2014/main" id="{7CB024CF-64CF-4F01-9EDC-F33DEFD6393F}"/>
                  </a:ext>
                </a:extLst>
              </p:cNvPr>
              <p:cNvSpPr/>
              <p:nvPr/>
            </p:nvSpPr>
            <p:spPr>
              <a:xfrm>
                <a:off x="2895599" y="1566438"/>
                <a:ext cx="2438402" cy="744415"/>
              </a:xfrm>
              <a:prstGeom prst="roundRect">
                <a:avLst>
                  <a:gd name="adj" fmla="val 50000"/>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87988568-B1A2-4C6B-BDAB-E81691C548C7}"/>
                  </a:ext>
                </a:extLst>
              </p:cNvPr>
              <p:cNvSpPr txBox="1"/>
              <p:nvPr/>
            </p:nvSpPr>
            <p:spPr>
              <a:xfrm>
                <a:off x="3487064" y="1609439"/>
                <a:ext cx="125547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TOÁN</a:t>
                </a:r>
              </a:p>
            </p:txBody>
          </p:sp>
        </p:grpSp>
      </p:grpSp>
      <p:grpSp>
        <p:nvGrpSpPr>
          <p:cNvPr id="3" name="Group 2">
            <a:extLst>
              <a:ext uri="{FF2B5EF4-FFF2-40B4-BE49-F238E27FC236}">
                <a16:creationId xmlns:a16="http://schemas.microsoft.com/office/drawing/2014/main" id="{53579CA1-AEBB-441F-9E39-0A27B7495EEE}"/>
              </a:ext>
            </a:extLst>
          </p:cNvPr>
          <p:cNvGrpSpPr/>
          <p:nvPr/>
        </p:nvGrpSpPr>
        <p:grpSpPr>
          <a:xfrm>
            <a:off x="355262" y="99157"/>
            <a:ext cx="7519073" cy="1424421"/>
            <a:chOff x="355262" y="99157"/>
            <a:chExt cx="7519073" cy="1424421"/>
          </a:xfrm>
        </p:grpSpPr>
        <p:pic>
          <p:nvPicPr>
            <p:cNvPr id="10" name="Graphic 9">
              <a:extLst>
                <a:ext uri="{FF2B5EF4-FFF2-40B4-BE49-F238E27FC236}">
                  <a16:creationId xmlns:a16="http://schemas.microsoft.com/office/drawing/2014/main" id="{E655E2DE-D0EC-4A81-8AB3-39755BEDBA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262" y="99157"/>
              <a:ext cx="7519073" cy="1424421"/>
            </a:xfrm>
            <a:prstGeom prst="rect">
              <a:avLst/>
            </a:prstGeom>
          </p:spPr>
        </p:pic>
        <p:sp>
          <p:nvSpPr>
            <p:cNvPr id="11" name="TextBox 10">
              <a:extLst>
                <a:ext uri="{FF2B5EF4-FFF2-40B4-BE49-F238E27FC236}">
                  <a16:creationId xmlns:a16="http://schemas.microsoft.com/office/drawing/2014/main" id="{68196072-5109-4412-82E6-92E6D81987B7}"/>
                </a:ext>
              </a:extLst>
            </p:cNvPr>
            <p:cNvSpPr txBox="1"/>
            <p:nvPr/>
          </p:nvSpPr>
          <p:spPr>
            <a:xfrm>
              <a:off x="1464104" y="451958"/>
              <a:ext cx="530138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Thứ ... ngày ... tháng ... năm .......</a:t>
              </a:r>
            </a:p>
          </p:txBody>
        </p:sp>
      </p:grpSp>
    </p:spTree>
    <p:extLst>
      <p:ext uri="{BB962C8B-B14F-4D97-AF65-F5344CB8AC3E}">
        <p14:creationId xmlns:p14="http://schemas.microsoft.com/office/powerpoint/2010/main" val="33880287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25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6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6000">
                                          <p:cBhvr additive="base">
                                            <p:cTn id="15" dur="125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6"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0-#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250" fill="hold"/>
                                            <p:tgtEl>
                                              <p:spTgt spid="15"/>
                                            </p:tgtEl>
                                            <p:attrNameLst>
                                              <p:attrName>ppt_x</p:attrName>
                                            </p:attrNameLst>
                                          </p:cBhvr>
                                          <p:tavLst>
                                            <p:tav tm="0">
                                              <p:val>
                                                <p:strVal val="#ppt_x"/>
                                              </p:val>
                                            </p:tav>
                                            <p:tav tm="100000">
                                              <p:val>
                                                <p:strVal val="#ppt_x"/>
                                              </p:val>
                                            </p:tav>
                                          </p:tavLst>
                                        </p:anim>
                                        <p:anim calcmode="lin" valueType="num">
                                          <p:cBhvr additive="base">
                                            <p:cTn id="16"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panose="020B0604020202020204" pitchFamily="34" charset="0"/>
              </a:endParaRPr>
            </a:p>
          </p:txBody>
        </p:sp>
      </p:grpSp>
      <p:sp>
        <p:nvSpPr>
          <p:cNvPr id="9" name="TextBox 8">
            <a:extLst>
              <a:ext uri="{FF2B5EF4-FFF2-40B4-BE49-F238E27FC236}">
                <a16:creationId xmlns:a16="http://schemas.microsoft.com/office/drawing/2014/main" id="{1AEC2242-64B6-4676-9A17-768961564C6C}"/>
              </a:ext>
            </a:extLst>
          </p:cNvPr>
          <p:cNvSpPr txBox="1"/>
          <p:nvPr/>
        </p:nvSpPr>
        <p:spPr>
          <a:xfrm>
            <a:off x="1668613" y="457427"/>
            <a:ext cx="913712" cy="677108"/>
          </a:xfrm>
          <a:prstGeom prst="rect">
            <a:avLst/>
          </a:prstGeom>
          <a:noFill/>
        </p:spPr>
        <p:txBody>
          <a:bodyPr wrap="none" lIns="0" tIns="0" rIns="0" bIns="0" rtlCol="0">
            <a:spAutoFit/>
          </a:bodyPr>
          <a:lstStyle/>
          <a:p>
            <a:r>
              <a:rPr lang="en-US" sz="4400">
                <a:latin typeface="AvertaStdCY-Regular" panose="00000500000000000000" pitchFamily="50" charset="0"/>
              </a:rPr>
              <a:t>Số?</a:t>
            </a:r>
          </a:p>
        </p:txBody>
      </p:sp>
      <p:grpSp>
        <p:nvGrpSpPr>
          <p:cNvPr id="5" name="Group 4">
            <a:extLst>
              <a:ext uri="{FF2B5EF4-FFF2-40B4-BE49-F238E27FC236}">
                <a16:creationId xmlns:a16="http://schemas.microsoft.com/office/drawing/2014/main" id="{52E578CC-26C6-47BA-92D2-DDEF773DE445}"/>
              </a:ext>
            </a:extLst>
          </p:cNvPr>
          <p:cNvGrpSpPr/>
          <p:nvPr/>
        </p:nvGrpSpPr>
        <p:grpSpPr>
          <a:xfrm>
            <a:off x="398311" y="144745"/>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iCiel Cadena" panose="02000503000000020004" pitchFamily="50" charset="0"/>
                  <a:ea typeface="+mn-ea"/>
                  <a:cs typeface="+mn-cs"/>
                  <a:sym typeface="Arial" panose="020B0604020202020204" pitchFamily="34" charset="0"/>
                </a:rPr>
                <a:t>7</a:t>
              </a:r>
              <a:endParaRPr kumimoji="0" lang="en-US" sz="36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688075" y="1814107"/>
            <a:ext cx="5621732" cy="1231106"/>
          </a:xfrm>
          <a:prstGeom prst="rect">
            <a:avLst/>
          </a:prstGeom>
          <a:noFill/>
        </p:spPr>
        <p:txBody>
          <a:bodyPr wrap="none" lIns="0" tIns="0" rIns="0" bIns="0" rtlCol="0">
            <a:spAutoFit/>
          </a:bodyPr>
          <a:lstStyle/>
          <a:p>
            <a:r>
              <a:rPr lang="pt-BR" sz="4000">
                <a:solidFill>
                  <a:srgbClr val="FF0000"/>
                </a:solidFill>
              </a:rPr>
              <a:t>a) </a:t>
            </a:r>
            <a:r>
              <a:rPr lang="pt-BR" sz="4000"/>
              <a:t>0,58 × 0,1 = 0,58 : </a:t>
            </a:r>
            <a:r>
              <a:rPr lang="pt-BR" sz="4000">
                <a:solidFill>
                  <a:srgbClr val="2680FF"/>
                </a:solidFill>
              </a:rPr>
              <a:t>.?. </a:t>
            </a:r>
          </a:p>
          <a:p>
            <a:r>
              <a:rPr lang="en-US" sz="4000"/>
              <a:t>    7,6 : 0,1 = 7,6 × </a:t>
            </a:r>
            <a:r>
              <a:rPr lang="en-US" sz="4000">
                <a:solidFill>
                  <a:srgbClr val="2680FF"/>
                </a:solidFill>
              </a:rPr>
              <a:t>.?. </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12" name="TextBox 11">
            <a:extLst>
              <a:ext uri="{FF2B5EF4-FFF2-40B4-BE49-F238E27FC236}">
                <a16:creationId xmlns:a16="http://schemas.microsoft.com/office/drawing/2014/main" id="{CBE9C938-C2F8-8AD2-7EF7-56F7FC704000}"/>
              </a:ext>
            </a:extLst>
          </p:cNvPr>
          <p:cNvSpPr txBox="1"/>
          <p:nvPr/>
        </p:nvSpPr>
        <p:spPr>
          <a:xfrm>
            <a:off x="6723908" y="1828850"/>
            <a:ext cx="4908395" cy="1231106"/>
          </a:xfrm>
          <a:prstGeom prst="rect">
            <a:avLst/>
          </a:prstGeom>
          <a:noFill/>
        </p:spPr>
        <p:txBody>
          <a:bodyPr wrap="none" lIns="0" tIns="0" rIns="0" bIns="0" rtlCol="0">
            <a:spAutoFit/>
          </a:bodyPr>
          <a:lstStyle/>
          <a:p>
            <a:pPr lvl="0"/>
            <a:r>
              <a:rPr lang="pt-BR" sz="4000">
                <a:solidFill>
                  <a:srgbClr val="FF0000"/>
                </a:solidFill>
              </a:rPr>
              <a:t> b) </a:t>
            </a:r>
            <a:r>
              <a:rPr lang="pt-BR" sz="4000"/>
              <a:t>34 × 0,5 = 34 : </a:t>
            </a:r>
            <a:r>
              <a:rPr lang="pt-BR" sz="4000">
                <a:solidFill>
                  <a:srgbClr val="2680FF"/>
                </a:solidFill>
              </a:rPr>
              <a:t>.?. </a:t>
            </a:r>
          </a:p>
          <a:p>
            <a:pPr lvl="0"/>
            <a:r>
              <a:rPr lang="en-US" sz="4000"/>
              <a:t>     21 : 0,5 = 21 × </a:t>
            </a:r>
            <a:r>
              <a:rPr lang="en-US" sz="4000">
                <a:solidFill>
                  <a:srgbClr val="2680FF"/>
                </a:solidFill>
              </a:rPr>
              <a:t>.?. </a:t>
            </a:r>
            <a:endParaRPr lang="vi-VN" sz="4000" b="1" dirty="0" err="1">
              <a:solidFill>
                <a:srgbClr val="ED5565"/>
              </a:solidFill>
            </a:endParaRPr>
          </a:p>
        </p:txBody>
      </p:sp>
      <p:sp>
        <p:nvSpPr>
          <p:cNvPr id="16" name="TextBox 15">
            <a:extLst>
              <a:ext uri="{FF2B5EF4-FFF2-40B4-BE49-F238E27FC236}">
                <a16:creationId xmlns:a16="http://schemas.microsoft.com/office/drawing/2014/main" id="{75424E1D-6B5F-B582-A253-8C55A62DCAC8}"/>
              </a:ext>
            </a:extLst>
          </p:cNvPr>
          <p:cNvSpPr txBox="1"/>
          <p:nvPr/>
        </p:nvSpPr>
        <p:spPr>
          <a:xfrm>
            <a:off x="3909316" y="4103169"/>
            <a:ext cx="4308872" cy="1231106"/>
          </a:xfrm>
          <a:prstGeom prst="rect">
            <a:avLst/>
          </a:prstGeom>
          <a:noFill/>
        </p:spPr>
        <p:txBody>
          <a:bodyPr wrap="none" lIns="0" tIns="0" rIns="0" bIns="0" rtlCol="0">
            <a:spAutoFit/>
          </a:bodyPr>
          <a:lstStyle/>
          <a:p>
            <a:r>
              <a:rPr lang="en-US" sz="4000">
                <a:solidFill>
                  <a:srgbClr val="FF0000"/>
                </a:solidFill>
              </a:rPr>
              <a:t>c) </a:t>
            </a:r>
            <a:r>
              <a:rPr lang="en-US" sz="4000"/>
              <a:t>8 × 0,25 = 8 : </a:t>
            </a:r>
            <a:r>
              <a:rPr lang="en-US" sz="4000">
                <a:solidFill>
                  <a:srgbClr val="2680FF"/>
                </a:solidFill>
              </a:rPr>
              <a:t>.?.</a:t>
            </a:r>
          </a:p>
          <a:p>
            <a:r>
              <a:rPr lang="en-US" sz="4000"/>
              <a:t>    6 : 0,25 = 6 × </a:t>
            </a:r>
            <a:r>
              <a:rPr lang="en-US" sz="4000">
                <a:solidFill>
                  <a:srgbClr val="2680FF"/>
                </a:solidFill>
              </a:rPr>
              <a:t>.?.</a:t>
            </a:r>
            <a:endParaRPr lang="vi-VN" sz="4000" b="1" dirty="0" err="1">
              <a:solidFill>
                <a:srgbClr val="ED5565"/>
              </a:solidFill>
            </a:endParaRPr>
          </a:p>
        </p:txBody>
      </p:sp>
      <p:sp>
        <p:nvSpPr>
          <p:cNvPr id="17" name="TextBox 16">
            <a:extLst>
              <a:ext uri="{FF2B5EF4-FFF2-40B4-BE49-F238E27FC236}">
                <a16:creationId xmlns:a16="http://schemas.microsoft.com/office/drawing/2014/main" id="{B1FDF0CA-A66F-3314-F343-142AC8080D5C}"/>
              </a:ext>
            </a:extLst>
          </p:cNvPr>
          <p:cNvSpPr txBox="1"/>
          <p:nvPr/>
        </p:nvSpPr>
        <p:spPr>
          <a:xfrm>
            <a:off x="5601531" y="1822847"/>
            <a:ext cx="570669" cy="615553"/>
          </a:xfrm>
          <a:prstGeom prst="rect">
            <a:avLst/>
          </a:prstGeom>
          <a:solidFill>
            <a:schemeClr val="bg1"/>
          </a:solidFill>
          <a:ln>
            <a:solidFill>
              <a:schemeClr val="bg1"/>
            </a:solidFill>
          </a:ln>
        </p:spPr>
        <p:txBody>
          <a:bodyPr wrap="none" lIns="0" tIns="0" rIns="0" bIns="0" rtlCol="0">
            <a:spAutoFit/>
          </a:bodyPr>
          <a:lstStyle/>
          <a:p>
            <a:r>
              <a:rPr lang="pt-BR" sz="4000" noProof="0">
                <a:solidFill>
                  <a:srgbClr val="2680FF"/>
                </a:solidFill>
              </a:rPr>
              <a:t>10</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18" name="TextBox 17">
            <a:extLst>
              <a:ext uri="{FF2B5EF4-FFF2-40B4-BE49-F238E27FC236}">
                <a16:creationId xmlns:a16="http://schemas.microsoft.com/office/drawing/2014/main" id="{E05488A1-A4AE-8B00-4647-75BFE9E78BEE}"/>
              </a:ext>
            </a:extLst>
          </p:cNvPr>
          <p:cNvSpPr txBox="1"/>
          <p:nvPr/>
        </p:nvSpPr>
        <p:spPr>
          <a:xfrm>
            <a:off x="4960830" y="2438400"/>
            <a:ext cx="570669" cy="615553"/>
          </a:xfrm>
          <a:prstGeom prst="rect">
            <a:avLst/>
          </a:prstGeom>
          <a:solidFill>
            <a:schemeClr val="bg1"/>
          </a:solidFill>
          <a:ln>
            <a:solidFill>
              <a:schemeClr val="bg1"/>
            </a:solidFill>
          </a:ln>
        </p:spPr>
        <p:txBody>
          <a:bodyPr wrap="none" lIns="0" tIns="0" rIns="0" bIns="0" rtlCol="0">
            <a:spAutoFit/>
          </a:bodyPr>
          <a:lstStyle/>
          <a:p>
            <a:r>
              <a:rPr lang="pt-BR" sz="4000" noProof="0">
                <a:solidFill>
                  <a:srgbClr val="2680FF"/>
                </a:solidFill>
              </a:rPr>
              <a:t>10</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19" name="TextBox 18">
            <a:extLst>
              <a:ext uri="{FF2B5EF4-FFF2-40B4-BE49-F238E27FC236}">
                <a16:creationId xmlns:a16="http://schemas.microsoft.com/office/drawing/2014/main" id="{D911EC07-311E-5E43-CE63-A5DA3CA6DE31}"/>
              </a:ext>
            </a:extLst>
          </p:cNvPr>
          <p:cNvSpPr txBox="1"/>
          <p:nvPr/>
        </p:nvSpPr>
        <p:spPr>
          <a:xfrm>
            <a:off x="10903550" y="1822846"/>
            <a:ext cx="657904" cy="615553"/>
          </a:xfrm>
          <a:prstGeom prst="rect">
            <a:avLst/>
          </a:prstGeom>
          <a:solidFill>
            <a:schemeClr val="bg1"/>
          </a:solidFill>
          <a:ln>
            <a:solidFill>
              <a:schemeClr val="bg1"/>
            </a:solidFill>
          </a:ln>
        </p:spPr>
        <p:txBody>
          <a:bodyPr wrap="square" lIns="0" tIns="0" rIns="0" bIns="0" rtlCol="0">
            <a:spAutoFit/>
          </a:bodyPr>
          <a:lstStyle/>
          <a:p>
            <a:r>
              <a:rPr lang="pt-BR" sz="4000" noProof="0">
                <a:solidFill>
                  <a:srgbClr val="2680FF"/>
                </a:solidFill>
              </a:rPr>
              <a:t>2</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20" name="TextBox 19">
            <a:extLst>
              <a:ext uri="{FF2B5EF4-FFF2-40B4-BE49-F238E27FC236}">
                <a16:creationId xmlns:a16="http://schemas.microsoft.com/office/drawing/2014/main" id="{CB5490FC-3020-0AF5-123A-78D22CC9C701}"/>
              </a:ext>
            </a:extLst>
          </p:cNvPr>
          <p:cNvSpPr txBox="1"/>
          <p:nvPr/>
        </p:nvSpPr>
        <p:spPr>
          <a:xfrm>
            <a:off x="10892049" y="2450407"/>
            <a:ext cx="657904" cy="615553"/>
          </a:xfrm>
          <a:prstGeom prst="rect">
            <a:avLst/>
          </a:prstGeom>
          <a:solidFill>
            <a:schemeClr val="bg1"/>
          </a:solidFill>
          <a:ln>
            <a:solidFill>
              <a:schemeClr val="bg1"/>
            </a:solidFill>
          </a:ln>
        </p:spPr>
        <p:txBody>
          <a:bodyPr wrap="square" lIns="0" tIns="0" rIns="0" bIns="0" rtlCol="0">
            <a:spAutoFit/>
          </a:bodyPr>
          <a:lstStyle/>
          <a:p>
            <a:r>
              <a:rPr lang="pt-BR" sz="4000" noProof="0">
                <a:solidFill>
                  <a:srgbClr val="2680FF"/>
                </a:solidFill>
              </a:rPr>
              <a:t>2</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21" name="TextBox 20">
            <a:extLst>
              <a:ext uri="{FF2B5EF4-FFF2-40B4-BE49-F238E27FC236}">
                <a16:creationId xmlns:a16="http://schemas.microsoft.com/office/drawing/2014/main" id="{84FB845B-0F09-9948-1A28-E443608F3EC7}"/>
              </a:ext>
            </a:extLst>
          </p:cNvPr>
          <p:cNvSpPr txBox="1"/>
          <p:nvPr/>
        </p:nvSpPr>
        <p:spPr>
          <a:xfrm>
            <a:off x="7620000" y="4117912"/>
            <a:ext cx="657904" cy="615553"/>
          </a:xfrm>
          <a:prstGeom prst="rect">
            <a:avLst/>
          </a:prstGeom>
          <a:solidFill>
            <a:schemeClr val="bg1"/>
          </a:solidFill>
          <a:ln>
            <a:solidFill>
              <a:schemeClr val="bg1"/>
            </a:solidFill>
          </a:ln>
        </p:spPr>
        <p:txBody>
          <a:bodyPr wrap="square" lIns="0" tIns="0" rIns="0" bIns="0" rtlCol="0">
            <a:spAutoFit/>
          </a:bodyPr>
          <a:lstStyle/>
          <a:p>
            <a:r>
              <a:rPr lang="pt-BR" sz="4000" noProof="0">
                <a:solidFill>
                  <a:srgbClr val="2680FF"/>
                </a:solidFill>
              </a:rPr>
              <a:t>4</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22" name="TextBox 21">
            <a:extLst>
              <a:ext uri="{FF2B5EF4-FFF2-40B4-BE49-F238E27FC236}">
                <a16:creationId xmlns:a16="http://schemas.microsoft.com/office/drawing/2014/main" id="{47F47452-E12D-AFE3-2BEC-01E92C239F52}"/>
              </a:ext>
            </a:extLst>
          </p:cNvPr>
          <p:cNvSpPr txBox="1"/>
          <p:nvPr/>
        </p:nvSpPr>
        <p:spPr>
          <a:xfrm>
            <a:off x="7664943" y="4730488"/>
            <a:ext cx="657904" cy="615553"/>
          </a:xfrm>
          <a:prstGeom prst="rect">
            <a:avLst/>
          </a:prstGeom>
          <a:solidFill>
            <a:schemeClr val="bg1"/>
          </a:solidFill>
          <a:ln>
            <a:solidFill>
              <a:schemeClr val="bg1"/>
            </a:solidFill>
          </a:ln>
        </p:spPr>
        <p:txBody>
          <a:bodyPr wrap="square" lIns="0" tIns="0" rIns="0" bIns="0" rtlCol="0">
            <a:spAutoFit/>
          </a:bodyPr>
          <a:lstStyle/>
          <a:p>
            <a:r>
              <a:rPr lang="pt-BR" sz="4000" noProof="0">
                <a:solidFill>
                  <a:srgbClr val="2680FF"/>
                </a:solidFill>
              </a:rPr>
              <a:t>4</a:t>
            </a: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Tree>
    <p:extLst>
      <p:ext uri="{BB962C8B-B14F-4D97-AF65-F5344CB8AC3E}">
        <p14:creationId xmlns:p14="http://schemas.microsoft.com/office/powerpoint/2010/main" val="249954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1"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1"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1"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17" grpId="1" animBg="1"/>
          <p:bldP spid="18" grpId="1" animBg="1"/>
          <p:bldP spid="19" grpId="1" animBg="1"/>
          <p:bldP spid="20" grpId="1" animBg="1"/>
          <p:bldP spid="21" grpId="1" animBg="1"/>
          <p:bldP spid="2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1"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1"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1"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randombar(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6" grpId="0"/>
          <p:bldP spid="17" grpId="1" animBg="1"/>
          <p:bldP spid="18" grpId="1" animBg="1"/>
          <p:bldP spid="19" grpId="1" animBg="1"/>
          <p:bldP spid="20" grpId="1" animBg="1"/>
          <p:bldP spid="21" grpId="1" animBg="1"/>
          <p:bldP spid="22" grpId="1"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panose="020B0604020202020204" pitchFamily="34" charset="0"/>
              </a:endParaRPr>
            </a:p>
          </p:txBody>
        </p:sp>
      </p:grpSp>
      <p:sp>
        <p:nvSpPr>
          <p:cNvPr id="9" name="TextBox 8">
            <a:extLst>
              <a:ext uri="{FF2B5EF4-FFF2-40B4-BE49-F238E27FC236}">
                <a16:creationId xmlns:a16="http://schemas.microsoft.com/office/drawing/2014/main" id="{1AEC2242-64B6-4676-9A17-768961564C6C}"/>
              </a:ext>
            </a:extLst>
          </p:cNvPr>
          <p:cNvSpPr txBox="1"/>
          <p:nvPr/>
        </p:nvSpPr>
        <p:spPr>
          <a:xfrm>
            <a:off x="1807527" y="490408"/>
            <a:ext cx="2665794" cy="677108"/>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vertaStdCY-Regular" panose="00000500000000000000" pitchFamily="50" charset="0"/>
                <a:ea typeface="+mn-ea"/>
                <a:cs typeface="Arial" panose="020B0604020202020204" pitchFamily="34" charset="0"/>
                <a:sym typeface="Arial" panose="020B0604020202020204" pitchFamily="34" charset="0"/>
              </a:rPr>
              <a:t>KẾT</a:t>
            </a:r>
            <a:r>
              <a:rPr kumimoji="0" lang="en-US" sz="4400" b="0" i="0" u="none" strike="noStrike" kern="1200" cap="none" spc="0" normalizeH="0" noProof="0">
                <a:ln>
                  <a:noFill/>
                </a:ln>
                <a:solidFill>
                  <a:srgbClr val="000000"/>
                </a:solidFill>
                <a:effectLst/>
                <a:uLnTx/>
                <a:uFillTx/>
                <a:latin typeface="AvertaStdCY-Regular" panose="00000500000000000000" pitchFamily="50" charset="0"/>
                <a:ea typeface="+mn-ea"/>
                <a:cs typeface="Arial" panose="020B0604020202020204" pitchFamily="34" charset="0"/>
                <a:sym typeface="Arial" panose="020B0604020202020204" pitchFamily="34" charset="0"/>
              </a:rPr>
              <a:t> LUẬN</a:t>
            </a:r>
            <a:endParaRPr kumimoji="0" lang="en-US" sz="4400" b="0" i="0" u="none" strike="noStrike" kern="1200" cap="none" spc="0" normalizeH="0" baseline="0" noProof="0">
              <a:ln>
                <a:noFill/>
              </a:ln>
              <a:solidFill>
                <a:srgbClr val="000000"/>
              </a:solidFill>
              <a:effectLst/>
              <a:uLnTx/>
              <a:uFillTx/>
              <a:latin typeface="AvertaStdCY-Regular" panose="00000500000000000000" pitchFamily="50" charset="0"/>
              <a:ea typeface="+mn-ea"/>
              <a:cs typeface="Arial" panose="020B0604020202020204" pitchFamily="34" charset="0"/>
              <a:sym typeface="Arial" panose="020B0604020202020204" pitchFamily="34" charset="0"/>
            </a:endParaRPr>
          </a:p>
        </p:txBody>
      </p:sp>
      <p:grpSp>
        <p:nvGrpSpPr>
          <p:cNvPr id="5" name="Group 4">
            <a:extLst>
              <a:ext uri="{FF2B5EF4-FFF2-40B4-BE49-F238E27FC236}">
                <a16:creationId xmlns:a16="http://schemas.microsoft.com/office/drawing/2014/main" id="{52E578CC-26C6-47BA-92D2-DDEF773DE445}"/>
              </a:ext>
            </a:extLst>
          </p:cNvPr>
          <p:cNvGrpSpPr/>
          <p:nvPr/>
        </p:nvGrpSpPr>
        <p:grpSpPr>
          <a:xfrm>
            <a:off x="398311" y="144745"/>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iCiel Cadena" panose="02000503000000020004" pitchFamily="50" charset="0"/>
                  <a:ea typeface="+mn-ea"/>
                  <a:cs typeface="+mn-cs"/>
                  <a:sym typeface="Arial" panose="020B0604020202020204" pitchFamily="34" charset="0"/>
                </a:rPr>
                <a:t>7</a:t>
              </a:r>
              <a:endParaRPr kumimoji="0" lang="en-US" sz="36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1268982" y="1523267"/>
            <a:ext cx="10084818" cy="4431983"/>
          </a:xfrm>
          <a:prstGeom prst="rect">
            <a:avLst/>
          </a:prstGeom>
          <a:noFill/>
        </p:spPr>
        <p:txBody>
          <a:bodyPr wrap="square" lIns="0" tIns="0" rIns="0" bIns="0" rtlCol="0">
            <a:spAutoFit/>
          </a:bodyPr>
          <a:lstStyle/>
          <a:p>
            <a:pPr lvl="0"/>
            <a:r>
              <a:rPr lang="pt-BR" sz="3600">
                <a:solidFill>
                  <a:srgbClr val="FF0000"/>
                </a:solidFill>
              </a:rPr>
              <a:t>Nhân một số với 0,1 là lấy số đó chia cho 10; chia một số cho 0,1 là lấy số đó nhân với 10.</a:t>
            </a:r>
          </a:p>
          <a:p>
            <a:pPr lvl="0"/>
            <a:endParaRPr lang="pt-BR" sz="3600">
              <a:solidFill>
                <a:srgbClr val="FF0000"/>
              </a:solidFill>
            </a:endParaRPr>
          </a:p>
          <a:p>
            <a:pPr lvl="0"/>
            <a:r>
              <a:rPr lang="pt-BR" sz="3600">
                <a:solidFill>
                  <a:srgbClr val="FF0000"/>
                </a:solidFill>
              </a:rPr>
              <a:t>Nhân một số với 0,5 là lấy số đó chia cho 2; chia một số cho 0,5 là lấy số đó nhân với 2.</a:t>
            </a:r>
          </a:p>
          <a:p>
            <a:pPr lvl="0"/>
            <a:endParaRPr lang="pt-BR" sz="3600">
              <a:solidFill>
                <a:srgbClr val="FF0000"/>
              </a:solidFill>
            </a:endParaRPr>
          </a:p>
          <a:p>
            <a:pPr lvl="0"/>
            <a:r>
              <a:rPr lang="pt-BR" sz="3600">
                <a:solidFill>
                  <a:srgbClr val="FF0000"/>
                </a:solidFill>
              </a:rPr>
              <a:t>Nhân một số với 0,25 là lấy số đó chia cho 4; chia một số cho 0,25 là lấy số đó nhân với 4.</a:t>
            </a:r>
          </a:p>
        </p:txBody>
      </p:sp>
    </p:spTree>
    <p:extLst>
      <p:ext uri="{BB962C8B-B14F-4D97-AF65-F5344CB8AC3E}">
        <p14:creationId xmlns:p14="http://schemas.microsoft.com/office/powerpoint/2010/main" val="971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panose="020B0604020202020204" pitchFamily="34" charset="0"/>
              </a:endParaRPr>
            </a:p>
          </p:txBody>
        </p:sp>
      </p:grpSp>
      <p:sp>
        <p:nvSpPr>
          <p:cNvPr id="9" name="TextBox 8">
            <a:extLst>
              <a:ext uri="{FF2B5EF4-FFF2-40B4-BE49-F238E27FC236}">
                <a16:creationId xmlns:a16="http://schemas.microsoft.com/office/drawing/2014/main" id="{1AEC2242-64B6-4676-9A17-768961564C6C}"/>
              </a:ext>
            </a:extLst>
          </p:cNvPr>
          <p:cNvSpPr txBox="1"/>
          <p:nvPr/>
        </p:nvSpPr>
        <p:spPr>
          <a:xfrm>
            <a:off x="1668613" y="457427"/>
            <a:ext cx="913712" cy="677108"/>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vertaStdCY-Regular" panose="00000500000000000000" pitchFamily="50" charset="0"/>
                <a:ea typeface="+mn-ea"/>
                <a:cs typeface="Arial" panose="020B0604020202020204" pitchFamily="34" charset="0"/>
                <a:sym typeface="Arial" panose="020B0604020202020204" pitchFamily="34" charset="0"/>
              </a:rPr>
              <a:t>Số?</a:t>
            </a:r>
          </a:p>
        </p:txBody>
      </p:sp>
      <p:grpSp>
        <p:nvGrpSpPr>
          <p:cNvPr id="5" name="Group 4">
            <a:extLst>
              <a:ext uri="{FF2B5EF4-FFF2-40B4-BE49-F238E27FC236}">
                <a16:creationId xmlns:a16="http://schemas.microsoft.com/office/drawing/2014/main" id="{52E578CC-26C6-47BA-92D2-DDEF773DE445}"/>
              </a:ext>
            </a:extLst>
          </p:cNvPr>
          <p:cNvGrpSpPr/>
          <p:nvPr/>
        </p:nvGrpSpPr>
        <p:grpSpPr>
          <a:xfrm>
            <a:off x="398311" y="144745"/>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iCiel Cadena" panose="02000503000000020004" pitchFamily="50" charset="0"/>
                  <a:ea typeface="+mn-ea"/>
                  <a:cs typeface="+mn-cs"/>
                  <a:sym typeface="Arial" panose="020B0604020202020204" pitchFamily="34" charset="0"/>
                </a:rPr>
                <a:t>8</a:t>
              </a:r>
              <a:endParaRPr kumimoji="0" lang="en-US" sz="36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688075" y="1814107"/>
            <a:ext cx="11007822" cy="3385542"/>
          </a:xfrm>
          <a:prstGeom prst="rect">
            <a:avLst/>
          </a:prstGeom>
          <a:noFill/>
        </p:spPr>
        <p:txBody>
          <a:bodyPr wrap="none" lIns="0" tIns="0" rIns="0" bIns="0" rtlCol="0">
            <a:spAutoFit/>
          </a:bodyPr>
          <a:lstStyle/>
          <a:p>
            <a:pPr lvl="0"/>
            <a:r>
              <a:rPr lang="pt-BR" sz="4400">
                <a:solidFill>
                  <a:srgbClr val="FF0000"/>
                </a:solidFill>
                <a:latin typeface="AvertaStdCY-Regular" panose="00000500000000000000" pitchFamily="50" charset="0"/>
              </a:rPr>
              <a:t>a) </a:t>
            </a:r>
            <a:r>
              <a:rPr lang="pt-BR" sz="4400">
                <a:latin typeface="AvertaStdCY-Regular" panose="00000500000000000000" pitchFamily="50" charset="0"/>
              </a:rPr>
              <a:t>0,25 × </a:t>
            </a:r>
            <a:r>
              <a:rPr lang="pt-BR" sz="4400">
                <a:solidFill>
                  <a:srgbClr val="2680FF"/>
                </a:solidFill>
                <a:latin typeface="AvertaStdCY-Regular" panose="00000500000000000000" pitchFamily="50" charset="0"/>
              </a:rPr>
              <a:t>.?. </a:t>
            </a:r>
            <a:r>
              <a:rPr lang="pt-BR" sz="4400">
                <a:latin typeface="AvertaStdCY-Regular" panose="00000500000000000000" pitchFamily="50" charset="0"/>
              </a:rPr>
              <a:t>= 1 </a:t>
            </a:r>
          </a:p>
          <a:p>
            <a:pPr lvl="0"/>
            <a:endParaRPr lang="pt-BR" sz="4400">
              <a:solidFill>
                <a:srgbClr val="FF0000"/>
              </a:solidFill>
              <a:latin typeface="AvertaStdCY-Regular" panose="00000500000000000000" pitchFamily="50" charset="0"/>
            </a:endParaRPr>
          </a:p>
          <a:p>
            <a:pPr lvl="0"/>
            <a:r>
              <a:rPr lang="pt-BR" sz="4400">
                <a:solidFill>
                  <a:srgbClr val="FF0000"/>
                </a:solidFill>
                <a:latin typeface="AvertaStdCY-Regular" panose="00000500000000000000" pitchFamily="50" charset="0"/>
              </a:rPr>
              <a:t>				b) </a:t>
            </a:r>
            <a:r>
              <a:rPr lang="pt-BR" sz="4400">
                <a:solidFill>
                  <a:srgbClr val="2680FF"/>
                </a:solidFill>
                <a:latin typeface="AvertaStdCY-Regular" panose="00000500000000000000" pitchFamily="50" charset="0"/>
              </a:rPr>
              <a:t>.?. </a:t>
            </a:r>
            <a:r>
              <a:rPr lang="pt-BR" sz="4400">
                <a:latin typeface="AvertaStdCY-Regular" panose="00000500000000000000" pitchFamily="50" charset="0"/>
              </a:rPr>
              <a:t>: 0,1 = 10 </a:t>
            </a:r>
          </a:p>
          <a:p>
            <a:pPr lvl="0"/>
            <a:endParaRPr lang="pt-BR" sz="4400">
              <a:solidFill>
                <a:srgbClr val="FF0000"/>
              </a:solidFill>
              <a:latin typeface="AvertaStdCY-Regular" panose="00000500000000000000" pitchFamily="50" charset="0"/>
            </a:endParaRPr>
          </a:p>
          <a:p>
            <a:pPr lvl="0"/>
            <a:r>
              <a:rPr lang="pt-BR" sz="4400">
                <a:solidFill>
                  <a:srgbClr val="FF0000"/>
                </a:solidFill>
                <a:latin typeface="AvertaStdCY-Regular" panose="00000500000000000000" pitchFamily="50" charset="0"/>
              </a:rPr>
              <a:t>									c) </a:t>
            </a:r>
            <a:r>
              <a:rPr lang="pt-BR" sz="4400">
                <a:latin typeface="AvertaStdCY-Regular" panose="00000500000000000000" pitchFamily="50" charset="0"/>
              </a:rPr>
              <a:t>1 : </a:t>
            </a:r>
            <a:r>
              <a:rPr lang="pt-BR" sz="4400">
                <a:solidFill>
                  <a:srgbClr val="2680FF"/>
                </a:solidFill>
                <a:latin typeface="AvertaStdCY-Regular" panose="00000500000000000000" pitchFamily="50" charset="0"/>
              </a:rPr>
              <a:t>.?. </a:t>
            </a:r>
            <a:r>
              <a:rPr lang="pt-BR" sz="4400">
                <a:latin typeface="AvertaStdCY-Regular" panose="00000500000000000000" pitchFamily="50" charset="0"/>
              </a:rPr>
              <a:t>= 2</a:t>
            </a:r>
            <a:endParaRPr kumimoji="0" lang="vi-VN" sz="44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17" name="TextBox 16">
            <a:extLst>
              <a:ext uri="{FF2B5EF4-FFF2-40B4-BE49-F238E27FC236}">
                <a16:creationId xmlns:a16="http://schemas.microsoft.com/office/drawing/2014/main" id="{B1FDF0CA-A66F-3314-F343-142AC8080D5C}"/>
              </a:ext>
            </a:extLst>
          </p:cNvPr>
          <p:cNvSpPr txBox="1"/>
          <p:nvPr/>
        </p:nvSpPr>
        <p:spPr>
          <a:xfrm>
            <a:off x="3048000" y="1814107"/>
            <a:ext cx="457200" cy="615553"/>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t-BR" sz="40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sym typeface="Arial" panose="020B0604020202020204" pitchFamily="34" charset="0"/>
              </a:rPr>
              <a:t>4</a:t>
            </a:r>
            <a:endParaRPr kumimoji="0" lang="vi-VN" sz="4000" b="1" i="0" u="none" strike="noStrike" kern="1200" cap="none" spc="0" normalizeH="0" baseline="0" noProof="0" dirty="0" err="1">
              <a:ln>
                <a:noFill/>
              </a:ln>
              <a:solidFill>
                <a:srgbClr val="ED556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D34B14FE-FFDF-E7C5-F267-2772FA442745}"/>
              </a:ext>
            </a:extLst>
          </p:cNvPr>
          <p:cNvSpPr txBox="1"/>
          <p:nvPr/>
        </p:nvSpPr>
        <p:spPr>
          <a:xfrm>
            <a:off x="4800600" y="3199101"/>
            <a:ext cx="685799" cy="615553"/>
          </a:xfrm>
          <a:prstGeom prst="rect">
            <a:avLst/>
          </a:prstGeom>
          <a:solidFill>
            <a:schemeClr val="bg1"/>
          </a:solidFill>
          <a:ln>
            <a:solidFill>
              <a:schemeClr val="bg1"/>
            </a:solidFill>
          </a:ln>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0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sym typeface="Arial" panose="020B0604020202020204" pitchFamily="34" charset="0"/>
              </a:rPr>
              <a:t>1</a:t>
            </a:r>
            <a:endParaRPr kumimoji="0" lang="vi-VN" sz="4000" b="1" i="0" u="none" strike="noStrike" kern="1200" cap="none" spc="0" normalizeH="0" baseline="0" noProof="0" dirty="0" err="1">
              <a:ln>
                <a:noFill/>
              </a:ln>
              <a:solidFill>
                <a:srgbClr val="ED556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TextBox 6">
            <a:extLst>
              <a:ext uri="{FF2B5EF4-FFF2-40B4-BE49-F238E27FC236}">
                <a16:creationId xmlns:a16="http://schemas.microsoft.com/office/drawing/2014/main" id="{174C1CE7-4478-522E-38DE-1A6BDB1EB068}"/>
              </a:ext>
            </a:extLst>
          </p:cNvPr>
          <p:cNvSpPr txBox="1"/>
          <p:nvPr/>
        </p:nvSpPr>
        <p:spPr>
          <a:xfrm>
            <a:off x="10058400" y="4566047"/>
            <a:ext cx="762000" cy="615553"/>
          </a:xfrm>
          <a:prstGeom prst="rect">
            <a:avLst/>
          </a:prstGeom>
          <a:solidFill>
            <a:schemeClr val="bg1"/>
          </a:solidFill>
          <a:ln>
            <a:solidFill>
              <a:schemeClr val="bg1"/>
            </a:solidFill>
          </a:ln>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t-BR" sz="4000" b="0" i="0" u="none" strike="noStrike" kern="1200" cap="none" spc="0" normalizeH="0" baseline="0" noProof="0">
                <a:ln>
                  <a:noFill/>
                </a:ln>
                <a:solidFill>
                  <a:srgbClr val="2680FF"/>
                </a:solidFill>
                <a:effectLst/>
                <a:uLnTx/>
                <a:uFillTx/>
                <a:latin typeface="Arial" panose="020B0604020202020204" pitchFamily="34" charset="0"/>
                <a:ea typeface="+mn-ea"/>
                <a:cs typeface="Arial" panose="020B0604020202020204" pitchFamily="34" charset="0"/>
                <a:sym typeface="Arial" panose="020B0604020202020204" pitchFamily="34" charset="0"/>
              </a:rPr>
              <a:t>0,5</a:t>
            </a:r>
            <a:endParaRPr kumimoji="0" lang="vi-VN" sz="4000" b="1" i="0" u="none" strike="noStrike" kern="1200" cap="none" spc="0" normalizeH="0" baseline="0" noProof="0" dirty="0" err="1">
              <a:ln>
                <a:noFill/>
              </a:ln>
              <a:solidFill>
                <a:srgbClr val="ED5565"/>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908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animBg="1"/>
          <p:bldP spid="6" grpId="0" animBg="1"/>
          <p:bldP spid="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398311" y="144745"/>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panose="020B0604020202020204" pitchFamily="34" charset="0"/>
                </a:rPr>
                <a:t>9</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659172" y="1315766"/>
            <a:ext cx="10978968" cy="3385542"/>
          </a:xfrm>
          <a:prstGeom prst="rect">
            <a:avLst/>
          </a:prstGeom>
          <a:noFill/>
        </p:spPr>
        <p:txBody>
          <a:bodyPr wrap="none" lIns="0" tIns="0" rIns="0" bIns="0" rtlCol="0">
            <a:spAutoFit/>
          </a:bodyPr>
          <a:lstStyle/>
          <a:p>
            <a:r>
              <a:rPr lang="en-US" sz="4400"/>
              <a:t>Tính bằng cách thuận tiện.</a:t>
            </a:r>
          </a:p>
          <a:p>
            <a:endParaRPr lang="en-US" sz="4400"/>
          </a:p>
          <a:p>
            <a:r>
              <a:rPr lang="pt-BR" sz="4400">
                <a:solidFill>
                  <a:srgbClr val="FF0000"/>
                </a:solidFill>
              </a:rPr>
              <a:t>a) </a:t>
            </a:r>
            <a:r>
              <a:rPr lang="pt-BR" sz="4400"/>
              <a:t>40 × 9,8 × 2,5 </a:t>
            </a:r>
          </a:p>
          <a:p>
            <a:endParaRPr lang="pt-BR" sz="4400"/>
          </a:p>
          <a:p>
            <a:r>
              <a:rPr lang="pt-BR" sz="4400">
                <a:solidFill>
                  <a:srgbClr val="FF0000"/>
                </a:solidFill>
              </a:rPr>
              <a:t>					b) </a:t>
            </a:r>
            <a:r>
              <a:rPr lang="pt-BR" sz="4400"/>
              <a:t>0,38 × 7,4 + 0,38 × 2,6</a:t>
            </a:r>
            <a:endParaRPr kumimoji="0" lang="vi-VN" sz="4400" b="1" i="0" u="none" strike="noStrike" kern="1200" cap="none" spc="0" normalizeH="0" baseline="0" noProof="0" dirty="0" err="1">
              <a:ln>
                <a:noFill/>
              </a:ln>
              <a:solidFill>
                <a:srgbClr val="ED5565"/>
              </a:solidFill>
              <a:effectLst/>
              <a:uLnTx/>
              <a:uFillTx/>
              <a:sym typeface="Arial" panose="020B0604020202020204" pitchFamily="34" charset="0"/>
            </a:endParaRPr>
          </a:p>
        </p:txBody>
      </p:sp>
    </p:spTree>
    <p:extLst>
      <p:ext uri="{BB962C8B-B14F-4D97-AF65-F5344CB8AC3E}">
        <p14:creationId xmlns:p14="http://schemas.microsoft.com/office/powerpoint/2010/main" val="196450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1669416" y="717798"/>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panose="020B0604020202020204" pitchFamily="34" charset="0"/>
                </a:rPr>
                <a:t>9</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2905909" y="1001191"/>
            <a:ext cx="6075381" cy="1231106"/>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sym typeface="Arial" panose="020B0604020202020204" pitchFamily="34" charset="0"/>
              </a:rPr>
              <a:t>Tính bằng cách thuận tiện.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4000" b="1" i="0" u="none" strike="noStrike" kern="1200" cap="none" spc="0" normalizeH="0" baseline="0" noProof="0" dirty="0" err="1">
              <a:ln>
                <a:noFill/>
              </a:ln>
              <a:solidFill>
                <a:srgbClr val="ED5565"/>
              </a:solidFill>
              <a:effectLst/>
              <a:uLnTx/>
              <a:uFillTx/>
              <a:sym typeface="Arial" panose="020B0604020202020204" pitchFamily="34" charset="0"/>
            </a:endParaRPr>
          </a:p>
        </p:txBody>
      </p:sp>
      <p:sp>
        <p:nvSpPr>
          <p:cNvPr id="6" name="TextBox 5">
            <a:extLst>
              <a:ext uri="{FF2B5EF4-FFF2-40B4-BE49-F238E27FC236}">
                <a16:creationId xmlns:a16="http://schemas.microsoft.com/office/drawing/2014/main" id="{B0B47BCF-366C-C747-5EFB-DF291B18E0E4}"/>
              </a:ext>
            </a:extLst>
          </p:cNvPr>
          <p:cNvSpPr txBox="1"/>
          <p:nvPr/>
        </p:nvSpPr>
        <p:spPr>
          <a:xfrm>
            <a:off x="774920" y="2386717"/>
            <a:ext cx="5562600" cy="3579250"/>
          </a:xfrm>
          <a:prstGeom prst="rect">
            <a:avLst/>
          </a:prstGeom>
          <a:noFill/>
        </p:spPr>
        <p:txBody>
          <a:bodyPr wrap="square" lIns="0" tIns="0" rIns="0" bIns="0"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pt-BR" sz="4000" b="1" i="0" u="none" strike="noStrike" kern="1200" cap="none" spc="0" normalizeH="0" baseline="0" noProof="0">
                <a:ln>
                  <a:noFill/>
                </a:ln>
                <a:solidFill>
                  <a:srgbClr val="FF0000"/>
                </a:solidFill>
                <a:effectLst/>
                <a:uLnTx/>
                <a:uFillTx/>
                <a:sym typeface="Arial" panose="020B0604020202020204" pitchFamily="34" charset="0"/>
              </a:rPr>
              <a:t>a)</a:t>
            </a:r>
            <a:r>
              <a:rPr kumimoji="0" lang="pt-BR" sz="4000" b="0" i="0" u="none" strike="noStrike" kern="1200" cap="none" spc="0" normalizeH="0" baseline="0" noProof="0">
                <a:ln>
                  <a:noFill/>
                </a:ln>
                <a:solidFill>
                  <a:schemeClr val="tx1"/>
                </a:solidFill>
                <a:effectLst/>
                <a:uLnTx/>
                <a:uFillTx/>
                <a:sym typeface="Arial" panose="020B0604020202020204" pitchFamily="34" charset="0"/>
              </a:rPr>
              <a:t> 40 × 9,8 × 2,5 </a:t>
            </a:r>
          </a:p>
          <a:p>
            <a:pPr marL="0" marR="0" lvl="0" indent="0" algn="l" defTabSz="914400" rtl="0" eaLnBrk="0" fontAlgn="base" latinLnBrk="0" hangingPunct="0">
              <a:lnSpc>
                <a:spcPct val="150000"/>
              </a:lnSpc>
              <a:spcBef>
                <a:spcPct val="0"/>
              </a:spcBef>
              <a:spcAft>
                <a:spcPct val="0"/>
              </a:spcAft>
              <a:buClrTx/>
              <a:buSzTx/>
              <a:buFontTx/>
              <a:buNone/>
              <a:tabLst/>
              <a:defRPr/>
            </a:pPr>
            <a:r>
              <a:rPr lang="pt-BR" sz="4000">
                <a:solidFill>
                  <a:schemeClr val="tx1"/>
                </a:solidFill>
              </a:rPr>
              <a:t>= 9,8 x (40 x 2,5)</a:t>
            </a:r>
          </a:p>
          <a:p>
            <a:pPr lvl="0">
              <a:lnSpc>
                <a:spcPct val="150000"/>
              </a:lnSpc>
            </a:pPr>
            <a:r>
              <a:rPr lang="pt-BR" sz="4000">
                <a:solidFill>
                  <a:schemeClr val="tx1"/>
                </a:solidFill>
              </a:rPr>
              <a:t>= 9,8 x 100 = </a:t>
            </a:r>
            <a:r>
              <a:rPr lang="pt-BR" sz="4000" b="1">
                <a:solidFill>
                  <a:srgbClr val="FF0000"/>
                </a:solidFill>
              </a:rPr>
              <a:t>980</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vi-VN" sz="4000" b="1" i="0" u="none" strike="noStrike" kern="1200" cap="none" spc="0" normalizeH="0" baseline="0" noProof="0" dirty="0" err="1">
              <a:ln>
                <a:noFill/>
              </a:ln>
              <a:solidFill>
                <a:schemeClr val="tx1"/>
              </a:solidFill>
              <a:effectLst/>
              <a:uLnTx/>
              <a:uFillTx/>
              <a:sym typeface="Arial" panose="020B0604020202020204" pitchFamily="34" charset="0"/>
            </a:endParaRPr>
          </a:p>
        </p:txBody>
      </p:sp>
      <p:sp>
        <p:nvSpPr>
          <p:cNvPr id="7" name="TextBox 6">
            <a:extLst>
              <a:ext uri="{FF2B5EF4-FFF2-40B4-BE49-F238E27FC236}">
                <a16:creationId xmlns:a16="http://schemas.microsoft.com/office/drawing/2014/main" id="{2788C0F3-590F-F6ED-4DD6-763F42278533}"/>
              </a:ext>
            </a:extLst>
          </p:cNvPr>
          <p:cNvSpPr txBox="1"/>
          <p:nvPr/>
        </p:nvSpPr>
        <p:spPr>
          <a:xfrm>
            <a:off x="5943599" y="2386717"/>
            <a:ext cx="6289293" cy="2655920"/>
          </a:xfrm>
          <a:prstGeom prst="rect">
            <a:avLst/>
          </a:prstGeom>
          <a:noFill/>
        </p:spPr>
        <p:txBody>
          <a:bodyPr wrap="square" lIns="0" tIns="0" rIns="0" bIns="0" rtlCol="0">
            <a:spAutoFit/>
          </a:bodyPr>
          <a:lstStyle/>
          <a:p>
            <a:pPr lvl="0">
              <a:lnSpc>
                <a:spcPct val="150000"/>
              </a:lnSpc>
            </a:pPr>
            <a:r>
              <a:rPr lang="pt-BR" sz="4000" b="1">
                <a:solidFill>
                  <a:srgbClr val="FF0000"/>
                </a:solidFill>
              </a:rPr>
              <a:t>b)</a:t>
            </a:r>
            <a:r>
              <a:rPr lang="pt-BR" sz="4000">
                <a:solidFill>
                  <a:schemeClr val="tx1"/>
                </a:solidFill>
              </a:rPr>
              <a:t> 0,38 × 7,4 + 0,38 × 2,6</a:t>
            </a:r>
          </a:p>
          <a:p>
            <a:pPr lvl="0">
              <a:lnSpc>
                <a:spcPct val="150000"/>
              </a:lnSpc>
            </a:pPr>
            <a:r>
              <a:rPr lang="vi-VN" sz="4000">
                <a:solidFill>
                  <a:schemeClr val="tx1"/>
                </a:solidFill>
              </a:rPr>
              <a:t>= 0,38 </a:t>
            </a:r>
            <a:r>
              <a:rPr lang="en-US" sz="4000">
                <a:solidFill>
                  <a:schemeClr val="tx1"/>
                </a:solidFill>
              </a:rPr>
              <a:t>x</a:t>
            </a:r>
            <a:r>
              <a:rPr lang="vi-VN" sz="4000">
                <a:solidFill>
                  <a:schemeClr val="tx1"/>
                </a:solidFill>
              </a:rPr>
              <a:t> (7,4 + 2,6)</a:t>
            </a:r>
            <a:endParaRPr lang="en-US" sz="4000">
              <a:solidFill>
                <a:schemeClr val="tx1"/>
              </a:solidFill>
            </a:endParaRPr>
          </a:p>
          <a:p>
            <a:pPr lvl="0">
              <a:lnSpc>
                <a:spcPct val="150000"/>
              </a:lnSpc>
            </a:pPr>
            <a:r>
              <a:rPr lang="vi-VN" sz="4000">
                <a:solidFill>
                  <a:schemeClr val="tx1"/>
                </a:solidFill>
              </a:rPr>
              <a:t>= 0,38 </a:t>
            </a:r>
            <a:r>
              <a:rPr lang="en-US" sz="4000">
                <a:solidFill>
                  <a:schemeClr val="tx1"/>
                </a:solidFill>
              </a:rPr>
              <a:t>x</a:t>
            </a:r>
            <a:r>
              <a:rPr lang="vi-VN" sz="4000">
                <a:solidFill>
                  <a:schemeClr val="tx1"/>
                </a:solidFill>
              </a:rPr>
              <a:t> 10 =</a:t>
            </a:r>
            <a:r>
              <a:rPr lang="vi-VN" sz="4000" b="1">
                <a:solidFill>
                  <a:srgbClr val="FF0000"/>
                </a:solidFill>
              </a:rPr>
              <a:t> 3,8</a:t>
            </a:r>
            <a:endParaRPr kumimoji="0" lang="vi-VN" sz="4000" b="1" i="0" u="none" strike="noStrike" kern="1200" cap="none" spc="0" normalizeH="0" baseline="0" noProof="0" dirty="0" err="1">
              <a:ln>
                <a:noFill/>
              </a:ln>
              <a:solidFill>
                <a:srgbClr val="FF0000"/>
              </a:solidFill>
              <a:effectLst/>
              <a:uLnTx/>
              <a:uFillTx/>
              <a:sym typeface="Arial" panose="020B0604020202020204" pitchFamily="34" charset="0"/>
            </a:endParaRPr>
          </a:p>
        </p:txBody>
      </p:sp>
      <p:cxnSp>
        <p:nvCxnSpPr>
          <p:cNvPr id="11" name="Straight Connector 10">
            <a:extLst>
              <a:ext uri="{FF2B5EF4-FFF2-40B4-BE49-F238E27FC236}">
                <a16:creationId xmlns:a16="http://schemas.microsoft.com/office/drawing/2014/main" id="{5F17B482-4F63-1C4C-8478-327013AEAA5E}"/>
              </a:ext>
            </a:extLst>
          </p:cNvPr>
          <p:cNvCxnSpPr/>
          <p:nvPr/>
        </p:nvCxnSpPr>
        <p:spPr>
          <a:xfrm>
            <a:off x="5486400" y="2232297"/>
            <a:ext cx="0" cy="39079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15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1184388" y="718077"/>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206139" y="453628"/>
              <a:ext cx="1096881"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10</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2403746" y="1064766"/>
            <a:ext cx="6269345" cy="615553"/>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Tính giá trị của biểu thức.</a:t>
            </a:r>
          </a:p>
        </p:txBody>
      </p:sp>
      <p:sp>
        <p:nvSpPr>
          <p:cNvPr id="6" name="TextBox 5">
            <a:extLst>
              <a:ext uri="{FF2B5EF4-FFF2-40B4-BE49-F238E27FC236}">
                <a16:creationId xmlns:a16="http://schemas.microsoft.com/office/drawing/2014/main" id="{B0B47BCF-366C-C747-5EFB-DF291B18E0E4}"/>
              </a:ext>
            </a:extLst>
          </p:cNvPr>
          <p:cNvSpPr txBox="1"/>
          <p:nvPr/>
        </p:nvSpPr>
        <p:spPr>
          <a:xfrm>
            <a:off x="1474152" y="2350554"/>
            <a:ext cx="6692677" cy="809261"/>
          </a:xfrm>
          <a:prstGeom prst="rect">
            <a:avLst/>
          </a:prstGeom>
          <a:noFill/>
        </p:spPr>
        <p:txBody>
          <a:bodyPr wrap="square" lIns="0" tIns="0" rIns="0" bIns="0" rtlCol="0">
            <a:spAutoFit/>
          </a:bodyPr>
          <a:lstStyle/>
          <a:p>
            <a:pPr lvl="0">
              <a:lnSpc>
                <a:spcPct val="150000"/>
              </a:lnSpc>
            </a:pPr>
            <a:r>
              <a:rPr lang="pt-BR" sz="4000" b="1">
                <a:solidFill>
                  <a:srgbClr val="FF0000"/>
                </a:solidFill>
              </a:rPr>
              <a:t>a)</a:t>
            </a:r>
            <a:r>
              <a:rPr lang="pt-BR" sz="4000" b="1">
                <a:solidFill>
                  <a:schemeClr val="tx1"/>
                </a:solidFill>
              </a:rPr>
              <a:t> 6,85 – 1,5 × 0,12 + 2,029</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88C0F3-590F-F6ED-4DD6-763F42278533}"/>
                  </a:ext>
                </a:extLst>
              </p:cNvPr>
              <p:cNvSpPr txBox="1"/>
              <p:nvPr/>
            </p:nvSpPr>
            <p:spPr>
              <a:xfrm>
                <a:off x="5303010" y="3907908"/>
                <a:ext cx="7391400" cy="1218603"/>
              </a:xfrm>
              <a:prstGeom prst="rect">
                <a:avLst/>
              </a:prstGeom>
              <a:noFill/>
            </p:spPr>
            <p:txBody>
              <a:bodyPr wrap="square" lIns="0" tIns="0" rIns="0" bIns="0" rtlCol="0">
                <a:spAutoFit/>
              </a:bodyPr>
              <a:lstStyle/>
              <a:p>
                <a:pPr lvl="0">
                  <a:lnSpc>
                    <a:spcPct val="150000"/>
                  </a:lnSpc>
                </a:pPr>
                <a:r>
                  <a:rPr lang="pl-PL" sz="4000" b="1">
                    <a:solidFill>
                      <a:srgbClr val="FF0000"/>
                    </a:solidFill>
                  </a:rPr>
                  <a:t>b)</a:t>
                </a:r>
                <a:r>
                  <a:rPr lang="pl-PL" sz="4000" b="1">
                    <a:solidFill>
                      <a:schemeClr val="tx1"/>
                    </a:solidFill>
                  </a:rPr>
                  <a:t> 15 : (6,3 – </a:t>
                </a:r>
                <a14:m>
                  <m:oMath xmlns:m="http://schemas.openxmlformats.org/officeDocument/2006/math">
                    <m:f>
                      <m:fPr>
                        <m:ctrlPr>
                          <a:rPr lang="pl-PL" sz="4000" b="1" i="1" smtClean="0">
                            <a:solidFill>
                              <a:schemeClr val="tx1"/>
                            </a:solidFill>
                            <a:latin typeface="Cambria Math" panose="02040503050406030204" pitchFamily="18" charset="0"/>
                          </a:rPr>
                        </m:ctrlPr>
                      </m:fPr>
                      <m:num>
                        <m:r>
                          <a:rPr lang="en-US" sz="4000" b="1" i="1" smtClean="0">
                            <a:solidFill>
                              <a:schemeClr val="tx1"/>
                            </a:solidFill>
                            <a:latin typeface="Cambria Math" panose="02040503050406030204" pitchFamily="18" charset="0"/>
                          </a:rPr>
                          <m:t>𝟑</m:t>
                        </m:r>
                      </m:num>
                      <m:den>
                        <m:r>
                          <a:rPr lang="en-US" sz="4000" b="1" i="1" smtClean="0">
                            <a:solidFill>
                              <a:schemeClr val="tx1"/>
                            </a:solidFill>
                            <a:latin typeface="Cambria Math" panose="02040503050406030204" pitchFamily="18" charset="0"/>
                          </a:rPr>
                          <m:t>𝟒</m:t>
                        </m:r>
                      </m:den>
                    </m:f>
                    <m:r>
                      <a:rPr lang="en-US" sz="4000" b="1" i="0" smtClean="0">
                        <a:solidFill>
                          <a:schemeClr val="tx1"/>
                        </a:solidFill>
                        <a:latin typeface="Cambria Math" panose="02040503050406030204" pitchFamily="18" charset="0"/>
                      </a:rPr>
                      <m:t> </m:t>
                    </m:r>
                  </m:oMath>
                </a14:m>
                <a:r>
                  <a:rPr lang="pl-PL" sz="4000" b="1">
                    <a:solidFill>
                      <a:schemeClr val="tx1"/>
                    </a:solidFill>
                  </a:rPr>
                  <a:t>× 0,4)</a:t>
                </a:r>
              </a:p>
            </p:txBody>
          </p:sp>
        </mc:Choice>
        <mc:Fallback xmlns="">
          <p:sp>
            <p:nvSpPr>
              <p:cNvPr id="7" name="TextBox 6">
                <a:extLst>
                  <a:ext uri="{FF2B5EF4-FFF2-40B4-BE49-F238E27FC236}">
                    <a16:creationId xmlns:a16="http://schemas.microsoft.com/office/drawing/2014/main" id="{2788C0F3-590F-F6ED-4DD6-763F42278533}"/>
                  </a:ext>
                </a:extLst>
              </p:cNvPr>
              <p:cNvSpPr txBox="1">
                <a:spLocks noRot="1" noChangeAspect="1" noMove="1" noResize="1" noEditPoints="1" noAdjustHandles="1" noChangeArrowheads="1" noChangeShapeType="1" noTextEdit="1"/>
              </p:cNvSpPr>
              <p:nvPr/>
            </p:nvSpPr>
            <p:spPr>
              <a:xfrm>
                <a:off x="5303010" y="3907908"/>
                <a:ext cx="7391400" cy="1218603"/>
              </a:xfrm>
              <a:prstGeom prst="rect">
                <a:avLst/>
              </a:prstGeom>
              <a:blipFill>
                <a:blip r:embed="rId7"/>
                <a:stretch>
                  <a:fillRect l="-4208" b="-13000"/>
                </a:stretch>
              </a:blipFill>
            </p:spPr>
            <p:txBody>
              <a:bodyPr/>
              <a:lstStyle/>
              <a:p>
                <a:r>
                  <a:rPr lang="en-US">
                    <a:noFill/>
                  </a:rPr>
                  <a:t> </a:t>
                </a:r>
              </a:p>
            </p:txBody>
          </p:sp>
        </mc:Fallback>
      </mc:AlternateContent>
    </p:spTree>
    <p:extLst>
      <p:ext uri="{BB962C8B-B14F-4D97-AF65-F5344CB8AC3E}">
        <p14:creationId xmlns:p14="http://schemas.microsoft.com/office/powerpoint/2010/main" val="164261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1184388" y="718077"/>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206139" y="453628"/>
              <a:ext cx="1096881"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10</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2403746" y="1064766"/>
            <a:ext cx="6269345" cy="615553"/>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Tính giá trị của biểu thức.</a:t>
            </a:r>
          </a:p>
        </p:txBody>
      </p:sp>
      <p:sp>
        <p:nvSpPr>
          <p:cNvPr id="6" name="TextBox 5">
            <a:extLst>
              <a:ext uri="{FF2B5EF4-FFF2-40B4-BE49-F238E27FC236}">
                <a16:creationId xmlns:a16="http://schemas.microsoft.com/office/drawing/2014/main" id="{B0B47BCF-366C-C747-5EFB-DF291B18E0E4}"/>
              </a:ext>
            </a:extLst>
          </p:cNvPr>
          <p:cNvSpPr txBox="1"/>
          <p:nvPr/>
        </p:nvSpPr>
        <p:spPr>
          <a:xfrm>
            <a:off x="2281269" y="1651257"/>
            <a:ext cx="6692677" cy="809261"/>
          </a:xfrm>
          <a:prstGeom prst="rect">
            <a:avLst/>
          </a:prstGeom>
          <a:noFill/>
        </p:spPr>
        <p:txBody>
          <a:bodyPr wrap="square" lIns="0" tIns="0" rIns="0" bIns="0"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pt-BR"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a)</a:t>
            </a:r>
            <a:r>
              <a:rPr kumimoji="0" lang="pt-BR"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 6,85 – 1,5 × 0,12 + 2,029</a:t>
            </a:r>
          </a:p>
        </p:txBody>
      </p:sp>
      <p:sp>
        <p:nvSpPr>
          <p:cNvPr id="9" name="TextBox 8">
            <a:extLst>
              <a:ext uri="{FF2B5EF4-FFF2-40B4-BE49-F238E27FC236}">
                <a16:creationId xmlns:a16="http://schemas.microsoft.com/office/drawing/2014/main" id="{CA835A6A-D10F-F5E8-E764-6231107FB646}"/>
              </a:ext>
            </a:extLst>
          </p:cNvPr>
          <p:cNvSpPr txBox="1"/>
          <p:nvPr/>
        </p:nvSpPr>
        <p:spPr>
          <a:xfrm>
            <a:off x="2590800" y="2403499"/>
            <a:ext cx="8795910" cy="1732590"/>
          </a:xfrm>
          <a:prstGeom prst="rect">
            <a:avLst/>
          </a:prstGeom>
          <a:noFill/>
        </p:spPr>
        <p:txBody>
          <a:bodyPr wrap="square" lIns="0" tIns="0" rIns="0" bIns="0" rtlCol="0">
            <a:spAutoFit/>
          </a:bodyPr>
          <a:lstStyle/>
          <a:p>
            <a:pPr lvl="0">
              <a:lnSpc>
                <a:spcPct val="150000"/>
              </a:lnSpc>
            </a:pPr>
            <a:r>
              <a:rPr lang="pt-BR" sz="4000" b="1">
                <a:solidFill>
                  <a:schemeClr val="tx1"/>
                </a:solidFill>
              </a:rPr>
              <a:t>= 6,85 – 0,18 + 2,029 </a:t>
            </a:r>
          </a:p>
          <a:p>
            <a:pPr lvl="0">
              <a:lnSpc>
                <a:spcPct val="150000"/>
              </a:lnSpc>
            </a:pPr>
            <a:r>
              <a:rPr lang="pt-BR" sz="4000" b="1">
                <a:solidFill>
                  <a:schemeClr val="tx1"/>
                </a:solidFill>
              </a:rPr>
              <a:t>= 6,67 + 2,029</a:t>
            </a:r>
          </a:p>
        </p:txBody>
      </p:sp>
      <p:sp>
        <p:nvSpPr>
          <p:cNvPr id="11" name="TextBox 10">
            <a:extLst>
              <a:ext uri="{FF2B5EF4-FFF2-40B4-BE49-F238E27FC236}">
                <a16:creationId xmlns:a16="http://schemas.microsoft.com/office/drawing/2014/main" id="{EA77152B-E3A5-4CCE-091A-244EC1CAB324}"/>
              </a:ext>
            </a:extLst>
          </p:cNvPr>
          <p:cNvSpPr txBox="1"/>
          <p:nvPr/>
        </p:nvSpPr>
        <p:spPr>
          <a:xfrm>
            <a:off x="2590800" y="4150288"/>
            <a:ext cx="8795910" cy="809261"/>
          </a:xfrm>
          <a:prstGeom prst="rect">
            <a:avLst/>
          </a:prstGeom>
          <a:noFill/>
        </p:spPr>
        <p:txBody>
          <a:bodyPr wrap="square" lIns="0" tIns="0" rIns="0" bIns="0" rtlCol="0">
            <a:spAutoFit/>
          </a:bodyPr>
          <a:lstStyle/>
          <a:p>
            <a:pPr lvl="0">
              <a:lnSpc>
                <a:spcPct val="150000"/>
              </a:lnSpc>
            </a:pPr>
            <a:r>
              <a:rPr lang="pt-BR" sz="4000" b="1">
                <a:solidFill>
                  <a:schemeClr val="tx1"/>
                </a:solidFill>
              </a:rPr>
              <a:t>= </a:t>
            </a:r>
            <a:r>
              <a:rPr lang="pt-BR" sz="4000" b="1">
                <a:solidFill>
                  <a:srgbClr val="FF0000"/>
                </a:solidFill>
              </a:rPr>
              <a:t>8,699</a:t>
            </a:r>
          </a:p>
        </p:txBody>
      </p:sp>
    </p:spTree>
    <p:extLst>
      <p:ext uri="{BB962C8B-B14F-4D97-AF65-F5344CB8AC3E}">
        <p14:creationId xmlns:p14="http://schemas.microsoft.com/office/powerpoint/2010/main" val="257522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1184388" y="718077"/>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206139" y="453628"/>
              <a:ext cx="1096881"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10</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2403746" y="1064766"/>
            <a:ext cx="6269345" cy="615553"/>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Tính giá trị của biểu thức.</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0B47BCF-366C-C747-5EFB-DF291B18E0E4}"/>
                  </a:ext>
                </a:extLst>
              </p:cNvPr>
              <p:cNvSpPr txBox="1"/>
              <p:nvPr/>
            </p:nvSpPr>
            <p:spPr>
              <a:xfrm>
                <a:off x="2281269" y="1651257"/>
                <a:ext cx="6692677" cy="1218603"/>
              </a:xfrm>
              <a:prstGeom prst="rect">
                <a:avLst/>
              </a:prstGeom>
              <a:noFill/>
            </p:spPr>
            <p:txBody>
              <a:bodyPr wrap="square" lIns="0" tIns="0" rIns="0" bIns="0" rtlCol="0">
                <a:spAutoFit/>
              </a:bodyPr>
              <a:lstStyle/>
              <a:p>
                <a:pPr lvl="0">
                  <a:lnSpc>
                    <a:spcPct val="150000"/>
                  </a:lnSpc>
                </a:pPr>
                <a:r>
                  <a:rPr lang="pl-PL" sz="4000" b="1">
                    <a:solidFill>
                      <a:srgbClr val="FF0000"/>
                    </a:solidFill>
                  </a:rPr>
                  <a:t>b)</a:t>
                </a:r>
                <a:r>
                  <a:rPr lang="pl-PL" sz="4000" b="1">
                    <a:solidFill>
                      <a:prstClr val="black"/>
                    </a:solidFill>
                  </a:rPr>
                  <a:t> 15 : (6,3 – </a:t>
                </a:r>
                <a14:m>
                  <m:oMath xmlns:m="http://schemas.openxmlformats.org/officeDocument/2006/math">
                    <m:f>
                      <m:fPr>
                        <m:ctrlPr>
                          <a:rPr lang="pl-PL" sz="4000" b="1" i="1">
                            <a:solidFill>
                              <a:prstClr val="black"/>
                            </a:solidFill>
                            <a:latin typeface="Cambria Math" panose="02040503050406030204" pitchFamily="18" charset="0"/>
                          </a:rPr>
                        </m:ctrlPr>
                      </m:fPr>
                      <m:num>
                        <m:r>
                          <a:rPr lang="en-US" sz="4000" b="1" i="1">
                            <a:solidFill>
                              <a:prstClr val="black"/>
                            </a:solidFill>
                            <a:latin typeface="Cambria Math" panose="02040503050406030204" pitchFamily="18" charset="0"/>
                          </a:rPr>
                          <m:t>𝟑</m:t>
                        </m:r>
                      </m:num>
                      <m:den>
                        <m:r>
                          <a:rPr lang="en-US" sz="4000" b="1" i="1">
                            <a:solidFill>
                              <a:prstClr val="black"/>
                            </a:solidFill>
                            <a:latin typeface="Cambria Math" panose="02040503050406030204" pitchFamily="18" charset="0"/>
                          </a:rPr>
                          <m:t>𝟒</m:t>
                        </m:r>
                      </m:den>
                    </m:f>
                    <m:r>
                      <a:rPr lang="en-US" sz="4000" b="1">
                        <a:solidFill>
                          <a:prstClr val="black"/>
                        </a:solidFill>
                        <a:latin typeface="Cambria Math" panose="02040503050406030204" pitchFamily="18" charset="0"/>
                      </a:rPr>
                      <m:t> </m:t>
                    </m:r>
                  </m:oMath>
                </a14:m>
                <a:r>
                  <a:rPr lang="pl-PL" sz="4000" b="1">
                    <a:solidFill>
                      <a:prstClr val="black"/>
                    </a:solidFill>
                  </a:rPr>
                  <a:t>× 0,4)</a:t>
                </a:r>
              </a:p>
            </p:txBody>
          </p:sp>
        </mc:Choice>
        <mc:Fallback xmlns="">
          <p:sp>
            <p:nvSpPr>
              <p:cNvPr id="6" name="TextBox 5">
                <a:extLst>
                  <a:ext uri="{FF2B5EF4-FFF2-40B4-BE49-F238E27FC236}">
                    <a16:creationId xmlns:a16="http://schemas.microsoft.com/office/drawing/2014/main" id="{B0B47BCF-366C-C747-5EFB-DF291B18E0E4}"/>
                  </a:ext>
                </a:extLst>
              </p:cNvPr>
              <p:cNvSpPr txBox="1">
                <a:spLocks noRot="1" noChangeAspect="1" noMove="1" noResize="1" noEditPoints="1" noAdjustHandles="1" noChangeArrowheads="1" noChangeShapeType="1" noTextEdit="1"/>
              </p:cNvSpPr>
              <p:nvPr/>
            </p:nvSpPr>
            <p:spPr>
              <a:xfrm>
                <a:off x="2281269" y="1651257"/>
                <a:ext cx="6692677" cy="1218603"/>
              </a:xfrm>
              <a:prstGeom prst="rect">
                <a:avLst/>
              </a:prstGeom>
              <a:blipFill>
                <a:blip r:embed="rId7"/>
                <a:stretch>
                  <a:fillRect l="-4554" b="-125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A835A6A-D10F-F5E8-E764-6231107FB646}"/>
              </a:ext>
            </a:extLst>
          </p:cNvPr>
          <p:cNvSpPr txBox="1"/>
          <p:nvPr/>
        </p:nvSpPr>
        <p:spPr>
          <a:xfrm>
            <a:off x="2674872" y="2925391"/>
            <a:ext cx="8795910" cy="1732590"/>
          </a:xfrm>
          <a:prstGeom prst="rect">
            <a:avLst/>
          </a:prstGeom>
          <a:noFill/>
        </p:spPr>
        <p:txBody>
          <a:bodyPr wrap="square" lIns="0" tIns="0" rIns="0" bIns="0"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pt-BR"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 15 : (6,3 - 0,3)</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pt-BR"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 15 : 6</a:t>
            </a:r>
          </a:p>
        </p:txBody>
      </p:sp>
      <p:sp>
        <p:nvSpPr>
          <p:cNvPr id="11" name="TextBox 10">
            <a:extLst>
              <a:ext uri="{FF2B5EF4-FFF2-40B4-BE49-F238E27FC236}">
                <a16:creationId xmlns:a16="http://schemas.microsoft.com/office/drawing/2014/main" id="{EA77152B-E3A5-4CCE-091A-244EC1CAB324}"/>
              </a:ext>
            </a:extLst>
          </p:cNvPr>
          <p:cNvSpPr txBox="1"/>
          <p:nvPr/>
        </p:nvSpPr>
        <p:spPr>
          <a:xfrm>
            <a:off x="2674872" y="4672180"/>
            <a:ext cx="8795910" cy="809261"/>
          </a:xfrm>
          <a:prstGeom prst="rect">
            <a:avLst/>
          </a:prstGeom>
          <a:noFill/>
        </p:spPr>
        <p:txBody>
          <a:bodyPr wrap="square" lIns="0" tIns="0" rIns="0" bIns="0"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pt-BR"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pt-BR"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2,5</a:t>
            </a:r>
          </a:p>
        </p:txBody>
      </p:sp>
    </p:spTree>
    <p:extLst>
      <p:ext uri="{BB962C8B-B14F-4D97-AF65-F5344CB8AC3E}">
        <p14:creationId xmlns:p14="http://schemas.microsoft.com/office/powerpoint/2010/main" val="424270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grpSp>
        <p:nvGrpSpPr>
          <p:cNvPr id="15" name="Group 14">
            <a:extLst>
              <a:ext uri="{FF2B5EF4-FFF2-40B4-BE49-F238E27FC236}">
                <a16:creationId xmlns:a16="http://schemas.microsoft.com/office/drawing/2014/main" id="{946AF01C-6646-4BDB-9137-0AE59BAC84B2}"/>
              </a:ext>
            </a:extLst>
          </p:cNvPr>
          <p:cNvGrpSpPr/>
          <p:nvPr/>
        </p:nvGrpSpPr>
        <p:grpSpPr>
          <a:xfrm>
            <a:off x="402544" y="1630870"/>
            <a:ext cx="7543800" cy="3318634"/>
            <a:chOff x="402544" y="1630870"/>
            <a:chExt cx="7543800" cy="3318634"/>
          </a:xfrm>
        </p:grpSpPr>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sp>
          <p:nvSpPr>
            <p:cNvPr id="8" name="TextBox 7">
              <a:extLst>
                <a:ext uri="{FF2B5EF4-FFF2-40B4-BE49-F238E27FC236}">
                  <a16:creationId xmlns:a16="http://schemas.microsoft.com/office/drawing/2014/main" id="{8DF7E5A8-1A40-4B5A-BA82-40EC6D3BECA3}"/>
                </a:ext>
              </a:extLst>
            </p:cNvPr>
            <p:cNvSpPr txBox="1"/>
            <p:nvPr/>
          </p:nvSpPr>
          <p:spPr>
            <a:xfrm>
              <a:off x="1435201" y="1981200"/>
              <a:ext cx="5424562" cy="2462213"/>
            </a:xfrm>
            <a:prstGeom prst="rect">
              <a:avLst/>
            </a:prstGeom>
            <a:noFill/>
            <a:effectLst>
              <a:outerShdw dist="38100" dir="2700000" algn="tl" rotWithShape="0">
                <a:prstClr val="black">
                  <a:alpha val="40000"/>
                </a:prstClr>
              </a:outerShdw>
            </a:effectLst>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Vận dụng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ED5565"/>
                  </a:solidFill>
                  <a:effectLst/>
                  <a:uLnTx/>
                  <a:uFillTx/>
                  <a:latin typeface="iCiel Cadena" panose="02000503000000020004" pitchFamily="50" charset="0"/>
                  <a:ea typeface="+mn-ea"/>
                  <a:cs typeface="+mn-cs"/>
                </a:rPr>
                <a:t>Trải nghiệm</a:t>
              </a:r>
              <a:endParaRPr kumimoji="0" lang="en-US" sz="80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endParaRPr>
            </a:p>
          </p:txBody>
        </p:sp>
      </p:grpSp>
      <p:grpSp>
        <p:nvGrpSpPr>
          <p:cNvPr id="3" name="Group 2">
            <a:extLst>
              <a:ext uri="{FF2B5EF4-FFF2-40B4-BE49-F238E27FC236}">
                <a16:creationId xmlns:a16="http://schemas.microsoft.com/office/drawing/2014/main" id="{53579CA1-AEBB-441F-9E39-0A27B7495EEE}"/>
              </a:ext>
            </a:extLst>
          </p:cNvPr>
          <p:cNvGrpSpPr/>
          <p:nvPr/>
        </p:nvGrpSpPr>
        <p:grpSpPr>
          <a:xfrm>
            <a:off x="355262" y="99157"/>
            <a:ext cx="7519073" cy="1424421"/>
            <a:chOff x="355262" y="99157"/>
            <a:chExt cx="7519073" cy="1424421"/>
          </a:xfrm>
        </p:grpSpPr>
        <p:pic>
          <p:nvPicPr>
            <p:cNvPr id="10" name="Graphic 9">
              <a:extLst>
                <a:ext uri="{FF2B5EF4-FFF2-40B4-BE49-F238E27FC236}">
                  <a16:creationId xmlns:a16="http://schemas.microsoft.com/office/drawing/2014/main" id="{E655E2DE-D0EC-4A81-8AB3-39755BEDBA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262" y="99157"/>
              <a:ext cx="7519073" cy="1424421"/>
            </a:xfrm>
            <a:prstGeom prst="rect">
              <a:avLst/>
            </a:prstGeom>
          </p:spPr>
        </p:pic>
        <p:sp>
          <p:nvSpPr>
            <p:cNvPr id="11" name="TextBox 10">
              <a:extLst>
                <a:ext uri="{FF2B5EF4-FFF2-40B4-BE49-F238E27FC236}">
                  <a16:creationId xmlns:a16="http://schemas.microsoft.com/office/drawing/2014/main" id="{68196072-5109-4412-82E6-92E6D81987B7}"/>
                </a:ext>
              </a:extLst>
            </p:cNvPr>
            <p:cNvSpPr txBox="1"/>
            <p:nvPr/>
          </p:nvSpPr>
          <p:spPr>
            <a:xfrm>
              <a:off x="1464104" y="451958"/>
              <a:ext cx="530138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Thứ</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ngày</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tháng</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năm</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a:t>
              </a:r>
            </a:p>
          </p:txBody>
        </p:sp>
      </p:grpSp>
    </p:spTree>
    <p:extLst>
      <p:ext uri="{BB962C8B-B14F-4D97-AF65-F5344CB8AC3E}">
        <p14:creationId xmlns:p14="http://schemas.microsoft.com/office/powerpoint/2010/main" val="357417319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25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250" fill="hold"/>
                                            <p:tgtEl>
                                              <p:spTgt spid="15"/>
                                            </p:tgtEl>
                                            <p:attrNameLst>
                                              <p:attrName>ppt_x</p:attrName>
                                            </p:attrNameLst>
                                          </p:cBhvr>
                                          <p:tavLst>
                                            <p:tav tm="0">
                                              <p:val>
                                                <p:strVal val="#ppt_x"/>
                                              </p:val>
                                            </p:tav>
                                            <p:tav tm="100000">
                                              <p:val>
                                                <p:strVal val="#ppt_x"/>
                                              </p:val>
                                            </p:tav>
                                          </p:tavLst>
                                        </p:anim>
                                        <p:anim calcmode="lin" valueType="num">
                                          <p:cBhvr additive="base">
                                            <p:cTn id="13"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533400" y="383432"/>
            <a:ext cx="1184643" cy="978932"/>
            <a:chOff x="206139" y="213360"/>
            <a:chExt cx="1184643" cy="978932"/>
          </a:xfrm>
        </p:grpSpPr>
        <p:sp>
          <p:nvSpPr>
            <p:cNvPr id="8" name="Oval 7">
              <a:extLst>
                <a:ext uri="{FF2B5EF4-FFF2-40B4-BE49-F238E27FC236}">
                  <a16:creationId xmlns:a16="http://schemas.microsoft.com/office/drawing/2014/main" id="{3C00CD3A-90F4-45B2-8642-F1D19D8738B6}"/>
                </a:ext>
              </a:extLst>
            </p:cNvPr>
            <p:cNvSpPr/>
            <p:nvPr/>
          </p:nvSpPr>
          <p:spPr>
            <a:xfrm>
              <a:off x="293901" y="453628"/>
              <a:ext cx="1096881"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11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10" name="TextBox 9">
            <a:extLst>
              <a:ext uri="{FF2B5EF4-FFF2-40B4-BE49-F238E27FC236}">
                <a16:creationId xmlns:a16="http://schemas.microsoft.com/office/drawing/2014/main" id="{EB516ED7-4121-008E-69BF-4D950BDC9688}"/>
              </a:ext>
            </a:extLst>
          </p:cNvPr>
          <p:cNvSpPr txBox="1"/>
          <p:nvPr/>
        </p:nvSpPr>
        <p:spPr>
          <a:xfrm>
            <a:off x="1828800" y="707826"/>
            <a:ext cx="966611" cy="615553"/>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Số?</a:t>
            </a:r>
          </a:p>
        </p:txBody>
      </p:sp>
      <p:sp>
        <p:nvSpPr>
          <p:cNvPr id="7" name="TextBox 6">
            <a:extLst>
              <a:ext uri="{FF2B5EF4-FFF2-40B4-BE49-F238E27FC236}">
                <a16:creationId xmlns:a16="http://schemas.microsoft.com/office/drawing/2014/main" id="{024B8803-4C1D-AA64-1C87-A9D5A36570ED}"/>
              </a:ext>
            </a:extLst>
          </p:cNvPr>
          <p:cNvSpPr txBox="1"/>
          <p:nvPr/>
        </p:nvSpPr>
        <p:spPr>
          <a:xfrm>
            <a:off x="799516" y="1455260"/>
            <a:ext cx="10482559" cy="1846659"/>
          </a:xfrm>
          <a:prstGeom prst="rect">
            <a:avLst/>
          </a:prstGeom>
          <a:noFill/>
        </p:spPr>
        <p:txBody>
          <a:bodyPr wrap="square" lIns="0" tIns="0" rIns="0" bIns="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Mẹ mua 1,5 kg cam hết 27 000 đồng. Sau đó</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mẹ mua thêm 2,5 kg cam cùng loại. Mẹ đã mua</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cam hết </a:t>
            </a:r>
            <a:r>
              <a:rPr kumimoji="0" lang="vi-VN" sz="4000" b="1" i="0" u="none" strike="noStrike" kern="1200" cap="none" spc="0" normalizeH="0" baseline="0" noProof="0">
                <a:ln>
                  <a:noFill/>
                </a:ln>
                <a:solidFill>
                  <a:srgbClr val="1153C9"/>
                </a:solidFill>
                <a:effectLst/>
                <a:uLnTx/>
                <a:uFillTx/>
                <a:latin typeface="Arial" panose="020B0604020202020204" pitchFamily="34" charset="0"/>
                <a:ea typeface="+mn-ea"/>
                <a:cs typeface="Arial" panose="020B0604020202020204" pitchFamily="34" charset="0"/>
                <a:sym typeface="Arial" panose="020B0604020202020204" pitchFamily="34" charset="0"/>
              </a:rPr>
              <a:t>.?.</a:t>
            </a:r>
            <a:r>
              <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đồng.</a:t>
            </a:r>
          </a:p>
        </p:txBody>
      </p:sp>
      <p:pic>
        <p:nvPicPr>
          <p:cNvPr id="13" name="Picture 12">
            <a:extLst>
              <a:ext uri="{FF2B5EF4-FFF2-40B4-BE49-F238E27FC236}">
                <a16:creationId xmlns:a16="http://schemas.microsoft.com/office/drawing/2014/main" id="{622EE297-38D0-E9F6-6EBD-FC46D4ABA5F6}"/>
              </a:ext>
            </a:extLst>
          </p:cNvPr>
          <p:cNvPicPr>
            <a:picLocks noChangeAspect="1"/>
          </p:cNvPicPr>
          <p:nvPr/>
        </p:nvPicPr>
        <p:blipFill>
          <a:blip r:embed="rId7"/>
          <a:stretch>
            <a:fillRect/>
          </a:stretch>
        </p:blipFill>
        <p:spPr>
          <a:xfrm>
            <a:off x="3505200" y="3351130"/>
            <a:ext cx="4619965" cy="3301918"/>
          </a:xfrm>
          <a:prstGeom prst="rect">
            <a:avLst/>
          </a:prstGeom>
        </p:spPr>
      </p:pic>
    </p:spTree>
    <p:extLst>
      <p:ext uri="{BB962C8B-B14F-4D97-AF65-F5344CB8AC3E}">
        <p14:creationId xmlns:p14="http://schemas.microsoft.com/office/powerpoint/2010/main" val="5305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381000" y="304800"/>
              <a:ext cx="11430000"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8348" y="-298381"/>
            <a:ext cx="6544925" cy="978932"/>
          </a:xfrm>
          <a:prstGeom prst="rect">
            <a:avLst/>
          </a:prstGeom>
        </p:spPr>
      </p:pic>
      <p:sp>
        <p:nvSpPr>
          <p:cNvPr id="56" name="Rectangle 55"/>
          <p:cNvSpPr/>
          <p:nvPr/>
        </p:nvSpPr>
        <p:spPr>
          <a:xfrm>
            <a:off x="381000" y="533400"/>
            <a:ext cx="11430000" cy="6019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75" name="Google Shape;849;p66"/>
          <p:cNvSpPr txBox="1">
            <a:spLocks/>
          </p:cNvSpPr>
          <p:nvPr/>
        </p:nvSpPr>
        <p:spPr>
          <a:xfrm>
            <a:off x="3657600" y="346072"/>
            <a:ext cx="4481357" cy="78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3500" b="0" i="0" u="none" strike="noStrike" cap="none">
                <a:solidFill>
                  <a:schemeClr val="accent2"/>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2pPr>
            <a:lvl3pPr marR="0" lvl="2"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3pPr>
            <a:lvl4pPr marR="0" lvl="3"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4pPr>
            <a:lvl5pPr marR="0" lvl="4"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5pPr>
            <a:lvl6pPr marR="0" lvl="5"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6pPr>
            <a:lvl7pPr marR="0" lvl="6"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7pPr>
            <a:lvl8pPr marR="0" lvl="7"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8pPr>
            <a:lvl9pPr marR="0" lvl="8" algn="l" rtl="0">
              <a:lnSpc>
                <a:spcPct val="100000"/>
              </a:lnSpc>
              <a:spcBef>
                <a:spcPts val="0"/>
              </a:spcBef>
              <a:spcAft>
                <a:spcPts val="0"/>
              </a:spcAft>
              <a:buClr>
                <a:schemeClr val="dk1"/>
              </a:buClr>
              <a:buSzPts val="3500"/>
              <a:buFont typeface="Fredericka the Great"/>
              <a:buNone/>
              <a:defRPr sz="3500" b="0" i="0" u="none" strike="noStrike" cap="none">
                <a:solidFill>
                  <a:schemeClr val="dk1"/>
                </a:solidFill>
                <a:latin typeface="Fredericka the Great"/>
                <a:ea typeface="Fredericka the Great"/>
                <a:cs typeface="Fredericka the Great"/>
                <a:sym typeface="Fredericka the Great"/>
              </a:defRPr>
            </a:lvl9pPr>
          </a:lstStyle>
          <a:p>
            <a:pPr marL="0" marR="0" lvl="0" indent="0" algn="ctr" defTabSz="914400" rtl="0" eaLnBrk="1" fontAlgn="auto" latinLnBrk="0" hangingPunct="1">
              <a:lnSpc>
                <a:spcPct val="100000"/>
              </a:lnSpc>
              <a:spcBef>
                <a:spcPts val="0"/>
              </a:spcBef>
              <a:spcAft>
                <a:spcPts val="0"/>
              </a:spcAft>
              <a:buClr>
                <a:srgbClr val="48CFAD"/>
              </a:buClr>
              <a:buSzPts val="990"/>
              <a:buFont typeface="Ranchers"/>
              <a:buNone/>
              <a:tabLst/>
              <a:defRPr/>
            </a:pPr>
            <a:r>
              <a:rPr kumimoji="0" lang="en-US" sz="4400" b="0" i="0" u="none" strike="noStrike" kern="0" cap="none" spc="0" normalizeH="0" baseline="0" noProof="0">
                <a:ln>
                  <a:noFill/>
                </a:ln>
                <a:solidFill>
                  <a:srgbClr val="A0D468">
                    <a:lumMod val="50000"/>
                  </a:srgbClr>
                </a:solidFill>
                <a:effectLst/>
                <a:uLnTx/>
                <a:uFillTx/>
                <a:latin typeface="iCiel Cadena" panose="02000503000000020004" pitchFamily="2" charset="77"/>
                <a:ea typeface="+mn-ea"/>
                <a:cs typeface="+mn-cs"/>
                <a:sym typeface="Ranchers"/>
              </a:rPr>
              <a:t>Yêu cầu cần đạt</a:t>
            </a:r>
            <a:endParaRPr kumimoji="0" lang="en-US" sz="4400" b="0" i="0" u="none" strike="noStrike" kern="0" cap="none" spc="0" normalizeH="0" baseline="0" noProof="0" dirty="0">
              <a:ln>
                <a:noFill/>
              </a:ln>
              <a:solidFill>
                <a:srgbClr val="A0D468">
                  <a:lumMod val="50000"/>
                </a:srgbClr>
              </a:solidFill>
              <a:effectLst/>
              <a:uLnTx/>
              <a:uFillTx/>
              <a:latin typeface="iCiel Cadena" panose="02000503000000020004" pitchFamily="2" charset="77"/>
              <a:ea typeface="+mn-ea"/>
              <a:cs typeface="+mn-cs"/>
              <a:sym typeface="Ranchers"/>
            </a:endParaRPr>
          </a:p>
        </p:txBody>
      </p:sp>
      <p:sp>
        <p:nvSpPr>
          <p:cNvPr id="5" name="Google Shape;850;p66">
            <a:extLst>
              <a:ext uri="{FF2B5EF4-FFF2-40B4-BE49-F238E27FC236}">
                <a16:creationId xmlns:a16="http://schemas.microsoft.com/office/drawing/2014/main" id="{46B8C298-1590-7847-C16B-384A4A456607}"/>
              </a:ext>
            </a:extLst>
          </p:cNvPr>
          <p:cNvSpPr txBox="1">
            <a:spLocks/>
          </p:cNvSpPr>
          <p:nvPr/>
        </p:nvSpPr>
        <p:spPr>
          <a:xfrm>
            <a:off x="677456" y="2162565"/>
            <a:ext cx="11068544" cy="436859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3733"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5200"/>
              <a:buFont typeface="Ranchers"/>
              <a:buNone/>
              <a:defRPr sz="6933" b="0" i="0" u="none" strike="noStrike" cap="none">
                <a:solidFill>
                  <a:schemeClr val="dk1"/>
                </a:solidFill>
                <a:latin typeface="Ranchers"/>
                <a:ea typeface="Ranchers"/>
                <a:cs typeface="Ranchers"/>
                <a:sym typeface="Ranchers"/>
              </a:defRPr>
            </a:lvl9pPr>
          </a:lstStyle>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Củng cố, hoàn thiện các kiến thức, kĩ năng liên quan đến:</a:t>
            </a:r>
          </a:p>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 Thực hiện các phép tính với số thập phân (theo yêu cầu của chương trình).</a:t>
            </a:r>
          </a:p>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 Vận dụng được tính chất của các phép tính với số thập phân và quan hệ giữa các phép tính đó trong thực hành tính toán.</a:t>
            </a:r>
          </a:p>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 Thực hiện được phép nhân nhẩm một số thập phân với 10; 100; 1000; … hoặc với 0,1; 0,01; 0,001; …</a:t>
            </a:r>
          </a:p>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 Thực hiện được phép chia nhẩm một số thập phân cho 10; 100; 1000; … hoặc cho 0,1; 0,01; 0,001; …</a:t>
            </a:r>
          </a:p>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a:t>
            </a: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Giải quyết vấn đề gắn với việc giải các bài toán liên quan đến các phép tính với các số thập phân (bài toán tìm số trung bình cộng, bài toán tìm hai số khi biết tổng và hiệu của hai số đó, bài toán tìm hai số khi biết tổng (hoặc hiệu) và tỉ số của hai số đó.</a:t>
            </a:r>
          </a:p>
          <a:p>
            <a:pPr marL="0" marR="0" lvl="0" indent="0" algn="just" defTabSz="914400" rtl="0" eaLnBrk="1" fontAlgn="auto" latinLnBrk="0" hangingPunct="1">
              <a:lnSpc>
                <a:spcPct val="100000"/>
              </a:lnSpc>
              <a:spcBef>
                <a:spcPts val="0"/>
              </a:spcBef>
              <a:spcAft>
                <a:spcPts val="0"/>
              </a:spcAft>
              <a:buClr>
                <a:srgbClr val="48CFAD"/>
              </a:buClr>
              <a:buSzPts val="3500"/>
              <a:buFont typeface="Ranchers"/>
              <a:buNone/>
              <a:tabLst/>
              <a:defRPr/>
            </a:pP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a:t>
            </a: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Ranchers"/>
              </a:rPr>
              <a:t>HS có cơ hội để phát triển các năng lực tư duy và lập luận toán học, giao tiếp toán học, mô hình hoá toán học, giải quyết vấn đề toán học và các phẩm chất nhân ái, chăm chỉ, trung thực, trách nhiệm.</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Ranchers"/>
            </a:endParaRPr>
          </a:p>
        </p:txBody>
      </p:sp>
    </p:spTree>
    <p:extLst>
      <p:ext uri="{BB962C8B-B14F-4D97-AF65-F5344CB8AC3E}">
        <p14:creationId xmlns:p14="http://schemas.microsoft.com/office/powerpoint/2010/main" val="378427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120152" y="-87641"/>
            <a:ext cx="1184643" cy="978932"/>
            <a:chOff x="206139" y="213360"/>
            <a:chExt cx="1184643" cy="978932"/>
          </a:xfrm>
        </p:grpSpPr>
        <p:sp>
          <p:nvSpPr>
            <p:cNvPr id="8" name="Oval 7">
              <a:extLst>
                <a:ext uri="{FF2B5EF4-FFF2-40B4-BE49-F238E27FC236}">
                  <a16:creationId xmlns:a16="http://schemas.microsoft.com/office/drawing/2014/main" id="{3C00CD3A-90F4-45B2-8642-F1D19D8738B6}"/>
                </a:ext>
              </a:extLst>
            </p:cNvPr>
            <p:cNvSpPr/>
            <p:nvPr/>
          </p:nvSpPr>
          <p:spPr>
            <a:xfrm>
              <a:off x="293901" y="453628"/>
              <a:ext cx="1096881"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11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sp>
        <p:nvSpPr>
          <p:cNvPr id="7" name="TextBox 6">
            <a:extLst>
              <a:ext uri="{FF2B5EF4-FFF2-40B4-BE49-F238E27FC236}">
                <a16:creationId xmlns:a16="http://schemas.microsoft.com/office/drawing/2014/main" id="{024B8803-4C1D-AA64-1C87-A9D5A36570ED}"/>
              </a:ext>
            </a:extLst>
          </p:cNvPr>
          <p:cNvSpPr txBox="1"/>
          <p:nvPr/>
        </p:nvSpPr>
        <p:spPr>
          <a:xfrm>
            <a:off x="885879" y="891291"/>
            <a:ext cx="10482559" cy="1846659"/>
          </a:xfrm>
          <a:prstGeom prst="rect">
            <a:avLst/>
          </a:prstGeom>
          <a:noFill/>
        </p:spPr>
        <p:txBody>
          <a:bodyPr wrap="square" lIns="0" tIns="0" rIns="0" bIns="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40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Mẹ mua 1,5 kg cam hết 27 000 đồng. Sau đó</a:t>
            </a:r>
            <a:r>
              <a:rPr kumimoji="0" lang="en-US" sz="40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sz="40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mẹ mua thêm 2,5 kg cam cùng loại. Mẹ đã mua</a:t>
            </a:r>
            <a:r>
              <a:rPr kumimoji="0" lang="en-US" sz="40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sz="40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cam hết </a:t>
            </a:r>
            <a:r>
              <a:rPr kumimoji="0" lang="vi-VN" sz="4000" i="0" u="none" strike="noStrike" kern="1200" cap="none" spc="0" normalizeH="0" baseline="0" noProof="0">
                <a:ln>
                  <a:noFill/>
                </a:ln>
                <a:solidFill>
                  <a:srgbClr val="1153C9"/>
                </a:solidFill>
                <a:effectLst/>
                <a:uLnTx/>
                <a:uFillTx/>
                <a:latin typeface="Arial" panose="020B0604020202020204" pitchFamily="34" charset="0"/>
                <a:ea typeface="+mn-ea"/>
                <a:cs typeface="Arial" panose="020B0604020202020204" pitchFamily="34" charset="0"/>
                <a:sym typeface="Arial" panose="020B0604020202020204" pitchFamily="34" charset="0"/>
              </a:rPr>
              <a:t>.?.</a:t>
            </a:r>
            <a:r>
              <a:rPr kumimoji="0" lang="vi-VN" sz="40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đồng.</a:t>
            </a:r>
          </a:p>
        </p:txBody>
      </p:sp>
      <p:sp>
        <p:nvSpPr>
          <p:cNvPr id="6" name="TextBox 5">
            <a:extLst>
              <a:ext uri="{FF2B5EF4-FFF2-40B4-BE49-F238E27FC236}">
                <a16:creationId xmlns:a16="http://schemas.microsoft.com/office/drawing/2014/main" id="{6AA735C5-013E-8C7D-C663-325A794B516D}"/>
              </a:ext>
            </a:extLst>
          </p:cNvPr>
          <p:cNvSpPr txBox="1"/>
          <p:nvPr/>
        </p:nvSpPr>
        <p:spPr>
          <a:xfrm>
            <a:off x="1981200" y="3034615"/>
            <a:ext cx="7748360" cy="2462213"/>
          </a:xfrm>
          <a:prstGeom prst="rect">
            <a:avLst/>
          </a:prstGeom>
          <a:noFill/>
        </p:spPr>
        <p:txBody>
          <a:bodyPr wrap="square" lIns="0" tIns="0" rIns="0" bIns="0" rtlCol="0">
            <a:spAutoFit/>
          </a:bodyPr>
          <a:lstStyle/>
          <a:p>
            <a:pPr lvl="0" algn="ctr">
              <a:defRPr/>
            </a:pPr>
            <a:r>
              <a:rPr lang="en-US" sz="4000" b="1">
                <a:solidFill>
                  <a:srgbClr val="FF0000"/>
                </a:solidFill>
              </a:rPr>
              <a:t>Tóm tắt</a:t>
            </a:r>
          </a:p>
          <a:p>
            <a:pPr lvl="0" algn="ctr">
              <a:defRPr/>
            </a:pPr>
            <a:r>
              <a:rPr lang="en-US" sz="4000" b="1"/>
              <a:t>1,5 kg cam: 27 000 đồng</a:t>
            </a:r>
          </a:p>
          <a:p>
            <a:pPr lvl="0" algn="ctr">
              <a:defRPr/>
            </a:pPr>
            <a:r>
              <a:rPr lang="en-US" sz="4000" b="1"/>
              <a:t>Mua thêm 2,5 kg cam cùng loại</a:t>
            </a:r>
          </a:p>
          <a:p>
            <a:pPr lvl="0" algn="ctr">
              <a:defRPr/>
            </a:pPr>
            <a:r>
              <a:rPr lang="en-US" sz="4000" b="1"/>
              <a:t>Mua cam hết: .?. đồng.</a:t>
            </a:r>
            <a:endParaRPr kumimoji="0" lang="vi-VN"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210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32248"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B9EEFB"/>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52E578CC-26C6-47BA-92D2-DDEF773DE445}"/>
              </a:ext>
            </a:extLst>
          </p:cNvPr>
          <p:cNvGrpSpPr/>
          <p:nvPr/>
        </p:nvGrpSpPr>
        <p:grpSpPr>
          <a:xfrm>
            <a:off x="120152" y="-87641"/>
            <a:ext cx="1184643" cy="978932"/>
            <a:chOff x="206139" y="213360"/>
            <a:chExt cx="1184643" cy="978932"/>
          </a:xfrm>
        </p:grpSpPr>
        <p:sp>
          <p:nvSpPr>
            <p:cNvPr id="8" name="Oval 7">
              <a:extLst>
                <a:ext uri="{FF2B5EF4-FFF2-40B4-BE49-F238E27FC236}">
                  <a16:creationId xmlns:a16="http://schemas.microsoft.com/office/drawing/2014/main" id="{3C00CD3A-90F4-45B2-8642-F1D19D8738B6}"/>
                </a:ext>
              </a:extLst>
            </p:cNvPr>
            <p:cNvSpPr/>
            <p:nvPr/>
          </p:nvSpPr>
          <p:spPr>
            <a:xfrm>
              <a:off x="293901" y="453628"/>
              <a:ext cx="1096881"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t>11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sp>
        <p:nvSpPr>
          <p:cNvPr id="7" name="TextBox 6">
            <a:extLst>
              <a:ext uri="{FF2B5EF4-FFF2-40B4-BE49-F238E27FC236}">
                <a16:creationId xmlns:a16="http://schemas.microsoft.com/office/drawing/2014/main" id="{024B8803-4C1D-AA64-1C87-A9D5A36570ED}"/>
              </a:ext>
            </a:extLst>
          </p:cNvPr>
          <p:cNvSpPr txBox="1"/>
          <p:nvPr/>
        </p:nvSpPr>
        <p:spPr>
          <a:xfrm>
            <a:off x="1457196" y="311848"/>
            <a:ext cx="10025544" cy="1661993"/>
          </a:xfrm>
          <a:prstGeom prst="rect">
            <a:avLst/>
          </a:prstGeom>
          <a:noFill/>
        </p:spPr>
        <p:txBody>
          <a:bodyPr wrap="square" lIns="0" tIns="0" rIns="0" bIns="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Mẹ mua 1,5 kg cam hết 27 000 đồng. Sau đó</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mẹ mua thêm 2,5 kg cam cùng loại. Mẹ đã mua</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cam hết </a:t>
            </a:r>
            <a:r>
              <a:rPr kumimoji="0" lang="vi-VN" sz="3600" b="0" i="0" u="none" strike="noStrike" kern="1200" cap="none" spc="0" normalizeH="0" baseline="0" noProof="0">
                <a:ln>
                  <a:noFill/>
                </a:ln>
                <a:solidFill>
                  <a:srgbClr val="1153C9"/>
                </a:solidFill>
                <a:effectLst/>
                <a:uLnTx/>
                <a:uFillTx/>
                <a:latin typeface="Arial" panose="020B0604020202020204" pitchFamily="34" charset="0"/>
                <a:ea typeface="+mn-ea"/>
                <a:cs typeface="Arial" panose="020B0604020202020204" pitchFamily="34" charset="0"/>
                <a:sym typeface="Arial" panose="020B0604020202020204" pitchFamily="34" charset="0"/>
              </a:rPr>
              <a:t>.?.</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đồng.</a:t>
            </a:r>
          </a:p>
        </p:txBody>
      </p:sp>
      <p:sp>
        <p:nvSpPr>
          <p:cNvPr id="6" name="TextBox 5">
            <a:extLst>
              <a:ext uri="{FF2B5EF4-FFF2-40B4-BE49-F238E27FC236}">
                <a16:creationId xmlns:a16="http://schemas.microsoft.com/office/drawing/2014/main" id="{6AA735C5-013E-8C7D-C663-325A794B516D}"/>
              </a:ext>
            </a:extLst>
          </p:cNvPr>
          <p:cNvSpPr txBox="1"/>
          <p:nvPr/>
        </p:nvSpPr>
        <p:spPr>
          <a:xfrm>
            <a:off x="677013" y="2288936"/>
            <a:ext cx="10773478" cy="3939540"/>
          </a:xfrm>
          <a:prstGeom prst="rect">
            <a:avLst/>
          </a:prstGeom>
          <a:noFill/>
        </p:spPr>
        <p:txBody>
          <a:bodyPr wrap="square" lIns="0" tIns="0" rIns="0" bIns="0" rtlCol="0">
            <a:spAutoFit/>
          </a:bodyPr>
          <a:lstStyle/>
          <a:p>
            <a:pPr lvl="0" algn="ctr">
              <a:defRPr/>
            </a:pPr>
            <a:r>
              <a:rPr lang="en-US" sz="3200" b="1">
                <a:solidFill>
                  <a:srgbClr val="1153C9"/>
                </a:solidFill>
              </a:rPr>
              <a:t>Bài giải</a:t>
            </a:r>
          </a:p>
          <a:p>
            <a:pPr lvl="0" algn="ctr">
              <a:defRPr/>
            </a:pPr>
            <a:r>
              <a:rPr lang="en-US" sz="3200" b="1">
                <a:solidFill>
                  <a:srgbClr val="002060"/>
                </a:solidFill>
              </a:rPr>
              <a:t>Giá tiền mua 1 kg cam là:</a:t>
            </a:r>
          </a:p>
          <a:p>
            <a:pPr lvl="0" algn="ctr">
              <a:defRPr/>
            </a:pPr>
            <a:r>
              <a:rPr lang="en-US" sz="3200" b="1">
                <a:solidFill>
                  <a:srgbClr val="002060"/>
                </a:solidFill>
              </a:rPr>
              <a:t>27 000 : 1,5 = 18 000 (đồng)</a:t>
            </a:r>
          </a:p>
          <a:p>
            <a:pPr lvl="0" algn="ctr">
              <a:defRPr/>
            </a:pPr>
            <a:r>
              <a:rPr lang="en-US" sz="3200" b="1">
                <a:solidFill>
                  <a:srgbClr val="002060"/>
                </a:solidFill>
              </a:rPr>
              <a:t>Giá tiền mua 2,5 kg cam là:</a:t>
            </a:r>
          </a:p>
          <a:p>
            <a:pPr lvl="0" algn="ctr">
              <a:defRPr/>
            </a:pPr>
            <a:r>
              <a:rPr lang="en-US" sz="3200" b="1">
                <a:solidFill>
                  <a:srgbClr val="002060"/>
                </a:solidFill>
              </a:rPr>
              <a:t>18 000 x 2,5 = 45 000 (đồng)</a:t>
            </a:r>
          </a:p>
          <a:p>
            <a:pPr lvl="0" algn="ctr">
              <a:defRPr/>
            </a:pPr>
            <a:r>
              <a:rPr lang="en-US" sz="3200" b="1">
                <a:solidFill>
                  <a:srgbClr val="002060"/>
                </a:solidFill>
              </a:rPr>
              <a:t>Mẹ đã mua cam hết số tiền là:</a:t>
            </a:r>
          </a:p>
          <a:p>
            <a:pPr lvl="0" algn="ctr">
              <a:defRPr/>
            </a:pPr>
            <a:r>
              <a:rPr lang="en-US" sz="3200" b="1">
                <a:solidFill>
                  <a:srgbClr val="002060"/>
                </a:solidFill>
              </a:rPr>
              <a:t>27 000 + 45 000 = 72 000 (đồng)</a:t>
            </a:r>
          </a:p>
          <a:p>
            <a:pPr lvl="0" algn="ctr">
              <a:defRPr/>
            </a:pPr>
            <a:r>
              <a:rPr lang="en-US" sz="3200" b="1">
                <a:solidFill>
                  <a:srgbClr val="002060"/>
                </a:solidFill>
              </a:rPr>
              <a:t>Mẹ đã mua cam hết 72 000 đồng.</a:t>
            </a:r>
            <a:endParaRPr kumimoji="0" lang="en-US" sz="3200" b="1" i="0" u="none" strike="noStrike" kern="1200" cap="none" spc="0" normalizeH="0" baseline="0" noProof="0">
              <a:ln>
                <a:noFill/>
              </a:ln>
              <a:solidFill>
                <a:srgbClr val="002060"/>
              </a:solidFill>
              <a:effectLst/>
              <a:uLnTx/>
              <a:uFillTx/>
              <a:sym typeface="Arial" panose="020B0604020202020204" pitchFamily="34" charset="0"/>
            </a:endParaRPr>
          </a:p>
        </p:txBody>
      </p:sp>
      <p:sp>
        <p:nvSpPr>
          <p:cNvPr id="10" name="TextBox 9">
            <a:extLst>
              <a:ext uri="{FF2B5EF4-FFF2-40B4-BE49-F238E27FC236}">
                <a16:creationId xmlns:a16="http://schemas.microsoft.com/office/drawing/2014/main" id="{843ACB47-C88D-0002-B6BA-2A5550F427D2}"/>
              </a:ext>
            </a:extLst>
          </p:cNvPr>
          <p:cNvSpPr txBox="1"/>
          <p:nvPr/>
        </p:nvSpPr>
        <p:spPr>
          <a:xfrm>
            <a:off x="2209800" y="1426891"/>
            <a:ext cx="3048000" cy="553998"/>
          </a:xfrm>
          <a:prstGeom prst="rect">
            <a:avLst/>
          </a:prstGeom>
          <a:solidFill>
            <a:schemeClr val="bg1"/>
          </a:solidFill>
          <a:ln>
            <a:solidFill>
              <a:schemeClr val="bg1"/>
            </a:solidFill>
          </a:ln>
        </p:spPr>
        <p:txBody>
          <a:bodyPr wrap="square" lIns="0" tIns="0" rIns="0" bIns="0"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72 000</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đồng.</a:t>
            </a:r>
          </a:p>
        </p:txBody>
      </p:sp>
    </p:spTree>
    <p:extLst>
      <p:ext uri="{BB962C8B-B14F-4D97-AF65-F5344CB8AC3E}">
        <p14:creationId xmlns:p14="http://schemas.microsoft.com/office/powerpoint/2010/main" val="375560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148BF0-04FE-4EBC-9576-75C8A939BA79}"/>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6440C265-1B96-4D98-BDD0-976630D497E5}"/>
              </a:ext>
            </a:extLst>
          </p:cNvPr>
          <p:cNvPicPr>
            <a:picLocks noChangeAspect="1"/>
          </p:cNvPicPr>
          <p:nvPr/>
        </p:nvPicPr>
        <p:blipFill rotWithShape="1">
          <a:blip r:embed="rId4">
            <a:lum bright="4000" contrast="14000"/>
            <a:extLst>
              <a:ext uri="{28A0092B-C50C-407E-A947-70E740481C1C}">
                <a14:useLocalDpi xmlns:a14="http://schemas.microsoft.com/office/drawing/2010/main" val="0"/>
              </a:ext>
            </a:extLst>
          </a:blip>
          <a:srcRect t="20009"/>
          <a:stretch/>
        </p:blipFill>
        <p:spPr>
          <a:xfrm>
            <a:off x="0" y="0"/>
            <a:ext cx="12235088" cy="5787992"/>
          </a:xfrm>
          <a:prstGeom prst="rect">
            <a:avLst/>
          </a:prstGeom>
        </p:spPr>
      </p:pic>
      <p:pic>
        <p:nvPicPr>
          <p:cNvPr id="6" name="Picture 5">
            <a:extLst>
              <a:ext uri="{FF2B5EF4-FFF2-40B4-BE49-F238E27FC236}">
                <a16:creationId xmlns:a16="http://schemas.microsoft.com/office/drawing/2014/main" id="{82B431B8-A188-4E0D-87F1-6479F806DA86}"/>
              </a:ext>
            </a:extLst>
          </p:cNvPr>
          <p:cNvPicPr>
            <a:picLocks noChangeAspect="1"/>
          </p:cNvPicPr>
          <p:nvPr/>
        </p:nvPicPr>
        <p:blipFill>
          <a:blip r:embed="rId5"/>
          <a:stretch>
            <a:fillRect/>
          </a:stretch>
        </p:blipFill>
        <p:spPr>
          <a:xfrm>
            <a:off x="-43088" y="5137520"/>
            <a:ext cx="12235088" cy="2582964"/>
          </a:xfrm>
          <a:prstGeom prst="rect">
            <a:avLst/>
          </a:prstGeom>
        </p:spPr>
      </p:pic>
      <p:pic>
        <p:nvPicPr>
          <p:cNvPr id="5" name="Graphic 4">
            <a:extLst>
              <a:ext uri="{FF2B5EF4-FFF2-40B4-BE49-F238E27FC236}">
                <a16:creationId xmlns:a16="http://schemas.microsoft.com/office/drawing/2014/main" id="{60B59FB6-F719-4BED-A31C-8C62DFD69776}"/>
              </a:ext>
            </a:extLst>
          </p:cNvPr>
          <p:cNvPicPr>
            <a:picLocks noChangeAspect="1"/>
          </p:cNvPicPr>
          <p:nvPr/>
        </p:nvPicPr>
        <p:blipFill>
          <a:blip r:embed="rId6"/>
          <a:stretch>
            <a:fillRect/>
          </a:stretch>
        </p:blipFill>
        <p:spPr>
          <a:xfrm>
            <a:off x="457200" y="1981200"/>
            <a:ext cx="4320250" cy="4586330"/>
          </a:xfrm>
          <a:prstGeom prst="rect">
            <a:avLst/>
          </a:prstGeom>
        </p:spPr>
      </p:pic>
      <p:sp>
        <p:nvSpPr>
          <p:cNvPr id="8" name="Speech Bubble: Rectangle with Corners Rounded 7">
            <a:extLst>
              <a:ext uri="{FF2B5EF4-FFF2-40B4-BE49-F238E27FC236}">
                <a16:creationId xmlns:a16="http://schemas.microsoft.com/office/drawing/2014/main" id="{2EE93287-BE51-473C-995A-A47D40174678}"/>
              </a:ext>
            </a:extLst>
          </p:cNvPr>
          <p:cNvSpPr/>
          <p:nvPr/>
        </p:nvSpPr>
        <p:spPr>
          <a:xfrm>
            <a:off x="4768514" y="496120"/>
            <a:ext cx="7008792" cy="4114800"/>
          </a:xfrm>
          <a:prstGeom prst="wedgeRoundRectCallout">
            <a:avLst>
              <a:gd name="adj1" fmla="val -57363"/>
              <a:gd name="adj2" fmla="val 26204"/>
              <a:gd name="adj3" fmla="val 16667"/>
            </a:avLst>
          </a:prstGeom>
          <a:solidFill>
            <a:schemeClr val="bg1"/>
          </a:solidFill>
          <a:ln w="57150">
            <a:solidFill>
              <a:srgbClr val="243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6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243797"/>
                </a:solidFill>
                <a:effectLst/>
                <a:uLnTx/>
                <a:uFillTx/>
                <a:latin typeface="iCiel Cadena" panose="02000503000000020004" pitchFamily="50" charset="0"/>
                <a:ea typeface="+mn-ea"/>
                <a:cs typeface="+mn-cs"/>
              </a:rPr>
              <a:t>Dặn</a:t>
            </a:r>
            <a:r>
              <a:rPr kumimoji="0" lang="en-US" sz="4000" b="0" i="0" u="none" strike="noStrike" kern="1200" cap="none" spc="0" normalizeH="0" baseline="0" noProof="0" dirty="0">
                <a:ln>
                  <a:noFill/>
                </a:ln>
                <a:solidFill>
                  <a:srgbClr val="243797"/>
                </a:solidFill>
                <a:effectLst/>
                <a:uLnTx/>
                <a:uFillTx/>
                <a:latin typeface="iCiel Cadena" panose="02000503000000020004" pitchFamily="50" charset="0"/>
                <a:ea typeface="+mn-ea"/>
                <a:cs typeface="+mn-cs"/>
              </a:rPr>
              <a:t> </a:t>
            </a:r>
            <a:r>
              <a:rPr kumimoji="0" lang="en-US" sz="4000" b="0" i="0" u="none" strike="noStrike" kern="1200" cap="none" spc="0" normalizeH="0" baseline="0" noProof="0" dirty="0" err="1">
                <a:ln>
                  <a:noFill/>
                </a:ln>
                <a:solidFill>
                  <a:srgbClr val="243797"/>
                </a:solidFill>
                <a:effectLst/>
                <a:uLnTx/>
                <a:uFillTx/>
                <a:latin typeface="iCiel Cadena" panose="02000503000000020004" pitchFamily="50" charset="0"/>
                <a:ea typeface="+mn-ea"/>
                <a:cs typeface="+mn-cs"/>
              </a:rPr>
              <a:t>dò</a:t>
            </a:r>
            <a:endParaRPr kumimoji="0" lang="en-US" sz="4000" b="0" i="0" u="none" strike="noStrike" kern="1200" cap="none" spc="0" normalizeH="0" baseline="0" noProof="0" dirty="0">
              <a:ln>
                <a:noFill/>
              </a:ln>
              <a:solidFill>
                <a:srgbClr val="243797"/>
              </a:solidFill>
              <a:effectLst/>
              <a:uLnTx/>
              <a:uFillTx/>
              <a:latin typeface="iCiel Cadena" panose="02000503000000020004" pitchFamily="50" charset="0"/>
              <a:ea typeface="+mn-ea"/>
              <a:cs typeface="+mn-cs"/>
            </a:endParaRPr>
          </a:p>
          <a:p>
            <a:pPr marL="0" marR="0" lvl="0" indent="0" algn="ctr" defTabSz="914400" rtl="0" eaLnBrk="1" fontAlgn="auto" latinLnBrk="0" hangingPunct="1">
              <a:lnSpc>
                <a:spcPct val="116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43797"/>
              </a:solidFill>
              <a:effectLst/>
              <a:uLnTx/>
              <a:uFillTx/>
              <a:latin typeface="iCiel Cadena" panose="02000503000000020004" pitchFamily="50" charset="0"/>
              <a:ea typeface="+mn-ea"/>
              <a:cs typeface="+mn-cs"/>
            </a:endParaRPr>
          </a:p>
          <a:p>
            <a:pPr marL="0" marR="0" lvl="0" indent="0" algn="ctr" defTabSz="914400" rtl="0" eaLnBrk="1" fontAlgn="auto" latinLnBrk="0" hangingPunct="1">
              <a:lnSpc>
                <a:spcPct val="116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43797"/>
              </a:solidFill>
              <a:effectLst/>
              <a:uLnTx/>
              <a:uFillTx/>
              <a:latin typeface="iCiel Cadena" panose="02000503000000020004" pitchFamily="50" charset="0"/>
              <a:ea typeface="+mn-ea"/>
              <a:cs typeface="+mn-cs"/>
            </a:endParaRPr>
          </a:p>
          <a:p>
            <a:pPr marL="0" marR="0" lvl="0" indent="0" algn="ctr" defTabSz="914400" rtl="0" eaLnBrk="1" fontAlgn="auto" latinLnBrk="0" hangingPunct="1">
              <a:lnSpc>
                <a:spcPct val="116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43797"/>
              </a:solidFill>
              <a:effectLst/>
              <a:uLnTx/>
              <a:uFillTx/>
              <a:latin typeface="iCiel Cadena" panose="02000503000000020004" pitchFamily="50" charset="0"/>
              <a:ea typeface="+mn-ea"/>
              <a:cs typeface="+mn-cs"/>
            </a:endParaRPr>
          </a:p>
          <a:p>
            <a:pPr marL="0" marR="0" lvl="0" indent="0" algn="ctr" defTabSz="914400" rtl="0" eaLnBrk="1" fontAlgn="auto" latinLnBrk="0" hangingPunct="1">
              <a:lnSpc>
                <a:spcPct val="116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43797"/>
              </a:solidFill>
              <a:effectLst/>
              <a:uLnTx/>
              <a:uFillTx/>
              <a:latin typeface="iCiel Cadena" panose="02000503000000020004" pitchFamily="50" charset="0"/>
              <a:ea typeface="+mn-ea"/>
              <a:cs typeface="+mn-cs"/>
            </a:endParaRPr>
          </a:p>
        </p:txBody>
      </p:sp>
      <p:pic>
        <p:nvPicPr>
          <p:cNvPr id="9" name="Nhacnen_OnTap">
            <a:hlinkClick r:id="" action="ppaction://media"/>
            <a:extLst>
              <a:ext uri="{FF2B5EF4-FFF2-40B4-BE49-F238E27FC236}">
                <a16:creationId xmlns:a16="http://schemas.microsoft.com/office/drawing/2014/main" id="{058E4BC1-CDB9-4D23-A8D5-5A26ECB24D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6400" y="524074"/>
            <a:ext cx="828517" cy="828517"/>
          </a:xfrm>
          <a:prstGeom prst="rect">
            <a:avLst/>
          </a:prstGeom>
        </p:spPr>
      </p:pic>
    </p:spTree>
    <p:extLst>
      <p:ext uri="{BB962C8B-B14F-4D97-AF65-F5344CB8AC3E}">
        <p14:creationId xmlns:p14="http://schemas.microsoft.com/office/powerpoint/2010/main" val="24967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72" fill="hold"/>
                                            <p:tgtEl>
                                              <p:spTgt spid="9"/>
                                            </p:tgtEl>
                                          </p:cBhvr>
                                        </p:cmd>
                                      </p:childTnLst>
                                    </p:cTn>
                                  </p:par>
                                </p:childTnLst>
                              </p:cTn>
                            </p:par>
                            <p:par>
                              <p:cTn id="7" fill="hold">
                                <p:stCondLst>
                                  <p:cond delay="166272"/>
                                </p:stCondLst>
                                <p:childTnLst>
                                  <p:par>
                                    <p:cTn id="8" presetID="2" presetClass="entr" presetSubtype="8" fill="hold" nodeType="afterEffect" p14:presetBounceEnd="64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64000">
                                          <p:cBhvr additive="base">
                                            <p:cTn id="10" dur="1000" fill="hold"/>
                                            <p:tgtEl>
                                              <p:spTgt spid="5"/>
                                            </p:tgtEl>
                                            <p:attrNameLst>
                                              <p:attrName>ppt_x</p:attrName>
                                            </p:attrNameLst>
                                          </p:cBhvr>
                                          <p:tavLst>
                                            <p:tav tm="0">
                                              <p:val>
                                                <p:strVal val="0-#ppt_w/2"/>
                                              </p:val>
                                            </p:tav>
                                            <p:tav tm="100000">
                                              <p:val>
                                                <p:strVal val="#ppt_x"/>
                                              </p:val>
                                            </p:tav>
                                          </p:tavLst>
                                        </p:anim>
                                        <p:anim calcmode="lin" valueType="num" p14:bounceEnd="64000">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9"/>
                    </p:tgtEl>
                  </p:cMediaNode>
                </p:audio>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272" fill="hold"/>
                                            <p:tgtEl>
                                              <p:spTgt spid="9"/>
                                            </p:tgtEl>
                                          </p:cBhvr>
                                        </p:cmd>
                                      </p:childTnLst>
                                    </p:cTn>
                                  </p:par>
                                </p:childTnLst>
                              </p:cTn>
                            </p:par>
                            <p:par>
                              <p:cTn id="7" fill="hold">
                                <p:stCondLst>
                                  <p:cond delay="166272"/>
                                </p:stCondLst>
                                <p:childTnLst>
                                  <p:par>
                                    <p:cTn id="8" presetID="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9"/>
                    </p:tgtEl>
                  </p:cMediaNode>
                </p:audio>
              </p:childTnLst>
            </p:cTn>
          </p:par>
        </p:tnLst>
        <p:bldLst>
          <p:bldP spid="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148BF0-04FE-4EBC-9576-75C8A939BA79}"/>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6440C265-1B96-4D98-BDD0-976630D497E5}"/>
              </a:ext>
            </a:extLst>
          </p:cNvPr>
          <p:cNvPicPr>
            <a:picLocks noChangeAspect="1"/>
          </p:cNvPicPr>
          <p:nvPr/>
        </p:nvPicPr>
        <p:blipFill rotWithShape="1">
          <a:blip r:embed="rId4">
            <a:lum bright="4000" contrast="14000"/>
            <a:extLst>
              <a:ext uri="{28A0092B-C50C-407E-A947-70E740481C1C}">
                <a14:useLocalDpi xmlns:a14="http://schemas.microsoft.com/office/drawing/2010/main" val="0"/>
              </a:ext>
            </a:extLst>
          </a:blip>
          <a:srcRect t="20009"/>
          <a:stretch/>
        </p:blipFill>
        <p:spPr>
          <a:xfrm>
            <a:off x="0" y="0"/>
            <a:ext cx="12235088" cy="5787992"/>
          </a:xfrm>
          <a:prstGeom prst="rect">
            <a:avLst/>
          </a:prstGeom>
        </p:spPr>
      </p:pic>
      <p:pic>
        <p:nvPicPr>
          <p:cNvPr id="6" name="Picture 5">
            <a:extLst>
              <a:ext uri="{FF2B5EF4-FFF2-40B4-BE49-F238E27FC236}">
                <a16:creationId xmlns:a16="http://schemas.microsoft.com/office/drawing/2014/main" id="{82B431B8-A188-4E0D-87F1-6479F806DA86}"/>
              </a:ext>
            </a:extLst>
          </p:cNvPr>
          <p:cNvPicPr>
            <a:picLocks noChangeAspect="1"/>
          </p:cNvPicPr>
          <p:nvPr/>
        </p:nvPicPr>
        <p:blipFill>
          <a:blip r:embed="rId5"/>
          <a:stretch>
            <a:fillRect/>
          </a:stretch>
        </p:blipFill>
        <p:spPr>
          <a:xfrm>
            <a:off x="-43088" y="5137520"/>
            <a:ext cx="12235088" cy="2582964"/>
          </a:xfrm>
          <a:prstGeom prst="rect">
            <a:avLst/>
          </a:prstGeom>
        </p:spPr>
      </p:pic>
      <p:sp>
        <p:nvSpPr>
          <p:cNvPr id="8" name="Speech Bubble: Rectangle with Corners Rounded 7">
            <a:extLst>
              <a:ext uri="{FF2B5EF4-FFF2-40B4-BE49-F238E27FC236}">
                <a16:creationId xmlns:a16="http://schemas.microsoft.com/office/drawing/2014/main" id="{2EE93287-BE51-473C-995A-A47D40174678}"/>
              </a:ext>
            </a:extLst>
          </p:cNvPr>
          <p:cNvSpPr/>
          <p:nvPr/>
        </p:nvSpPr>
        <p:spPr>
          <a:xfrm>
            <a:off x="4768514" y="496120"/>
            <a:ext cx="7008792" cy="4114800"/>
          </a:xfrm>
          <a:prstGeom prst="wedgeRoundRectCallout">
            <a:avLst>
              <a:gd name="adj1" fmla="val -57363"/>
              <a:gd name="adj2" fmla="val 26204"/>
              <a:gd name="adj3" fmla="val 16667"/>
            </a:avLst>
          </a:prstGeom>
          <a:solidFill>
            <a:schemeClr val="bg1"/>
          </a:solidFill>
          <a:ln w="57150">
            <a:solidFill>
              <a:srgbClr val="243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ED5565"/>
                </a:solidFill>
                <a:effectLst/>
                <a:uLnTx/>
                <a:uFillTx/>
                <a:latin typeface="iCiel Cadena" panose="02000503000000020004" pitchFamily="50" charset="0"/>
                <a:ea typeface="+mn-ea"/>
                <a:cs typeface="+mn-cs"/>
              </a:rPr>
              <a:t>Tạm</a:t>
            </a:r>
            <a:r>
              <a:rPr kumimoji="0" lang="en-US" sz="8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 </a:t>
            </a:r>
            <a:r>
              <a:rPr kumimoji="0" lang="en-US" sz="8800" b="0" i="0" u="none" strike="noStrike" kern="1200" cap="none" spc="0" normalizeH="0" baseline="0" noProof="0" dirty="0" err="1">
                <a:ln>
                  <a:noFill/>
                </a:ln>
                <a:solidFill>
                  <a:srgbClr val="ED5565"/>
                </a:solidFill>
                <a:effectLst/>
                <a:uLnTx/>
                <a:uFillTx/>
                <a:latin typeface="iCiel Cadena" panose="02000503000000020004" pitchFamily="50" charset="0"/>
                <a:ea typeface="+mn-ea"/>
                <a:cs typeface="+mn-cs"/>
              </a:rPr>
              <a:t>biệt</a:t>
            </a:r>
            <a:r>
              <a:rPr kumimoji="0" lang="en-US" sz="8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 </a:t>
            </a:r>
            <a:r>
              <a:rPr kumimoji="0" lang="en-US" sz="8800" b="0" i="0" u="none" strike="noStrike" kern="1200" cap="none" spc="0" normalizeH="0" baseline="0" noProof="0" dirty="0" err="1">
                <a:ln>
                  <a:noFill/>
                </a:ln>
                <a:solidFill>
                  <a:srgbClr val="ED5565"/>
                </a:solidFill>
                <a:effectLst/>
                <a:uLnTx/>
                <a:uFillTx/>
                <a:latin typeface="iCiel Cadena" panose="02000503000000020004" pitchFamily="50" charset="0"/>
                <a:ea typeface="+mn-ea"/>
                <a:cs typeface="+mn-cs"/>
              </a:rPr>
              <a:t>và</a:t>
            </a:r>
            <a:r>
              <a:rPr kumimoji="0" lang="en-US" sz="8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ED5565"/>
                </a:solidFill>
                <a:effectLst/>
                <a:uLnTx/>
                <a:uFillTx/>
                <a:latin typeface="iCiel Cadena" panose="02000503000000020004" pitchFamily="50" charset="0"/>
                <a:ea typeface="+mn-ea"/>
                <a:cs typeface="+mn-cs"/>
              </a:rPr>
              <a:t>hẹn</a:t>
            </a:r>
            <a:r>
              <a:rPr kumimoji="0" lang="en-US" sz="8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 </a:t>
            </a:r>
            <a:r>
              <a:rPr kumimoji="0" lang="en-US" sz="8800" b="0" i="0" u="none" strike="noStrike" kern="1200" cap="none" spc="0" normalizeH="0" baseline="0" noProof="0" dirty="0" err="1">
                <a:ln>
                  <a:noFill/>
                </a:ln>
                <a:solidFill>
                  <a:srgbClr val="ED5565"/>
                </a:solidFill>
                <a:effectLst/>
                <a:uLnTx/>
                <a:uFillTx/>
                <a:latin typeface="iCiel Cadena" panose="02000503000000020004" pitchFamily="50" charset="0"/>
                <a:ea typeface="+mn-ea"/>
                <a:cs typeface="+mn-cs"/>
              </a:rPr>
              <a:t>gặp</a:t>
            </a:r>
            <a:r>
              <a:rPr kumimoji="0" lang="en-US" sz="8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 </a:t>
            </a:r>
            <a:r>
              <a:rPr kumimoji="0" lang="en-US" sz="8800" b="0" i="0" u="none" strike="noStrike" kern="1200" cap="none" spc="0" normalizeH="0" baseline="0" noProof="0" dirty="0" err="1">
                <a:ln>
                  <a:noFill/>
                </a:ln>
                <a:solidFill>
                  <a:srgbClr val="ED5565"/>
                </a:solidFill>
                <a:effectLst/>
                <a:uLnTx/>
                <a:uFillTx/>
                <a:latin typeface="iCiel Cadena" panose="02000503000000020004" pitchFamily="50" charset="0"/>
                <a:ea typeface="+mn-ea"/>
                <a:cs typeface="+mn-cs"/>
              </a:rPr>
              <a:t>lại</a:t>
            </a:r>
            <a:endParaRPr kumimoji="0" lang="en-US" sz="88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endParaRPr>
          </a:p>
        </p:txBody>
      </p:sp>
      <p:pic>
        <p:nvPicPr>
          <p:cNvPr id="9" name="Picture 8">
            <a:extLst>
              <a:ext uri="{FF2B5EF4-FFF2-40B4-BE49-F238E27FC236}">
                <a16:creationId xmlns:a16="http://schemas.microsoft.com/office/drawing/2014/main" id="{040A314D-1B4B-4691-AEB9-84F0768227A1}"/>
              </a:ext>
            </a:extLst>
          </p:cNvPr>
          <p:cNvPicPr>
            <a:picLocks noChangeAspect="1"/>
          </p:cNvPicPr>
          <p:nvPr/>
        </p:nvPicPr>
        <p:blipFill>
          <a:blip r:embed="rId6"/>
          <a:stretch>
            <a:fillRect/>
          </a:stretch>
        </p:blipFill>
        <p:spPr>
          <a:xfrm>
            <a:off x="-43088" y="1896433"/>
            <a:ext cx="4768514" cy="4322801"/>
          </a:xfrm>
          <a:prstGeom prst="rect">
            <a:avLst/>
          </a:prstGeom>
        </p:spPr>
      </p:pic>
      <p:pic>
        <p:nvPicPr>
          <p:cNvPr id="10" name="Nhacnen_OnTap">
            <a:hlinkClick r:id="" action="ppaction://media"/>
            <a:extLst>
              <a:ext uri="{FF2B5EF4-FFF2-40B4-BE49-F238E27FC236}">
                <a16:creationId xmlns:a16="http://schemas.microsoft.com/office/drawing/2014/main" id="{058E4BC1-CDB9-4D23-A8D5-5A26ECB24D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6400" y="524074"/>
            <a:ext cx="828517" cy="828517"/>
          </a:xfrm>
          <a:prstGeom prst="rect">
            <a:avLst/>
          </a:prstGeom>
        </p:spPr>
      </p:pic>
    </p:spTree>
    <p:extLst>
      <p:ext uri="{BB962C8B-B14F-4D97-AF65-F5344CB8AC3E}">
        <p14:creationId xmlns:p14="http://schemas.microsoft.com/office/powerpoint/2010/main" val="4159040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662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repeatCount="indefinite"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148BF0-04FE-4EBC-9576-75C8A939BA79}"/>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endParaRPr>
          </a:p>
        </p:txBody>
      </p:sp>
      <p:pic>
        <p:nvPicPr>
          <p:cNvPr id="7" name="Picture 6">
            <a:extLst>
              <a:ext uri="{FF2B5EF4-FFF2-40B4-BE49-F238E27FC236}">
                <a16:creationId xmlns:a16="http://schemas.microsoft.com/office/drawing/2014/main" id="{6440C265-1B96-4D98-BDD0-976630D497E5}"/>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0" y="0"/>
            <a:ext cx="12235088" cy="5787992"/>
          </a:xfrm>
          <a:prstGeom prst="rect">
            <a:avLst/>
          </a:prstGeom>
        </p:spPr>
      </p:pic>
      <p:pic>
        <p:nvPicPr>
          <p:cNvPr id="6" name="Picture 5">
            <a:extLst>
              <a:ext uri="{FF2B5EF4-FFF2-40B4-BE49-F238E27FC236}">
                <a16:creationId xmlns:a16="http://schemas.microsoft.com/office/drawing/2014/main" id="{82B431B8-A188-4E0D-87F1-6479F806DA86}"/>
              </a:ext>
            </a:extLst>
          </p:cNvPr>
          <p:cNvPicPr>
            <a:picLocks noChangeAspect="1"/>
          </p:cNvPicPr>
          <p:nvPr/>
        </p:nvPicPr>
        <p:blipFill>
          <a:blip r:embed="rId3"/>
          <a:stretch>
            <a:fillRect/>
          </a:stretch>
        </p:blipFill>
        <p:spPr>
          <a:xfrm>
            <a:off x="-43088" y="5137520"/>
            <a:ext cx="12235088" cy="2582964"/>
          </a:xfrm>
          <a:prstGeom prst="rect">
            <a:avLst/>
          </a:prstGeom>
        </p:spPr>
      </p:pic>
      <p:pic>
        <p:nvPicPr>
          <p:cNvPr id="5" name="Graphic 4">
            <a:extLst>
              <a:ext uri="{FF2B5EF4-FFF2-40B4-BE49-F238E27FC236}">
                <a16:creationId xmlns:a16="http://schemas.microsoft.com/office/drawing/2014/main" id="{60B59FB6-F719-4BED-A31C-8C62DFD69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1981200"/>
            <a:ext cx="4320250" cy="4586330"/>
          </a:xfrm>
          <a:prstGeom prst="rect">
            <a:avLst/>
          </a:prstGeom>
        </p:spPr>
      </p:pic>
      <p:sp>
        <p:nvSpPr>
          <p:cNvPr id="8" name="Speech Bubble: Rectangle with Corners Rounded 7">
            <a:extLst>
              <a:ext uri="{FF2B5EF4-FFF2-40B4-BE49-F238E27FC236}">
                <a16:creationId xmlns:a16="http://schemas.microsoft.com/office/drawing/2014/main" id="{2EE93287-BE51-473C-995A-A47D40174678}"/>
              </a:ext>
            </a:extLst>
          </p:cNvPr>
          <p:cNvSpPr/>
          <p:nvPr/>
        </p:nvSpPr>
        <p:spPr>
          <a:xfrm>
            <a:off x="4768514" y="496120"/>
            <a:ext cx="7008792" cy="4114800"/>
          </a:xfrm>
          <a:prstGeom prst="wedgeRoundRectCallout">
            <a:avLst>
              <a:gd name="adj1" fmla="val -57363"/>
              <a:gd name="adj2" fmla="val 26204"/>
              <a:gd name="adj3" fmla="val 16667"/>
            </a:avLst>
          </a:prstGeom>
          <a:solidFill>
            <a:schemeClr val="bg1"/>
          </a:solidFill>
          <a:ln w="57150">
            <a:solidFill>
              <a:srgbClr val="243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243797"/>
                </a:solidFill>
                <a:effectLst/>
                <a:uLnTx/>
                <a:uFillTx/>
                <a:latin typeface="iCiel Cadena" panose="02000503000000020004" pitchFamily="50" charset="0"/>
                <a:ea typeface="+mn-ea"/>
                <a:cs typeface="+mn-cs"/>
              </a:rPr>
              <a:t>Mình tên là Moka. Hôm nay, mình mời các bạn cùng đi câu với mình nhé!</a:t>
            </a:r>
          </a:p>
        </p:txBody>
      </p:sp>
    </p:spTree>
    <p:extLst>
      <p:ext uri="{BB962C8B-B14F-4D97-AF65-F5344CB8AC3E}">
        <p14:creationId xmlns:p14="http://schemas.microsoft.com/office/powerpoint/2010/main" val="951355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grpSp>
        <p:nvGrpSpPr>
          <p:cNvPr id="15" name="Group 14">
            <a:extLst>
              <a:ext uri="{FF2B5EF4-FFF2-40B4-BE49-F238E27FC236}">
                <a16:creationId xmlns:a16="http://schemas.microsoft.com/office/drawing/2014/main" id="{946AF01C-6646-4BDB-9137-0AE59BAC84B2}"/>
              </a:ext>
            </a:extLst>
          </p:cNvPr>
          <p:cNvGrpSpPr/>
          <p:nvPr/>
        </p:nvGrpSpPr>
        <p:grpSpPr>
          <a:xfrm>
            <a:off x="402544" y="1630870"/>
            <a:ext cx="7543800" cy="3318634"/>
            <a:chOff x="402544" y="1630870"/>
            <a:chExt cx="7543800" cy="3318634"/>
          </a:xfrm>
        </p:grpSpPr>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sp>
          <p:nvSpPr>
            <p:cNvPr id="8" name="TextBox 7">
              <a:extLst>
                <a:ext uri="{FF2B5EF4-FFF2-40B4-BE49-F238E27FC236}">
                  <a16:creationId xmlns:a16="http://schemas.microsoft.com/office/drawing/2014/main" id="{8DF7E5A8-1A40-4B5A-BA82-40EC6D3BECA3}"/>
                </a:ext>
              </a:extLst>
            </p:cNvPr>
            <p:cNvSpPr txBox="1"/>
            <p:nvPr/>
          </p:nvSpPr>
          <p:spPr>
            <a:xfrm>
              <a:off x="1544381" y="2777091"/>
              <a:ext cx="5140831" cy="1231106"/>
            </a:xfrm>
            <a:prstGeom prst="rect">
              <a:avLst/>
            </a:prstGeom>
            <a:noFill/>
            <a:effectLst>
              <a:outerShdw dist="38100" dir="2700000" algn="tl" rotWithShape="0">
                <a:prstClr val="black">
                  <a:alpha val="40000"/>
                </a:prstClr>
              </a:outerShdw>
            </a:effectLst>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KHỞI ĐỘNG</a:t>
              </a:r>
            </a:p>
          </p:txBody>
        </p:sp>
        <p:sp>
          <p:nvSpPr>
            <p:cNvPr id="9" name="TextBox 8">
              <a:extLst>
                <a:ext uri="{FF2B5EF4-FFF2-40B4-BE49-F238E27FC236}">
                  <a16:creationId xmlns:a16="http://schemas.microsoft.com/office/drawing/2014/main" id="{87988568-B1A2-4C6B-BDAB-E81691C548C7}"/>
                </a:ext>
              </a:extLst>
            </p:cNvPr>
            <p:cNvSpPr txBox="1"/>
            <p:nvPr/>
          </p:nvSpPr>
          <p:spPr>
            <a:xfrm>
              <a:off x="3476800" y="2107892"/>
              <a:ext cx="127599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solidFill>
                  <a:effectLst/>
                  <a:uLnTx/>
                  <a:uFillTx/>
                  <a:latin typeface="iCiel Cadena" panose="02000503000000020004" pitchFamily="50" charset="0"/>
                  <a:ea typeface="+mn-ea"/>
                  <a:cs typeface="+mn-cs"/>
                </a:rPr>
                <a:t>TOÁN</a:t>
              </a:r>
            </a:p>
          </p:txBody>
        </p:sp>
      </p:grpSp>
      <p:grpSp>
        <p:nvGrpSpPr>
          <p:cNvPr id="3" name="Group 2">
            <a:extLst>
              <a:ext uri="{FF2B5EF4-FFF2-40B4-BE49-F238E27FC236}">
                <a16:creationId xmlns:a16="http://schemas.microsoft.com/office/drawing/2014/main" id="{53579CA1-AEBB-441F-9E39-0A27B7495EEE}"/>
              </a:ext>
            </a:extLst>
          </p:cNvPr>
          <p:cNvGrpSpPr/>
          <p:nvPr/>
        </p:nvGrpSpPr>
        <p:grpSpPr>
          <a:xfrm>
            <a:off x="355262" y="99157"/>
            <a:ext cx="7519073" cy="1424421"/>
            <a:chOff x="355262" y="99157"/>
            <a:chExt cx="7519073" cy="1424421"/>
          </a:xfrm>
        </p:grpSpPr>
        <p:pic>
          <p:nvPicPr>
            <p:cNvPr id="10" name="Graphic 9">
              <a:extLst>
                <a:ext uri="{FF2B5EF4-FFF2-40B4-BE49-F238E27FC236}">
                  <a16:creationId xmlns:a16="http://schemas.microsoft.com/office/drawing/2014/main" id="{E655E2DE-D0EC-4A81-8AB3-39755BEDBA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262" y="99157"/>
              <a:ext cx="7519073" cy="1424421"/>
            </a:xfrm>
            <a:prstGeom prst="rect">
              <a:avLst/>
            </a:prstGeom>
          </p:spPr>
        </p:pic>
        <p:sp>
          <p:nvSpPr>
            <p:cNvPr id="11" name="TextBox 10">
              <a:extLst>
                <a:ext uri="{FF2B5EF4-FFF2-40B4-BE49-F238E27FC236}">
                  <a16:creationId xmlns:a16="http://schemas.microsoft.com/office/drawing/2014/main" id="{68196072-5109-4412-82E6-92E6D81987B7}"/>
                </a:ext>
              </a:extLst>
            </p:cNvPr>
            <p:cNvSpPr txBox="1"/>
            <p:nvPr/>
          </p:nvSpPr>
          <p:spPr>
            <a:xfrm>
              <a:off x="1464104" y="451958"/>
              <a:ext cx="530138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Thứ</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ngày</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tháng</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năm</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a:t>
              </a:r>
            </a:p>
          </p:txBody>
        </p:sp>
      </p:gr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66000">
                                          <p:cBhvr additive="base">
                                            <p:cTn id="11" dur="125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2"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ppt_x"/>
                                              </p:val>
                                            </p:tav>
                                            <p:tav tm="100000">
                                              <p:val>
                                                <p:strVal val="#ppt_x"/>
                                              </p:val>
                                            </p:tav>
                                          </p:tavLst>
                                        </p:anim>
                                        <p:anim calcmode="lin" valueType="num">
                                          <p:cBhvr additive="base">
                                            <p:cTn id="12"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Đ-BABYLON">
            <a:hlinkClick r:id="" action="ppaction://media"/>
            <a:extLst>
              <a:ext uri="{FF2B5EF4-FFF2-40B4-BE49-F238E27FC236}">
                <a16:creationId xmlns:a16="http://schemas.microsoft.com/office/drawing/2014/main" id="{C01554F4-8790-A5D4-62A8-5EF4E1ECAF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8" y="0"/>
            <a:ext cx="12225867" cy="6877050"/>
          </a:xfrm>
          <a:prstGeom prst="rect">
            <a:avLst/>
          </a:prstGeom>
        </p:spPr>
      </p:pic>
    </p:spTree>
    <p:extLst>
      <p:ext uri="{BB962C8B-B14F-4D97-AF65-F5344CB8AC3E}">
        <p14:creationId xmlns:p14="http://schemas.microsoft.com/office/powerpoint/2010/main" val="267845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148BF0-04FE-4EBC-9576-75C8A939BA79}"/>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endParaRPr>
          </a:p>
        </p:txBody>
      </p:sp>
      <p:grpSp>
        <p:nvGrpSpPr>
          <p:cNvPr id="2" name="Group 1">
            <a:extLst>
              <a:ext uri="{FF2B5EF4-FFF2-40B4-BE49-F238E27FC236}">
                <a16:creationId xmlns:a16="http://schemas.microsoft.com/office/drawing/2014/main" id="{26C781AE-2F23-40B5-AC79-EDECBECF8115}"/>
              </a:ext>
            </a:extLst>
          </p:cNvPr>
          <p:cNvGrpSpPr/>
          <p:nvPr/>
        </p:nvGrpSpPr>
        <p:grpSpPr>
          <a:xfrm>
            <a:off x="-43088" y="0"/>
            <a:ext cx="12278176" cy="7720484"/>
            <a:chOff x="-43088" y="0"/>
            <a:chExt cx="12278176" cy="7720484"/>
          </a:xfrm>
        </p:grpSpPr>
        <p:pic>
          <p:nvPicPr>
            <p:cNvPr id="7" name="Picture 6">
              <a:extLst>
                <a:ext uri="{FF2B5EF4-FFF2-40B4-BE49-F238E27FC236}">
                  <a16:creationId xmlns:a16="http://schemas.microsoft.com/office/drawing/2014/main" id="{6440C265-1B96-4D98-BDD0-976630D497E5}"/>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0" y="0"/>
              <a:ext cx="12235088" cy="5787992"/>
            </a:xfrm>
            <a:prstGeom prst="rect">
              <a:avLst/>
            </a:prstGeom>
          </p:spPr>
        </p:pic>
        <p:pic>
          <p:nvPicPr>
            <p:cNvPr id="6" name="Picture 5">
              <a:extLst>
                <a:ext uri="{FF2B5EF4-FFF2-40B4-BE49-F238E27FC236}">
                  <a16:creationId xmlns:a16="http://schemas.microsoft.com/office/drawing/2014/main" id="{82B431B8-A188-4E0D-87F1-6479F806DA86}"/>
                </a:ext>
              </a:extLst>
            </p:cNvPr>
            <p:cNvPicPr>
              <a:picLocks noChangeAspect="1"/>
            </p:cNvPicPr>
            <p:nvPr/>
          </p:nvPicPr>
          <p:blipFill>
            <a:blip r:embed="rId3"/>
            <a:stretch>
              <a:fillRect/>
            </a:stretch>
          </p:blipFill>
          <p:spPr>
            <a:xfrm>
              <a:off x="-43088" y="5137520"/>
              <a:ext cx="12235088" cy="2582964"/>
            </a:xfrm>
            <a:prstGeom prst="rect">
              <a:avLst/>
            </a:prstGeom>
          </p:spPr>
        </p:pic>
      </p:grpSp>
      <p:pic>
        <p:nvPicPr>
          <p:cNvPr id="5" name="Graphic 4">
            <a:extLst>
              <a:ext uri="{FF2B5EF4-FFF2-40B4-BE49-F238E27FC236}">
                <a16:creationId xmlns:a16="http://schemas.microsoft.com/office/drawing/2014/main" id="{60B59FB6-F719-4BED-A31C-8C62DFD697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00" y="1981200"/>
            <a:ext cx="4320250" cy="4586330"/>
          </a:xfrm>
          <a:prstGeom prst="rect">
            <a:avLst/>
          </a:prstGeom>
        </p:spPr>
      </p:pic>
      <p:sp>
        <p:nvSpPr>
          <p:cNvPr id="8" name="Speech Bubble: Rectangle with Corners Rounded 7">
            <a:extLst>
              <a:ext uri="{FF2B5EF4-FFF2-40B4-BE49-F238E27FC236}">
                <a16:creationId xmlns:a16="http://schemas.microsoft.com/office/drawing/2014/main" id="{2EE93287-BE51-473C-995A-A47D40174678}"/>
              </a:ext>
            </a:extLst>
          </p:cNvPr>
          <p:cNvSpPr/>
          <p:nvPr/>
        </p:nvSpPr>
        <p:spPr>
          <a:xfrm>
            <a:off x="4768514" y="496120"/>
            <a:ext cx="7008792" cy="4114800"/>
          </a:xfrm>
          <a:prstGeom prst="wedgeRoundRectCallout">
            <a:avLst>
              <a:gd name="adj1" fmla="val -57363"/>
              <a:gd name="adj2" fmla="val 26204"/>
              <a:gd name="adj3" fmla="val 16667"/>
            </a:avLst>
          </a:prstGeom>
          <a:solidFill>
            <a:schemeClr val="bg1"/>
          </a:solidFill>
          <a:ln w="57150">
            <a:solidFill>
              <a:srgbClr val="243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243797"/>
                </a:solidFill>
                <a:effectLst/>
                <a:uLnTx/>
                <a:uFillTx/>
                <a:latin typeface="iCiel Cadena" panose="02000503000000020004" pitchFamily="50" charset="0"/>
                <a:ea typeface="+mn-ea"/>
                <a:cs typeface="+mn-cs"/>
              </a:rPr>
              <a:t>Đã chuẩn bị đầy đủ, chúng mình cùng</a:t>
            </a:r>
            <a:br>
              <a:rPr kumimoji="0" lang="en-US" sz="5400" b="0" i="0" u="none" strike="noStrike" kern="1200" cap="none" spc="0" normalizeH="0" baseline="0" noProof="0">
                <a:ln>
                  <a:noFill/>
                </a:ln>
                <a:solidFill>
                  <a:srgbClr val="243797"/>
                </a:solidFill>
                <a:effectLst/>
                <a:uLnTx/>
                <a:uFillTx/>
                <a:latin typeface="iCiel Cadena" panose="02000503000000020004" pitchFamily="50" charset="0"/>
                <a:ea typeface="+mn-ea"/>
                <a:cs typeface="+mn-cs"/>
              </a:rPr>
            </a:br>
            <a:r>
              <a:rPr kumimoji="0" lang="en-US" sz="5400" b="0" i="0" u="none" strike="noStrike" kern="1200" cap="none" spc="0" normalizeH="0" baseline="0" noProof="0">
                <a:ln>
                  <a:noFill/>
                </a:ln>
                <a:solidFill>
                  <a:srgbClr val="243797"/>
                </a:solidFill>
                <a:effectLst/>
                <a:uLnTx/>
                <a:uFillTx/>
                <a:latin typeface="iCiel Cadena" panose="02000503000000020004" pitchFamily="50" charset="0"/>
                <a:ea typeface="+mn-ea"/>
                <a:cs typeface="+mn-cs"/>
              </a:rPr>
              <a:t>đi câu nhé!</a:t>
            </a:r>
          </a:p>
        </p:txBody>
      </p:sp>
    </p:spTree>
    <p:extLst>
      <p:ext uri="{BB962C8B-B14F-4D97-AF65-F5344CB8AC3E}">
        <p14:creationId xmlns:p14="http://schemas.microsoft.com/office/powerpoint/2010/main" val="249569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74000" fill="hold" nodeType="after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8" decel="74000" fill="hold" nodeType="click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0-ppt_w/2"/>
                                              </p:val>
                                            </p:tav>
                                          </p:tavLst>
                                        </p:anim>
                                        <p:anim calcmode="lin" valueType="num">
                                          <p:cBhvr additive="base">
                                            <p:cTn id="20" dur="500"/>
                                            <p:tgtEl>
                                              <p:spTgt spid="5"/>
                                            </p:tgtEl>
                                            <p:attrNameLst>
                                              <p:attrName>ppt_y</p:attrName>
                                            </p:attrNameLst>
                                          </p:cBhvr>
                                          <p:tavLst>
                                            <p:tav tm="0">
                                              <p:val>
                                                <p:strVal val="ppt_y"/>
                                              </p:val>
                                            </p:tav>
                                            <p:tav tm="100000">
                                              <p:val>
                                                <p:strVal val="ppt_y"/>
                                              </p:val>
                                            </p:tav>
                                          </p:tavLst>
                                        </p:anim>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74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xit" presetSubtype="8" decel="74000" fill="hold" nodeType="clickEffect">
                                      <p:stCondLst>
                                        <p:cond delay="0"/>
                                      </p:stCondLst>
                                      <p:childTnLst>
                                        <p:anim calcmode="lin" valueType="num">
                                          <p:cBhvr additive="base">
                                            <p:cTn id="19" dur="500"/>
                                            <p:tgtEl>
                                              <p:spTgt spid="5"/>
                                            </p:tgtEl>
                                            <p:attrNameLst>
                                              <p:attrName>ppt_x</p:attrName>
                                            </p:attrNameLst>
                                          </p:cBhvr>
                                          <p:tavLst>
                                            <p:tav tm="0">
                                              <p:val>
                                                <p:strVal val="ppt_x"/>
                                              </p:val>
                                            </p:tav>
                                            <p:tav tm="100000">
                                              <p:val>
                                                <p:strVal val="0-ppt_w/2"/>
                                              </p:val>
                                            </p:tav>
                                          </p:tavLst>
                                        </p:anim>
                                        <p:anim calcmode="lin" valueType="num">
                                          <p:cBhvr additive="base">
                                            <p:cTn id="20" dur="500"/>
                                            <p:tgtEl>
                                              <p:spTgt spid="5"/>
                                            </p:tgtEl>
                                            <p:attrNameLst>
                                              <p:attrName>ppt_y</p:attrName>
                                            </p:attrNameLst>
                                          </p:cBhvr>
                                          <p:tavLst>
                                            <p:tav tm="0">
                                              <p:val>
                                                <p:strVal val="ppt_y"/>
                                              </p:val>
                                            </p:tav>
                                            <p:tav tm="100000">
                                              <p:val>
                                                <p:strVal val="ppt_y"/>
                                              </p:val>
                                            </p:tav>
                                          </p:tavLst>
                                        </p:anim>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grpSp>
        <p:nvGrpSpPr>
          <p:cNvPr id="15" name="Group 14">
            <a:extLst>
              <a:ext uri="{FF2B5EF4-FFF2-40B4-BE49-F238E27FC236}">
                <a16:creationId xmlns:a16="http://schemas.microsoft.com/office/drawing/2014/main" id="{946AF01C-6646-4BDB-9137-0AE59BAC84B2}"/>
              </a:ext>
            </a:extLst>
          </p:cNvPr>
          <p:cNvGrpSpPr/>
          <p:nvPr/>
        </p:nvGrpSpPr>
        <p:grpSpPr>
          <a:xfrm>
            <a:off x="402544" y="1630870"/>
            <a:ext cx="7543800" cy="3318634"/>
            <a:chOff x="402544" y="1630870"/>
            <a:chExt cx="7543800" cy="3318634"/>
          </a:xfrm>
        </p:grpSpPr>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sp>
          <p:nvSpPr>
            <p:cNvPr id="8" name="TextBox 7">
              <a:extLst>
                <a:ext uri="{FF2B5EF4-FFF2-40B4-BE49-F238E27FC236}">
                  <a16:creationId xmlns:a16="http://schemas.microsoft.com/office/drawing/2014/main" id="{8DF7E5A8-1A40-4B5A-BA82-40EC6D3BECA3}"/>
                </a:ext>
              </a:extLst>
            </p:cNvPr>
            <p:cNvSpPr txBox="1"/>
            <p:nvPr/>
          </p:nvSpPr>
          <p:spPr>
            <a:xfrm>
              <a:off x="1470017" y="1973921"/>
              <a:ext cx="5408853" cy="2462213"/>
            </a:xfrm>
            <a:prstGeom prst="rect">
              <a:avLst/>
            </a:prstGeom>
            <a:noFill/>
            <a:effectLst>
              <a:outerShdw dist="38100" dir="2700000" algn="tl" rotWithShape="0">
                <a:prstClr val="black">
                  <a:alpha val="40000"/>
                </a:prstClr>
              </a:outerShdw>
            </a:effectLst>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LUYỆN TẬP,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THỰC HÀNH</a:t>
              </a:r>
            </a:p>
          </p:txBody>
        </p:sp>
      </p:grpSp>
      <p:grpSp>
        <p:nvGrpSpPr>
          <p:cNvPr id="3" name="Group 2">
            <a:extLst>
              <a:ext uri="{FF2B5EF4-FFF2-40B4-BE49-F238E27FC236}">
                <a16:creationId xmlns:a16="http://schemas.microsoft.com/office/drawing/2014/main" id="{53579CA1-AEBB-441F-9E39-0A27B7495EEE}"/>
              </a:ext>
            </a:extLst>
          </p:cNvPr>
          <p:cNvGrpSpPr/>
          <p:nvPr/>
        </p:nvGrpSpPr>
        <p:grpSpPr>
          <a:xfrm>
            <a:off x="355262" y="99157"/>
            <a:ext cx="7519073" cy="1424421"/>
            <a:chOff x="355262" y="99157"/>
            <a:chExt cx="7519073" cy="1424421"/>
          </a:xfrm>
        </p:grpSpPr>
        <p:pic>
          <p:nvPicPr>
            <p:cNvPr id="10" name="Graphic 9">
              <a:extLst>
                <a:ext uri="{FF2B5EF4-FFF2-40B4-BE49-F238E27FC236}">
                  <a16:creationId xmlns:a16="http://schemas.microsoft.com/office/drawing/2014/main" id="{E655E2DE-D0EC-4A81-8AB3-39755BEDBA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262" y="99157"/>
              <a:ext cx="7519073" cy="1424421"/>
            </a:xfrm>
            <a:prstGeom prst="rect">
              <a:avLst/>
            </a:prstGeom>
          </p:spPr>
        </p:pic>
        <p:sp>
          <p:nvSpPr>
            <p:cNvPr id="11" name="TextBox 10">
              <a:extLst>
                <a:ext uri="{FF2B5EF4-FFF2-40B4-BE49-F238E27FC236}">
                  <a16:creationId xmlns:a16="http://schemas.microsoft.com/office/drawing/2014/main" id="{68196072-5109-4412-82E6-92E6D81987B7}"/>
                </a:ext>
              </a:extLst>
            </p:cNvPr>
            <p:cNvSpPr txBox="1"/>
            <p:nvPr/>
          </p:nvSpPr>
          <p:spPr>
            <a:xfrm>
              <a:off x="1464104" y="451958"/>
              <a:ext cx="530138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Thứ</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ngày</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tháng</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 </a:t>
              </a:r>
              <a:r>
                <a:rPr kumimoji="0" lang="en-US" sz="2800" b="0" i="0" u="none" strike="noStrike" kern="1200" cap="none" spc="0" normalizeH="0" baseline="0" noProof="0" dirty="0" err="1">
                  <a:ln>
                    <a:noFill/>
                  </a:ln>
                  <a:solidFill>
                    <a:prstClr val="black">
                      <a:lumMod val="50000"/>
                      <a:lumOff val="50000"/>
                    </a:prstClr>
                  </a:solidFill>
                  <a:effectLst/>
                  <a:uLnTx/>
                  <a:uFillTx/>
                  <a:latin typeface="iCiel Cadena" panose="02000503000000020004" pitchFamily="50" charset="0"/>
                  <a:ea typeface="+mn-ea"/>
                  <a:cs typeface="+mn-cs"/>
                </a:rPr>
                <a:t>năm</a:t>
              </a:r>
              <a:r>
                <a:rPr kumimoji="0" lang="en-US" sz="2800" b="0" i="0" u="none" strike="noStrike" kern="1200" cap="none" spc="0" normalizeH="0" baseline="0" noProof="0" dirty="0">
                  <a:ln>
                    <a:noFill/>
                  </a:ln>
                  <a:solidFill>
                    <a:prstClr val="black">
                      <a:lumMod val="50000"/>
                      <a:lumOff val="50000"/>
                    </a:prstClr>
                  </a:solidFill>
                  <a:effectLst/>
                  <a:uLnTx/>
                  <a:uFillTx/>
                  <a:latin typeface="iCiel Cadena" panose="02000503000000020004" pitchFamily="50" charset="0"/>
                  <a:ea typeface="+mn-ea"/>
                  <a:cs typeface="+mn-cs"/>
                </a:rPr>
                <a:t> .......</a:t>
              </a:r>
            </a:p>
          </p:txBody>
        </p:sp>
      </p:grpSp>
    </p:spTree>
    <p:extLst>
      <p:ext uri="{BB962C8B-B14F-4D97-AF65-F5344CB8AC3E}">
        <p14:creationId xmlns:p14="http://schemas.microsoft.com/office/powerpoint/2010/main" val="21215122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25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250" fill="hold"/>
                                            <p:tgtEl>
                                              <p:spTgt spid="15"/>
                                            </p:tgtEl>
                                            <p:attrNameLst>
                                              <p:attrName>ppt_x</p:attrName>
                                            </p:attrNameLst>
                                          </p:cBhvr>
                                          <p:tavLst>
                                            <p:tav tm="0">
                                              <p:val>
                                                <p:strVal val="#ppt_x"/>
                                              </p:val>
                                            </p:tav>
                                            <p:tav tm="100000">
                                              <p:val>
                                                <p:strVal val="#ppt_x"/>
                                              </p:val>
                                            </p:tav>
                                          </p:tavLst>
                                        </p:anim>
                                        <p:anim calcmode="lin" valueType="num">
                                          <p:cBhvr additive="base">
                                            <p:cTn id="13"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24010"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9" name="TextBox 8">
            <a:extLst>
              <a:ext uri="{FF2B5EF4-FFF2-40B4-BE49-F238E27FC236}">
                <a16:creationId xmlns:a16="http://schemas.microsoft.com/office/drawing/2014/main" id="{1AEC2242-64B6-4676-9A17-768961564C6C}"/>
              </a:ext>
            </a:extLst>
          </p:cNvPr>
          <p:cNvSpPr txBox="1"/>
          <p:nvPr/>
        </p:nvSpPr>
        <p:spPr>
          <a:xfrm>
            <a:off x="1486376" y="484108"/>
            <a:ext cx="2885405" cy="738664"/>
          </a:xfrm>
          <a:prstGeom prst="rect">
            <a:avLst/>
          </a:prstGeom>
          <a:noFill/>
        </p:spPr>
        <p:txBody>
          <a:bodyPr wrap="none" lIns="0" tIns="0" rIns="0" bIns="0" rtlCol="0">
            <a:spAutoFit/>
          </a:bodyPr>
          <a:lstStyle/>
          <a:p>
            <a:pPr lvl="0" eaLnBrk="1" fontAlgn="auto" hangingPunct="1">
              <a:spcBef>
                <a:spcPts val="0"/>
              </a:spcBef>
              <a:spcAft>
                <a:spcPts val="0"/>
              </a:spcAft>
            </a:pPr>
            <a:r>
              <a:rPr lang="vi-VN" sz="4800" b="1">
                <a:solidFill>
                  <a:srgbClr val="ED5565"/>
                </a:solidFill>
                <a:latin typeface="Calibri" panose="020F0502020204030204" pitchFamily="34" charset="0"/>
                <a:cs typeface="Calibri" panose="020F0502020204030204" pitchFamily="34" charset="0"/>
              </a:rPr>
              <a:t>Tính nhẩm.</a:t>
            </a:r>
            <a:endParaRPr lang="vi-VN" sz="4800" b="1" dirty="0" err="1">
              <a:solidFill>
                <a:srgbClr val="ED5565"/>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52E578CC-26C6-47BA-92D2-DDEF773DE445}"/>
              </a:ext>
            </a:extLst>
          </p:cNvPr>
          <p:cNvGrpSpPr/>
          <p:nvPr/>
        </p:nvGrpSpPr>
        <p:grpSpPr>
          <a:xfrm>
            <a:off x="398311" y="144745"/>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6</a:t>
              </a:r>
              <a:endParaRPr kumimoji="0" lang="en-US" sz="36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grpSp>
        <p:nvGrpSpPr>
          <p:cNvPr id="82" name="Group 81">
            <a:extLst>
              <a:ext uri="{FF2B5EF4-FFF2-40B4-BE49-F238E27FC236}">
                <a16:creationId xmlns:a16="http://schemas.microsoft.com/office/drawing/2014/main" id="{126782B3-8CB5-474E-A6DF-4DA408DAAEB1}"/>
              </a:ext>
            </a:extLst>
          </p:cNvPr>
          <p:cNvGrpSpPr/>
          <p:nvPr/>
        </p:nvGrpSpPr>
        <p:grpSpPr>
          <a:xfrm>
            <a:off x="2120063" y="4311965"/>
            <a:ext cx="7664722" cy="2473555"/>
            <a:chOff x="6374515" y="6331731"/>
            <a:chExt cx="7458899" cy="2563492"/>
          </a:xfrm>
        </p:grpSpPr>
        <p:pic>
          <p:nvPicPr>
            <p:cNvPr id="83" name="Picture 82">
              <a:extLst>
                <a:ext uri="{FF2B5EF4-FFF2-40B4-BE49-F238E27FC236}">
                  <a16:creationId xmlns:a16="http://schemas.microsoft.com/office/drawing/2014/main" id="{08295708-18D1-4AEF-8237-70006483FAD0}"/>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8604068" y="6331731"/>
              <a:ext cx="3235139" cy="1959595"/>
            </a:xfrm>
            <a:prstGeom prst="rect">
              <a:avLst/>
            </a:prstGeom>
          </p:spPr>
        </p:pic>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BAB06E00-462C-4148-8F2F-872DD092C9E9}"/>
                    </a:ext>
                  </a:extLst>
                </p:cNvPr>
                <p:cNvSpPr txBox="1"/>
                <p:nvPr/>
              </p:nvSpPr>
              <p:spPr>
                <a:xfrm>
                  <a:off x="6374515" y="8289186"/>
                  <a:ext cx="7458899" cy="6060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Làm </a:t>
                  </a:r>
                  <a:r>
                    <a:rPr kumimoji="0" lang="en-US" sz="3200" b="0" i="0" u="none" strike="noStrike" kern="1200" cap="none" spc="0" normalizeH="0" baseline="0" noProof="0" dirty="0" err="1">
                      <a:ln>
                        <a:noFill/>
                      </a:ln>
                      <a:solidFill>
                        <a:srgbClr val="FCECD0">
                          <a:lumMod val="5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 </a:t>
                  </a:r>
                  <a:r>
                    <a:rPr kumimoji="0" lang="en-US" sz="3200" b="0" i="0" u="none" strike="noStrike" kern="1200" cap="none" spc="0" normalizeH="0" baseline="0" noProof="0" dirty="0" err="1">
                      <a:ln>
                        <a:noFill/>
                      </a:ln>
                      <a:solidFill>
                        <a:srgbClr val="FCECD0">
                          <a:lumMod val="50000"/>
                        </a:srgbClr>
                      </a:solidFill>
                      <a:effectLst/>
                      <a:uLnTx/>
                      <a:uFillTx/>
                      <a:latin typeface="iCiel Cadena" panose="02000503000000020004" pitchFamily="50" charset="0"/>
                      <a:ea typeface="+mn-ea"/>
                      <a:cs typeface="+mn-cs"/>
                    </a:rPr>
                    <a:t>cá</a:t>
                  </a:r>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 </a:t>
                  </a:r>
                  <a:r>
                    <a:rPr kumimoji="0" lang="en-US" sz="3200" b="0" i="0" u="none" strike="noStrike" kern="1200" cap="none" spc="0" normalizeH="0" baseline="0" noProof="0" dirty="0" err="1">
                      <a:ln>
                        <a:noFill/>
                      </a:ln>
                      <a:solidFill>
                        <a:srgbClr val="FCECD0">
                          <a:lumMod val="50000"/>
                        </a:srgbClr>
                      </a:solidFill>
                      <a:effectLst/>
                      <a:uLnTx/>
                      <a:uFillTx/>
                      <a:latin typeface="iCiel Cadena" panose="02000503000000020004" pitchFamily="50" charset="0"/>
                      <a:ea typeface="+mn-ea"/>
                      <a:cs typeface="+mn-cs"/>
                    </a:rPr>
                    <a:t>nhân</a:t>
                  </a:r>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 </a:t>
                  </a:r>
                  <a14:m>
                    <m:oMath xmlns:m="http://schemas.openxmlformats.org/officeDocument/2006/math">
                      <m:r>
                        <a:rPr kumimoji="0" lang="en-US" sz="3200" b="0" i="1" u="none" strike="noStrike" kern="1200" cap="none" spc="0" normalizeH="0" baseline="0" noProof="0" smtClean="0">
                          <a:ln>
                            <a:noFill/>
                          </a:ln>
                          <a:solidFill>
                            <a:srgbClr val="FCECD0">
                              <a:lumMod val="50000"/>
                            </a:srgbClr>
                          </a:solidFill>
                          <a:effectLst/>
                          <a:uLnTx/>
                          <a:uFillTx/>
                          <a:latin typeface="Cambria Math" panose="02040503050406030204" pitchFamily="18" charset="0"/>
                          <a:ea typeface="Cambria Math" panose="02040503050406030204" pitchFamily="18" charset="0"/>
                          <a:cs typeface="+mn-cs"/>
                        </a:rPr>
                        <m:t>→</m:t>
                      </m:r>
                    </m:oMath>
                  </a14:m>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 Chia </a:t>
                  </a:r>
                  <a:r>
                    <a:rPr kumimoji="0" lang="en-US" sz="3200" b="0" i="0" u="none" strike="noStrike" kern="1200" cap="none" spc="0" normalizeH="0" baseline="0" noProof="0" dirty="0" err="1">
                      <a:ln>
                        <a:noFill/>
                      </a:ln>
                      <a:solidFill>
                        <a:srgbClr val="FCECD0">
                          <a:lumMod val="50000"/>
                        </a:srgbClr>
                      </a:solidFill>
                      <a:effectLst/>
                      <a:uLnTx/>
                      <a:uFillTx/>
                      <a:latin typeface="iCiel Cadena" panose="02000503000000020004" pitchFamily="50" charset="0"/>
                      <a:ea typeface="+mn-ea"/>
                      <a:cs typeface="+mn-cs"/>
                    </a:rPr>
                    <a:t>sẻ</a:t>
                  </a:r>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 </a:t>
                  </a:r>
                  <a:r>
                    <a:rPr kumimoji="0" lang="en-US" sz="3200" b="0" i="0" u="none" strike="noStrike" kern="1200" cap="none" spc="0" normalizeH="0" baseline="0" noProof="0" dirty="0" err="1">
                      <a:ln>
                        <a:noFill/>
                      </a:ln>
                      <a:solidFill>
                        <a:srgbClr val="FCECD0">
                          <a:lumMod val="50000"/>
                        </a:srgbClr>
                      </a:solidFill>
                      <a:effectLst/>
                      <a:uLnTx/>
                      <a:uFillTx/>
                      <a:latin typeface="iCiel Cadena" panose="02000503000000020004" pitchFamily="50" charset="0"/>
                      <a:ea typeface="+mn-ea"/>
                      <a:cs typeface="+mn-cs"/>
                    </a:rPr>
                    <a:t>nhóm</a:t>
                  </a:r>
                  <a:r>
                    <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rPr>
                    <a:t> </a:t>
                  </a:r>
                  <a:r>
                    <a:rPr kumimoji="0" lang="en-US" sz="3200" b="0" i="0" u="none" strike="noStrike" kern="1200" cap="none" spc="0" normalizeH="0" baseline="0" noProof="0" dirty="0" err="1">
                      <a:ln>
                        <a:noFill/>
                      </a:ln>
                      <a:solidFill>
                        <a:srgbClr val="FCECD0">
                          <a:lumMod val="50000"/>
                        </a:srgbClr>
                      </a:solidFill>
                      <a:effectLst/>
                      <a:uLnTx/>
                      <a:uFillTx/>
                      <a:latin typeface="iCiel Cadena" panose="02000503000000020004" pitchFamily="50" charset="0"/>
                      <a:ea typeface="+mn-ea"/>
                      <a:cs typeface="+mn-cs"/>
                    </a:rPr>
                    <a:t>đôi</a:t>
                  </a:r>
                  <a:endParaRPr kumimoji="0" lang="en-US" sz="3200" b="0" i="0" u="none" strike="noStrike" kern="1200" cap="none" spc="0" normalizeH="0" baseline="0" noProof="0" dirty="0">
                    <a:ln>
                      <a:noFill/>
                    </a:ln>
                    <a:solidFill>
                      <a:srgbClr val="FCECD0">
                        <a:lumMod val="50000"/>
                      </a:srgbClr>
                    </a:solidFill>
                    <a:effectLst/>
                    <a:uLnTx/>
                    <a:uFillTx/>
                    <a:latin typeface="iCiel Cadena" panose="02000503000000020004" pitchFamily="50" charset="0"/>
                    <a:ea typeface="+mn-ea"/>
                    <a:cs typeface="+mn-cs"/>
                  </a:endParaRPr>
                </a:p>
              </p:txBody>
            </p:sp>
          </mc:Choice>
          <mc:Fallback xmlns="">
            <p:sp>
              <p:nvSpPr>
                <p:cNvPr id="84" name="TextBox 83">
                  <a:extLst>
                    <a:ext uri="{FF2B5EF4-FFF2-40B4-BE49-F238E27FC236}">
                      <a16:creationId xmlns:a16="http://schemas.microsoft.com/office/drawing/2014/main" xmlns="" id="{BAB06E00-462C-4148-8F2F-872DD092C9E9}"/>
                    </a:ext>
                  </a:extLst>
                </p:cNvPr>
                <p:cNvSpPr txBox="1">
                  <a:spLocks noRot="1" noChangeAspect="1" noMove="1" noResize="1" noEditPoints="1" noAdjustHandles="1" noChangeArrowheads="1" noChangeShapeType="1" noTextEdit="1"/>
                </p:cNvSpPr>
                <p:nvPr/>
              </p:nvSpPr>
              <p:spPr>
                <a:xfrm>
                  <a:off x="6374515" y="8289186"/>
                  <a:ext cx="7458899" cy="606037"/>
                </a:xfrm>
                <a:prstGeom prst="rect">
                  <a:avLst/>
                </a:prstGeom>
                <a:blipFill rotWithShape="0">
                  <a:blip r:embed="rId15"/>
                  <a:stretch>
                    <a:fillRect t="-14737" b="-33684"/>
                  </a:stretch>
                </a:blipFill>
              </p:spPr>
              <p:txBody>
                <a:bodyPr/>
                <a:lstStyle/>
                <a:p>
                  <a:r>
                    <a:rPr lang="en-US">
                      <a:noFill/>
                    </a:rPr>
                    <a:t> </a:t>
                  </a:r>
                </a:p>
              </p:txBody>
            </p:sp>
          </mc:Fallback>
        </mc:AlternateContent>
      </p:grpSp>
      <p:sp>
        <p:nvSpPr>
          <p:cNvPr id="6" name="TextBox 5">
            <a:extLst>
              <a:ext uri="{FF2B5EF4-FFF2-40B4-BE49-F238E27FC236}">
                <a16:creationId xmlns:a16="http://schemas.microsoft.com/office/drawing/2014/main" id="{92F37B6A-8559-47F4-01B8-45288E93C18C}"/>
              </a:ext>
            </a:extLst>
          </p:cNvPr>
          <p:cNvSpPr txBox="1"/>
          <p:nvPr/>
        </p:nvSpPr>
        <p:spPr>
          <a:xfrm>
            <a:off x="570893" y="1672075"/>
            <a:ext cx="3082575" cy="1477328"/>
          </a:xfrm>
          <a:prstGeom prst="rect">
            <a:avLst/>
          </a:prstGeom>
          <a:noFill/>
        </p:spPr>
        <p:txBody>
          <a:bodyPr wrap="none" lIns="0" tIns="0" rIns="0" bIns="0" rtlCol="0">
            <a:spAutoFit/>
          </a:bodyPr>
          <a:lstStyle/>
          <a:p>
            <a:pPr lvl="0" eaLnBrk="1" fontAlgn="auto" hangingPunct="1">
              <a:spcBef>
                <a:spcPts val="0"/>
              </a:spcBef>
              <a:spcAft>
                <a:spcPts val="0"/>
              </a:spcAft>
            </a:pPr>
            <a:r>
              <a:rPr lang="pt-BR" sz="4800" b="1">
                <a:solidFill>
                  <a:srgbClr val="FF0000"/>
                </a:solidFill>
                <a:latin typeface="Calibri" panose="020F0502020204030204" pitchFamily="34" charset="0"/>
                <a:cs typeface="Calibri" panose="020F0502020204030204" pitchFamily="34" charset="0"/>
              </a:rPr>
              <a:t>a)</a:t>
            </a:r>
            <a:r>
              <a:rPr lang="pt-BR" sz="4800" b="1">
                <a:solidFill>
                  <a:schemeClr val="tx1"/>
                </a:solidFill>
                <a:latin typeface="Calibri" panose="020F0502020204030204" pitchFamily="34" charset="0"/>
                <a:cs typeface="Calibri" panose="020F0502020204030204" pitchFamily="34" charset="0"/>
              </a:rPr>
              <a:t> 61,4 × 10 </a:t>
            </a:r>
          </a:p>
          <a:p>
            <a:pPr lvl="0" eaLnBrk="1" fontAlgn="auto" hangingPunct="1">
              <a:spcBef>
                <a:spcPts val="0"/>
              </a:spcBef>
              <a:spcAft>
                <a:spcPts val="0"/>
              </a:spcAft>
            </a:pPr>
            <a:r>
              <a:rPr lang="pt-BR" sz="4800" b="1">
                <a:solidFill>
                  <a:schemeClr val="tx1"/>
                </a:solidFill>
                <a:latin typeface="Calibri" panose="020F0502020204030204" pitchFamily="34" charset="0"/>
                <a:cs typeface="Calibri" panose="020F0502020204030204" pitchFamily="34" charset="0"/>
              </a:rPr>
              <a:t>    61,4 : 10</a:t>
            </a:r>
            <a:endParaRPr kumimoji="0" lang="en-US" sz="48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D6394FA-4860-15B7-3B50-15402538893F}"/>
              </a:ext>
            </a:extLst>
          </p:cNvPr>
          <p:cNvSpPr txBox="1"/>
          <p:nvPr/>
        </p:nvSpPr>
        <p:spPr>
          <a:xfrm>
            <a:off x="3810000" y="3343175"/>
            <a:ext cx="3593933" cy="1477328"/>
          </a:xfrm>
          <a:prstGeom prst="rect">
            <a:avLst/>
          </a:prstGeom>
          <a:noFill/>
        </p:spPr>
        <p:txBody>
          <a:bodyPr wrap="none" lIns="0" tIns="0" rIns="0" bIns="0" rtlCol="0">
            <a:spAutoFit/>
          </a:bodyPr>
          <a:lstStyle/>
          <a:p>
            <a:pPr lvl="0" eaLnBrk="1" fontAlgn="auto" hangingPunct="1">
              <a:spcBef>
                <a:spcPts val="0"/>
              </a:spcBef>
              <a:spcAft>
                <a:spcPts val="0"/>
              </a:spcAft>
            </a:pPr>
            <a:r>
              <a:rPr lang="pt-BR" sz="4800" b="1">
                <a:solidFill>
                  <a:srgbClr val="FF0000"/>
                </a:solidFill>
                <a:latin typeface="Calibri" panose="020F0502020204030204" pitchFamily="34" charset="0"/>
                <a:cs typeface="Calibri" panose="020F0502020204030204" pitchFamily="34" charset="0"/>
              </a:rPr>
              <a:t>b)</a:t>
            </a:r>
            <a:r>
              <a:rPr lang="pt-BR" sz="4800" b="1">
                <a:solidFill>
                  <a:schemeClr val="tx1"/>
                </a:solidFill>
                <a:latin typeface="Calibri" panose="020F0502020204030204" pitchFamily="34" charset="0"/>
                <a:cs typeface="Calibri" panose="020F0502020204030204" pitchFamily="34" charset="0"/>
              </a:rPr>
              <a:t> 50,37 × 100</a:t>
            </a:r>
          </a:p>
          <a:p>
            <a:pPr lvl="0" eaLnBrk="1" fontAlgn="auto" hangingPunct="1">
              <a:spcBef>
                <a:spcPts val="0"/>
              </a:spcBef>
              <a:spcAft>
                <a:spcPts val="0"/>
              </a:spcAft>
            </a:pPr>
            <a:r>
              <a:rPr lang="en-US" sz="4800" b="1">
                <a:solidFill>
                  <a:schemeClr val="tx1"/>
                </a:solidFill>
                <a:latin typeface="Calibri" panose="020F0502020204030204" pitchFamily="34" charset="0"/>
                <a:cs typeface="Calibri" panose="020F0502020204030204" pitchFamily="34" charset="0"/>
              </a:rPr>
              <a:t>    50,37 : 100</a:t>
            </a:r>
            <a:endParaRPr kumimoji="0" lang="en-US" sz="48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E0D7F10-AC10-8167-5471-1A96F4A3F0F1}"/>
              </a:ext>
            </a:extLst>
          </p:cNvPr>
          <p:cNvSpPr txBox="1"/>
          <p:nvPr/>
        </p:nvSpPr>
        <p:spPr>
          <a:xfrm>
            <a:off x="7403933" y="1611578"/>
            <a:ext cx="3973845" cy="1477328"/>
          </a:xfrm>
          <a:prstGeom prst="rect">
            <a:avLst/>
          </a:prstGeom>
          <a:noFill/>
        </p:spPr>
        <p:txBody>
          <a:bodyPr wrap="none" lIns="0" tIns="0" rIns="0" bIns="0" rtlCol="0">
            <a:spAutoFit/>
          </a:bodyPr>
          <a:lstStyle/>
          <a:p>
            <a:pPr lvl="0" eaLnBrk="1" fontAlgn="auto" hangingPunct="1">
              <a:spcBef>
                <a:spcPts val="0"/>
              </a:spcBef>
              <a:spcAft>
                <a:spcPts val="0"/>
              </a:spcAft>
            </a:pPr>
            <a:r>
              <a:rPr lang="pt-BR" sz="4800" b="1">
                <a:solidFill>
                  <a:srgbClr val="FF0000"/>
                </a:solidFill>
                <a:latin typeface="Calibri" panose="020F0502020204030204" pitchFamily="34" charset="0"/>
                <a:cs typeface="Calibri" panose="020F0502020204030204" pitchFamily="34" charset="0"/>
              </a:rPr>
              <a:t>c) </a:t>
            </a:r>
            <a:r>
              <a:rPr lang="pt-BR" sz="4800" b="1">
                <a:solidFill>
                  <a:schemeClr val="tx1"/>
                </a:solidFill>
                <a:latin typeface="Calibri" panose="020F0502020204030204" pitchFamily="34" charset="0"/>
                <a:cs typeface="Calibri" panose="020F0502020204030204" pitchFamily="34" charset="0"/>
              </a:rPr>
              <a:t>829,2 × 1 000</a:t>
            </a:r>
          </a:p>
          <a:p>
            <a:pPr lvl="0" eaLnBrk="1" fontAlgn="auto" hangingPunct="1">
              <a:spcBef>
                <a:spcPts val="0"/>
              </a:spcBef>
              <a:spcAft>
                <a:spcPts val="0"/>
              </a:spcAft>
            </a:pPr>
            <a:r>
              <a:rPr lang="en-US" sz="4800" b="1">
                <a:solidFill>
                  <a:schemeClr val="tx1"/>
                </a:solidFill>
                <a:latin typeface="Calibri" panose="020F0502020204030204" pitchFamily="34" charset="0"/>
                <a:cs typeface="Calibri" panose="020F0502020204030204" pitchFamily="34" charset="0"/>
              </a:rPr>
              <a:t>829,2 : 1 000</a:t>
            </a:r>
            <a:endParaRPr kumimoji="0" lang="en-US" sz="48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142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2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4" fill="hold" nodeType="withEffect" p14:presetBounceEnd="68000">
                                      <p:stCondLst>
                                        <p:cond delay="0"/>
                                      </p:stCondLst>
                                      <p:childTnLst>
                                        <p:set>
                                          <p:cBhvr>
                                            <p:cTn id="13" dur="1" fill="hold">
                                              <p:stCondLst>
                                                <p:cond delay="0"/>
                                              </p:stCondLst>
                                            </p:cTn>
                                            <p:tgtEl>
                                              <p:spTgt spid="82"/>
                                            </p:tgtEl>
                                            <p:attrNameLst>
                                              <p:attrName>style.visibility</p:attrName>
                                            </p:attrNameLst>
                                          </p:cBhvr>
                                          <p:to>
                                            <p:strVal val="visible"/>
                                          </p:to>
                                        </p:set>
                                        <p:anim calcmode="lin" valueType="num" p14:bounceEnd="68000">
                                          <p:cBhvr additive="base">
                                            <p:cTn id="14" dur="1000" fill="hold"/>
                                            <p:tgtEl>
                                              <p:spTgt spid="82"/>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2"/>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 presetClass="entr" presetSubtype="4" fill="hold" nodeType="withEffect">
                                      <p:stCondLst>
                                        <p:cond delay="0"/>
                                      </p:stCondLst>
                                      <p:childTnLst>
                                        <p:set>
                                          <p:cBhvr>
                                            <p:cTn id="13" dur="1" fill="hold">
                                              <p:stCondLst>
                                                <p:cond delay="0"/>
                                              </p:stCondLst>
                                            </p:cTn>
                                            <p:tgtEl>
                                              <p:spTgt spid="82"/>
                                            </p:tgtEl>
                                            <p:attrNameLst>
                                              <p:attrName>style.visibility</p:attrName>
                                            </p:attrNameLst>
                                          </p:cBhvr>
                                          <p:to>
                                            <p:strVal val="visible"/>
                                          </p:to>
                                        </p:set>
                                        <p:anim calcmode="lin" valueType="num">
                                          <p:cBhvr additive="base">
                                            <p:cTn id="14" dur="1000" fill="hold"/>
                                            <p:tgtEl>
                                              <p:spTgt spid="82"/>
                                            </p:tgtEl>
                                            <p:attrNameLst>
                                              <p:attrName>ppt_x</p:attrName>
                                            </p:attrNameLst>
                                          </p:cBhvr>
                                          <p:tavLst>
                                            <p:tav tm="0">
                                              <p:val>
                                                <p:strVal val="#ppt_x"/>
                                              </p:val>
                                            </p:tav>
                                            <p:tav tm="100000">
                                              <p:val>
                                                <p:strVal val="#ppt_x"/>
                                              </p:val>
                                            </p:tav>
                                          </p:tavLst>
                                        </p:anim>
                                        <p:anim calcmode="lin" valueType="num">
                                          <p:cBhvr additive="base">
                                            <p:cTn id="15" dur="1000" fill="hold"/>
                                            <p:tgtEl>
                                              <p:spTgt spid="82"/>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1239B5-4029-4F4C-83A3-E61B5AF5AEA1}"/>
              </a:ext>
            </a:extLst>
          </p:cNvPr>
          <p:cNvGrpSpPr/>
          <p:nvPr/>
        </p:nvGrpSpPr>
        <p:grpSpPr>
          <a:xfrm>
            <a:off x="-24010" y="0"/>
            <a:ext cx="12192000" cy="6858000"/>
            <a:chOff x="0" y="0"/>
            <a:chExt cx="12192000" cy="6858000"/>
          </a:xfrm>
        </p:grpSpPr>
        <p:sp>
          <p:nvSpPr>
            <p:cNvPr id="3" name="Rectangle 2">
              <a:extLst>
                <a:ext uri="{FF2B5EF4-FFF2-40B4-BE49-F238E27FC236}">
                  <a16:creationId xmlns:a16="http://schemas.microsoft.com/office/drawing/2014/main" id="{FFC2295C-24C8-46B6-A072-078CDD2A912C}"/>
                </a:ext>
              </a:extLst>
            </p:cNvPr>
            <p:cNvSpPr/>
            <p:nvPr/>
          </p:nvSpPr>
          <p:spPr>
            <a:xfrm>
              <a:off x="0" y="0"/>
              <a:ext cx="12192000" cy="6858000"/>
            </a:xfrm>
            <a:prstGeom prst="rect">
              <a:avLst/>
            </a:prstGeom>
            <a:solidFill>
              <a:srgbClr val="C3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EEFB"/>
                </a:solidFill>
                <a:effectLst/>
                <a:uLnTx/>
                <a:uFillTx/>
                <a:latin typeface="#9Slide02 Noi dung dai"/>
                <a:ea typeface="+mn-ea"/>
                <a:cs typeface="+mn-cs"/>
                <a:sym typeface="Arial" panose="020B0604020202020204" pitchFamily="34" charset="0"/>
              </a:endParaRPr>
            </a:p>
          </p:txBody>
        </p:sp>
        <p:sp>
          <p:nvSpPr>
            <p:cNvPr id="4" name="Rectangle: Rounded Corners 3">
              <a:extLst>
                <a:ext uri="{FF2B5EF4-FFF2-40B4-BE49-F238E27FC236}">
                  <a16:creationId xmlns:a16="http://schemas.microsoft.com/office/drawing/2014/main" id="{2EFA53F8-544A-4606-992C-6BE596A6A957}"/>
                </a:ext>
              </a:extLst>
            </p:cNvPr>
            <p:cNvSpPr/>
            <p:nvPr/>
          </p:nvSpPr>
          <p:spPr>
            <a:xfrm>
              <a:off x="152400" y="304800"/>
              <a:ext cx="11926252" cy="6324600"/>
            </a:xfrm>
            <a:prstGeom prst="roundRect">
              <a:avLst>
                <a:gd name="adj" fmla="val 52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panose="020B0604020202020204" pitchFamily="34" charset="0"/>
              </a:endParaRPr>
            </a:p>
          </p:txBody>
        </p:sp>
      </p:grpSp>
      <p:sp>
        <p:nvSpPr>
          <p:cNvPr id="9" name="TextBox 8">
            <a:extLst>
              <a:ext uri="{FF2B5EF4-FFF2-40B4-BE49-F238E27FC236}">
                <a16:creationId xmlns:a16="http://schemas.microsoft.com/office/drawing/2014/main" id="{1AEC2242-64B6-4676-9A17-768961564C6C}"/>
              </a:ext>
            </a:extLst>
          </p:cNvPr>
          <p:cNvSpPr txBox="1"/>
          <p:nvPr/>
        </p:nvSpPr>
        <p:spPr>
          <a:xfrm>
            <a:off x="1486376" y="484108"/>
            <a:ext cx="2885405" cy="73866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ED5565"/>
                </a:solidFill>
                <a:effectLst/>
                <a:uLnTx/>
                <a:uFillTx/>
                <a:latin typeface="Calibri" panose="020F0502020204030204" pitchFamily="34" charset="0"/>
                <a:ea typeface="+mn-ea"/>
                <a:cs typeface="Calibri" panose="020F0502020204030204" pitchFamily="34" charset="0"/>
                <a:sym typeface="Arial" panose="020B0604020202020204" pitchFamily="34" charset="0"/>
              </a:rPr>
              <a:t>Tính nhẩm.</a:t>
            </a:r>
            <a:endParaRPr kumimoji="0" lang="vi-VN" sz="4800" b="1" i="0" u="none" strike="noStrike" kern="1200" cap="none" spc="0" normalizeH="0" baseline="0" noProof="0" dirty="0" err="1">
              <a:ln>
                <a:noFill/>
              </a:ln>
              <a:solidFill>
                <a:srgbClr val="ED5565"/>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grpSp>
        <p:nvGrpSpPr>
          <p:cNvPr id="5" name="Group 4">
            <a:extLst>
              <a:ext uri="{FF2B5EF4-FFF2-40B4-BE49-F238E27FC236}">
                <a16:creationId xmlns:a16="http://schemas.microsoft.com/office/drawing/2014/main" id="{52E578CC-26C6-47BA-92D2-DDEF773DE445}"/>
              </a:ext>
            </a:extLst>
          </p:cNvPr>
          <p:cNvGrpSpPr/>
          <p:nvPr/>
        </p:nvGrpSpPr>
        <p:grpSpPr>
          <a:xfrm>
            <a:off x="398311" y="144745"/>
            <a:ext cx="1096881" cy="978932"/>
            <a:chOff x="206139" y="213360"/>
            <a:chExt cx="1096881" cy="978932"/>
          </a:xfrm>
        </p:grpSpPr>
        <p:sp>
          <p:nvSpPr>
            <p:cNvPr id="8" name="Oval 7">
              <a:extLst>
                <a:ext uri="{FF2B5EF4-FFF2-40B4-BE49-F238E27FC236}">
                  <a16:creationId xmlns:a16="http://schemas.microsoft.com/office/drawing/2014/main" id="{3C00CD3A-90F4-45B2-8642-F1D19D8738B6}"/>
                </a:ext>
              </a:extLst>
            </p:cNvPr>
            <p:cNvSpPr/>
            <p:nvPr/>
          </p:nvSpPr>
          <p:spPr>
            <a:xfrm>
              <a:off x="564356" y="453628"/>
              <a:ext cx="738664" cy="7386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iCiel Cadena" panose="02000503000000020004" pitchFamily="50" charset="0"/>
                  <a:ea typeface="+mn-ea"/>
                  <a:cs typeface="+mn-cs"/>
                  <a:sym typeface="Arial" panose="020B0604020202020204" pitchFamily="34" charset="0"/>
                </a:rPr>
                <a:t>6</a:t>
              </a:r>
              <a:endParaRPr kumimoji="0" lang="en-US" sz="3600" b="1"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sym typeface="Arial" panose="020B0604020202020204" pitchFamily="34" charset="0"/>
              </a:endParaRPr>
            </a:p>
          </p:txBody>
        </p:sp>
        <p:pic>
          <p:nvPicPr>
            <p:cNvPr id="48" name="Picture 47">
              <a:extLst>
                <a:ext uri="{FF2B5EF4-FFF2-40B4-BE49-F238E27FC236}">
                  <a16:creationId xmlns:a16="http://schemas.microsoft.com/office/drawing/2014/main" id="{4E06ED20-7DBB-40D9-9382-5862E1673B2A}"/>
                </a:ext>
              </a:extLst>
            </p:cNvPr>
            <p:cNvPicPr>
              <a:picLocks noChangeAspect="1"/>
            </p:cNvPicPr>
            <p:nvPr/>
          </p:nvPicPr>
          <p:blipFill>
            <a:blip r:embed="rId3"/>
            <a:stretch>
              <a:fillRect/>
            </a:stretch>
          </p:blipFill>
          <p:spPr>
            <a:xfrm flipH="1">
              <a:off x="206139" y="213360"/>
              <a:ext cx="579528" cy="978932"/>
            </a:xfrm>
            <a:prstGeom prst="rect">
              <a:avLst/>
            </a:prstGeom>
          </p:spPr>
        </p:pic>
      </p:grpSp>
      <p:pic>
        <p:nvPicPr>
          <p:cNvPr id="50" name="Graphic 49">
            <a:extLst>
              <a:ext uri="{FF2B5EF4-FFF2-40B4-BE49-F238E27FC236}">
                <a16:creationId xmlns:a16="http://schemas.microsoft.com/office/drawing/2014/main" id="{71E9511A-DE54-4AAE-8069-2040F5B73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3010" y="-87641"/>
            <a:ext cx="6544925" cy="978932"/>
          </a:xfrm>
          <a:prstGeom prst="rect">
            <a:avLst/>
          </a:prstGeom>
        </p:spPr>
      </p:pic>
      <p:pic>
        <p:nvPicPr>
          <p:cNvPr id="58" name="Picture 57">
            <a:extLst>
              <a:ext uri="{FF2B5EF4-FFF2-40B4-BE49-F238E27FC236}">
                <a16:creationId xmlns:a16="http://schemas.microsoft.com/office/drawing/2014/main" id="{0773FA58-62D8-4B46-A569-6720720FE2B8}"/>
              </a:ext>
            </a:extLst>
          </p:cNvPr>
          <p:cNvPicPr>
            <a:picLocks noChangeAspect="1"/>
          </p:cNvPicPr>
          <p:nvPr/>
        </p:nvPicPr>
        <p:blipFill>
          <a:blip r:embed="rId6"/>
          <a:stretch>
            <a:fillRect/>
          </a:stretch>
        </p:blipFill>
        <p:spPr>
          <a:xfrm flipH="1">
            <a:off x="-136907" y="6035278"/>
            <a:ext cx="2811779" cy="1517027"/>
          </a:xfrm>
          <a:prstGeom prst="rect">
            <a:avLst/>
          </a:prstGeom>
        </p:spPr>
      </p:pic>
      <p:sp>
        <p:nvSpPr>
          <p:cNvPr id="6" name="TextBox 5">
            <a:extLst>
              <a:ext uri="{FF2B5EF4-FFF2-40B4-BE49-F238E27FC236}">
                <a16:creationId xmlns:a16="http://schemas.microsoft.com/office/drawing/2014/main" id="{92F37B6A-8559-47F4-01B8-45288E93C18C}"/>
              </a:ext>
            </a:extLst>
          </p:cNvPr>
          <p:cNvSpPr txBox="1"/>
          <p:nvPr/>
        </p:nvSpPr>
        <p:spPr>
          <a:xfrm>
            <a:off x="756328" y="1321867"/>
            <a:ext cx="4605428"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a)</a:t>
            </a:r>
            <a:r>
              <a:rPr kumimoji="0" lang="pt-BR"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pitchFamily="34" charset="0"/>
              </a:rPr>
              <a:t> 61,4 × 10 = </a:t>
            </a:r>
            <a:r>
              <a:rPr kumimoji="0" lang="pt-BR" sz="4800" b="1" i="0" u="none" strike="noStrike" kern="1200" cap="none" spc="0" normalizeH="0" baseline="0" noProof="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rPr>
              <a:t>614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pitchFamily="34" charset="0"/>
              </a:rPr>
              <a:t>    61,4 : 10 = </a:t>
            </a:r>
            <a:r>
              <a:rPr kumimoji="0" lang="pt-BR" sz="4800" b="1" i="0" u="none" strike="noStrike" kern="1200" cap="none" spc="0" normalizeH="0" baseline="0" noProof="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rPr>
              <a:t>6,14</a:t>
            </a:r>
            <a:endParaRPr kumimoji="0" lang="en-US" sz="4800" b="1" i="0" u="none" strike="noStrike" kern="1200" cap="none" spc="0" normalizeH="0" baseline="0" noProof="0" dirty="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11" name="TextBox 10">
            <a:extLst>
              <a:ext uri="{FF2B5EF4-FFF2-40B4-BE49-F238E27FC236}">
                <a16:creationId xmlns:a16="http://schemas.microsoft.com/office/drawing/2014/main" id="{5D6394FA-4860-15B7-3B50-15402538893F}"/>
              </a:ext>
            </a:extLst>
          </p:cNvPr>
          <p:cNvSpPr txBox="1"/>
          <p:nvPr/>
        </p:nvSpPr>
        <p:spPr>
          <a:xfrm>
            <a:off x="2929078" y="3034296"/>
            <a:ext cx="5660204"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b)</a:t>
            </a:r>
            <a:r>
              <a:rPr kumimoji="0" lang="pt-BR"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pitchFamily="34" charset="0"/>
              </a:rPr>
              <a:t> 50,37 × 100 = </a:t>
            </a:r>
            <a:r>
              <a:rPr kumimoji="0" lang="pt-BR" sz="4800" b="1" i="0" u="none" strike="noStrike" kern="1200" cap="none" spc="0" normalizeH="0" baseline="0" noProof="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rPr>
              <a:t>5 037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pitchFamily="34" charset="0"/>
              </a:rPr>
              <a:t>    50,37 : 100 = </a:t>
            </a:r>
            <a:r>
              <a:rPr kumimoji="0" lang="en-US" sz="4800" b="1" i="0" u="none" strike="noStrike" kern="1200" cap="none" spc="0" normalizeH="0" baseline="0" noProof="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rPr>
              <a:t>0,5037</a:t>
            </a:r>
            <a:endParaRPr kumimoji="0" lang="en-US" sz="4800" b="1" i="0" u="none" strike="noStrike" kern="1200" cap="none" spc="0" normalizeH="0" baseline="0" noProof="0" dirty="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AE0D7F10-AC10-8167-5471-1A96F4A3F0F1}"/>
              </a:ext>
            </a:extLst>
          </p:cNvPr>
          <p:cNvSpPr txBox="1"/>
          <p:nvPr/>
        </p:nvSpPr>
        <p:spPr>
          <a:xfrm>
            <a:off x="5274019" y="4722787"/>
            <a:ext cx="6573916" cy="14773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panose="020B0604020202020204" pitchFamily="34" charset="0"/>
              </a:rPr>
              <a:t>c) </a:t>
            </a:r>
            <a:r>
              <a:rPr kumimoji="0" lang="pt-BR"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pitchFamily="34" charset="0"/>
              </a:rPr>
              <a:t>829,2 × 1 000 = </a:t>
            </a:r>
            <a:r>
              <a:rPr kumimoji="0" lang="pt-BR" sz="4800" b="1" i="0" u="none" strike="noStrike" kern="1200" cap="none" spc="0" normalizeH="0" baseline="0" noProof="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rPr>
              <a:t>829 200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pitchFamily="34" charset="0"/>
              </a:rPr>
              <a:t>829,2 : 1 000 = </a:t>
            </a:r>
            <a:r>
              <a:rPr kumimoji="0" lang="en-US" sz="4800" b="1" i="0" u="none" strike="noStrike" kern="1200" cap="none" spc="0" normalizeH="0" baseline="0" noProof="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rPr>
              <a:t>0,8292</a:t>
            </a:r>
            <a:endParaRPr kumimoji="0" lang="en-US" sz="4800" b="1" i="0" u="none" strike="noStrike" kern="1200" cap="none" spc="0" normalizeH="0" baseline="0" noProof="0" dirty="0">
              <a:ln>
                <a:noFill/>
              </a:ln>
              <a:solidFill>
                <a:srgbClr val="1153C9"/>
              </a:solidFill>
              <a:effectLst/>
              <a:uLnTx/>
              <a:uFillTx/>
              <a:latin typeface="Calibri" panose="020F0502020204030204" pitchFamily="34" charset="0"/>
              <a:ea typeface="+mn-ea"/>
              <a:cs typeface="Calibri" panose="020F050202020403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1068D5CB-EF8D-5392-3934-42023FB4846E}"/>
              </a:ext>
            </a:extLst>
          </p:cNvPr>
          <p:cNvSpPr/>
          <p:nvPr/>
        </p:nvSpPr>
        <p:spPr>
          <a:xfrm>
            <a:off x="3733800" y="1321867"/>
            <a:ext cx="1627956" cy="7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12E526-88A5-77CF-2DBA-8DF29BF6DDC7}"/>
              </a:ext>
            </a:extLst>
          </p:cNvPr>
          <p:cNvSpPr/>
          <p:nvPr/>
        </p:nvSpPr>
        <p:spPr>
          <a:xfrm>
            <a:off x="3557803" y="2143232"/>
            <a:ext cx="1627956" cy="7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9A7909-D3AC-17D3-1924-35900EBCDE95}"/>
              </a:ext>
            </a:extLst>
          </p:cNvPr>
          <p:cNvSpPr/>
          <p:nvPr/>
        </p:nvSpPr>
        <p:spPr>
          <a:xfrm>
            <a:off x="6629400" y="3059668"/>
            <a:ext cx="1959882" cy="7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F82047-07A9-9FD7-ED58-3D943F6F1DF4}"/>
              </a:ext>
            </a:extLst>
          </p:cNvPr>
          <p:cNvSpPr/>
          <p:nvPr/>
        </p:nvSpPr>
        <p:spPr>
          <a:xfrm>
            <a:off x="6413520" y="3799829"/>
            <a:ext cx="2175762" cy="7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96D288-4E94-0E9C-F7C5-E5B2704C45E5}"/>
              </a:ext>
            </a:extLst>
          </p:cNvPr>
          <p:cNvSpPr/>
          <p:nvPr/>
        </p:nvSpPr>
        <p:spPr>
          <a:xfrm>
            <a:off x="9350063" y="4722787"/>
            <a:ext cx="2497872" cy="7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23DA44-4A7F-8EDA-1888-641759CB3873}"/>
              </a:ext>
            </a:extLst>
          </p:cNvPr>
          <p:cNvSpPr/>
          <p:nvPr/>
        </p:nvSpPr>
        <p:spPr>
          <a:xfrm>
            <a:off x="8575472" y="5465562"/>
            <a:ext cx="2497872" cy="738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67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3"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896</TotalTime>
  <Words>976</Words>
  <Application>Microsoft Office PowerPoint</Application>
  <PresentationFormat>Widescreen</PresentationFormat>
  <Paragraphs>141</Paragraphs>
  <Slides>23</Slides>
  <Notes>14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Arial</vt:lpstr>
      <vt:lpstr>Ranchers</vt:lpstr>
      <vt:lpstr>AvertaStdCY-Regular</vt:lpstr>
      <vt:lpstr>iCiel Cadena</vt:lpstr>
      <vt:lpstr>Cambria Math</vt:lpstr>
      <vt:lpstr>#9Slide02 Noi dung dai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cp:revision>
  <dcterms:created xsi:type="dcterms:W3CDTF">2023-12-02T03:28:24Z</dcterms:created>
  <dcterms:modified xsi:type="dcterms:W3CDTF">2024-06-24T15:20:40Z</dcterms:modified>
  <cp:category>9Slide.vn</cp:category>
</cp:coreProperties>
</file>