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57" r:id="rId5"/>
    <p:sldId id="259" r:id="rId6"/>
    <p:sldId id="258" r:id="rId7"/>
    <p:sldId id="290" r:id="rId8"/>
    <p:sldId id="256" r:id="rId9"/>
    <p:sldId id="291"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4" r:id="rId28"/>
    <p:sldId id="310" r:id="rId29"/>
    <p:sldId id="313" r:id="rId30"/>
    <p:sldId id="311" r:id="rId31"/>
    <p:sldId id="31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99FF99"/>
    <a:srgbClr val="98C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117" autoAdjust="0"/>
  </p:normalViewPr>
  <p:slideViewPr>
    <p:cSldViewPr snapToGrid="0">
      <p:cViewPr varScale="1">
        <p:scale>
          <a:sx n="54" d="100"/>
          <a:sy n="54" d="100"/>
        </p:scale>
        <p:origin x="136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6481-4521-05F9-CE6F-54CADD3D3D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4A8EBE-ADFB-8171-FBF2-05FF0B77E7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59C15E-0E0E-252D-A8A7-3D36C8C34EE9}"/>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5" name="Footer Placeholder 4">
            <a:extLst>
              <a:ext uri="{FF2B5EF4-FFF2-40B4-BE49-F238E27FC236}">
                <a16:creationId xmlns:a16="http://schemas.microsoft.com/office/drawing/2014/main" id="{4382F910-6125-C293-A268-63BBD2ACD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52106-42A0-7C57-F69F-BD22164746B5}"/>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61779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D0CD-0785-6908-6A22-67079DBE58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3AFFD-A392-5D72-64C2-5C342EC789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E4148-8DD6-4F00-B555-B72769E1F829}"/>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5" name="Footer Placeholder 4">
            <a:extLst>
              <a:ext uri="{FF2B5EF4-FFF2-40B4-BE49-F238E27FC236}">
                <a16:creationId xmlns:a16="http://schemas.microsoft.com/office/drawing/2014/main" id="{E7F4A5B5-7D18-E1B2-177A-9114BE84A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D979A-B3DE-0173-3AE9-3A2EFDFAC607}"/>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116454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F1646-A60D-9E7C-DD0A-E10FD111FF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E2289D-E182-F198-3AE3-AE41713C7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925D8-EE11-C9DB-20DB-7D4FFB687A65}"/>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5" name="Footer Placeholder 4">
            <a:extLst>
              <a:ext uri="{FF2B5EF4-FFF2-40B4-BE49-F238E27FC236}">
                <a16:creationId xmlns:a16="http://schemas.microsoft.com/office/drawing/2014/main" id="{D202210A-7FD5-3705-2DCF-AFD6DF9D6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3ADE2-50B5-0F2A-1F1A-027A07DCD254}"/>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4108524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AEAD-244C-3A24-E756-49D7578AC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5616917-E5ED-D9DF-D7AA-EAD5F6BCC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A94CD21-0814-490D-C040-3910039B988C}"/>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290FFBF2-889F-294F-6E66-5B6B7E7801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B384702-C3C1-920B-697A-1AE15CBE6A8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78418365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1757-10B4-0CEE-0F7F-A3E154D9C8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CAD3AB8-9428-0ACA-BF60-788395FFE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E1F33-3391-927B-CF10-EE237DADDE4F}"/>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027EBBAF-2F21-4850-8002-E2C87C6F7C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6BB71C-5EA2-23E3-D20C-42D87CACF5E8}"/>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59463985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C0C0-BFBD-D32E-E059-B8CDB29B5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449270C-8D6C-4A9F-CBC1-8402763758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CD207-A995-ABC4-8FAC-8CB8280B60B4}"/>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220AC1F5-FD7D-4804-E97E-86E021E449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9B2B9E-FAE6-BF49-1179-3A2BE25581DB}"/>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43605326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708D-1274-1FD5-B1CE-EEA57558BE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FD261A-0A60-9468-534E-00F1FFD212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DB18872-6596-3424-2378-B27A965EE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77F463E-E6D4-BBED-3EE2-D9DD9D61A80B}"/>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6" name="Footer Placeholder 5">
            <a:extLst>
              <a:ext uri="{FF2B5EF4-FFF2-40B4-BE49-F238E27FC236}">
                <a16:creationId xmlns:a16="http://schemas.microsoft.com/office/drawing/2014/main" id="{0894BF23-0787-3DF3-6126-FBBD5833000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896893-9173-ECE0-A4F4-FE5BF3C17B1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82935941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F14E-DCCF-98CB-A924-82571D1F76B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1112637-98B2-980E-5F8C-B78C07B8F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1A85C3-29FB-C392-3270-66A2996A1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9B9001F-60DD-66C1-B7DB-9561F6246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1CF442-74C8-ED31-CE07-5DB0D8836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1F70F2D-47AC-BF30-67B0-4839EFA4E2C6}"/>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8" name="Footer Placeholder 7">
            <a:extLst>
              <a:ext uri="{FF2B5EF4-FFF2-40B4-BE49-F238E27FC236}">
                <a16:creationId xmlns:a16="http://schemas.microsoft.com/office/drawing/2014/main" id="{B00AFD16-95F4-1B72-CA5E-3A66F33E972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C122D89-2F3D-EF7A-22AE-1E1D487D5AD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373615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1AA3-9C70-BD46-CE1D-3129B9D19EC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FF3A06-9BD8-9F1E-D1C6-E332211016EF}"/>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4" name="Footer Placeholder 3">
            <a:extLst>
              <a:ext uri="{FF2B5EF4-FFF2-40B4-BE49-F238E27FC236}">
                <a16:creationId xmlns:a16="http://schemas.microsoft.com/office/drawing/2014/main" id="{3F08EFCB-C43E-71C4-9E2C-6FC43766EA2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EA6ABA8-CBB2-E472-9A37-EC84065D43B2}"/>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55771120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7C425-692D-F62C-35A3-EA24F5C9657F}"/>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3" name="Footer Placeholder 2">
            <a:extLst>
              <a:ext uri="{FF2B5EF4-FFF2-40B4-BE49-F238E27FC236}">
                <a16:creationId xmlns:a16="http://schemas.microsoft.com/office/drawing/2014/main" id="{DADC5458-2032-4C08-9AA6-BDA90D9D297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EAE2FE-AD0F-4510-7F06-5F2176FF282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176413912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E8A7-37A9-80B3-F9FA-E12E13CA3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24EB49C-FB26-FC14-FC06-4A51D5056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F32D001-AB61-7196-9ABC-4D8E25588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76940-3F97-357C-4FE0-1B1E9C1D0356}"/>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6" name="Footer Placeholder 5">
            <a:extLst>
              <a:ext uri="{FF2B5EF4-FFF2-40B4-BE49-F238E27FC236}">
                <a16:creationId xmlns:a16="http://schemas.microsoft.com/office/drawing/2014/main" id="{D857779D-9F14-4C54-7F8F-E927420DA0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67D65C-69C2-15E5-8B31-3383D421F5D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4329787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3BFF-A9AA-8CAE-A1F0-475A7FFA8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EE2D4-E71F-8B90-3B5C-1C4870E52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B5A9F-2E91-88EE-5DF7-7D06B2DA0649}"/>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5" name="Footer Placeholder 4">
            <a:extLst>
              <a:ext uri="{FF2B5EF4-FFF2-40B4-BE49-F238E27FC236}">
                <a16:creationId xmlns:a16="http://schemas.microsoft.com/office/drawing/2014/main" id="{42736819-94B6-27D3-DDDA-A965EA460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3F4E6-9312-A1EA-85E1-54713022885C}"/>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1967109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0A2E-3E4E-D3EF-6E0E-DFE1E689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81FFAD9-7513-3B8A-21F2-6DF3DE1F4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AD716C2-FA3E-04C5-CAA0-D17C24E25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AA0A6-6B3D-0389-B5E0-110DA41B0881}"/>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6" name="Footer Placeholder 5">
            <a:extLst>
              <a:ext uri="{FF2B5EF4-FFF2-40B4-BE49-F238E27FC236}">
                <a16:creationId xmlns:a16="http://schemas.microsoft.com/office/drawing/2014/main" id="{01E89FE4-841E-D31E-3E8E-315AFE79D9D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BB8754-2671-ABB4-ED4B-744337233FE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71985303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D0F7-25EE-EE1E-8B72-F43E465D69E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B0F3EF-5C47-FAFE-B450-CC5D276CA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3F06D36-D883-18BC-D883-524AD32CD129}"/>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640250BD-B9CA-D3AB-3CC6-39034F7C4F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B02619-4368-8C22-AE1D-1CF03417C8F6}"/>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51635043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836662-DECF-AA87-E7B2-F551DD0A9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B6F003-082C-0BC9-FD93-2CDC0EB76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BC50AE-9E8E-73EB-21C2-1CEB3BA0AC3C}"/>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788F04CA-87E2-1551-BE19-BD1B13BDF5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8B3BCC-D172-A820-6B1B-9DCB6F9E0E3F}"/>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10304749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AEAD-244C-3A24-E756-49D7578AC5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5616917-E5ED-D9DF-D7AA-EAD5F6BCC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A94CD21-0814-490D-C040-3910039B988C}"/>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290FFBF2-889F-294F-6E66-5B6B7E7801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B384702-C3C1-920B-697A-1AE15CBE6A8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38910845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1757-10B4-0CEE-0F7F-A3E154D9C8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CAD3AB8-9428-0ACA-BF60-788395FFE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E1F33-3391-927B-CF10-EE237DADDE4F}"/>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027EBBAF-2F21-4850-8002-E2C87C6F7C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6BB71C-5EA2-23E3-D20C-42D87CACF5E8}"/>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132540577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C0C0-BFBD-D32E-E059-B8CDB29B5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449270C-8D6C-4A9F-CBC1-8402763758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CD207-A995-ABC4-8FAC-8CB8280B60B4}"/>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220AC1F5-FD7D-4804-E97E-86E021E449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9B2B9E-FAE6-BF49-1179-3A2BE25581DB}"/>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88860782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708D-1274-1FD5-B1CE-EEA57558BE1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FD261A-0A60-9468-534E-00F1FFD212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DB18872-6596-3424-2378-B27A965EE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77F463E-E6D4-BBED-3EE2-D9DD9D61A80B}"/>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6" name="Footer Placeholder 5">
            <a:extLst>
              <a:ext uri="{FF2B5EF4-FFF2-40B4-BE49-F238E27FC236}">
                <a16:creationId xmlns:a16="http://schemas.microsoft.com/office/drawing/2014/main" id="{0894BF23-0787-3DF3-6126-FBBD5833000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896893-9173-ECE0-A4F4-FE5BF3C17B1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119632086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F14E-DCCF-98CB-A924-82571D1F76B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1112637-98B2-980E-5F8C-B78C07B8F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1A85C3-29FB-C392-3270-66A2996A1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9B9001F-60DD-66C1-B7DB-9561F6246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1CF442-74C8-ED31-CE07-5DB0D8836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1F70F2D-47AC-BF30-67B0-4839EFA4E2C6}"/>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8" name="Footer Placeholder 7">
            <a:extLst>
              <a:ext uri="{FF2B5EF4-FFF2-40B4-BE49-F238E27FC236}">
                <a16:creationId xmlns:a16="http://schemas.microsoft.com/office/drawing/2014/main" id="{B00AFD16-95F4-1B72-CA5E-3A66F33E972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C122D89-2F3D-EF7A-22AE-1E1D487D5AD1}"/>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417097490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1AA3-9C70-BD46-CE1D-3129B9D19EC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FF3A06-9BD8-9F1E-D1C6-E332211016EF}"/>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4" name="Footer Placeholder 3">
            <a:extLst>
              <a:ext uri="{FF2B5EF4-FFF2-40B4-BE49-F238E27FC236}">
                <a16:creationId xmlns:a16="http://schemas.microsoft.com/office/drawing/2014/main" id="{3F08EFCB-C43E-71C4-9E2C-6FC43766EA2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EA6ABA8-CBB2-E472-9A37-EC84065D43B2}"/>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10910409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7C425-692D-F62C-35A3-EA24F5C9657F}"/>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3" name="Footer Placeholder 2">
            <a:extLst>
              <a:ext uri="{FF2B5EF4-FFF2-40B4-BE49-F238E27FC236}">
                <a16:creationId xmlns:a16="http://schemas.microsoft.com/office/drawing/2014/main" id="{DADC5458-2032-4C08-9AA6-BDA90D9D297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EAE2FE-AD0F-4510-7F06-5F2176FF2824}"/>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42511896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DBE6-6CDF-02DB-E203-61DD64C059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0DA-0E2D-2859-BDF2-9F1396B5B1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D8234A-684D-0E5F-86F0-B32E858B9271}"/>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5" name="Footer Placeholder 4">
            <a:extLst>
              <a:ext uri="{FF2B5EF4-FFF2-40B4-BE49-F238E27FC236}">
                <a16:creationId xmlns:a16="http://schemas.microsoft.com/office/drawing/2014/main" id="{67AF69F3-6049-26F1-5B63-BB37A3D6F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35F4B-515D-06C1-8332-E5A267E31CE7}"/>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824564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E8A7-37A9-80B3-F9FA-E12E13CA3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24EB49C-FB26-FC14-FC06-4A51D5056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F32D001-AB61-7196-9ABC-4D8E25588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76940-3F97-357C-4FE0-1B1E9C1D0356}"/>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6" name="Footer Placeholder 5">
            <a:extLst>
              <a:ext uri="{FF2B5EF4-FFF2-40B4-BE49-F238E27FC236}">
                <a16:creationId xmlns:a16="http://schemas.microsoft.com/office/drawing/2014/main" id="{D857779D-9F14-4C54-7F8F-E927420DA0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67D65C-69C2-15E5-8B31-3383D421F5D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37787653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0A2E-3E4E-D3EF-6E0E-DFE1E689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81FFAD9-7513-3B8A-21F2-6DF3DE1F4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AD716C2-FA3E-04C5-CAA0-D17C24E25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AA0A6-6B3D-0389-B5E0-110DA41B0881}"/>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6" name="Footer Placeholder 5">
            <a:extLst>
              <a:ext uri="{FF2B5EF4-FFF2-40B4-BE49-F238E27FC236}">
                <a16:creationId xmlns:a16="http://schemas.microsoft.com/office/drawing/2014/main" id="{01E89FE4-841E-D31E-3E8E-315AFE79D9D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BB8754-2671-ABB4-ED4B-744337233FEC}"/>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94521506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D0F7-25EE-EE1E-8B72-F43E465D69E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CB0F3EF-5C47-FAFE-B450-CC5D276CA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3F06D36-D883-18BC-D883-524AD32CD129}"/>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640250BD-B9CA-D3AB-3CC6-39034F7C4F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2B02619-4368-8C22-AE1D-1CF03417C8F6}"/>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411479683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836662-DECF-AA87-E7B2-F551DD0A9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B6F003-082C-0BC9-FD93-2CDC0EB76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BC50AE-9E8E-73EB-21C2-1CEB3BA0AC3C}"/>
              </a:ext>
            </a:extLst>
          </p:cNvPr>
          <p:cNvSpPr>
            <a:spLocks noGrp="1"/>
          </p:cNvSpPr>
          <p:nvPr>
            <p:ph type="dt" sz="half" idx="10"/>
          </p:nvPr>
        </p:nvSpPr>
        <p:spPr/>
        <p:txBody>
          <a:body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788F04CA-87E2-1551-BE19-BD1B13BDF5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38B3BCC-D172-A820-6B1B-9DCB6F9E0E3F}"/>
              </a:ext>
            </a:extLst>
          </p:cNvPr>
          <p:cNvSpPr>
            <a:spLocks noGrp="1"/>
          </p:cNvSpPr>
          <p:nvPr>
            <p:ph type="sldNum" sz="quarter" idx="12"/>
          </p:nvPr>
        </p:nvSpPr>
        <p:spPr/>
        <p:txBody>
          <a:bodyPr/>
          <a:lstStyle/>
          <a:p>
            <a:fld id="{89644799-39C1-40A9-92AB-B78518D2092B}" type="slidenum">
              <a:rPr lang="vi-VN" smtClean="0"/>
              <a:t>‹#›</a:t>
            </a:fld>
            <a:endParaRPr lang="vi-VN"/>
          </a:p>
        </p:txBody>
      </p:sp>
    </p:spTree>
    <p:extLst>
      <p:ext uri="{BB962C8B-B14F-4D97-AF65-F5344CB8AC3E}">
        <p14:creationId xmlns:p14="http://schemas.microsoft.com/office/powerpoint/2010/main" val="267764766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049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1015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9105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5769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95342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5893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6D60-CE08-A54F-63EC-B1C2EB27C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9E7D0-1B67-5C08-F1F1-5B5D0F444A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DC6B47-B808-796E-D519-82D6A1CFFF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AFE99-1D7E-957B-67AB-C9A4F18EA3FF}"/>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6" name="Footer Placeholder 5">
            <a:extLst>
              <a:ext uri="{FF2B5EF4-FFF2-40B4-BE49-F238E27FC236}">
                <a16:creationId xmlns:a16="http://schemas.microsoft.com/office/drawing/2014/main" id="{5DD7AB11-CC31-C0BF-91E9-020187838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D881D-16FB-BAB8-DCC2-9AD0B7F0ED63}"/>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932626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852816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7100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4317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72875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30/07/2024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54561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2A23-9CE5-706D-80D6-E7A802760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67F755-82FC-74CF-94ED-3E2280D9A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12696B-D51E-8396-F5A0-E009819AF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59D415-E00B-EE20-F1EB-D794DA08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09B19-1E05-568B-05D8-29A3F47C31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2A8CA1-0C6C-3EFC-2D2D-69BE60FE9337}"/>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8" name="Footer Placeholder 7">
            <a:extLst>
              <a:ext uri="{FF2B5EF4-FFF2-40B4-BE49-F238E27FC236}">
                <a16:creationId xmlns:a16="http://schemas.microsoft.com/office/drawing/2014/main" id="{C96CE8FB-FA0E-C35D-04AA-C4BFEC9476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3616F6-DF14-5706-5557-C2DB28395A0E}"/>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732031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75E5-DB52-05D2-8E3E-17CD7CB00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DE088-D792-F1FA-8DA3-512DC2B78421}"/>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4" name="Footer Placeholder 3">
            <a:extLst>
              <a:ext uri="{FF2B5EF4-FFF2-40B4-BE49-F238E27FC236}">
                <a16:creationId xmlns:a16="http://schemas.microsoft.com/office/drawing/2014/main" id="{1D8F9528-7D89-54AF-E691-70479568EC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52A56A-66F4-89FE-7CDD-C36AD996C415}"/>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415262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8EB49-E79B-D04E-852D-1A06E74F1FDA}"/>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3" name="Footer Placeholder 2">
            <a:extLst>
              <a:ext uri="{FF2B5EF4-FFF2-40B4-BE49-F238E27FC236}">
                <a16:creationId xmlns:a16="http://schemas.microsoft.com/office/drawing/2014/main" id="{58854ED2-C66F-18E4-67AD-5A6EC6B6AA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3CC681-2A82-7F2A-CCB3-9CB2469B4624}"/>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258721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E96E-7E63-0133-1ED1-75CCFE88C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CBE30F-909D-BC72-5652-90E9FC2DA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86530-3F50-130C-2511-647D0FBEA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7C1BA-9749-F77E-CE69-E94D66513E73}"/>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6" name="Footer Placeholder 5">
            <a:extLst>
              <a:ext uri="{FF2B5EF4-FFF2-40B4-BE49-F238E27FC236}">
                <a16:creationId xmlns:a16="http://schemas.microsoft.com/office/drawing/2014/main" id="{7913824F-CDE8-FB13-32FD-56E7A509D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11C50-3855-A7FA-D6CB-F75345992453}"/>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343054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4C5D-34A5-352B-00E2-2B64632E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25ABB5-8E98-57D3-3838-368714550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A36D12-D200-DAD9-5AAC-14236FB3B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96AA9-8831-63CB-D127-956D923CF617}"/>
              </a:ext>
            </a:extLst>
          </p:cNvPr>
          <p:cNvSpPr>
            <a:spLocks noGrp="1"/>
          </p:cNvSpPr>
          <p:nvPr>
            <p:ph type="dt" sz="half" idx="10"/>
          </p:nvPr>
        </p:nvSpPr>
        <p:spPr/>
        <p:txBody>
          <a:bodyPr/>
          <a:lstStyle/>
          <a:p>
            <a:fld id="{69B79A9B-8EAC-4067-A170-ECE1C4D6265E}" type="datetimeFigureOut">
              <a:rPr lang="en-US" smtClean="0"/>
              <a:t>30/07/2024</a:t>
            </a:fld>
            <a:endParaRPr lang="en-US"/>
          </a:p>
        </p:txBody>
      </p:sp>
      <p:sp>
        <p:nvSpPr>
          <p:cNvPr id="6" name="Footer Placeholder 5">
            <a:extLst>
              <a:ext uri="{FF2B5EF4-FFF2-40B4-BE49-F238E27FC236}">
                <a16:creationId xmlns:a16="http://schemas.microsoft.com/office/drawing/2014/main" id="{5C0EFB29-BB60-0ED8-08B7-EC53665C1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F97D8-674E-47FA-67FF-8DF149ABEBFE}"/>
              </a:ext>
            </a:extLst>
          </p:cNvPr>
          <p:cNvSpPr>
            <a:spLocks noGrp="1"/>
          </p:cNvSpPr>
          <p:nvPr>
            <p:ph type="sldNum" sz="quarter" idx="12"/>
          </p:nvPr>
        </p:nvSpPr>
        <p:spPr/>
        <p:txBody>
          <a:bodyPr/>
          <a:lstStyle/>
          <a:p>
            <a:fld id="{C1EFF545-CA24-491C-A406-0E6774735D2E}" type="slidenum">
              <a:rPr lang="en-US" smtClean="0"/>
              <a:t>‹#›</a:t>
            </a:fld>
            <a:endParaRPr lang="en-US"/>
          </a:p>
        </p:txBody>
      </p:sp>
    </p:spTree>
    <p:extLst>
      <p:ext uri="{BB962C8B-B14F-4D97-AF65-F5344CB8AC3E}">
        <p14:creationId xmlns:p14="http://schemas.microsoft.com/office/powerpoint/2010/main" val="228681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E62F130-EE53-F02A-CCDD-6DF8139A87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7BA1FCA-5A8B-9F0C-2559-ECA180599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BE260A-50B7-F232-9C1E-FCB17A2EC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EAA6E-9FBC-AC4A-AB1A-8D1AA3A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79A9B-8EAC-4067-A170-ECE1C4D6265E}" type="datetimeFigureOut">
              <a:rPr lang="en-US" smtClean="0"/>
              <a:t>30/07/2024</a:t>
            </a:fld>
            <a:endParaRPr lang="en-US"/>
          </a:p>
        </p:txBody>
      </p:sp>
      <p:sp>
        <p:nvSpPr>
          <p:cNvPr id="5" name="Footer Placeholder 4">
            <a:extLst>
              <a:ext uri="{FF2B5EF4-FFF2-40B4-BE49-F238E27FC236}">
                <a16:creationId xmlns:a16="http://schemas.microsoft.com/office/drawing/2014/main" id="{2C723152-0E67-A1C9-1559-1E6818C21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7949BD-2B3D-B646-CC1F-197863AF9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EFF545-CA24-491C-A406-0E6774735D2E}" type="slidenum">
              <a:rPr lang="en-US" smtClean="0"/>
              <a:t>‹#›</a:t>
            </a:fld>
            <a:endParaRPr lang="en-US"/>
          </a:p>
        </p:txBody>
      </p:sp>
    </p:spTree>
    <p:extLst>
      <p:ext uri="{BB962C8B-B14F-4D97-AF65-F5344CB8AC3E}">
        <p14:creationId xmlns:p14="http://schemas.microsoft.com/office/powerpoint/2010/main" val="1157132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28CE179-5A11-6FBF-98D1-33A019CEB7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2ACBBB-9420-4574-CA0C-77531835F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8F36A5-AF52-2F6C-AD62-30FC804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2BBE07-EC2F-A8B0-319D-CEA8FE130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7E512729-1509-20C6-D809-3F4987B62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62E770E-27D2-3682-AD11-8DE745646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644799-39C1-40A9-92AB-B78518D2092B}" type="slidenum">
              <a:rPr lang="vi-VN" smtClean="0"/>
              <a:t>‹#›</a:t>
            </a:fld>
            <a:endParaRPr lang="vi-VN"/>
          </a:p>
        </p:txBody>
      </p:sp>
    </p:spTree>
    <p:extLst>
      <p:ext uri="{BB962C8B-B14F-4D97-AF65-F5344CB8AC3E}">
        <p14:creationId xmlns:p14="http://schemas.microsoft.com/office/powerpoint/2010/main" val="3606288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8DA7EBE-954B-F485-7319-2219C3A9E5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2ACBBB-9420-4574-CA0C-77531835F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8F36A5-AF52-2F6C-AD62-30FC804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2BBE07-EC2F-A8B0-319D-CEA8FE130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429679-F409-4328-8EC5-89414B7A70F2}" type="datetimeFigureOut">
              <a:rPr lang="vi-VN" smtClean="0"/>
              <a:t>30/07/2024</a:t>
            </a:fld>
            <a:endParaRPr lang="vi-VN"/>
          </a:p>
        </p:txBody>
      </p:sp>
      <p:sp>
        <p:nvSpPr>
          <p:cNvPr id="5" name="Footer Placeholder 4">
            <a:extLst>
              <a:ext uri="{FF2B5EF4-FFF2-40B4-BE49-F238E27FC236}">
                <a16:creationId xmlns:a16="http://schemas.microsoft.com/office/drawing/2014/main" id="{7E512729-1509-20C6-D809-3F4987B62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62E770E-27D2-3682-AD11-8DE745646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644799-39C1-40A9-92AB-B78518D2092B}" type="slidenum">
              <a:rPr lang="vi-VN" smtClean="0"/>
              <a:t>‹#›</a:t>
            </a:fld>
            <a:endParaRPr lang="vi-VN"/>
          </a:p>
        </p:txBody>
      </p:sp>
    </p:spTree>
    <p:extLst>
      <p:ext uri="{BB962C8B-B14F-4D97-AF65-F5344CB8AC3E}">
        <p14:creationId xmlns:p14="http://schemas.microsoft.com/office/powerpoint/2010/main" val="2722974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6C2BAC2-8065-1FE9-7290-763B46004B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30/07/2024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5461508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40.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9.xml"/><Relationship Id="rId5" Type="http://schemas.microsoft.com/office/2007/relationships/hdphoto" Target="../media/hdphoto5.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9.xml"/><Relationship Id="rId5" Type="http://schemas.microsoft.com/office/2007/relationships/hdphoto" Target="../media/hdphoto5.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5.wdp"/><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29.xml"/><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5.wdp"/><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f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9.xml"/><Relationship Id="rId5" Type="http://schemas.openxmlformats.org/officeDocument/2006/relationships/image" Target="../media/image26.jpe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9.xml"/><Relationship Id="rId5" Type="http://schemas.openxmlformats.org/officeDocument/2006/relationships/image" Target="../media/image26.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9.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29.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B7F4CA3-7B4D-4E50-57C0-B9070B6D80C7}"/>
              </a:ext>
            </a:extLst>
          </p:cNvPr>
          <p:cNvSpPr/>
          <p:nvPr/>
        </p:nvSpPr>
        <p:spPr>
          <a:xfrm>
            <a:off x="1781503" y="-288758"/>
            <a:ext cx="8844456" cy="7539790"/>
          </a:xfrm>
          <a:prstGeom prst="ellipse">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5632F3-CCB6-765E-5CC0-54F3AAD43371}"/>
              </a:ext>
            </a:extLst>
          </p:cNvPr>
          <p:cNvSpPr txBox="1"/>
          <p:nvPr/>
        </p:nvSpPr>
        <p:spPr>
          <a:xfrm>
            <a:off x="3118895" y="922187"/>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Thứ</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 </a:t>
            </a: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ngày</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 </a:t>
            </a: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tháng</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 </a:t>
            </a:r>
            <a:r>
              <a:rPr kumimoji="0" lang="en-US" sz="3600" b="1" i="0" u="none" strike="noStrike" kern="1200" cap="none" spc="0" normalizeH="0" baseline="0" noProof="0" dirty="0" err="1">
                <a:ln>
                  <a:solidFill>
                    <a:sysClr val="windowText" lastClr="000000"/>
                  </a:solidFill>
                </a:ln>
                <a:solidFill>
                  <a:schemeClr val="bg1"/>
                </a:solidFill>
                <a:effectLst/>
                <a:uLnTx/>
                <a:uFillTx/>
                <a:latin typeface="UTM Flamenco" panose="02040603050506020204" pitchFamily="18" charset="0"/>
              </a:rPr>
              <a:t>năm</a:t>
            </a:r>
            <a:r>
              <a:rPr kumimoji="0" lang="en-US" sz="3600" b="1" i="0" u="none" strike="noStrike" kern="1200" cap="none" spc="0" normalizeH="0" baseline="0" noProof="0" dirty="0">
                <a:ln>
                  <a:solidFill>
                    <a:sysClr val="windowText" lastClr="000000"/>
                  </a:solidFill>
                </a:ln>
                <a:solidFill>
                  <a:schemeClr val="bg1"/>
                </a:solidFill>
                <a:effectLst/>
                <a:uLnTx/>
                <a:uFillTx/>
                <a:latin typeface="UTM Flamenco" panose="02040603050506020204" pitchFamily="18" charset="0"/>
              </a:rPr>
              <a:t> …</a:t>
            </a:r>
          </a:p>
        </p:txBody>
      </p:sp>
      <p:grpSp>
        <p:nvGrpSpPr>
          <p:cNvPr id="4" name="Group 3">
            <a:extLst>
              <a:ext uri="{FF2B5EF4-FFF2-40B4-BE49-F238E27FC236}">
                <a16:creationId xmlns:a16="http://schemas.microsoft.com/office/drawing/2014/main" id="{326D88FB-05B0-D59E-B5BB-5674AB2C6B64}"/>
              </a:ext>
            </a:extLst>
          </p:cNvPr>
          <p:cNvGrpSpPr/>
          <p:nvPr/>
        </p:nvGrpSpPr>
        <p:grpSpPr>
          <a:xfrm>
            <a:off x="5028269" y="1898645"/>
            <a:ext cx="2661078" cy="716568"/>
            <a:chOff x="2407453" y="1438698"/>
            <a:chExt cx="2661078" cy="716568"/>
          </a:xfrm>
        </p:grpSpPr>
        <p:sp>
          <p:nvSpPr>
            <p:cNvPr id="11" name="TextBox 10">
              <a:extLst>
                <a:ext uri="{FF2B5EF4-FFF2-40B4-BE49-F238E27FC236}">
                  <a16:creationId xmlns:a16="http://schemas.microsoft.com/office/drawing/2014/main" id="{FD15B0CD-EB22-048C-0147-B357C1AE5774}"/>
                </a:ext>
              </a:extLst>
            </p:cNvPr>
            <p:cNvSpPr txBox="1"/>
            <p:nvPr/>
          </p:nvSpPr>
          <p:spPr>
            <a:xfrm>
              <a:off x="2407454" y="1447380"/>
              <a:ext cx="2661077" cy="707886"/>
            </a:xfrm>
            <a:prstGeom prst="rect">
              <a:avLst/>
            </a:prstGeom>
            <a:noFill/>
          </p:spPr>
          <p:txBody>
            <a:bodyPr wrap="square" rtlCol="0">
              <a:spAutoFit/>
            </a:bodyPr>
            <a:lstStyle/>
            <a:p>
              <a:r>
                <a:rPr lang="en-US" sz="4000">
                  <a:ln w="133350">
                    <a:gradFill>
                      <a:gsLst>
                        <a:gs pos="46000">
                          <a:schemeClr val="accent1">
                            <a:lumMod val="5000"/>
                            <a:lumOff val="95000"/>
                          </a:schemeClr>
                        </a:gs>
                        <a:gs pos="0">
                          <a:schemeClr val="accent2"/>
                        </a:gs>
                        <a:gs pos="100000">
                          <a:schemeClr val="accent2"/>
                        </a:gs>
                      </a:gsLst>
                      <a:lin ang="5400000" scaled="1"/>
                    </a:gradFill>
                  </a:ln>
                  <a:solidFill>
                    <a:schemeClr val="bg1">
                      <a:alpha val="91000"/>
                    </a:schemeClr>
                  </a:solidFill>
                  <a:effectLst>
                    <a:outerShdw blurRad="50800" dist="50800" dir="5400000" sx="96000" sy="96000" algn="ctr" rotWithShape="0">
                      <a:schemeClr val="bg1"/>
                    </a:outerShdw>
                  </a:effectLst>
                  <a:latin typeface="#9Slide05 SVNClementine" panose="020F0502020204030203" pitchFamily="34" charset="0"/>
                </a:rPr>
                <a:t>Tiếng Việt</a:t>
              </a:r>
            </a:p>
          </p:txBody>
        </p:sp>
        <p:sp>
          <p:nvSpPr>
            <p:cNvPr id="12" name="TextBox 11">
              <a:extLst>
                <a:ext uri="{FF2B5EF4-FFF2-40B4-BE49-F238E27FC236}">
                  <a16:creationId xmlns:a16="http://schemas.microsoft.com/office/drawing/2014/main" id="{A81D7369-34BE-47FF-F8DB-D5F8C9DD78B0}"/>
                </a:ext>
              </a:extLst>
            </p:cNvPr>
            <p:cNvSpPr txBox="1"/>
            <p:nvPr/>
          </p:nvSpPr>
          <p:spPr>
            <a:xfrm>
              <a:off x="2407453" y="1438698"/>
              <a:ext cx="2661077" cy="707886"/>
            </a:xfrm>
            <a:prstGeom prst="rect">
              <a:avLst/>
            </a:prstGeom>
            <a:noFill/>
          </p:spPr>
          <p:txBody>
            <a:bodyPr wrap="square" rtlCol="0">
              <a:spAutoFit/>
            </a:bodyPr>
            <a:lstStyle/>
            <a:p>
              <a:r>
                <a:rPr lang="en-US" sz="4000">
                  <a:solidFill>
                    <a:srgbClr val="FF0000"/>
                  </a:solidFill>
                  <a:effectLst>
                    <a:outerShdw blurRad="50800" dist="50800" dir="5400000" sx="96000" sy="96000" algn="ctr" rotWithShape="0">
                      <a:schemeClr val="bg1"/>
                    </a:outerShdw>
                  </a:effectLst>
                  <a:latin typeface="#9Slide05 SVNClementine" panose="020F0502020204030203" pitchFamily="34" charset="0"/>
                </a:rPr>
                <a:t>Tiếng Việt</a:t>
              </a:r>
            </a:p>
          </p:txBody>
        </p:sp>
      </p:grpSp>
      <p:sp>
        <p:nvSpPr>
          <p:cNvPr id="13" name="TextBox 12">
            <a:extLst>
              <a:ext uri="{FF2B5EF4-FFF2-40B4-BE49-F238E27FC236}">
                <a16:creationId xmlns:a16="http://schemas.microsoft.com/office/drawing/2014/main" id="{32B9F0B8-5B03-EF4E-4DB2-4B6B321EDD10}"/>
              </a:ext>
            </a:extLst>
          </p:cNvPr>
          <p:cNvSpPr txBox="1"/>
          <p:nvPr/>
        </p:nvSpPr>
        <p:spPr>
          <a:xfrm>
            <a:off x="4723319" y="2936383"/>
            <a:ext cx="3491695" cy="646331"/>
          </a:xfrm>
          <a:prstGeom prst="rect">
            <a:avLst/>
          </a:prstGeom>
          <a:noFill/>
        </p:spPr>
        <p:txBody>
          <a:bodyPr wrap="square" rtlCol="0">
            <a:spAutoFit/>
          </a:bodyPr>
          <a:lstStyle/>
          <a:p>
            <a:r>
              <a:rPr lang="en-US" sz="3600">
                <a:solidFill>
                  <a:srgbClr val="002060"/>
                </a:solidFill>
                <a:latin typeface="LNTH-LuoLuoNotangYuanTi 1" pitchFamily="2" charset="-128"/>
                <a:ea typeface="LNTH-LuoLuoNotangYuanTi 1" pitchFamily="2" charset="-128"/>
                <a:cs typeface="LNTH-LuoLuoNotangYuanTi 1" pitchFamily="2" charset="-128"/>
              </a:rPr>
              <a:t>Bài 8 –Tiết 2</a:t>
            </a:r>
          </a:p>
        </p:txBody>
      </p:sp>
      <p:sp>
        <p:nvSpPr>
          <p:cNvPr id="18" name="TextBox 17">
            <a:extLst>
              <a:ext uri="{FF2B5EF4-FFF2-40B4-BE49-F238E27FC236}">
                <a16:creationId xmlns:a16="http://schemas.microsoft.com/office/drawing/2014/main" id="{40C89F4E-9661-6802-743F-4B85765A7C28}"/>
              </a:ext>
            </a:extLst>
          </p:cNvPr>
          <p:cNvSpPr txBox="1"/>
          <p:nvPr/>
        </p:nvSpPr>
        <p:spPr>
          <a:xfrm>
            <a:off x="2379739" y="3921249"/>
            <a:ext cx="7893205" cy="830997"/>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9050">
                  <a:solidFill>
                    <a:sysClr val="windowText" lastClr="000000"/>
                  </a:solidFill>
                </a:ln>
                <a:solidFill>
                  <a:srgbClr val="66FF33"/>
                </a:solidFill>
                <a:effectLst/>
                <a:uLnTx/>
                <a:uFillTx/>
                <a:latin typeface="UVN Banh Mi" pitchFamily="2" charset="0"/>
              </a:rPr>
              <a:t>M</a:t>
            </a:r>
            <a:r>
              <a:rPr lang="en-US" sz="4800">
                <a:ln w="19050">
                  <a:solidFill>
                    <a:sysClr val="windowText" lastClr="000000"/>
                  </a:solidFill>
                </a:ln>
                <a:solidFill>
                  <a:srgbClr val="4472C4"/>
                </a:solidFill>
                <a:latin typeface="UVN Banh Mi" pitchFamily="2" charset="0"/>
              </a:rPr>
              <a:t>Ở </a:t>
            </a:r>
            <a:r>
              <a:rPr kumimoji="0" lang="en-US" sz="4800" b="0" i="0" u="none" strike="noStrike" kern="1200" cap="none" spc="0" normalizeH="0" baseline="0" noProof="0">
                <a:ln w="19050">
                  <a:solidFill>
                    <a:sysClr val="windowText" lastClr="000000"/>
                  </a:solidFill>
                </a:ln>
                <a:solidFill>
                  <a:srgbClr val="FF3399"/>
                </a:solidFill>
                <a:effectLst/>
                <a:uLnTx/>
                <a:uFillTx/>
                <a:latin typeface="UVN Banh Mi" pitchFamily="2" charset="0"/>
              </a:rPr>
              <a:t>R</a:t>
            </a:r>
            <a:r>
              <a:rPr kumimoji="0" lang="en-US" sz="4800" b="0" i="0" u="none" strike="noStrike" kern="1200" cap="none" spc="0" normalizeH="0" baseline="0" noProof="0">
                <a:ln w="19050">
                  <a:solidFill>
                    <a:sysClr val="windowText" lastClr="000000"/>
                  </a:solidFill>
                </a:ln>
                <a:solidFill>
                  <a:srgbClr val="FF0000"/>
                </a:solidFill>
                <a:effectLst/>
                <a:uLnTx/>
                <a:uFillTx/>
                <a:latin typeface="UVN Banh Mi" pitchFamily="2" charset="0"/>
              </a:rPr>
              <a:t>Ộ</a:t>
            </a:r>
            <a:r>
              <a:rPr kumimoji="0" lang="en-US" sz="4800" b="0" i="0" u="none" strike="noStrike" kern="1200" cap="none" spc="0" normalizeH="0" baseline="0" noProof="0">
                <a:ln w="19050">
                  <a:solidFill>
                    <a:sysClr val="windowText" lastClr="000000"/>
                  </a:solidFill>
                </a:ln>
                <a:solidFill>
                  <a:srgbClr val="00B050"/>
                </a:solidFill>
                <a:effectLst/>
                <a:uLnTx/>
                <a:uFillTx/>
                <a:latin typeface="UVN Banh Mi" pitchFamily="2" charset="0"/>
              </a:rPr>
              <a:t>N</a:t>
            </a:r>
            <a:r>
              <a:rPr lang="en-US" sz="4800">
                <a:ln w="19050">
                  <a:solidFill>
                    <a:sysClr val="windowText" lastClr="000000"/>
                  </a:solidFill>
                </a:ln>
                <a:solidFill>
                  <a:schemeClr val="accent2">
                    <a:lumMod val="75000"/>
                  </a:schemeClr>
                </a:solidFill>
                <a:latin typeface="UVN Banh Mi" pitchFamily="2" charset="0"/>
              </a:rPr>
              <a:t>G</a:t>
            </a:r>
            <a:r>
              <a:rPr lang="en-US" sz="4800">
                <a:ln w="19050">
                  <a:solidFill>
                    <a:sysClr val="windowText" lastClr="000000"/>
                  </a:solidFill>
                </a:ln>
                <a:solidFill>
                  <a:srgbClr val="66FFFF"/>
                </a:solidFill>
                <a:latin typeface="UVN Banh Mi" pitchFamily="2" charset="0"/>
              </a:rPr>
              <a:t> </a:t>
            </a:r>
            <a:r>
              <a:rPr kumimoji="0" lang="en-US" sz="4800" b="0" i="0" u="none" strike="noStrike" kern="1200" cap="none" spc="0" normalizeH="0" baseline="0" noProof="0">
                <a:ln w="19050">
                  <a:solidFill>
                    <a:sysClr val="windowText" lastClr="000000"/>
                  </a:solidFill>
                </a:ln>
                <a:solidFill>
                  <a:srgbClr val="7030A0"/>
                </a:solidFill>
                <a:effectLst/>
                <a:uLnTx/>
                <a:uFillTx/>
                <a:latin typeface="UVN Banh Mi" pitchFamily="2" charset="0"/>
              </a:rPr>
              <a:t>V</a:t>
            </a:r>
            <a:r>
              <a:rPr kumimoji="0" lang="en-US" sz="4800" b="0" i="0" u="none" strike="noStrike" kern="1200" cap="none" spc="0" normalizeH="0" baseline="0" noProof="0">
                <a:ln w="19050">
                  <a:solidFill>
                    <a:sysClr val="windowText" lastClr="000000"/>
                  </a:solidFill>
                </a:ln>
                <a:solidFill>
                  <a:srgbClr val="33CC33"/>
                </a:solidFill>
                <a:effectLst/>
                <a:uLnTx/>
                <a:uFillTx/>
                <a:latin typeface="UVN Banh Mi" pitchFamily="2" charset="0"/>
              </a:rPr>
              <a:t>Ố</a:t>
            </a:r>
            <a:r>
              <a:rPr kumimoji="0" lang="en-US" sz="4800" b="0" i="0" u="none" strike="noStrike" kern="1200" cap="none" spc="0" normalizeH="0" baseline="0" noProof="0">
                <a:ln w="19050">
                  <a:solidFill>
                    <a:sysClr val="windowText" lastClr="000000"/>
                  </a:solidFill>
                </a:ln>
                <a:solidFill>
                  <a:srgbClr val="FFC000"/>
                </a:solidFill>
                <a:effectLst/>
                <a:uLnTx/>
                <a:uFillTx/>
                <a:latin typeface="UVN Banh Mi" pitchFamily="2" charset="0"/>
              </a:rPr>
              <a:t>N </a:t>
            </a:r>
            <a:r>
              <a:rPr kumimoji="0" lang="en-US" sz="4800" b="0" i="0" u="none" strike="noStrike" kern="1200" cap="none" spc="0" normalizeH="0" baseline="0" noProof="0">
                <a:ln w="19050">
                  <a:solidFill>
                    <a:sysClr val="windowText" lastClr="000000"/>
                  </a:solidFill>
                </a:ln>
                <a:solidFill>
                  <a:srgbClr val="5B9BD5"/>
                </a:solidFill>
                <a:effectLst/>
                <a:uLnTx/>
                <a:uFillTx/>
                <a:latin typeface="UVN Banh Mi" pitchFamily="2" charset="0"/>
              </a:rPr>
              <a:t>T</a:t>
            </a:r>
            <a:r>
              <a:rPr kumimoji="0" lang="en-US" sz="4800" b="0" i="0" u="none" strike="noStrike" kern="1200" cap="none" spc="0" normalizeH="0" baseline="0" noProof="0">
                <a:ln w="19050">
                  <a:solidFill>
                    <a:sysClr val="windowText" lastClr="000000"/>
                  </a:solidFill>
                </a:ln>
                <a:solidFill>
                  <a:srgbClr val="FF3399"/>
                </a:solidFill>
                <a:effectLst/>
                <a:uLnTx/>
                <a:uFillTx/>
                <a:latin typeface="UVN Banh Mi" pitchFamily="2" charset="0"/>
              </a:rPr>
              <a:t>Ừ </a:t>
            </a:r>
            <a:r>
              <a:rPr lang="en-US" sz="4800">
                <a:ln w="19050">
                  <a:solidFill>
                    <a:sysClr val="windowText" lastClr="000000"/>
                  </a:solidFill>
                </a:ln>
                <a:solidFill>
                  <a:srgbClr val="FF5050"/>
                </a:solidFill>
                <a:latin typeface="UVN Banh Mi" pitchFamily="2" charset="0"/>
              </a:rPr>
              <a:t>CỘNG ĐỒNG</a:t>
            </a:r>
            <a:endParaRPr kumimoji="0" lang="en-US" sz="4800" b="0" u="none" strike="noStrike" kern="1200" cap="none" spc="0" normalizeH="0" baseline="0" noProof="0" dirty="0">
              <a:ln w="19050">
                <a:solidFill>
                  <a:sysClr val="windowText" lastClr="000000"/>
                </a:solidFill>
              </a:ln>
              <a:solidFill>
                <a:srgbClr val="00B0F0"/>
              </a:solidFill>
              <a:effectLst/>
              <a:uLnTx/>
              <a:uFillTx/>
              <a:latin typeface="UVN Banh Mi" pitchFamily="2" charset="0"/>
            </a:endParaRPr>
          </a:p>
        </p:txBody>
      </p:sp>
    </p:spTree>
    <p:extLst>
      <p:ext uri="{BB962C8B-B14F-4D97-AF65-F5344CB8AC3E}">
        <p14:creationId xmlns:p14="http://schemas.microsoft.com/office/powerpoint/2010/main" val="25870349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8"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275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8" presetClass="entr" presetSubtype="16" fill="hold" grpId="0" nodeType="withEffect">
                                  <p:stCondLst>
                                    <p:cond delay="3500"/>
                                  </p:stCondLst>
                                  <p:childTnLst>
                                    <p:set>
                                      <p:cBhvr>
                                        <p:cTn id="17" dur="1" fill="hold">
                                          <p:stCondLst>
                                            <p:cond delay="0"/>
                                          </p:stCondLst>
                                        </p:cTn>
                                        <p:tgtEl>
                                          <p:spTgt spid="18"/>
                                        </p:tgtEl>
                                        <p:attrNameLst>
                                          <p:attrName>style.visibility</p:attrName>
                                        </p:attrNameLst>
                                      </p:cBhvr>
                                      <p:to>
                                        <p:strVal val="visible"/>
                                      </p:to>
                                    </p:set>
                                    <p:animEffect transition="in" filter="diamond(in)">
                                      <p:cBhvr>
                                        <p:cTn id="18" dur="10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3A4255A9-7543-40BB-C01A-A8FF0C9D2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CA268F0-2E56-B8AE-E5BE-BB98D5EA5A02}"/>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3C66341-4C02-420C-B417-A6D3FD6D8083}"/>
              </a:ext>
            </a:extLst>
          </p:cNvPr>
          <p:cNvSpPr txBox="1"/>
          <p:nvPr/>
        </p:nvSpPr>
        <p:spPr>
          <a:xfrm>
            <a:off x="871461" y="1148602"/>
            <a:ext cx="10549717" cy="4401205"/>
          </a:xfrm>
          <a:prstGeom prst="rect">
            <a:avLst/>
          </a:prstGeom>
          <a:noFill/>
        </p:spPr>
        <p:txBody>
          <a:bodyPr wrap="square" rtlCol="0">
            <a:spAutoFit/>
          </a:bodyPr>
          <a:lstStyle/>
          <a:p>
            <a:pPr algn="just"/>
            <a:r>
              <a:rPr lang="en-US" sz="4000" b="0" i="0" u="none" strike="noStrike" baseline="0">
                <a:solidFill>
                  <a:srgbClr val="000000"/>
                </a:solidFill>
                <a:latin typeface="ArialMT"/>
              </a:rPr>
              <a:t>b. Tìm 2 – 3 từ ngữ:</a:t>
            </a:r>
          </a:p>
          <a:p>
            <a:pPr algn="just"/>
            <a:r>
              <a:rPr lang="vi-VN" sz="4000" b="0" i="0" u="none" strike="noStrike" baseline="0">
                <a:solidFill>
                  <a:srgbClr val="000000"/>
                </a:solidFill>
                <a:latin typeface="ArialMT"/>
              </a:rPr>
              <a:t>– Thể hiện sự quan tâm giữa những người trong cộng đồng.</a:t>
            </a:r>
          </a:p>
          <a:p>
            <a:pPr algn="just"/>
            <a:r>
              <a:rPr lang="en-US" sz="4000" b="1" i="0" u="none" strike="noStrike" baseline="0">
                <a:solidFill>
                  <a:srgbClr val="00FFFF"/>
                </a:solidFill>
                <a:latin typeface="Arial-BoldMT"/>
              </a:rPr>
              <a:t>	M: </a:t>
            </a:r>
            <a:r>
              <a:rPr lang="en-US" sz="4000" b="0" i="0" u="none" strike="noStrike" baseline="0">
                <a:solidFill>
                  <a:srgbClr val="000000"/>
                </a:solidFill>
                <a:latin typeface="ArialMT"/>
              </a:rPr>
              <a:t>chia sẻ</a:t>
            </a:r>
          </a:p>
          <a:p>
            <a:pPr algn="just"/>
            <a:r>
              <a:rPr lang="vi-VN" sz="4000" b="0" i="0" u="none" strike="noStrike" baseline="0">
                <a:solidFill>
                  <a:srgbClr val="000000"/>
                </a:solidFill>
                <a:latin typeface="ArialMT"/>
              </a:rPr>
              <a:t>– Thể hiện tinh thần đoàn kết của những người trong cộng đồng.</a:t>
            </a:r>
          </a:p>
          <a:p>
            <a:pPr algn="just"/>
            <a:r>
              <a:rPr lang="en-US" sz="4000" b="1" i="0" u="none" strike="noStrike" baseline="0">
                <a:solidFill>
                  <a:srgbClr val="00FFFF"/>
                </a:solidFill>
                <a:latin typeface="Arial-BoldMT"/>
              </a:rPr>
              <a:t>	M: </a:t>
            </a:r>
            <a:r>
              <a:rPr lang="en-US" sz="4000" b="0" i="0" u="none" strike="noStrike" baseline="0">
                <a:solidFill>
                  <a:srgbClr val="000000"/>
                </a:solidFill>
                <a:latin typeface="ArialMT"/>
              </a:rPr>
              <a:t>gắn bó</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6669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262409787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A459FB14-2784-5998-5D24-A7E4BE2975A8}"/>
              </a:ext>
            </a:extLst>
          </p:cNvPr>
          <p:cNvSpPr/>
          <p:nvPr/>
        </p:nvSpPr>
        <p:spPr>
          <a:xfrm>
            <a:off x="1270411" y="706336"/>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9BE6FF-96A4-79FC-DF69-065E7845CECF}"/>
              </a:ext>
            </a:extLst>
          </p:cNvPr>
          <p:cNvSpPr txBox="1"/>
          <p:nvPr/>
        </p:nvSpPr>
        <p:spPr>
          <a:xfrm>
            <a:off x="1495398" y="890444"/>
            <a:ext cx="9907270" cy="1323439"/>
          </a:xfrm>
          <a:prstGeom prst="rect">
            <a:avLst/>
          </a:prstGeom>
          <a:noFill/>
        </p:spPr>
        <p:txBody>
          <a:bodyPr wrap="square" rtlCol="0">
            <a:spAutoFit/>
          </a:bodyPr>
          <a:lstStyle/>
          <a:p>
            <a:pPr algn="ctr"/>
            <a:r>
              <a:rPr lang="vi-VN" sz="4000">
                <a:solidFill>
                  <a:srgbClr val="000000"/>
                </a:solidFill>
                <a:latin typeface="ArialMT"/>
              </a:rPr>
              <a:t>Thể hiện sự quan tâm giữa những người trong cộng đồng.</a:t>
            </a:r>
            <a:endParaRPr lang="en-US" sz="5400" b="1"/>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76102" y="479145"/>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27AB49-E652-3886-36A6-ABCDA35437F5}"/>
              </a:ext>
            </a:extLst>
          </p:cNvPr>
          <p:cNvSpPr/>
          <p:nvPr/>
        </p:nvSpPr>
        <p:spPr>
          <a:xfrm>
            <a:off x="976102" y="3406977"/>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chemeClr val="tx2">
                    <a:lumMod val="75000"/>
                    <a:lumOff val="25000"/>
                  </a:schemeClr>
                </a:solidFill>
                <a:latin typeface="#9Slide03 Oswald Bold" panose="00000800000000000000" pitchFamily="2" charset="-93"/>
              </a:rPr>
              <a:t>đỡ đần</a:t>
            </a:r>
            <a:endParaRPr kumimoji="0" lang="vi-VN" sz="5400" b="0" i="0" u="none" strike="noStrike" kern="1200" cap="none" spc="0" normalizeH="0" baseline="0" noProof="0" dirty="0">
              <a:ln>
                <a:noFill/>
              </a:ln>
              <a:solidFill>
                <a:schemeClr val="tx2">
                  <a:lumMod val="75000"/>
                  <a:lumOff val="25000"/>
                </a:schemeClr>
              </a:solidFill>
              <a:effectLst/>
              <a:uLnTx/>
              <a:uFillTx/>
              <a:latin typeface="#9Slide03 Oswald Bold" panose="00000800000000000000" pitchFamily="2" charset="-93"/>
            </a:endParaRPr>
          </a:p>
        </p:txBody>
      </p:sp>
      <p:sp>
        <p:nvSpPr>
          <p:cNvPr id="8" name="Rectangle: Rounded Corners 7">
            <a:extLst>
              <a:ext uri="{FF2B5EF4-FFF2-40B4-BE49-F238E27FC236}">
                <a16:creationId xmlns:a16="http://schemas.microsoft.com/office/drawing/2014/main" id="{66BD2B01-B50C-A687-2A44-9DCD5087F740}"/>
              </a:ext>
            </a:extLst>
          </p:cNvPr>
          <p:cNvSpPr/>
          <p:nvPr/>
        </p:nvSpPr>
        <p:spPr>
          <a:xfrm>
            <a:off x="4612153" y="3349479"/>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chemeClr val="tx2">
                    <a:lumMod val="75000"/>
                    <a:lumOff val="25000"/>
                  </a:schemeClr>
                </a:solidFill>
                <a:latin typeface="#9Slide03 Oswald Bold" panose="00000800000000000000" pitchFamily="2" charset="-93"/>
              </a:rPr>
              <a:t>giúp đỡ</a:t>
            </a:r>
            <a:endParaRPr kumimoji="0" lang="vi-VN" sz="5400" b="0" i="0" u="none" strike="noStrike" kern="1200" cap="none" spc="0" normalizeH="0" baseline="0" noProof="0" dirty="0">
              <a:ln>
                <a:noFill/>
              </a:ln>
              <a:solidFill>
                <a:schemeClr val="tx2">
                  <a:lumMod val="75000"/>
                  <a:lumOff val="25000"/>
                </a:schemeClr>
              </a:solidFill>
              <a:effectLst/>
              <a:uLnTx/>
              <a:uFillTx/>
              <a:latin typeface="#9Slide03 Oswald Bold" panose="00000800000000000000" pitchFamily="2" charset="-93"/>
            </a:endParaRPr>
          </a:p>
        </p:txBody>
      </p:sp>
      <p:sp>
        <p:nvSpPr>
          <p:cNvPr id="9" name="Rectangle: Rounded Corners 8">
            <a:extLst>
              <a:ext uri="{FF2B5EF4-FFF2-40B4-BE49-F238E27FC236}">
                <a16:creationId xmlns:a16="http://schemas.microsoft.com/office/drawing/2014/main" id="{0269491D-7906-FD00-19A7-FC6500A22FEF}"/>
              </a:ext>
            </a:extLst>
          </p:cNvPr>
          <p:cNvSpPr/>
          <p:nvPr/>
        </p:nvSpPr>
        <p:spPr>
          <a:xfrm>
            <a:off x="8180665" y="3319974"/>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chemeClr val="tx2">
                    <a:lumMod val="75000"/>
                    <a:lumOff val="25000"/>
                  </a:schemeClr>
                </a:solidFill>
                <a:latin typeface="#9Slide03 Oswald Bold" panose="00000800000000000000" pitchFamily="2" charset="-93"/>
              </a:rPr>
              <a:t>hỗ trợ</a:t>
            </a:r>
            <a:endParaRPr kumimoji="0" lang="vi-VN" sz="5400" b="0" i="0" u="none" strike="noStrike" kern="1200" cap="none" spc="0" normalizeH="0" baseline="0" noProof="0" dirty="0">
              <a:ln>
                <a:noFill/>
              </a:ln>
              <a:solidFill>
                <a:schemeClr val="tx2">
                  <a:lumMod val="75000"/>
                  <a:lumOff val="25000"/>
                </a:schemeClr>
              </a:solidFill>
              <a:effectLst/>
              <a:uLnTx/>
              <a:uFillTx/>
              <a:latin typeface="#9Slide03 Oswald Bold" panose="00000800000000000000" pitchFamily="2" charset="-93"/>
            </a:endParaRPr>
          </a:p>
        </p:txBody>
      </p:sp>
    </p:spTree>
    <p:extLst>
      <p:ext uri="{BB962C8B-B14F-4D97-AF65-F5344CB8AC3E}">
        <p14:creationId xmlns:p14="http://schemas.microsoft.com/office/powerpoint/2010/main" val="421476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A459FB14-2784-5998-5D24-A7E4BE2975A8}"/>
              </a:ext>
            </a:extLst>
          </p:cNvPr>
          <p:cNvSpPr/>
          <p:nvPr/>
        </p:nvSpPr>
        <p:spPr>
          <a:xfrm>
            <a:off x="1270411" y="706336"/>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1495398" y="890444"/>
            <a:ext cx="9907270" cy="1323439"/>
          </a:xfrm>
          <a:prstGeom prst="rect">
            <a:avLst/>
          </a:prstGeom>
          <a:noFill/>
        </p:spPr>
        <p:txBody>
          <a:bodyPr wrap="square" rtlCol="0">
            <a:spAutoFit/>
          </a:bodyPr>
          <a:lstStyle/>
          <a:p>
            <a:pPr lvl="0" algn="ctr"/>
            <a:r>
              <a:rPr lang="vi-VN" sz="4000">
                <a:solidFill>
                  <a:srgbClr val="000000"/>
                </a:solidFill>
                <a:latin typeface="ArialMT"/>
              </a:rPr>
              <a:t>Thể hiện tinh thần đoàn kết của những người trong cộng đồng.</a:t>
            </a:r>
            <a:endParaRPr kumimoji="0" lang="en-US" sz="54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76102" y="479145"/>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27AB49-E652-3886-36A6-ABCDA35437F5}"/>
              </a:ext>
            </a:extLst>
          </p:cNvPr>
          <p:cNvSpPr/>
          <p:nvPr/>
        </p:nvSpPr>
        <p:spPr>
          <a:xfrm>
            <a:off x="976102" y="3406977"/>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rgbClr val="0E2841">
                    <a:lumMod val="75000"/>
                    <a:lumOff val="25000"/>
                  </a:srgbClr>
                </a:solidFill>
                <a:latin typeface="#9Slide03 Oswald Bold" panose="00000800000000000000" pitchFamily="2" charset="-93"/>
              </a:rPr>
              <a:t>kết đoàn</a:t>
            </a:r>
            <a:endParaRPr kumimoji="0" lang="vi-VN" sz="5400" b="0" i="0" u="none" strike="noStrike" kern="1200" cap="none" spc="0" normalizeH="0" baseline="0" noProof="0" dirty="0">
              <a:ln>
                <a:noFill/>
              </a:ln>
              <a:solidFill>
                <a:srgbClr val="0E2841">
                  <a:lumMod val="75000"/>
                  <a:lumOff val="25000"/>
                </a:srgbClr>
              </a:solidFill>
              <a:effectLst/>
              <a:uLnTx/>
              <a:uFillTx/>
              <a:latin typeface="#9Slide03 Oswald Bold" panose="00000800000000000000" pitchFamily="2" charset="-93"/>
              <a:ea typeface="+mn-ea"/>
              <a:cs typeface="+mn-cs"/>
            </a:endParaRPr>
          </a:p>
        </p:txBody>
      </p:sp>
      <p:sp>
        <p:nvSpPr>
          <p:cNvPr id="8" name="Rectangle: Rounded Corners 7">
            <a:extLst>
              <a:ext uri="{FF2B5EF4-FFF2-40B4-BE49-F238E27FC236}">
                <a16:creationId xmlns:a16="http://schemas.microsoft.com/office/drawing/2014/main" id="{66BD2B01-B50C-A687-2A44-9DCD5087F740}"/>
              </a:ext>
            </a:extLst>
          </p:cNvPr>
          <p:cNvSpPr/>
          <p:nvPr/>
        </p:nvSpPr>
        <p:spPr>
          <a:xfrm>
            <a:off x="4612153" y="3349479"/>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rgbClr val="0E2841">
                    <a:lumMod val="75000"/>
                    <a:lumOff val="25000"/>
                  </a:srgbClr>
                </a:solidFill>
                <a:latin typeface="#9Slide03 Oswald Bold" panose="00000800000000000000" pitchFamily="2" charset="-93"/>
              </a:rPr>
              <a:t>đùm bọc</a:t>
            </a:r>
            <a:endParaRPr kumimoji="0" lang="vi-VN" sz="5400" b="0" i="0" u="none" strike="noStrike" kern="1200" cap="none" spc="0" normalizeH="0" baseline="0" noProof="0" dirty="0">
              <a:ln>
                <a:noFill/>
              </a:ln>
              <a:solidFill>
                <a:srgbClr val="0E2841">
                  <a:lumMod val="75000"/>
                  <a:lumOff val="25000"/>
                </a:srgbClr>
              </a:solidFill>
              <a:effectLst/>
              <a:uLnTx/>
              <a:uFillTx/>
              <a:latin typeface="#9Slide03 Oswald Bold" panose="00000800000000000000" pitchFamily="2" charset="-93"/>
              <a:ea typeface="+mn-ea"/>
              <a:cs typeface="+mn-cs"/>
            </a:endParaRPr>
          </a:p>
        </p:txBody>
      </p:sp>
      <p:sp>
        <p:nvSpPr>
          <p:cNvPr id="9" name="Rectangle: Rounded Corners 8">
            <a:extLst>
              <a:ext uri="{FF2B5EF4-FFF2-40B4-BE49-F238E27FC236}">
                <a16:creationId xmlns:a16="http://schemas.microsoft.com/office/drawing/2014/main" id="{0269491D-7906-FD00-19A7-FC6500A22FEF}"/>
              </a:ext>
            </a:extLst>
          </p:cNvPr>
          <p:cNvSpPr/>
          <p:nvPr/>
        </p:nvSpPr>
        <p:spPr>
          <a:xfrm>
            <a:off x="8180665" y="3319974"/>
            <a:ext cx="3154464" cy="1969063"/>
          </a:xfrm>
          <a:prstGeom prst="roundRect">
            <a:avLst/>
          </a:prstGeom>
          <a:solidFill>
            <a:schemeClr val="bg1">
              <a:alpha val="93000"/>
            </a:schemeClr>
          </a:solid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5400">
                <a:solidFill>
                  <a:srgbClr val="0E2841">
                    <a:lumMod val="75000"/>
                    <a:lumOff val="25000"/>
                  </a:srgbClr>
                </a:solidFill>
                <a:latin typeface="#9Slide03 Oswald Bold" panose="00000800000000000000" pitchFamily="2" charset="-93"/>
              </a:rPr>
              <a:t>chia sẻ</a:t>
            </a:r>
            <a:endParaRPr kumimoji="0" lang="vi-VN" sz="5400" b="0" i="0" u="none" strike="noStrike" kern="1200" cap="none" spc="0" normalizeH="0" baseline="0" noProof="0" dirty="0">
              <a:ln>
                <a:noFill/>
              </a:ln>
              <a:solidFill>
                <a:srgbClr val="0E2841">
                  <a:lumMod val="75000"/>
                  <a:lumOff val="25000"/>
                </a:srgbClr>
              </a:solidFill>
              <a:effectLst/>
              <a:uLnTx/>
              <a:uFillTx/>
              <a:latin typeface="#9Slide03 Oswald Bold" panose="00000800000000000000" pitchFamily="2" charset="-93"/>
              <a:ea typeface="+mn-ea"/>
              <a:cs typeface="+mn-cs"/>
            </a:endParaRPr>
          </a:p>
        </p:txBody>
      </p:sp>
    </p:spTree>
    <p:extLst>
      <p:ext uri="{BB962C8B-B14F-4D97-AF65-F5344CB8AC3E}">
        <p14:creationId xmlns:p14="http://schemas.microsoft.com/office/powerpoint/2010/main" val="40926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58648D9-8F60-C16E-064F-A63FBF294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E41C5F5-E9F1-EE72-77F9-C354EA347988}"/>
              </a:ext>
            </a:extLst>
          </p:cNvPr>
          <p:cNvSpPr txBox="1"/>
          <p:nvPr/>
        </p:nvSpPr>
        <p:spPr>
          <a:xfrm>
            <a:off x="4918246" y="1233239"/>
            <a:ext cx="6819181" cy="2308324"/>
          </a:xfrm>
          <a:prstGeom prst="rect">
            <a:avLst/>
          </a:prstGeom>
          <a:noFill/>
        </p:spPr>
        <p:txBody>
          <a:bodyPr wrap="square" rtlCol="0">
            <a:spAutoFit/>
          </a:bodyPr>
          <a:lstStyle/>
          <a:p>
            <a:pPr lvl="0" algn="ctr"/>
            <a:r>
              <a:rPr lang="en-US" sz="4800">
                <a:solidFill>
                  <a:srgbClr val="FF0000"/>
                </a:solidFill>
                <a:latin typeface="#9Slide07 Crocante" panose="02000000000000000000" pitchFamily="2" charset="-93"/>
              </a:rPr>
              <a:t>Tìm hiểu thành ngữ, tục ngữ nói về sự quan tâm, gắn bó</a:t>
            </a:r>
            <a:endParaRPr kumimoji="0" lang="vi-VN" sz="48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2788284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827903" y="779270"/>
            <a:ext cx="10649394" cy="4985980"/>
          </a:xfrm>
          <a:prstGeom prst="rect">
            <a:avLst/>
          </a:prstGeom>
          <a:noFill/>
        </p:spPr>
        <p:txBody>
          <a:bodyPr wrap="square" rtlCol="0">
            <a:spAutoFit/>
          </a:bodyPr>
          <a:lstStyle/>
          <a:p>
            <a:pPr lvl="0" algn="just"/>
            <a:r>
              <a:rPr lang="en-US" sz="3000" b="1">
                <a:solidFill>
                  <a:srgbClr val="FF00FF"/>
                </a:solidFill>
                <a:latin typeface="Arial-Rounded-Bold"/>
              </a:rPr>
              <a:t>2. </a:t>
            </a:r>
            <a:r>
              <a:rPr lang="en-US" sz="3000" b="1">
                <a:solidFill>
                  <a:srgbClr val="000000"/>
                </a:solidFill>
                <a:latin typeface="Arial-BoldMT"/>
              </a:rPr>
              <a:t>Đọc các thành ngữ, tục ngữ sau và thực hiện yêu cầu:</a:t>
            </a:r>
          </a:p>
          <a:p>
            <a:pPr lvl="0" algn="just"/>
            <a:endParaRPr lang="en-US" sz="3600" b="1">
              <a:solidFill>
                <a:srgbClr val="000000"/>
              </a:solidFill>
              <a:latin typeface="Arial-BoldMT"/>
            </a:endParaRPr>
          </a:p>
          <a:p>
            <a:pPr lvl="0" algn="just"/>
            <a:endParaRPr lang="en-US" sz="3600" b="1">
              <a:solidFill>
                <a:srgbClr val="000000"/>
              </a:solidFill>
              <a:latin typeface="Arial-BoldMT"/>
            </a:endParaRPr>
          </a:p>
          <a:p>
            <a:pPr lvl="0" algn="just"/>
            <a:endParaRPr lang="en-US" sz="3600" b="1">
              <a:solidFill>
                <a:srgbClr val="000000"/>
              </a:solidFill>
              <a:latin typeface="Arial-BoldMT"/>
            </a:endParaRPr>
          </a:p>
          <a:p>
            <a:pPr lvl="0" algn="just"/>
            <a:endParaRPr lang="en-US" sz="3600" b="1">
              <a:solidFill>
                <a:srgbClr val="000000"/>
              </a:solidFill>
              <a:latin typeface="Arial-BoldMT"/>
            </a:endParaRPr>
          </a:p>
          <a:p>
            <a:pPr lvl="0" algn="just"/>
            <a:r>
              <a:rPr lang="vi-VN" sz="3600">
                <a:solidFill>
                  <a:srgbClr val="000000"/>
                </a:solidFill>
                <a:latin typeface="ArialMT"/>
              </a:rPr>
              <a:t>a. Tìm thành ngữ, tục ngữ nói về sự quan tâm, gắn bó giữa mọi người</a:t>
            </a:r>
            <a:r>
              <a:rPr lang="en-US" sz="3600">
                <a:solidFill>
                  <a:srgbClr val="000000"/>
                </a:solidFill>
                <a:latin typeface="ArialMT"/>
              </a:rPr>
              <a:t> </a:t>
            </a:r>
            <a:r>
              <a:rPr lang="vi-VN" sz="3600">
                <a:solidFill>
                  <a:srgbClr val="000000"/>
                </a:solidFill>
                <a:latin typeface="ArialMT"/>
              </a:rPr>
              <a:t>trong cộng đồng.</a:t>
            </a:r>
          </a:p>
          <a:p>
            <a:pPr lvl="0" algn="just"/>
            <a:r>
              <a:rPr lang="vi-VN" sz="3600">
                <a:solidFill>
                  <a:srgbClr val="000000"/>
                </a:solidFill>
                <a:latin typeface="ArialMT"/>
              </a:rPr>
              <a:t>b. Đặt câu với một thành ngữ, tục ngữ tìm được ở bài tập a.</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6" y="1637540"/>
            <a:ext cx="4066441" cy="770451"/>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1082" y="1660059"/>
            <a:ext cx="4509835" cy="770451"/>
          </a:xfrm>
          <a:prstGeom prst="rect">
            <a:avLst/>
          </a:prstGeom>
        </p:spPr>
      </p:pic>
      <p:pic>
        <p:nvPicPr>
          <p:cNvPr id="17" name="Picture 16">
            <a:extLst>
              <a:ext uri="{FF2B5EF4-FFF2-40B4-BE49-F238E27FC236}">
                <a16:creationId xmlns:a16="http://schemas.microsoft.com/office/drawing/2014/main" id="{6C2439BF-5E06-8D29-16FE-F8423C185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347" y="2698405"/>
            <a:ext cx="3987469" cy="770451"/>
          </a:xfrm>
          <a:prstGeom prst="rect">
            <a:avLst/>
          </a:prstGeom>
        </p:spPr>
      </p:pic>
      <p:pic>
        <p:nvPicPr>
          <p:cNvPr id="19" name="Picture 18">
            <a:extLst>
              <a:ext uri="{FF2B5EF4-FFF2-40B4-BE49-F238E27FC236}">
                <a16:creationId xmlns:a16="http://schemas.microsoft.com/office/drawing/2014/main" id="{FDABA31C-3259-2455-450C-00A451758D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7206" y="1607984"/>
            <a:ext cx="4484794" cy="770451"/>
          </a:xfrm>
          <a:prstGeom prst="rect">
            <a:avLst/>
          </a:prstGeom>
        </p:spPr>
      </p:pic>
      <p:pic>
        <p:nvPicPr>
          <p:cNvPr id="21" name="Picture 20">
            <a:extLst>
              <a:ext uri="{FF2B5EF4-FFF2-40B4-BE49-F238E27FC236}">
                <a16:creationId xmlns:a16="http://schemas.microsoft.com/office/drawing/2014/main" id="{9149AF4E-B04D-9C2E-DBA0-924410B83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3341" y="2657691"/>
            <a:ext cx="5081508" cy="770451"/>
          </a:xfrm>
          <a:prstGeom prst="rect">
            <a:avLst/>
          </a:prstGeom>
        </p:spPr>
      </p:pic>
    </p:spTree>
    <p:extLst>
      <p:ext uri="{BB962C8B-B14F-4D97-AF65-F5344CB8AC3E}">
        <p14:creationId xmlns:p14="http://schemas.microsoft.com/office/powerpoint/2010/main" val="41203377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ABB091-7880-225A-1547-8DF33AFD82DA}"/>
            </a:ext>
          </a:extLst>
        </p:cNvPr>
        <p:cNvGrpSpPr/>
        <p:nvPr/>
      </p:nvGrpSpPr>
      <p:grpSpPr>
        <a:xfrm>
          <a:off x="0" y="0"/>
          <a:ext cx="0" cy="0"/>
          <a:chOff x="0" y="0"/>
          <a:chExt cx="0" cy="0"/>
        </a:xfrm>
      </p:grpSpPr>
      <p:pic>
        <p:nvPicPr>
          <p:cNvPr id="5" name="Content Placeholder 4" descr="A cartoon of a couple of kids&#10;&#10;Description automatically generated">
            <a:extLst>
              <a:ext uri="{FF2B5EF4-FFF2-40B4-BE49-F238E27FC236}">
                <a16:creationId xmlns:a16="http://schemas.microsoft.com/office/drawing/2014/main" id="{A0BC2EF7-D5A3-FB8A-B9D4-24D1C3432D01}"/>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3582" r="-2" b="2192"/>
          <a:stretch/>
        </p:blipFill>
        <p:spPr>
          <a:xfrm>
            <a:off x="-6350" y="0"/>
            <a:ext cx="12198350" cy="6858000"/>
          </a:xfrm>
          <a:prstGeom prst="rect">
            <a:avLst/>
          </a:prstGeom>
        </p:spPr>
      </p:pic>
      <p:grpSp>
        <p:nvGrpSpPr>
          <p:cNvPr id="13" name="Group 12">
            <a:extLst>
              <a:ext uri="{FF2B5EF4-FFF2-40B4-BE49-F238E27FC236}">
                <a16:creationId xmlns:a16="http://schemas.microsoft.com/office/drawing/2014/main" id="{E6831755-CE32-AB51-BE12-C5294D6BB944}"/>
              </a:ext>
            </a:extLst>
          </p:cNvPr>
          <p:cNvGrpSpPr/>
          <p:nvPr/>
        </p:nvGrpSpPr>
        <p:grpSpPr>
          <a:xfrm>
            <a:off x="252249" y="3274346"/>
            <a:ext cx="12192000" cy="2564999"/>
            <a:chOff x="0" y="-4881"/>
            <a:chExt cx="12192000" cy="2564999"/>
          </a:xfrm>
        </p:grpSpPr>
        <p:pic>
          <p:nvPicPr>
            <p:cNvPr id="9" name="Picture 7">
              <a:extLst>
                <a:ext uri="{FF2B5EF4-FFF2-40B4-BE49-F238E27FC236}">
                  <a16:creationId xmlns:a16="http://schemas.microsoft.com/office/drawing/2014/main" id="{5481E29B-8F55-14EA-6D36-013BB10833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1793"/>
              <a:ext cx="12192000" cy="2308325"/>
            </a:xfrm>
            <a:prstGeom prst="rect">
              <a:avLst/>
            </a:prstGeom>
          </p:spPr>
        </p:pic>
        <p:sp>
          <p:nvSpPr>
            <p:cNvPr id="11" name="TextBox 10">
              <a:extLst>
                <a:ext uri="{FF2B5EF4-FFF2-40B4-BE49-F238E27FC236}">
                  <a16:creationId xmlns:a16="http://schemas.microsoft.com/office/drawing/2014/main" id="{E0EB939E-50EB-6839-BD36-00B3E36C5E12}"/>
                </a:ext>
              </a:extLst>
            </p:cNvPr>
            <p:cNvSpPr txBox="1"/>
            <p:nvPr/>
          </p:nvSpPr>
          <p:spPr>
            <a:xfrm>
              <a:off x="810502" y="-4881"/>
              <a:ext cx="10282238" cy="2308324"/>
            </a:xfrm>
            <a:prstGeom prst="rect">
              <a:avLst/>
            </a:prstGeom>
            <a:noFill/>
            <a:ln w="57150">
              <a:noFill/>
              <a:prstDash val="lgDashDot"/>
            </a:ln>
          </p:spPr>
          <p:txBody>
            <a:bodyPr wrap="square">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solidFill>
                      <a:sysClr val="windowText" lastClr="000000"/>
                    </a:solidFill>
                  </a:ln>
                  <a:solidFill>
                    <a:srgbClr val="FF5050"/>
                  </a:solidFill>
                  <a:effectLst/>
                  <a:uLnTx/>
                  <a:uFillTx/>
                  <a:latin typeface="UTM Edwardian" panose="02040603050506020204" pitchFamily="18" charset="0"/>
                  <a:ea typeface="+mn-ea"/>
                  <a:cs typeface="+mn-cs"/>
                </a:rPr>
                <a:t>Thảo luận nhóm đôi</a:t>
              </a:r>
            </a:p>
          </p:txBody>
        </p:sp>
      </p:grpSp>
    </p:spTree>
    <p:extLst>
      <p:ext uri="{BB962C8B-B14F-4D97-AF65-F5344CB8AC3E}">
        <p14:creationId xmlns:p14="http://schemas.microsoft.com/office/powerpoint/2010/main" val="3387292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278801931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827903" y="779270"/>
            <a:ext cx="1064939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a. Tìm thành ngữ, tục ngữ nói về sự quan tâm, gắn bó giữa mọi người</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trong cộng đồng.</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03" y="2355073"/>
            <a:ext cx="4929589" cy="933988"/>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0198" y="2384257"/>
            <a:ext cx="5467099" cy="933988"/>
          </a:xfrm>
          <a:prstGeom prst="rect">
            <a:avLst/>
          </a:prstGeom>
        </p:spPr>
      </p:pic>
      <p:pic>
        <p:nvPicPr>
          <p:cNvPr id="17" name="Picture 16">
            <a:extLst>
              <a:ext uri="{FF2B5EF4-FFF2-40B4-BE49-F238E27FC236}">
                <a16:creationId xmlns:a16="http://schemas.microsoft.com/office/drawing/2014/main" id="{6C2439BF-5E06-8D29-16FE-F8423C185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637" y="3944414"/>
            <a:ext cx="4833855" cy="933988"/>
          </a:xfrm>
          <a:prstGeom prst="rect">
            <a:avLst/>
          </a:prstGeom>
        </p:spPr>
      </p:pic>
      <p:pic>
        <p:nvPicPr>
          <p:cNvPr id="19" name="Picture 18">
            <a:extLst>
              <a:ext uri="{FF2B5EF4-FFF2-40B4-BE49-F238E27FC236}">
                <a16:creationId xmlns:a16="http://schemas.microsoft.com/office/drawing/2014/main" id="{FDABA31C-3259-2455-450C-00A451758D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0198" y="3888685"/>
            <a:ext cx="5436743" cy="933988"/>
          </a:xfrm>
          <a:prstGeom prst="rect">
            <a:avLst/>
          </a:prstGeom>
        </p:spPr>
      </p:pic>
      <p:pic>
        <p:nvPicPr>
          <p:cNvPr id="21" name="Picture 20">
            <a:extLst>
              <a:ext uri="{FF2B5EF4-FFF2-40B4-BE49-F238E27FC236}">
                <a16:creationId xmlns:a16="http://schemas.microsoft.com/office/drawing/2014/main" id="{9149AF4E-B04D-9C2E-DBA0-924410B83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5942" y="5144742"/>
            <a:ext cx="6160116" cy="933988"/>
          </a:xfrm>
          <a:prstGeom prst="rect">
            <a:avLst/>
          </a:prstGeom>
        </p:spPr>
      </p:pic>
    </p:spTree>
    <p:extLst>
      <p:ext uri="{BB962C8B-B14F-4D97-AF65-F5344CB8AC3E}">
        <p14:creationId xmlns:p14="http://schemas.microsoft.com/office/powerpoint/2010/main" val="2721223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7"/>
                                        </p:tgtEl>
                                        <p:attrNameLst>
                                          <p:attrName>ppt_w</p:attrName>
                                        </p:attrNameLst>
                                      </p:cBhvr>
                                      <p:tavLst>
                                        <p:tav tm="0">
                                          <p:val>
                                            <p:strVal val="ppt_w"/>
                                          </p:val>
                                        </p:tav>
                                        <p:tav tm="100000">
                                          <p:val>
                                            <p:fltVal val="0"/>
                                          </p:val>
                                        </p:tav>
                                      </p:tavLst>
                                    </p:anim>
                                    <p:anim calcmode="lin" valueType="num">
                                      <p:cBhvr>
                                        <p:cTn id="23" dur="1000"/>
                                        <p:tgtEl>
                                          <p:spTgt spid="17"/>
                                        </p:tgtEl>
                                        <p:attrNameLst>
                                          <p:attrName>ppt_h</p:attrName>
                                        </p:attrNameLst>
                                      </p:cBhvr>
                                      <p:tavLst>
                                        <p:tav tm="0">
                                          <p:val>
                                            <p:strVal val="ppt_h"/>
                                          </p:val>
                                        </p:tav>
                                        <p:tav tm="100000">
                                          <p:val>
                                            <p:fltVal val="0"/>
                                          </p:val>
                                        </p:tav>
                                      </p:tavLst>
                                    </p:anim>
                                    <p:anim calcmode="lin" valueType="num">
                                      <p:cBhvr>
                                        <p:cTn id="24" dur="1000"/>
                                        <p:tgtEl>
                                          <p:spTgt spid="17"/>
                                        </p:tgtEl>
                                        <p:attrNameLst>
                                          <p:attrName>style.rotation</p:attrName>
                                        </p:attrNameLst>
                                      </p:cBhvr>
                                      <p:tavLst>
                                        <p:tav tm="0">
                                          <p:val>
                                            <p:fltVal val="0"/>
                                          </p:val>
                                        </p:tav>
                                        <p:tav tm="100000">
                                          <p:val>
                                            <p:fltVal val="90"/>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1"/>
                                        </p:tgtEl>
                                        <p:attrNameLst>
                                          <p:attrName>ppt_w</p:attrName>
                                        </p:attrNameLst>
                                      </p:cBhvr>
                                      <p:tavLst>
                                        <p:tav tm="0">
                                          <p:val>
                                            <p:strVal val="ppt_w"/>
                                          </p:val>
                                        </p:tav>
                                        <p:tav tm="100000">
                                          <p:val>
                                            <p:fltVal val="0"/>
                                          </p:val>
                                        </p:tav>
                                      </p:tavLst>
                                    </p:anim>
                                    <p:anim calcmode="lin" valueType="num">
                                      <p:cBhvr>
                                        <p:cTn id="39" dur="500"/>
                                        <p:tgtEl>
                                          <p:spTgt spid="21"/>
                                        </p:tgtEl>
                                        <p:attrNameLst>
                                          <p:attrName>ppt_h</p:attrName>
                                        </p:attrNameLst>
                                      </p:cBhvr>
                                      <p:tavLst>
                                        <p:tav tm="0">
                                          <p:val>
                                            <p:strVal val="ppt_h"/>
                                          </p:val>
                                        </p:tav>
                                        <p:tav tm="100000">
                                          <p:val>
                                            <p:fltVal val="0"/>
                                          </p:val>
                                        </p:tav>
                                      </p:tavLst>
                                    </p:anim>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CAF5D723-6BB2-8798-C437-243BCE32A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8B32C42-6CBA-00A3-2968-1FA140490741}"/>
              </a:ext>
            </a:extLst>
          </p:cNvPr>
          <p:cNvSpPr txBox="1"/>
          <p:nvPr/>
        </p:nvSpPr>
        <p:spPr>
          <a:xfrm>
            <a:off x="5529069" y="1921543"/>
            <a:ext cx="5546891" cy="1569660"/>
          </a:xfrm>
          <a:prstGeom prst="rect">
            <a:avLst/>
          </a:prstGeom>
          <a:noFill/>
        </p:spPr>
        <p:txBody>
          <a:bodyPr wrap="square" rtlCol="0">
            <a:spAutoFit/>
          </a:bodyPr>
          <a:lstStyle/>
          <a:p>
            <a:pPr algn="ctr"/>
            <a:r>
              <a:rPr lang="en-US" sz="4800"/>
              <a:t>Mở rộng vốn từ theo chủ đề </a:t>
            </a:r>
            <a:r>
              <a:rPr lang="en-US" sz="4800" i="1"/>
              <a:t>Cộng đồng</a:t>
            </a:r>
            <a:endParaRPr lang="en-US" sz="4800"/>
          </a:p>
        </p:txBody>
      </p:sp>
      <p:pic>
        <p:nvPicPr>
          <p:cNvPr id="8" name="Picture 7">
            <a:extLst>
              <a:ext uri="{FF2B5EF4-FFF2-40B4-BE49-F238E27FC236}">
                <a16:creationId xmlns:a16="http://schemas.microsoft.com/office/drawing/2014/main" id="{0A24B9CA-6697-76EE-077F-532A9D2F3C9C}"/>
              </a:ext>
            </a:extLst>
          </p:cNvPr>
          <p:cNvPicPr>
            <a:picLocks noChangeAspect="1"/>
          </p:cNvPicPr>
          <p:nvPr/>
        </p:nvPicPr>
        <p:blipFill>
          <a:blip r:embed="rId4"/>
          <a:stretch>
            <a:fillRect/>
          </a:stretch>
        </p:blipFill>
        <p:spPr>
          <a:xfrm>
            <a:off x="6096000" y="580307"/>
            <a:ext cx="5084505" cy="1341236"/>
          </a:xfrm>
          <a:prstGeom prst="rect">
            <a:avLst/>
          </a:prstGeom>
        </p:spPr>
      </p:pic>
    </p:spTree>
    <p:extLst>
      <p:ext uri="{BB962C8B-B14F-4D97-AF65-F5344CB8AC3E}">
        <p14:creationId xmlns:p14="http://schemas.microsoft.com/office/powerpoint/2010/main" val="3900745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827903" y="779270"/>
            <a:ext cx="10649394" cy="1200329"/>
          </a:xfrm>
          <a:prstGeom prst="rect">
            <a:avLst/>
          </a:prstGeom>
          <a:noFill/>
        </p:spPr>
        <p:txBody>
          <a:bodyPr wrap="square" rtlCol="0">
            <a:spAutoFit/>
          </a:bodyPr>
          <a:lstStyle/>
          <a:p>
            <a:pPr lvl="0" algn="just"/>
            <a:r>
              <a:rPr lang="vi-VN" sz="3600">
                <a:solidFill>
                  <a:srgbClr val="000000"/>
                </a:solidFill>
                <a:latin typeface="ArialMT"/>
              </a:rPr>
              <a:t>b. Đặt câu với một thành ngữ, tục ngữ tìm được ở bài tập a.</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36" y="2417272"/>
            <a:ext cx="4929589" cy="933988"/>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439" y="4927198"/>
            <a:ext cx="5467099" cy="933988"/>
          </a:xfrm>
          <a:prstGeom prst="rect">
            <a:avLst/>
          </a:prstGeom>
        </p:spPr>
      </p:pic>
      <p:pic>
        <p:nvPicPr>
          <p:cNvPr id="19" name="Picture 18">
            <a:extLst>
              <a:ext uri="{FF2B5EF4-FFF2-40B4-BE49-F238E27FC236}">
                <a16:creationId xmlns:a16="http://schemas.microsoft.com/office/drawing/2014/main" id="{FDABA31C-3259-2455-450C-00A451758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830" y="3700617"/>
            <a:ext cx="5436743" cy="933988"/>
          </a:xfrm>
          <a:prstGeom prst="rect">
            <a:avLst/>
          </a:prstGeom>
        </p:spPr>
      </p:pic>
    </p:spTree>
    <p:extLst>
      <p:ext uri="{BB962C8B-B14F-4D97-AF65-F5344CB8AC3E}">
        <p14:creationId xmlns:p14="http://schemas.microsoft.com/office/powerpoint/2010/main" val="668387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1099783" y="2047740"/>
            <a:ext cx="1064939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Dân tộc ta có truyền thống </a:t>
            </a:r>
            <a:r>
              <a:rPr kumimoji="0" lang="vi-VN" sz="3600" b="0" i="0" u="none" strike="noStrike" kern="1200" cap="none" spc="0" normalizeH="0" baseline="0" noProof="0">
                <a:ln>
                  <a:noFill/>
                </a:ln>
                <a:solidFill>
                  <a:srgbClr val="FF0000"/>
                </a:solidFill>
                <a:effectLst/>
                <a:uLnTx/>
                <a:uFillTx/>
                <a:latin typeface="ArialMT"/>
                <a:ea typeface="+mn-ea"/>
                <a:cs typeface="+mn-cs"/>
              </a:rPr>
              <a:t>lá lành đùm lá rách.</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09794B8-E327-4E59-54C2-48812F6B4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6399" y="800571"/>
            <a:ext cx="4929589" cy="933988"/>
          </a:xfrm>
          <a:prstGeom prst="rect">
            <a:avLst/>
          </a:prstGeom>
        </p:spPr>
      </p:pic>
      <p:pic>
        <p:nvPicPr>
          <p:cNvPr id="15" name="Picture 14">
            <a:extLst>
              <a:ext uri="{FF2B5EF4-FFF2-40B4-BE49-F238E27FC236}">
                <a16:creationId xmlns:a16="http://schemas.microsoft.com/office/drawing/2014/main" id="{55BA343D-C93A-D779-133B-3265406CD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2770" y="3145952"/>
            <a:ext cx="5467099" cy="933988"/>
          </a:xfrm>
          <a:prstGeom prst="rect">
            <a:avLst/>
          </a:prstGeom>
        </p:spPr>
      </p:pic>
      <p:sp>
        <p:nvSpPr>
          <p:cNvPr id="2" name="TextBox 1">
            <a:extLst>
              <a:ext uri="{FF2B5EF4-FFF2-40B4-BE49-F238E27FC236}">
                <a16:creationId xmlns:a16="http://schemas.microsoft.com/office/drawing/2014/main" id="{39AB7171-7CFE-6893-32F1-EAF2A51703AF}"/>
              </a:ext>
            </a:extLst>
          </p:cNvPr>
          <p:cNvSpPr txBox="1"/>
          <p:nvPr/>
        </p:nvSpPr>
        <p:spPr>
          <a:xfrm>
            <a:off x="1154631" y="4567330"/>
            <a:ext cx="998337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H</a:t>
            </a:r>
            <a:r>
              <a:rPr kumimoji="0" lang="vi-VN" sz="3600" b="0" i="0" u="none" strike="noStrike" kern="1200" cap="none" spc="0" normalizeH="0" baseline="0" noProof="0">
                <a:ln>
                  <a:noFill/>
                </a:ln>
                <a:solidFill>
                  <a:srgbClr val="000000"/>
                </a:solidFill>
                <a:effectLst/>
                <a:uLnTx/>
                <a:uFillTx/>
                <a:latin typeface="ArialMT"/>
                <a:ea typeface="+mn-ea"/>
                <a:cs typeface="+mn-cs"/>
              </a:rPr>
              <a:t>ãy giúp đỡ người khác, thực hiện đúng </a:t>
            </a:r>
            <a:r>
              <a:rPr lang="en-US" sz="3600">
                <a:solidFill>
                  <a:srgbClr val="000000"/>
                </a:solidFill>
                <a:latin typeface="ArialMT"/>
              </a:rPr>
              <a:t>câu</a:t>
            </a:r>
            <a:r>
              <a:rPr kumimoji="0" lang="vi-VN"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FF0000"/>
                </a:solidFill>
                <a:effectLst/>
                <a:uLnTx/>
                <a:uFillTx/>
                <a:latin typeface="ArialMT"/>
                <a:ea typeface="+mn-ea"/>
                <a:cs typeface="+mn-cs"/>
              </a:rPr>
              <a:t>nhường cơm sẻ áo</a:t>
            </a:r>
            <a:r>
              <a:rPr kumimoji="0" lang="vi-VN" sz="3600" b="0" i="0" u="none" strike="noStrike" kern="1200" cap="none" spc="0" normalizeH="0" baseline="0" noProof="0">
                <a:ln>
                  <a:noFill/>
                </a:ln>
                <a:solidFill>
                  <a:srgbClr val="000000"/>
                </a:solidFill>
                <a:effectLst/>
                <a:uLnTx/>
                <a:uFillTx/>
                <a:latin typeface="ArialMT"/>
                <a:ea typeface="+mn-ea"/>
                <a:cs typeface="+mn-cs"/>
              </a:rPr>
              <a:t> của Việt Nam ta!</a:t>
            </a:r>
            <a:endParaRPr kumimoji="0" lang="vi-VN" sz="3600" b="0" i="0" u="none" strike="noStrike" kern="1200" cap="none" spc="0" normalizeH="0" baseline="0" noProof="0">
              <a:ln>
                <a:noFill/>
              </a:ln>
              <a:solidFill>
                <a:srgbClr val="FF0000"/>
              </a:solidFill>
              <a:effectLst/>
              <a:uLnTx/>
              <a:uFillTx/>
              <a:latin typeface="ArialMT"/>
              <a:ea typeface="+mn-ea"/>
              <a:cs typeface="+mn-cs"/>
            </a:endParaRPr>
          </a:p>
        </p:txBody>
      </p:sp>
    </p:spTree>
    <p:extLst>
      <p:ext uri="{BB962C8B-B14F-4D97-AF65-F5344CB8AC3E}">
        <p14:creationId xmlns:p14="http://schemas.microsoft.com/office/powerpoint/2010/main" val="1643767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58648D9-8F60-C16E-064F-A63FBF294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E41C5F5-E9F1-EE72-77F9-C354EA347988}"/>
              </a:ext>
            </a:extLst>
          </p:cNvPr>
          <p:cNvSpPr txBox="1"/>
          <p:nvPr/>
        </p:nvSpPr>
        <p:spPr>
          <a:xfrm>
            <a:off x="4792122" y="1490008"/>
            <a:ext cx="7173906" cy="1938992"/>
          </a:xfrm>
          <a:prstGeom prst="rect">
            <a:avLst/>
          </a:prstGeom>
          <a:noFill/>
        </p:spPr>
        <p:txBody>
          <a:bodyPr wrap="square" rtlCol="0">
            <a:spAutoFit/>
          </a:bodyPr>
          <a:lstStyle/>
          <a:p>
            <a:pPr lvl="0" algn="ctr"/>
            <a:r>
              <a:rPr lang="vi-VN" sz="4000">
                <a:solidFill>
                  <a:srgbClr val="FF0000"/>
                </a:solidFill>
                <a:latin typeface="#9Slide07 Crocante" panose="02000000000000000000" pitchFamily="2" charset="-93"/>
              </a:rPr>
              <a:t>Viết đoạn văn nói về một việc em hoặc bạn bè đã làm để giúp đỡ người khác </a:t>
            </a:r>
            <a:endParaRPr kumimoji="0" lang="vi-VN" sz="40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3468951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963843" y="841334"/>
            <a:ext cx="10198143" cy="1200329"/>
          </a:xfrm>
          <a:prstGeom prst="rect">
            <a:avLst/>
          </a:prstGeom>
          <a:noFill/>
        </p:spPr>
        <p:txBody>
          <a:bodyPr wrap="square" rtlCol="0">
            <a:spAutoFit/>
          </a:bodyPr>
          <a:lstStyle/>
          <a:p>
            <a:pPr lvl="0" algn="just"/>
            <a:r>
              <a:rPr lang="vi-VN" sz="3600">
                <a:solidFill>
                  <a:srgbClr val="000000"/>
                </a:solidFill>
                <a:latin typeface="ArialMT"/>
              </a:rPr>
              <a:t>3. Viết đoạn văn (từ 4 đến 5 câu) nói về một việc em hoặc bạn bè đã</a:t>
            </a:r>
            <a:r>
              <a:rPr lang="en-US" sz="3600">
                <a:solidFill>
                  <a:srgbClr val="000000"/>
                </a:solidFill>
                <a:latin typeface="ArialMT"/>
              </a:rPr>
              <a:t> </a:t>
            </a:r>
            <a:r>
              <a:rPr lang="vi-VN" sz="3600">
                <a:solidFill>
                  <a:srgbClr val="000000"/>
                </a:solidFill>
                <a:latin typeface="ArialMT"/>
              </a:rPr>
              <a:t>làm để giúp đỡ người khác.</a:t>
            </a:r>
            <a:endParaRPr kumimoji="0" lang="vi-VN" sz="3600" b="0" i="0" u="none" strike="noStrike" kern="1200" cap="none" spc="0" normalizeH="0" baseline="0" noProof="0">
              <a:ln>
                <a:noFill/>
              </a:ln>
              <a:solidFill>
                <a:srgbClr val="FF0000"/>
              </a:solidFill>
              <a:effectLst/>
              <a:uLnTx/>
              <a:uFillTx/>
              <a:latin typeface="ArialMT"/>
              <a:ea typeface="+mn-ea"/>
              <a:cs typeface="+mn-cs"/>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9718D5C-820C-5692-FA55-9946A57C9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295" y="2560611"/>
            <a:ext cx="5362574"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6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1047248" y="862861"/>
            <a:ext cx="10198143" cy="3970318"/>
          </a:xfrm>
          <a:prstGeom prst="rect">
            <a:avLst/>
          </a:prstGeom>
          <a:noFill/>
        </p:spPr>
        <p:txBody>
          <a:bodyPr wrap="square" rtlCol="0">
            <a:spAutoFit/>
          </a:bodyPr>
          <a:lstStyle/>
          <a:p>
            <a:pPr lvl="0" algn="just"/>
            <a:r>
              <a:rPr lang="en-US" sz="3600" b="1">
                <a:solidFill>
                  <a:srgbClr val="FF0000"/>
                </a:solidFill>
                <a:latin typeface="ArialMT"/>
              </a:rPr>
              <a:t>GỢI Ý</a:t>
            </a:r>
          </a:p>
          <a:p>
            <a:pPr lvl="0" algn="just"/>
            <a:r>
              <a:rPr lang="vi-VN" sz="3600">
                <a:solidFill>
                  <a:srgbClr val="000000"/>
                </a:solidFill>
                <a:latin typeface="ArialMT"/>
              </a:rPr>
              <a:t>+ Em hoặc bạn bè đã làm gì để giúp đỡ người khác?</a:t>
            </a:r>
          </a:p>
          <a:p>
            <a:pPr lvl="0" algn="just"/>
            <a:r>
              <a:rPr lang="vi-VN" sz="3600">
                <a:solidFill>
                  <a:srgbClr val="000000"/>
                </a:solidFill>
                <a:latin typeface="ArialMT"/>
              </a:rPr>
              <a:t>+ Việc làm ấy xảy ra vào lúc nào? Ở đâu?</a:t>
            </a:r>
          </a:p>
          <a:p>
            <a:pPr lvl="0" algn="just"/>
            <a:r>
              <a:rPr lang="vi-VN" sz="3600">
                <a:solidFill>
                  <a:srgbClr val="000000"/>
                </a:solidFill>
                <a:latin typeface="ArialMT"/>
              </a:rPr>
              <a:t>+ Cảm xúc của em hoặc bạn bè sau khi giúp đỡ người khác như thế nào?</a:t>
            </a:r>
          </a:p>
          <a:p>
            <a:pPr lvl="0" algn="just"/>
            <a:r>
              <a:rPr lang="vi-VN" sz="3600">
                <a:solidFill>
                  <a:srgbClr val="000000"/>
                </a:solidFill>
                <a:latin typeface="ArialMT"/>
              </a:rPr>
              <a:t>+ …</a:t>
            </a: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9718D5C-820C-5692-FA55-9946A57C9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355" y="4100751"/>
            <a:ext cx="2997533" cy="212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36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4973272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4EA4BB1-2DEC-7CD6-E772-6DA02351E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929CF01-3B15-1264-C8BD-BE4A6B1FBD3A}"/>
              </a:ext>
            </a:extLst>
          </p:cNvPr>
          <p:cNvSpPr/>
          <p:nvPr/>
        </p:nvSpPr>
        <p:spPr>
          <a:xfrm>
            <a:off x="543463" y="487390"/>
            <a:ext cx="11205714" cy="5913409"/>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99BE6FF-96A4-79FC-DF69-065E7845CECF}"/>
              </a:ext>
            </a:extLst>
          </p:cNvPr>
          <p:cNvSpPr txBox="1"/>
          <p:nvPr/>
        </p:nvSpPr>
        <p:spPr>
          <a:xfrm>
            <a:off x="996928" y="812604"/>
            <a:ext cx="10198143" cy="5262979"/>
          </a:xfrm>
          <a:prstGeom prst="rect">
            <a:avLst/>
          </a:prstGeom>
          <a:noFill/>
        </p:spPr>
        <p:txBody>
          <a:bodyPr wrap="square" rtlCol="0">
            <a:spAutoFit/>
          </a:bodyPr>
          <a:lstStyle/>
          <a:p>
            <a:pPr lvl="0" algn="ctr"/>
            <a:r>
              <a:rPr lang="en-US" sz="2800">
                <a:solidFill>
                  <a:srgbClr val="000000"/>
                </a:solidFill>
                <a:latin typeface="ArialMT"/>
              </a:rPr>
              <a:t>	</a:t>
            </a:r>
            <a:r>
              <a:rPr lang="en-US" sz="2800" b="1">
                <a:solidFill>
                  <a:srgbClr val="FF0000"/>
                </a:solidFill>
                <a:latin typeface="ArialMT"/>
              </a:rPr>
              <a:t>MẪU</a:t>
            </a:r>
          </a:p>
          <a:p>
            <a:pPr lvl="0" algn="just"/>
            <a:r>
              <a:rPr lang="en-US" sz="2800">
                <a:solidFill>
                  <a:srgbClr val="000000"/>
                </a:solidFill>
                <a:latin typeface="ArialMT"/>
              </a:rPr>
              <a:t>	</a:t>
            </a:r>
            <a:r>
              <a:rPr lang="vi-VN" sz="2800">
                <a:solidFill>
                  <a:srgbClr val="000000"/>
                </a:solidFill>
                <a:latin typeface="ArialMT"/>
              </a:rPr>
              <a:t>Tuần vừa rồi, em đã giúp một cụ già qua đường. Giữa con đường xe cộ qua lại đông đúc, em thấy một cụ già cứ lóng ngóng không biết nên đi hay đứng chờ. Em lại gần hỏi thì biết cụ đang muốn sang đường nhưng chưa biết làm thế nào. Em nắm lấy tay cụ rồi nói: “Cụ ơi, để con giúp cụ qua đường nhé!”. Cụ già mỉm cười, nét mặt rất xúc động. Em đợi khi đèn đỏ, xe cộ dừng lại, tín hiệu đèn dành cho người đi bộ được đi thì bắt đầu dắt cụ. Em và cụ đi từ từ rồi sang đường bên kia. Cụ lại nắm tay em rồi xúc động nói: “Cảm ơn cháu nhiều nhé!”. Em mỉm cười nói với cụ: “Không có gì đâu ạ!” rồi lễ phép chào tạm biệt cụ.</a:t>
            </a:r>
            <a:endParaRPr kumimoji="0" lang="vi-VN" sz="2800" b="0" i="0" u="none" strike="noStrike" kern="1200" cap="none" spc="0" normalizeH="0" baseline="0" noProof="0">
              <a:ln>
                <a:noFill/>
              </a:ln>
              <a:solidFill>
                <a:srgbClr val="FF0000"/>
              </a:solidFill>
              <a:effectLst/>
              <a:uLnTx/>
              <a:uFillTx/>
              <a:latin typeface="ArialMT"/>
            </a:endParaRPr>
          </a:p>
        </p:txBody>
      </p:sp>
      <p:pic>
        <p:nvPicPr>
          <p:cNvPr id="4" name="Picture 4">
            <a:extLst>
              <a:ext uri="{FF2B5EF4-FFF2-40B4-BE49-F238E27FC236}">
                <a16:creationId xmlns:a16="http://schemas.microsoft.com/office/drawing/2014/main" id="{1F27DD71-EE2F-7EF4-7471-39BAD76003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0640" y="133448"/>
            <a:ext cx="727263" cy="70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685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21F55646-8051-4BE5-FE01-9ED59788A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1">
            <a:extLst>
              <a:ext uri="{FF2B5EF4-FFF2-40B4-BE49-F238E27FC236}">
                <a16:creationId xmlns:a16="http://schemas.microsoft.com/office/drawing/2014/main" id="{29671898-E0C6-1428-F866-32E939D05137}"/>
              </a:ext>
            </a:extLst>
          </p:cNvPr>
          <p:cNvSpPr/>
          <p:nvPr/>
        </p:nvSpPr>
        <p:spPr>
          <a:xfrm>
            <a:off x="410548" y="769665"/>
            <a:ext cx="11541968" cy="5556497"/>
          </a:xfrm>
          <a:custGeom>
            <a:avLst/>
            <a:gdLst>
              <a:gd name="connsiteX0" fmla="*/ 0 w 11541968"/>
              <a:gd name="connsiteY0" fmla="*/ 753072 h 5556497"/>
              <a:gd name="connsiteX1" fmla="*/ 753072 w 11541968"/>
              <a:gd name="connsiteY1" fmla="*/ 0 h 5556497"/>
              <a:gd name="connsiteX2" fmla="*/ 10788896 w 11541968"/>
              <a:gd name="connsiteY2" fmla="*/ 0 h 5556497"/>
              <a:gd name="connsiteX3" fmla="*/ 11541968 w 11541968"/>
              <a:gd name="connsiteY3" fmla="*/ 753072 h 5556497"/>
              <a:gd name="connsiteX4" fmla="*/ 11541968 w 11541968"/>
              <a:gd name="connsiteY4" fmla="*/ 4803425 h 5556497"/>
              <a:gd name="connsiteX5" fmla="*/ 10788896 w 11541968"/>
              <a:gd name="connsiteY5" fmla="*/ 5556497 h 5556497"/>
              <a:gd name="connsiteX6" fmla="*/ 753072 w 11541968"/>
              <a:gd name="connsiteY6" fmla="*/ 5556497 h 5556497"/>
              <a:gd name="connsiteX7" fmla="*/ 0 w 11541968"/>
              <a:gd name="connsiteY7" fmla="*/ 4803425 h 5556497"/>
              <a:gd name="connsiteX8" fmla="*/ 0 w 11541968"/>
              <a:gd name="connsiteY8" fmla="*/ 753072 h 555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5556497" fill="none" extrusionOk="0">
                <a:moveTo>
                  <a:pt x="0" y="753072"/>
                </a:moveTo>
                <a:cubicBezTo>
                  <a:pt x="2362" y="401104"/>
                  <a:pt x="351295" y="23720"/>
                  <a:pt x="753072" y="0"/>
                </a:cubicBezTo>
                <a:cubicBezTo>
                  <a:pt x="3224487" y="72427"/>
                  <a:pt x="6138856" y="61419"/>
                  <a:pt x="10788896" y="0"/>
                </a:cubicBezTo>
                <a:cubicBezTo>
                  <a:pt x="11201409" y="-23381"/>
                  <a:pt x="11494925" y="322933"/>
                  <a:pt x="11541968" y="753072"/>
                </a:cubicBezTo>
                <a:cubicBezTo>
                  <a:pt x="11642844" y="1213762"/>
                  <a:pt x="11434655" y="3242059"/>
                  <a:pt x="11541968" y="4803425"/>
                </a:cubicBezTo>
                <a:cubicBezTo>
                  <a:pt x="11544471" y="5206632"/>
                  <a:pt x="11174260" y="5522254"/>
                  <a:pt x="10788896" y="5556497"/>
                </a:cubicBezTo>
                <a:cubicBezTo>
                  <a:pt x="7604196" y="5586324"/>
                  <a:pt x="5247977" y="5477191"/>
                  <a:pt x="753072" y="5556497"/>
                </a:cubicBezTo>
                <a:cubicBezTo>
                  <a:pt x="345876" y="5555512"/>
                  <a:pt x="-52253" y="5229667"/>
                  <a:pt x="0" y="4803425"/>
                </a:cubicBezTo>
                <a:cubicBezTo>
                  <a:pt x="50037" y="3893587"/>
                  <a:pt x="770" y="2730592"/>
                  <a:pt x="0" y="753072"/>
                </a:cubicBezTo>
                <a:close/>
              </a:path>
              <a:path w="11541968" h="5556497" stroke="0" extrusionOk="0">
                <a:moveTo>
                  <a:pt x="0" y="753072"/>
                </a:moveTo>
                <a:cubicBezTo>
                  <a:pt x="42061" y="348627"/>
                  <a:pt x="359949" y="47477"/>
                  <a:pt x="753072" y="0"/>
                </a:cubicBezTo>
                <a:cubicBezTo>
                  <a:pt x="5373725" y="123000"/>
                  <a:pt x="7396399" y="-96860"/>
                  <a:pt x="10788896" y="0"/>
                </a:cubicBezTo>
                <a:cubicBezTo>
                  <a:pt x="11142567" y="-47435"/>
                  <a:pt x="11567403" y="285884"/>
                  <a:pt x="11541968" y="753072"/>
                </a:cubicBezTo>
                <a:cubicBezTo>
                  <a:pt x="11545141" y="1635761"/>
                  <a:pt x="11636235" y="3683951"/>
                  <a:pt x="11541968" y="4803425"/>
                </a:cubicBezTo>
                <a:cubicBezTo>
                  <a:pt x="11500316" y="5234425"/>
                  <a:pt x="11129142" y="5544114"/>
                  <a:pt x="10788896" y="5556497"/>
                </a:cubicBezTo>
                <a:cubicBezTo>
                  <a:pt x="7055439" y="5395790"/>
                  <a:pt x="4698085" y="5596164"/>
                  <a:pt x="753072" y="5556497"/>
                </a:cubicBezTo>
                <a:cubicBezTo>
                  <a:pt x="264280" y="5541777"/>
                  <a:pt x="-53164" y="5195250"/>
                  <a:pt x="0" y="4803425"/>
                </a:cubicBezTo>
                <a:cubicBezTo>
                  <a:pt x="32216" y="3365425"/>
                  <a:pt x="57206" y="1772133"/>
                  <a:pt x="0" y="75307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0B41A21-E767-F7D2-3CC1-5FE636C054DA}"/>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312C43CD-D043-F6D7-A365-46F699121F9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47F69166-3113-0CD8-E86B-24BEFA929279}"/>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0A84EDEC-6EFC-FF2E-5A31-4191CDEACF4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A5D06496-9275-7D2B-5B7E-749A5721E96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B0F5A69-7FB9-01FE-1D10-E4218EFA2F6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CC94F3A-AC04-BA09-AA0B-133DE26D4505}"/>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C6AC466F-333D-4635-7376-8938CD477BA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Picture 18">
            <a:extLst>
              <a:ext uri="{FF2B5EF4-FFF2-40B4-BE49-F238E27FC236}">
                <a16:creationId xmlns:a16="http://schemas.microsoft.com/office/drawing/2014/main" id="{2FF24F77-2C60-0712-1C59-19DEEBECB25D}"/>
              </a:ext>
            </a:extLst>
          </p:cNvPr>
          <p:cNvPicPr>
            <a:picLocks noChangeAspect="1"/>
          </p:cNvPicPr>
          <p:nvPr/>
        </p:nvPicPr>
        <p:blipFill>
          <a:blip r:embed="rId4"/>
          <a:stretch>
            <a:fillRect/>
          </a:stretch>
        </p:blipFill>
        <p:spPr>
          <a:xfrm>
            <a:off x="2668081" y="595514"/>
            <a:ext cx="6572058" cy="1579001"/>
          </a:xfrm>
          <a:prstGeom prst="rect">
            <a:avLst/>
          </a:prstGeom>
        </p:spPr>
      </p:pic>
    </p:spTree>
    <p:extLst>
      <p:ext uri="{BB962C8B-B14F-4D97-AF65-F5344CB8AC3E}">
        <p14:creationId xmlns:p14="http://schemas.microsoft.com/office/powerpoint/2010/main" val="337540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859417B9-9E9A-D2E7-8A8F-C9DEDDB96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822B71A-8F85-4A19-878B-5E16DD6C3F33}"/>
              </a:ext>
            </a:extLst>
          </p:cNvPr>
          <p:cNvPicPr>
            <a:picLocks noChangeAspect="1"/>
          </p:cNvPicPr>
          <p:nvPr/>
        </p:nvPicPr>
        <p:blipFill>
          <a:blip r:embed="rId3"/>
          <a:stretch>
            <a:fillRect/>
          </a:stretch>
        </p:blipFill>
        <p:spPr>
          <a:xfrm>
            <a:off x="4682592" y="86710"/>
            <a:ext cx="6736664" cy="4810161"/>
          </a:xfrm>
          <a:prstGeom prst="rect">
            <a:avLst/>
          </a:prstGeom>
        </p:spPr>
      </p:pic>
    </p:spTree>
    <p:extLst>
      <p:ext uri="{BB962C8B-B14F-4D97-AF65-F5344CB8AC3E}">
        <p14:creationId xmlns:p14="http://schemas.microsoft.com/office/powerpoint/2010/main" val="292894452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couple of kids&#10;&#10;Description automatically generated">
            <a:extLst>
              <a:ext uri="{FF2B5EF4-FFF2-40B4-BE49-F238E27FC236}">
                <a16:creationId xmlns:a16="http://schemas.microsoft.com/office/drawing/2014/main" id="{FF10F339-74A0-8021-55EB-8661005F8A58}"/>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3582" r="-2" b="2192"/>
          <a:stretch/>
        </p:blipFill>
        <p:spPr>
          <a:xfrm>
            <a:off x="0" y="0"/>
            <a:ext cx="12198350" cy="6858000"/>
          </a:xfrm>
          <a:prstGeom prst="rect">
            <a:avLst/>
          </a:prstGeom>
        </p:spPr>
      </p:pic>
      <p:pic>
        <p:nvPicPr>
          <p:cNvPr id="6" name="Picture 5">
            <a:extLst>
              <a:ext uri="{FF2B5EF4-FFF2-40B4-BE49-F238E27FC236}">
                <a16:creationId xmlns:a16="http://schemas.microsoft.com/office/drawing/2014/main" id="{7390DD98-6108-371C-87B9-1F456FA84B76}"/>
              </a:ext>
            </a:extLst>
          </p:cNvPr>
          <p:cNvPicPr>
            <a:picLocks noChangeAspect="1"/>
          </p:cNvPicPr>
          <p:nvPr/>
        </p:nvPicPr>
        <p:blipFill>
          <a:blip r:embed="rId3"/>
          <a:stretch>
            <a:fillRect/>
          </a:stretch>
        </p:blipFill>
        <p:spPr>
          <a:xfrm>
            <a:off x="3078757" y="690880"/>
            <a:ext cx="6264176" cy="5086757"/>
          </a:xfrm>
          <a:prstGeom prst="rect">
            <a:avLst/>
          </a:prstGeom>
        </p:spPr>
      </p:pic>
    </p:spTree>
    <p:extLst>
      <p:ext uri="{BB962C8B-B14F-4D97-AF65-F5344CB8AC3E}">
        <p14:creationId xmlns:p14="http://schemas.microsoft.com/office/powerpoint/2010/main" val="6136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10451911">
            <a:hlinkClick r:id="" action="ppaction://media"/>
            <a:extLst>
              <a:ext uri="{FF2B5EF4-FFF2-40B4-BE49-F238E27FC236}">
                <a16:creationId xmlns:a16="http://schemas.microsoft.com/office/drawing/2014/main" id="{9B6ADE55-94EE-ECC1-9AF4-B05A4DE882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182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tanding on books&#10;&#10;Description automatically generated">
            <a:extLst>
              <a:ext uri="{FF2B5EF4-FFF2-40B4-BE49-F238E27FC236}">
                <a16:creationId xmlns:a16="http://schemas.microsoft.com/office/drawing/2014/main" id="{358648D9-8F60-C16E-064F-A63FBF294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E41C5F5-E9F1-EE72-77F9-C354EA347988}"/>
              </a:ext>
            </a:extLst>
          </p:cNvPr>
          <p:cNvSpPr txBox="1"/>
          <p:nvPr/>
        </p:nvSpPr>
        <p:spPr>
          <a:xfrm>
            <a:off x="5075901" y="1674674"/>
            <a:ext cx="6819181" cy="1754326"/>
          </a:xfrm>
          <a:prstGeom prst="rect">
            <a:avLst/>
          </a:prstGeom>
          <a:noFill/>
        </p:spPr>
        <p:txBody>
          <a:bodyPr wrap="square" rtlCol="0">
            <a:spAutoFit/>
          </a:bodyPr>
          <a:lstStyle/>
          <a:p>
            <a:pPr lvl="0" algn="ctr"/>
            <a:r>
              <a:rPr lang="en-US" sz="5400">
                <a:solidFill>
                  <a:srgbClr val="FF0000"/>
                </a:solidFill>
                <a:latin typeface="#9Slide07 Crocante" panose="02000000000000000000" pitchFamily="2" charset="-93"/>
              </a:rPr>
              <a:t>Tìm hiểu nghĩa của từ “cộng đồng” </a:t>
            </a:r>
            <a:endParaRPr kumimoji="0" lang="vi-VN" sz="5400" b="0" i="0" u="none" strike="noStrike" kern="1200" cap="none" spc="0" normalizeH="0" baseline="0" noProof="0" dirty="0">
              <a:ln>
                <a:noFill/>
              </a:ln>
              <a:solidFill>
                <a:srgbClr val="FF0000"/>
              </a:solidFill>
              <a:effectLst/>
              <a:uLnTx/>
              <a:uFillTx/>
              <a:latin typeface="#9Slide07 Crocante" panose="02000000000000000000" pitchFamily="2" charset="-93"/>
            </a:endParaRPr>
          </a:p>
        </p:txBody>
      </p:sp>
    </p:spTree>
    <p:extLst>
      <p:ext uri="{BB962C8B-B14F-4D97-AF65-F5344CB8AC3E}">
        <p14:creationId xmlns:p14="http://schemas.microsoft.com/office/powerpoint/2010/main" val="271252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3A4255A9-7543-40BB-C01A-A8FF0C9D2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CA268F0-2E56-B8AE-E5BE-BB98D5EA5A02}"/>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Rectangle 51">
            <a:extLst>
              <a:ext uri="{FF2B5EF4-FFF2-40B4-BE49-F238E27FC236}">
                <a16:creationId xmlns:a16="http://schemas.microsoft.com/office/drawing/2014/main" id="{9AAAF2AF-DB1D-D8AA-CF7A-E6E289350000}"/>
              </a:ext>
            </a:extLst>
          </p:cNvPr>
          <p:cNvSpPr/>
          <p:nvPr/>
        </p:nvSpPr>
        <p:spPr>
          <a:xfrm>
            <a:off x="235116" y="112259"/>
            <a:ext cx="11791568" cy="66334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C66341-4C02-420C-B417-A6D3FD6D8083}"/>
              </a:ext>
            </a:extLst>
          </p:cNvPr>
          <p:cNvSpPr txBox="1"/>
          <p:nvPr/>
        </p:nvSpPr>
        <p:spPr>
          <a:xfrm>
            <a:off x="355341" y="266738"/>
            <a:ext cx="11601543" cy="6032421"/>
          </a:xfrm>
          <a:prstGeom prst="rect">
            <a:avLst/>
          </a:prstGeom>
          <a:noFill/>
        </p:spPr>
        <p:txBody>
          <a:bodyPr wrap="square" rtlCol="0">
            <a:spAutoFit/>
          </a:bodyPr>
          <a:lstStyle/>
          <a:p>
            <a:pPr algn="just"/>
            <a:r>
              <a:rPr lang="en-US" sz="4000" b="1">
                <a:solidFill>
                  <a:srgbClr val="FF00FF"/>
                </a:solidFill>
                <a:latin typeface="Arial-Rounded-Bold"/>
              </a:rPr>
              <a:t>1. </a:t>
            </a:r>
            <a:r>
              <a:rPr lang="en-US" sz="3600" b="1">
                <a:solidFill>
                  <a:srgbClr val="000000"/>
                </a:solidFill>
                <a:latin typeface="Arial-BoldMT"/>
              </a:rPr>
              <a:t>Thực hiện yêu cầu:</a:t>
            </a:r>
          </a:p>
          <a:p>
            <a:pPr algn="just"/>
            <a:r>
              <a:rPr lang="en-US" sz="3600">
                <a:solidFill>
                  <a:srgbClr val="000000"/>
                </a:solidFill>
                <a:latin typeface="ArialMT"/>
              </a:rPr>
              <a:t>a. Dòng nào sau đây nêu đúng nghĩa của từ “cộng đồng”?</a:t>
            </a:r>
          </a:p>
          <a:p>
            <a:pPr algn="just"/>
            <a:r>
              <a:rPr lang="en-US" sz="3600" i="1">
                <a:solidFill>
                  <a:srgbClr val="000000"/>
                </a:solidFill>
                <a:latin typeface="Arial-ItalicMT"/>
              </a:rPr>
              <a:t>Chọn ý trả lời đúng:</a:t>
            </a:r>
          </a:p>
          <a:p>
            <a:pPr algn="just"/>
            <a:r>
              <a:rPr lang="vi-VN" sz="4800">
                <a:solidFill>
                  <a:srgbClr val="FF00FF"/>
                </a:solidFill>
                <a:latin typeface="SymbolMT"/>
              </a:rPr>
              <a:t>• </a:t>
            </a:r>
            <a:r>
              <a:rPr lang="vi-VN" sz="3600">
                <a:solidFill>
                  <a:srgbClr val="000000"/>
                </a:solidFill>
                <a:latin typeface="ArialMT"/>
              </a:rPr>
              <a:t>Những người sống gần nhau, có sở thích giống nhau.</a:t>
            </a:r>
          </a:p>
          <a:p>
            <a:pPr algn="just"/>
            <a:r>
              <a:rPr lang="vi-VN" sz="4800">
                <a:solidFill>
                  <a:srgbClr val="00FFFF"/>
                </a:solidFill>
                <a:latin typeface="SymbolMT"/>
              </a:rPr>
              <a:t>• </a:t>
            </a:r>
            <a:r>
              <a:rPr lang="vi-VN" sz="3600">
                <a:solidFill>
                  <a:srgbClr val="000000"/>
                </a:solidFill>
                <a:latin typeface="ArialMT"/>
              </a:rPr>
              <a:t>Những người góp sức để làm chung một công việc.</a:t>
            </a:r>
          </a:p>
          <a:p>
            <a:pPr algn="just"/>
            <a:r>
              <a:rPr lang="vi-VN" sz="4800">
                <a:solidFill>
                  <a:srgbClr val="FF8000"/>
                </a:solidFill>
                <a:latin typeface="SymbolMT"/>
              </a:rPr>
              <a:t>• </a:t>
            </a:r>
            <a:r>
              <a:rPr lang="vi-VN" sz="3600">
                <a:solidFill>
                  <a:srgbClr val="000000"/>
                </a:solidFill>
                <a:latin typeface="ArialMT"/>
              </a:rPr>
              <a:t>Những người cùng làm việc, có ý muốn giống nhau.</a:t>
            </a:r>
          </a:p>
          <a:p>
            <a:pPr algn="just"/>
            <a:r>
              <a:rPr lang="vi-VN" sz="4800">
                <a:solidFill>
                  <a:srgbClr val="00FF00"/>
                </a:solidFill>
                <a:latin typeface="SymbolMT"/>
              </a:rPr>
              <a:t>• </a:t>
            </a:r>
            <a:r>
              <a:rPr lang="vi-VN" sz="3600">
                <a:solidFill>
                  <a:srgbClr val="000000"/>
                </a:solidFill>
                <a:latin typeface="ArialMT"/>
              </a:rPr>
              <a:t>Những người sống thành một xã hội, gắn bó thành một khối.</a:t>
            </a:r>
            <a:endParaRPr lang="en-US" sz="3600"/>
          </a:p>
        </p:txBody>
      </p:sp>
    </p:spTree>
    <p:extLst>
      <p:ext uri="{BB962C8B-B14F-4D97-AF65-F5344CB8AC3E}">
        <p14:creationId xmlns:p14="http://schemas.microsoft.com/office/powerpoint/2010/main" val="100778128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ABB091-7880-225A-1547-8DF33AFD82DA}"/>
            </a:ext>
          </a:extLst>
        </p:cNvPr>
        <p:cNvGrpSpPr/>
        <p:nvPr/>
      </p:nvGrpSpPr>
      <p:grpSpPr>
        <a:xfrm>
          <a:off x="0" y="0"/>
          <a:ext cx="0" cy="0"/>
          <a:chOff x="0" y="0"/>
          <a:chExt cx="0" cy="0"/>
        </a:xfrm>
      </p:grpSpPr>
      <p:pic>
        <p:nvPicPr>
          <p:cNvPr id="5" name="Content Placeholder 4" descr="A cartoon of a couple of kids&#10;&#10;Description automatically generated">
            <a:extLst>
              <a:ext uri="{FF2B5EF4-FFF2-40B4-BE49-F238E27FC236}">
                <a16:creationId xmlns:a16="http://schemas.microsoft.com/office/drawing/2014/main" id="{A0BC2EF7-D5A3-FB8A-B9D4-24D1C3432D01}"/>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3582" r="-2" b="2192"/>
          <a:stretch/>
        </p:blipFill>
        <p:spPr>
          <a:xfrm>
            <a:off x="0" y="0"/>
            <a:ext cx="12198350" cy="6858000"/>
          </a:xfrm>
          <a:prstGeom prst="rect">
            <a:avLst/>
          </a:prstGeom>
        </p:spPr>
      </p:pic>
      <p:grpSp>
        <p:nvGrpSpPr>
          <p:cNvPr id="13" name="Group 12">
            <a:extLst>
              <a:ext uri="{FF2B5EF4-FFF2-40B4-BE49-F238E27FC236}">
                <a16:creationId xmlns:a16="http://schemas.microsoft.com/office/drawing/2014/main" id="{E6831755-CE32-AB51-BE12-C5294D6BB944}"/>
              </a:ext>
            </a:extLst>
          </p:cNvPr>
          <p:cNvGrpSpPr/>
          <p:nvPr/>
        </p:nvGrpSpPr>
        <p:grpSpPr>
          <a:xfrm>
            <a:off x="252249" y="3274346"/>
            <a:ext cx="12192000" cy="2564999"/>
            <a:chOff x="0" y="-4881"/>
            <a:chExt cx="12192000" cy="2564999"/>
          </a:xfrm>
        </p:grpSpPr>
        <p:pic>
          <p:nvPicPr>
            <p:cNvPr id="9" name="Picture 7">
              <a:extLst>
                <a:ext uri="{FF2B5EF4-FFF2-40B4-BE49-F238E27FC236}">
                  <a16:creationId xmlns:a16="http://schemas.microsoft.com/office/drawing/2014/main" id="{5481E29B-8F55-14EA-6D36-013BB10833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51793"/>
              <a:ext cx="12192000" cy="2308325"/>
            </a:xfrm>
            <a:prstGeom prst="rect">
              <a:avLst/>
            </a:prstGeom>
          </p:spPr>
        </p:pic>
        <p:sp>
          <p:nvSpPr>
            <p:cNvPr id="11" name="TextBox 10">
              <a:extLst>
                <a:ext uri="{FF2B5EF4-FFF2-40B4-BE49-F238E27FC236}">
                  <a16:creationId xmlns:a16="http://schemas.microsoft.com/office/drawing/2014/main" id="{E0EB939E-50EB-6839-BD36-00B3E36C5E12}"/>
                </a:ext>
              </a:extLst>
            </p:cNvPr>
            <p:cNvSpPr txBox="1"/>
            <p:nvPr/>
          </p:nvSpPr>
          <p:spPr>
            <a:xfrm>
              <a:off x="810502" y="-4881"/>
              <a:ext cx="10282238" cy="2308324"/>
            </a:xfrm>
            <a:prstGeom prst="rect">
              <a:avLst/>
            </a:prstGeom>
            <a:noFill/>
            <a:ln w="57150">
              <a:noFill/>
              <a:prstDash val="lgDashDot"/>
            </a:ln>
          </p:spPr>
          <p:txBody>
            <a:bodyPr wrap="square">
              <a:prstTxWarp prst="textChevron">
                <a:avLst/>
              </a:prstTxWarp>
              <a:spAutoFit/>
            </a:bodyPr>
            <a:lstStyle/>
            <a:p>
              <a:pPr algn="ctr"/>
              <a:r>
                <a:rPr lang="en-US" sz="7200" b="1">
                  <a:ln>
                    <a:solidFill>
                      <a:sysClr val="windowText" lastClr="000000"/>
                    </a:solidFill>
                  </a:ln>
                  <a:solidFill>
                    <a:srgbClr val="FF5050"/>
                  </a:solidFill>
                  <a:latin typeface="UTM Edwardian" panose="02040603050506020204" pitchFamily="18" charset="0"/>
                </a:rPr>
                <a:t>Thảo luận nhóm đôi</a:t>
              </a:r>
            </a:p>
          </p:txBody>
        </p:sp>
      </p:grpSp>
    </p:spTree>
    <p:extLst>
      <p:ext uri="{BB962C8B-B14F-4D97-AF65-F5344CB8AC3E}">
        <p14:creationId xmlns:p14="http://schemas.microsoft.com/office/powerpoint/2010/main" val="2824175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EA0B64C0-DFA2-18AB-4703-749A46FC0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2B9C3C1-63A5-93BA-B45C-2D6D223C6FE0}"/>
              </a:ext>
            </a:extLst>
          </p:cNvPr>
          <p:cNvPicPr>
            <a:picLocks noChangeAspect="1"/>
          </p:cNvPicPr>
          <p:nvPr/>
        </p:nvPicPr>
        <p:blipFill>
          <a:blip r:embed="rId3"/>
          <a:stretch>
            <a:fillRect/>
          </a:stretch>
        </p:blipFill>
        <p:spPr>
          <a:xfrm>
            <a:off x="1103586" y="1667080"/>
            <a:ext cx="12192000" cy="2893219"/>
          </a:xfrm>
          <a:prstGeom prst="rect">
            <a:avLst/>
          </a:prstGeom>
        </p:spPr>
      </p:pic>
    </p:spTree>
    <p:extLst>
      <p:ext uri="{BB962C8B-B14F-4D97-AF65-F5344CB8AC3E}">
        <p14:creationId xmlns:p14="http://schemas.microsoft.com/office/powerpoint/2010/main" val="4635450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on books&#10;&#10;Description automatically generated">
            <a:extLst>
              <a:ext uri="{FF2B5EF4-FFF2-40B4-BE49-F238E27FC236}">
                <a16:creationId xmlns:a16="http://schemas.microsoft.com/office/drawing/2014/main" id="{3A4255A9-7543-40BB-C01A-A8FF0C9D2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CA268F0-2E56-B8AE-E5BE-BB98D5EA5A02}"/>
              </a:ext>
            </a:extLst>
          </p:cNvPr>
          <p:cNvSpPr/>
          <p:nvPr/>
        </p:nvSpPr>
        <p:spPr>
          <a:xfrm>
            <a:off x="543463" y="487391"/>
            <a:ext cx="11205714" cy="5723628"/>
          </a:xfrm>
          <a:prstGeom prst="roundRect">
            <a:avLst/>
          </a:prstGeom>
          <a:solidFill>
            <a:schemeClr val="bg1">
              <a:alpha val="93000"/>
            </a:schemeClr>
          </a:solidFill>
          <a:ln w="38100">
            <a:solidFill>
              <a:schemeClr val="accent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Rectangle 51">
            <a:extLst>
              <a:ext uri="{FF2B5EF4-FFF2-40B4-BE49-F238E27FC236}">
                <a16:creationId xmlns:a16="http://schemas.microsoft.com/office/drawing/2014/main" id="{9AAAF2AF-DB1D-D8AA-CF7A-E6E289350000}"/>
              </a:ext>
            </a:extLst>
          </p:cNvPr>
          <p:cNvSpPr/>
          <p:nvPr/>
        </p:nvSpPr>
        <p:spPr>
          <a:xfrm>
            <a:off x="235116" y="112259"/>
            <a:ext cx="11791568" cy="66334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8583EF9-00C1-6668-9371-92440453EBCE}"/>
              </a:ext>
            </a:extLst>
          </p:cNvPr>
          <p:cNvSpPr/>
          <p:nvPr/>
        </p:nvSpPr>
        <p:spPr>
          <a:xfrm>
            <a:off x="355341" y="4887310"/>
            <a:ext cx="11601543" cy="1103587"/>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C66341-4C02-420C-B417-A6D3FD6D8083}"/>
              </a:ext>
            </a:extLst>
          </p:cNvPr>
          <p:cNvSpPr txBox="1"/>
          <p:nvPr/>
        </p:nvSpPr>
        <p:spPr>
          <a:xfrm>
            <a:off x="355341" y="266738"/>
            <a:ext cx="11601543" cy="60324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1. </a:t>
            </a:r>
            <a:r>
              <a:rPr kumimoji="0" lang="en-US" sz="3600" b="1" i="0" u="none" strike="noStrike" kern="1200" cap="none" spc="0" normalizeH="0" baseline="0" noProof="0">
                <a:ln>
                  <a:noFill/>
                </a:ln>
                <a:solidFill>
                  <a:srgbClr val="000000"/>
                </a:solidFill>
                <a:effectLst/>
                <a:uLnTx/>
                <a:uFillTx/>
                <a:latin typeface="Arial-BoldMT"/>
                <a:ea typeface="+mn-ea"/>
                <a:cs typeface="+mn-cs"/>
              </a:rPr>
              <a:t>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a. Dòng nào sau đây nêu đúng nghĩa của từ “cộng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000000"/>
                </a:solidFill>
                <a:effectLst/>
                <a:uLnTx/>
                <a:uFillTx/>
                <a:latin typeface="Arial-ItalicMT"/>
                <a:ea typeface="+mn-ea"/>
                <a:cs typeface="+mn-cs"/>
              </a:rPr>
              <a:t>Chọn ý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FF00FF"/>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sống gần nhau, có sở thích giống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FFFF"/>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góp sức để làm chung một công việc.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FF8000"/>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cùng làm việc, có ý muốn giống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FF00"/>
                </a:solidFill>
                <a:effectLst/>
                <a:uLnTx/>
                <a:uFillTx/>
                <a:latin typeface="Symbo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Những người sống thành một xã hội, gắn bó thành một khối.</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00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393</TotalTime>
  <Words>743</Words>
  <Application>Microsoft Office PowerPoint</Application>
  <PresentationFormat>Widescreen</PresentationFormat>
  <Paragraphs>72</Paragraphs>
  <Slides>28</Slides>
  <Notes>0</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28</vt:i4>
      </vt:variant>
    </vt:vector>
  </HeadingPairs>
  <TitlesOfParts>
    <vt:vector size="51" baseType="lpstr">
      <vt:lpstr>LNTH-LuoLuoNotangYuanTi 1</vt:lpstr>
      <vt:lpstr>#9Slide03 Oswald Bold</vt:lpstr>
      <vt:lpstr>#9Slide05 SVNClementine</vt:lpstr>
      <vt:lpstr>#9Slide07 Crocante</vt:lpstr>
      <vt:lpstr>Aptos</vt:lpstr>
      <vt:lpstr>Aptos Display</vt:lpstr>
      <vt:lpstr>Arial</vt:lpstr>
      <vt:lpstr>Arial-BoldMT</vt:lpstr>
      <vt:lpstr>Arial-ItalicMT</vt:lpstr>
      <vt:lpstr>ArialMT</vt:lpstr>
      <vt:lpstr>Arial-Rounded-Bold</vt:lpstr>
      <vt:lpstr>Calibri</vt:lpstr>
      <vt:lpstr>Calibri Light</vt:lpstr>
      <vt:lpstr>SymbolMT</vt:lpstr>
      <vt:lpstr>Times New Roman</vt:lpstr>
      <vt:lpstr>UTM Edwardian</vt:lpstr>
      <vt:lpstr>UTM Flamenco</vt:lpstr>
      <vt:lpstr>UTM Mother</vt:lpstr>
      <vt:lpstr>UVN Banh Mi</vt:lpstr>
      <vt:lpstr>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2023-08-04T13:08:29Z</dcterms:created>
  <dcterms:modified xsi:type="dcterms:W3CDTF">2024-07-30T12:18:28Z</dcterms:modified>
  <cp:category>9Slide.vn</cp:category>
</cp:coreProperties>
</file>