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4" r:id="rId3"/>
    <p:sldMasterId id="2147483709" r:id="rId4"/>
    <p:sldMasterId id="2147483733" r:id="rId5"/>
  </p:sldMasterIdLst>
  <p:notesMasterIdLst>
    <p:notesMasterId r:id="rId26"/>
  </p:notesMasterIdLst>
  <p:sldIdLst>
    <p:sldId id="291" r:id="rId6"/>
    <p:sldId id="3392" r:id="rId7"/>
    <p:sldId id="256" r:id="rId8"/>
    <p:sldId id="259" r:id="rId9"/>
    <p:sldId id="321" r:id="rId10"/>
    <p:sldId id="276" r:id="rId11"/>
    <p:sldId id="3386" r:id="rId12"/>
    <p:sldId id="3387" r:id="rId13"/>
    <p:sldId id="262" r:id="rId14"/>
    <p:sldId id="333" r:id="rId15"/>
    <p:sldId id="3388" r:id="rId16"/>
    <p:sldId id="2644" r:id="rId17"/>
    <p:sldId id="3383" r:id="rId18"/>
    <p:sldId id="3389" r:id="rId19"/>
    <p:sldId id="3390" r:id="rId20"/>
    <p:sldId id="326" r:id="rId21"/>
    <p:sldId id="264" r:id="rId22"/>
    <p:sldId id="3385" r:id="rId23"/>
    <p:sldId id="3391" r:id="rId24"/>
    <p:sldId id="257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B7C"/>
    <a:srgbClr val="FF0066"/>
    <a:srgbClr val="EB547B"/>
    <a:srgbClr val="B1275A"/>
    <a:srgbClr val="FBE5EF"/>
    <a:srgbClr val="FADAE9"/>
    <a:srgbClr val="F9F8DC"/>
    <a:srgbClr val="F3F4CA"/>
    <a:srgbClr val="FEE984"/>
    <a:srgbClr val="F4F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48" autoAdjust="0"/>
  </p:normalViewPr>
  <p:slideViewPr>
    <p:cSldViewPr snapToGrid="0">
      <p:cViewPr varScale="1">
        <p:scale>
          <a:sx n="47" d="100"/>
          <a:sy n="47" d="100"/>
        </p:scale>
        <p:origin x="573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33EA-B51F-482C-A736-344039EC123B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A7471-DCE1-4676-834E-8F850D6803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82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40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633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364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846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240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A7471-DCE1-4676-834E-8F850D68034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622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71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265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A7471-DCE1-4676-834E-8F850D68034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011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616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A7471-DCE1-4676-834E-8F850D68034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8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A7471-DCE1-4676-834E-8F850D68034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78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71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94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573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927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6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3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0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080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846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037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38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402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92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92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36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381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949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593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7" y="6465811"/>
            <a:ext cx="100219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351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351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351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351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61" y="6465809"/>
            <a:ext cx="155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0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6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1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0326092"/>
      </p:ext>
    </p:extLst>
  </p:cSld>
  <p:clrMapOvr>
    <a:masterClrMapping/>
  </p:clrMapOvr>
  <p:transition spd="slow"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826847"/>
      </p:ext>
    </p:extLst>
  </p:cSld>
  <p:clrMapOvr>
    <a:masterClrMapping/>
  </p:clrMapOvr>
  <p:transition spd="slow"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46687"/>
      </p:ext>
    </p:extLst>
  </p:cSld>
  <p:clrMapOvr>
    <a:masterClrMapping/>
  </p:clrMapOvr>
  <p:transition spd="slow"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858252"/>
      </p:ext>
    </p:extLst>
  </p:cSld>
  <p:clrMapOvr>
    <a:masterClrMapping/>
  </p:clrMapOvr>
  <p:transition spd="slow"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2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9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2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9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7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2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7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0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5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5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9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8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6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27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3094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1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5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9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3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7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4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7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3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3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4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theme" Target="../theme/theme3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11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96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0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3" y="231698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8" y="-10487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7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2024/12/29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545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BEFF-E045-4AAA-871D-40D2AC4499C0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2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4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4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9.jpe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4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4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jpe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5" Type="http://schemas.openxmlformats.org/officeDocument/2006/relationships/image" Target="../media/image40.png"/><Relationship Id="rId10" Type="http://schemas.openxmlformats.org/officeDocument/2006/relationships/image" Target="../media/image41.png"/><Relationship Id="rId4" Type="http://schemas.openxmlformats.org/officeDocument/2006/relationships/image" Target="../media/image39.emf"/><Relationship Id="rId9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jpe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5" Type="http://schemas.openxmlformats.org/officeDocument/2006/relationships/image" Target="../media/image40.png"/><Relationship Id="rId10" Type="http://schemas.openxmlformats.org/officeDocument/2006/relationships/image" Target="../media/image41.png"/><Relationship Id="rId4" Type="http://schemas.openxmlformats.org/officeDocument/2006/relationships/image" Target="../media/image39.emf"/><Relationship Id="rId9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jpe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3515151"/>
            <a:ext cx="3491233" cy="3120403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6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0"/>
            <a:ext cx="1181659" cy="1181659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7B97E2E1-0CEF-4D14-9902-89EE3FFC7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4316110"/>
            <a:ext cx="7155460" cy="2255259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3BE434A9-7EEA-4D9B-8A65-787DAFCAB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1041"/>
            <a:ext cx="2279804" cy="2279804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39BEEA90-B68F-4BFA-97E4-8378848D7D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092" y="350869"/>
            <a:ext cx="2263968" cy="2263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40616A-76F0-49CA-9A8E-985CD213FB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6" y="1817863"/>
            <a:ext cx="8716322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1618BF1-9A4A-4F4C-BD8D-F69CA97E07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E0C4B91-4C69-47F3-813C-1057843FF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832592" y="5713731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19" name="Google Shape;304;p20">
            <a:extLst>
              <a:ext uri="{FF2B5EF4-FFF2-40B4-BE49-F238E27FC236}">
                <a16:creationId xmlns:a16="http://schemas.microsoft.com/office/drawing/2014/main" id="{3D225071-B78F-450A-B55C-49180545B73B}"/>
              </a:ext>
            </a:extLst>
          </p:cNvPr>
          <p:cNvSpPr txBox="1">
            <a:spLocks/>
          </p:cNvSpPr>
          <p:nvPr/>
        </p:nvSpPr>
        <p:spPr>
          <a:xfrm>
            <a:off x="1132372" y="2332542"/>
            <a:ext cx="10273945" cy="401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các yêu cầu dưới đây:</a:t>
            </a:r>
          </a:p>
          <a:p>
            <a:pPr algn="l">
              <a:lnSpc>
                <a:spcPct val="150000"/>
              </a:lnSpc>
            </a:pPr>
            <a:r>
              <a:rPr lang="vi-VN" sz="3200" b="1" i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3200" b="1" i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chỉ hoạt động của 1</a:t>
            </a:r>
            <a:r>
              <a:rPr lang="en-US" sz="3200" b="1" i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- 2 </a:t>
            </a:r>
            <a:r>
              <a:rPr lang="vi-VN" sz="3200" b="1" i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ở bài tập 3.</a:t>
            </a:r>
          </a:p>
          <a:p>
            <a:pPr algn="l">
              <a:lnSpc>
                <a:spcPct val="150000"/>
              </a:lnSpc>
            </a:pPr>
            <a:r>
              <a:rPr lang="en-US" sz="3200" b="1" i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1" i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các từ ngữ in đậm:</a:t>
            </a:r>
            <a:endParaRPr lang="en-US" sz="3200" b="1" i="1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vi-VN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công trường</a:t>
            </a:r>
            <a:r>
              <a:rPr lang="vi-VN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các chú thợ nề đang xây những ngôi nhà cao tầng.</a:t>
            </a:r>
            <a:endParaRPr lang="en-US" sz="32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vi-VN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sĩ đang khám bệnh cho bệnh nhân </a:t>
            </a:r>
            <a:r>
              <a:rPr lang="vi-VN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phòng khám</a:t>
            </a:r>
            <a:r>
              <a:rPr lang="vi-VN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vi-VN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sân bóng</a:t>
            </a:r>
            <a:r>
              <a:rPr lang="vi-VN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huấn luyện viên đang hướng dẫn cho các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248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1618BF1-9A4A-4F4C-BD8D-F69CA97E07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E0C4B91-4C69-47F3-813C-1057843FF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832592" y="5713731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19" name="Google Shape;304;p20">
            <a:extLst>
              <a:ext uri="{FF2B5EF4-FFF2-40B4-BE49-F238E27FC236}">
                <a16:creationId xmlns:a16="http://schemas.microsoft.com/office/drawing/2014/main" id="{3D225071-B78F-450A-B55C-49180545B73B}"/>
              </a:ext>
            </a:extLst>
          </p:cNvPr>
          <p:cNvSpPr txBox="1">
            <a:spLocks/>
          </p:cNvSpPr>
          <p:nvPr/>
        </p:nvSpPr>
        <p:spPr>
          <a:xfrm>
            <a:off x="1895617" y="567612"/>
            <a:ext cx="10273945" cy="156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a.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Đặt câu chỉ hoạt động của 1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- 2 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người ở bài tập 3.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7F3A4-1055-4971-B9A7-358CCF383BF7}"/>
              </a:ext>
            </a:extLst>
          </p:cNvPr>
          <p:cNvSpPr txBox="1"/>
          <p:nvPr/>
        </p:nvSpPr>
        <p:spPr>
          <a:xfrm>
            <a:off x="819160" y="1410987"/>
            <a:ext cx="2976057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7ED515-EF09-4C78-BA83-AAE91B951071}"/>
              </a:ext>
            </a:extLst>
          </p:cNvPr>
          <p:cNvSpPr txBox="1"/>
          <p:nvPr/>
        </p:nvSpPr>
        <p:spPr>
          <a:xfrm>
            <a:off x="4290646" y="1400080"/>
            <a:ext cx="361070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0875D4-BFE6-4927-9DD5-F2DCDAFDFAA0}"/>
              </a:ext>
            </a:extLst>
          </p:cNvPr>
          <p:cNvSpPr txBox="1"/>
          <p:nvPr/>
        </p:nvSpPr>
        <p:spPr>
          <a:xfrm>
            <a:off x="1521477" y="2274293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9472C4-0DEC-4C30-B3FE-BA9FBD89E180}"/>
              </a:ext>
            </a:extLst>
          </p:cNvPr>
          <p:cNvSpPr txBox="1"/>
          <p:nvPr/>
        </p:nvSpPr>
        <p:spPr>
          <a:xfrm>
            <a:off x="5333084" y="2188678"/>
            <a:ext cx="160371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DB1340-D5A0-418F-84BE-7E4E0E36DB9F}"/>
              </a:ext>
            </a:extLst>
          </p:cNvPr>
          <p:cNvSpPr txBox="1"/>
          <p:nvPr/>
        </p:nvSpPr>
        <p:spPr>
          <a:xfrm>
            <a:off x="1521477" y="3076253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726C80-94C4-47C8-9EBA-838BD492EC9B}"/>
              </a:ext>
            </a:extLst>
          </p:cNvPr>
          <p:cNvSpPr txBox="1"/>
          <p:nvPr/>
        </p:nvSpPr>
        <p:spPr>
          <a:xfrm>
            <a:off x="5333084" y="2990638"/>
            <a:ext cx="160371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218A08-F7B4-40F4-BFC5-067FDCFA0845}"/>
              </a:ext>
            </a:extLst>
          </p:cNvPr>
          <p:cNvSpPr txBox="1"/>
          <p:nvPr/>
        </p:nvSpPr>
        <p:spPr>
          <a:xfrm>
            <a:off x="1521477" y="3968193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9102B3-B740-44AD-8D5D-26297C98E518}"/>
              </a:ext>
            </a:extLst>
          </p:cNvPr>
          <p:cNvSpPr txBox="1"/>
          <p:nvPr/>
        </p:nvSpPr>
        <p:spPr>
          <a:xfrm>
            <a:off x="5333084" y="3882578"/>
            <a:ext cx="160371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60A4A8-628F-4C7C-9231-7D3387A195C3}"/>
              </a:ext>
            </a:extLst>
          </p:cNvPr>
          <p:cNvSpPr txBox="1"/>
          <p:nvPr/>
        </p:nvSpPr>
        <p:spPr>
          <a:xfrm>
            <a:off x="1521477" y="4935673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7AA056-8788-4B0C-A163-6BE548A16ED8}"/>
              </a:ext>
            </a:extLst>
          </p:cNvPr>
          <p:cNvSpPr txBox="1"/>
          <p:nvPr/>
        </p:nvSpPr>
        <p:spPr>
          <a:xfrm>
            <a:off x="5063704" y="4876000"/>
            <a:ext cx="2142476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D92CF0-B6F4-495F-B22B-A461172F3A22}"/>
              </a:ext>
            </a:extLst>
          </p:cNvPr>
          <p:cNvGrpSpPr/>
          <p:nvPr/>
        </p:nvGrpSpPr>
        <p:grpSpPr>
          <a:xfrm>
            <a:off x="8187749" y="2077795"/>
            <a:ext cx="3265398" cy="2520135"/>
            <a:chOff x="8660218" y="7020791"/>
            <a:chExt cx="2943177" cy="244036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CC92A407-53B5-4FA2-A8B7-951F2C297A6E}"/>
                </a:ext>
              </a:extLst>
            </p:cNvPr>
            <p:cNvSpPr/>
            <p:nvPr/>
          </p:nvSpPr>
          <p:spPr>
            <a:xfrm rot="554997">
              <a:off x="8660218" y="7020791"/>
              <a:ext cx="2943177" cy="2440364"/>
            </a:xfrm>
            <a:prstGeom prst="cloud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D5ACC65-9CF3-4B3B-94EA-ED44DABDD78D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00398"/>
              <a:chOff x="9225795" y="7098813"/>
              <a:chExt cx="1939746" cy="190039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81571F2-8EF7-43F5-B2F9-97C5602391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2BD906-FFD9-4091-94F9-000AE0A2E6D9}"/>
                  </a:ext>
                </a:extLst>
              </p:cNvPr>
              <p:cNvSpPr txBox="1"/>
              <p:nvPr/>
            </p:nvSpPr>
            <p:spPr>
              <a:xfrm>
                <a:off x="9457324" y="8291325"/>
                <a:ext cx="14766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</a:rPr>
                  <a:t>THẢO LUẬN</a:t>
                </a:r>
                <a:b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</a:rPr>
                </a:b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80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等腰三角形 2">
            <a:extLst>
              <a:ext uri="{FF2B5EF4-FFF2-40B4-BE49-F238E27FC236}">
                <a16:creationId xmlns:a16="http://schemas.microsoft.com/office/drawing/2014/main" id="{6F470426-3EF0-4357-8587-826777256B09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503093" y="2110521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486737C2-A6F5-4A15-B02B-3CF3BC576D2F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633825" y="2060007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914377"/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CCCBE03E-7256-4F57-ABC7-C94EDDE24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310" y="2842346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r>
              <a:rPr lang="en-US" altLang="zh-CN" sz="36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Trình</a:t>
            </a:r>
            <a:r>
              <a:rPr lang="en-US" altLang="zh-CN" sz="36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defTabSz="914377" eaLnBrk="1" hangingPunct="1"/>
            <a:r>
              <a:rPr lang="en-US" altLang="zh-CN" sz="36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bày</a:t>
            </a:r>
            <a:endParaRPr lang="zh-CN" altLang="en-US" sz="36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8F21CDD-6405-48D9-A29D-7FA3D037B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505" y="2842346"/>
            <a:ext cx="204842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r>
              <a:rPr lang="en-US" altLang="zh-CN" sz="36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Nhận</a:t>
            </a:r>
            <a:r>
              <a:rPr lang="en-US" altLang="zh-CN" sz="36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defTabSz="914377" eaLnBrk="1" hangingPunct="1"/>
            <a:r>
              <a:rPr lang="en-US" altLang="zh-CN" sz="36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xét</a:t>
            </a:r>
            <a:endParaRPr lang="zh-CN" altLang="en-US" sz="36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911A6C46-AF2C-45F6-A4A8-83EF7163BFD5}"/>
              </a:ext>
            </a:extLst>
          </p:cNvPr>
          <p:cNvSpPr/>
          <p:nvPr/>
        </p:nvSpPr>
        <p:spPr>
          <a:xfrm>
            <a:off x="321546" y="2783196"/>
            <a:ext cx="4123661" cy="105560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Noùi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caâu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ñaõ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ñaët</a:t>
            </a:r>
            <a:endParaRPr lang="en-US" sz="2800" kern="0" dirty="0">
              <a:solidFill>
                <a:prstClr val="black"/>
              </a:solidFill>
              <a:latin typeface="VNI-Avo" pitchFamily="2" charset="0"/>
              <a:cs typeface="Arial"/>
              <a:sym typeface="Arial"/>
            </a:endParaRPr>
          </a:p>
          <a:p>
            <a:pPr algn="ctr" defTabSz="1219170">
              <a:defRPr/>
            </a:pP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tröôùc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lôùp</a:t>
            </a:r>
            <a:endParaRPr lang="en-US" sz="240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ounded Rectangle 12">
            <a:extLst>
              <a:ext uri="{FF2B5EF4-FFF2-40B4-BE49-F238E27FC236}">
                <a16:creationId xmlns:a16="http://schemas.microsoft.com/office/drawing/2014/main" id="{D68B4DF2-306C-4195-A87D-50A672AAD863}"/>
              </a:ext>
            </a:extLst>
          </p:cNvPr>
          <p:cNvSpPr/>
          <p:nvPr/>
        </p:nvSpPr>
        <p:spPr>
          <a:xfrm>
            <a:off x="7183817" y="4190520"/>
            <a:ext cx="4638675" cy="105560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Nhaän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xeùt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goùp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yù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lòch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söï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caâu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cuûa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baïn</a:t>
            </a:r>
            <a:endParaRPr lang="en-US" sz="240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2B4E00-0281-4104-86E3-E03834E0F64F}"/>
              </a:ext>
            </a:extLst>
          </p:cNvPr>
          <p:cNvSpPr/>
          <p:nvPr/>
        </p:nvSpPr>
        <p:spPr>
          <a:xfrm>
            <a:off x="2990851" y="231099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/>
            <a:r>
              <a:rPr lang="en-US" altLang="zh-CN" sz="6600" dirty="0">
                <a:ln>
                  <a:solidFill>
                    <a:srgbClr val="0070C0"/>
                  </a:solidFill>
                </a:ln>
                <a:solidFill>
                  <a:srgbClr val="EC008C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Chia</a:t>
            </a:r>
            <a:r>
              <a:rPr lang="en-US" altLang="zh-CN" sz="6600" dirty="0">
                <a:ln>
                  <a:solidFill>
                    <a:prstClr val="white"/>
                  </a:solidFill>
                </a:ln>
                <a:solidFill>
                  <a:srgbClr val="EC008C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6600" dirty="0" err="1">
                <a:ln>
                  <a:solidFill>
                    <a:srgbClr val="0070C0"/>
                  </a:solidFill>
                </a:ln>
                <a:solidFill>
                  <a:srgbClr val="EC008C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sẻ</a:t>
            </a:r>
            <a:endParaRPr lang="zh-CN" altLang="en-US" sz="6600" dirty="0">
              <a:ln>
                <a:solidFill>
                  <a:srgbClr val="0070C0"/>
                </a:solidFill>
              </a:ln>
              <a:solidFill>
                <a:srgbClr val="EC008C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pic>
        <p:nvPicPr>
          <p:cNvPr id="20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D4E7FE4C-8F85-451D-98E1-C1956F3CF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57" y="2806895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04D74D-7947-45C4-BF84-19D713D75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1076630" y="4090028"/>
            <a:ext cx="2374847" cy="13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65261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autoUpdateAnimBg="0"/>
      <p:bldP spid="16" grpId="0" autoUpdateAnimBg="0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A9866BEA-76CF-47D6-996C-93A37832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2467" y="2843253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D47DE9-B69E-4479-964A-52FCE50AA4B2}"/>
              </a:ext>
            </a:extLst>
          </p:cNvPr>
          <p:cNvGrpSpPr/>
          <p:nvPr/>
        </p:nvGrpSpPr>
        <p:grpSpPr>
          <a:xfrm>
            <a:off x="3657974" y="998172"/>
            <a:ext cx="7733928" cy="3650026"/>
            <a:chOff x="2537927" y="20446"/>
            <a:chExt cx="1107330" cy="1052870"/>
          </a:xfrm>
        </p:grpSpPr>
        <p:sp>
          <p:nvSpPr>
            <p:cNvPr id="9" name="Google Shape;1159;p27">
              <a:extLst>
                <a:ext uri="{FF2B5EF4-FFF2-40B4-BE49-F238E27FC236}">
                  <a16:creationId xmlns:a16="http://schemas.microsoft.com/office/drawing/2014/main" id="{359D3093-9DFB-403A-9264-9432E36E2B95}"/>
                </a:ext>
              </a:extLst>
            </p:cNvPr>
            <p:cNvSpPr/>
            <p:nvPr/>
          </p:nvSpPr>
          <p:spPr>
            <a:xfrm>
              <a:off x="2537927" y="20446"/>
              <a:ext cx="1107330" cy="1052870"/>
            </a:xfrm>
            <a:prstGeom prst="wedgeRoundRectCallout">
              <a:avLst>
                <a:gd name="adj1" fmla="val -65885"/>
                <a:gd name="adj2" fmla="val 41864"/>
                <a:gd name="adj3" fmla="val 16667"/>
              </a:avLst>
            </a:prstGeom>
            <a:solidFill>
              <a:srgbClr val="9CE8D9">
                <a:lumMod val="60000"/>
                <a:lumOff val="40000"/>
              </a:srgbClr>
            </a:solidFill>
            <a:ln w="38100">
              <a:solidFill>
                <a:srgbClr val="FFFFFF"/>
              </a:solidFill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AD3A19-0C5D-4C0C-A9C4-5C29FA0DA7D3}"/>
                </a:ext>
              </a:extLst>
            </p:cNvPr>
            <p:cNvSpPr/>
            <p:nvPr/>
          </p:nvSpPr>
          <p:spPr>
            <a:xfrm>
              <a:off x="2558839" y="73468"/>
              <a:ext cx="1065505" cy="878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1219170">
                <a:buClr>
                  <a:srgbClr val="000000"/>
                </a:buClr>
                <a:defRPr/>
              </a:pP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vi-VN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Nhờ có bác thợ hàn đã xây nên những cây cầu vừa to vừa đẹp, nối liền mọi miền đất nước.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9DFB7E7-71D5-4ECA-B3F3-4A47F7D62C5C}"/>
              </a:ext>
            </a:extLst>
          </p:cNvPr>
          <p:cNvGrpSpPr/>
          <p:nvPr/>
        </p:nvGrpSpPr>
        <p:grpSpPr>
          <a:xfrm>
            <a:off x="3685211" y="998172"/>
            <a:ext cx="7733928" cy="3650026"/>
            <a:chOff x="2537927" y="20446"/>
            <a:chExt cx="1107330" cy="1052870"/>
          </a:xfrm>
        </p:grpSpPr>
        <p:sp>
          <p:nvSpPr>
            <p:cNvPr id="11" name="Google Shape;1159;p27">
              <a:extLst>
                <a:ext uri="{FF2B5EF4-FFF2-40B4-BE49-F238E27FC236}">
                  <a16:creationId xmlns:a16="http://schemas.microsoft.com/office/drawing/2014/main" id="{27109EA2-F74B-42BB-8980-49A386E983A1}"/>
                </a:ext>
              </a:extLst>
            </p:cNvPr>
            <p:cNvSpPr/>
            <p:nvPr/>
          </p:nvSpPr>
          <p:spPr>
            <a:xfrm>
              <a:off x="2537927" y="20446"/>
              <a:ext cx="1107330" cy="1052870"/>
            </a:xfrm>
            <a:prstGeom prst="wedgeRoundRectCallout">
              <a:avLst>
                <a:gd name="adj1" fmla="val -65885"/>
                <a:gd name="adj2" fmla="val 41864"/>
                <a:gd name="adj3" fmla="val 16667"/>
              </a:avLst>
            </a:prstGeom>
            <a:solidFill>
              <a:srgbClr val="9CE8D9">
                <a:lumMod val="60000"/>
                <a:lumOff val="40000"/>
              </a:srgbClr>
            </a:solidFill>
            <a:ln w="38100">
              <a:solidFill>
                <a:srgbClr val="FFFFFF"/>
              </a:solidFill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86C3BD-0B7C-4945-9CE5-49C6041D830E}"/>
                </a:ext>
              </a:extLst>
            </p:cNvPr>
            <p:cNvSpPr/>
            <p:nvPr/>
          </p:nvSpPr>
          <p:spPr>
            <a:xfrm>
              <a:off x="2558839" y="143209"/>
              <a:ext cx="1065505" cy="665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1219170">
                <a:buClr>
                  <a:srgbClr val="000000"/>
                </a:buClr>
                <a:defRPr/>
              </a:pP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thuốc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khám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chữa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bệnh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ng</a:t>
              </a:r>
              <a:r>
                <a:rPr lang="vi-VN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ời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3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1618BF1-9A4A-4F4C-BD8D-F69CA97E07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E0C4B91-4C69-47F3-813C-1057843FF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832592" y="5713731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19" name="Google Shape;304;p20">
            <a:extLst>
              <a:ext uri="{FF2B5EF4-FFF2-40B4-BE49-F238E27FC236}">
                <a16:creationId xmlns:a16="http://schemas.microsoft.com/office/drawing/2014/main" id="{3D225071-B78F-450A-B55C-49180545B73B}"/>
              </a:ext>
            </a:extLst>
          </p:cNvPr>
          <p:cNvSpPr txBox="1">
            <a:spLocks/>
          </p:cNvSpPr>
          <p:nvPr/>
        </p:nvSpPr>
        <p:spPr>
          <a:xfrm>
            <a:off x="1179202" y="1089909"/>
            <a:ext cx="10273945" cy="401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b. 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Đặt câu hỏi cho các từ ngữ in đậm: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*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Trên công trường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, các chú thợ nề đang xây những ngôi nhà cao tầng.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*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Bác sĩ đang khám bệnh cho bệnh nhân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ở phòng khám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*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Trên sân bóng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, huấn luyện viên đang hướng dẫn cho 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cầu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tập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luyện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94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DFE6EF1-FAFA-4780-AD39-66DF2F122DEE}"/>
              </a:ext>
            </a:extLst>
          </p:cNvPr>
          <p:cNvSpPr txBox="1"/>
          <p:nvPr/>
        </p:nvSpPr>
        <p:spPr>
          <a:xfrm>
            <a:off x="1086446" y="567126"/>
            <a:ext cx="9926352" cy="92333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Google Shape;304;p20">
            <a:extLst>
              <a:ext uri="{FF2B5EF4-FFF2-40B4-BE49-F238E27FC236}">
                <a16:creationId xmlns:a16="http://schemas.microsoft.com/office/drawing/2014/main" id="{72F22891-A90A-45B0-A16D-104F515A39E0}"/>
              </a:ext>
            </a:extLst>
          </p:cNvPr>
          <p:cNvSpPr txBox="1">
            <a:spLocks/>
          </p:cNvSpPr>
          <p:nvPr/>
        </p:nvSpPr>
        <p:spPr>
          <a:xfrm>
            <a:off x="1263243" y="827673"/>
            <a:ext cx="10273945" cy="155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Ở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các chú thợ nề đang xây những ngôi nhà cao tầng</a:t>
            </a:r>
            <a:r>
              <a:rPr lang="en-US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3D6CA0-06F8-4A53-BED2-680BCB797C45}"/>
              </a:ext>
            </a:extLst>
          </p:cNvPr>
          <p:cNvSpPr txBox="1"/>
          <p:nvPr/>
        </p:nvSpPr>
        <p:spPr>
          <a:xfrm>
            <a:off x="1179202" y="2410938"/>
            <a:ext cx="9926352" cy="64633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3EEACD-EAC2-44C1-92A2-2E0BAC76290A}"/>
              </a:ext>
            </a:extLst>
          </p:cNvPr>
          <p:cNvSpPr txBox="1"/>
          <p:nvPr/>
        </p:nvSpPr>
        <p:spPr>
          <a:xfrm>
            <a:off x="1189316" y="3969564"/>
            <a:ext cx="9926352" cy="92333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Google Shape;304;p20">
            <a:extLst>
              <a:ext uri="{FF2B5EF4-FFF2-40B4-BE49-F238E27FC236}">
                <a16:creationId xmlns:a16="http://schemas.microsoft.com/office/drawing/2014/main" id="{3D225071-B78F-450A-B55C-49180545B73B}"/>
              </a:ext>
            </a:extLst>
          </p:cNvPr>
          <p:cNvSpPr txBox="1">
            <a:spLocks/>
          </p:cNvSpPr>
          <p:nvPr/>
        </p:nvSpPr>
        <p:spPr>
          <a:xfrm>
            <a:off x="1179202" y="110696"/>
            <a:ext cx="10273945" cy="155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*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Trên công trường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, các chú thợ nề đang xây những ngôi nhà cao tầng.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1618BF1-9A4A-4F4C-BD8D-F69CA97E07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E0C4B91-4C69-47F3-813C-1057843FF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832592" y="5713731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948F8AB0-9D6C-45B7-ADCB-5A7D6F621AAB}"/>
              </a:ext>
            </a:extLst>
          </p:cNvPr>
          <p:cNvSpPr/>
          <p:nvPr/>
        </p:nvSpPr>
        <p:spPr>
          <a:xfrm>
            <a:off x="246632" y="1763291"/>
            <a:ext cx="819160" cy="3383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304;p20">
            <a:extLst>
              <a:ext uri="{FF2B5EF4-FFF2-40B4-BE49-F238E27FC236}">
                <a16:creationId xmlns:a16="http://schemas.microsoft.com/office/drawing/2014/main" id="{D1B8E51D-6958-45CF-9A7B-2E7E95DF4D77}"/>
              </a:ext>
            </a:extLst>
          </p:cNvPr>
          <p:cNvSpPr txBox="1">
            <a:spLocks/>
          </p:cNvSpPr>
          <p:nvPr/>
        </p:nvSpPr>
        <p:spPr>
          <a:xfrm>
            <a:off x="1271958" y="2055829"/>
            <a:ext cx="10273945" cy="155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algn="l"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* 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sĩ đang khám bệnh cho bệnh nhân </a:t>
            </a:r>
            <a:r>
              <a:rPr lang="vi-VN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phòng khám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EDAC5DF-359A-4223-80F4-8B35E78C021F}"/>
              </a:ext>
            </a:extLst>
          </p:cNvPr>
          <p:cNvSpPr/>
          <p:nvPr/>
        </p:nvSpPr>
        <p:spPr>
          <a:xfrm>
            <a:off x="246632" y="3273572"/>
            <a:ext cx="819160" cy="3383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304;p20">
            <a:extLst>
              <a:ext uri="{FF2B5EF4-FFF2-40B4-BE49-F238E27FC236}">
                <a16:creationId xmlns:a16="http://schemas.microsoft.com/office/drawing/2014/main" id="{EB4B37A2-EFF5-4BD8-8CD3-3BCEA166A23C}"/>
              </a:ext>
            </a:extLst>
          </p:cNvPr>
          <p:cNvSpPr txBox="1">
            <a:spLocks/>
          </p:cNvSpPr>
          <p:nvPr/>
        </p:nvSpPr>
        <p:spPr>
          <a:xfrm>
            <a:off x="1189316" y="2959897"/>
            <a:ext cx="10273945" cy="85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algn="l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6AB0EC76-E189-4638-911E-2285959F9735}"/>
              </a:ext>
            </a:extLst>
          </p:cNvPr>
          <p:cNvSpPr txBox="1">
            <a:spLocks/>
          </p:cNvSpPr>
          <p:nvPr/>
        </p:nvSpPr>
        <p:spPr>
          <a:xfrm>
            <a:off x="1251083" y="3499254"/>
            <a:ext cx="10130182" cy="155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algn="l"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* </a:t>
            </a:r>
            <a:r>
              <a:rPr lang="vi-VN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sân bóng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huấn luyện viên đang hướng dẫn cho các cầu thủ tập luyện.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CD4A0F9-8317-4C3C-B417-52D55D5EC2BA}"/>
              </a:ext>
            </a:extLst>
          </p:cNvPr>
          <p:cNvSpPr/>
          <p:nvPr/>
        </p:nvSpPr>
        <p:spPr>
          <a:xfrm>
            <a:off x="409580" y="5092840"/>
            <a:ext cx="819160" cy="3383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304;p20">
            <a:extLst>
              <a:ext uri="{FF2B5EF4-FFF2-40B4-BE49-F238E27FC236}">
                <a16:creationId xmlns:a16="http://schemas.microsoft.com/office/drawing/2014/main" id="{1C25A737-2682-4A67-8058-74C8294C4368}"/>
              </a:ext>
            </a:extLst>
          </p:cNvPr>
          <p:cNvSpPr txBox="1">
            <a:spLocks/>
          </p:cNvSpPr>
          <p:nvPr/>
        </p:nvSpPr>
        <p:spPr>
          <a:xfrm>
            <a:off x="1179202" y="4470688"/>
            <a:ext cx="10273945" cy="160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algn="l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huấn luyện viên đang hướng dẫn cho các cầu thủ tập luyện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</p:spTree>
    <p:extLst>
      <p:ext uri="{BB962C8B-B14F-4D97-AF65-F5344CB8AC3E}">
        <p14:creationId xmlns:p14="http://schemas.microsoft.com/office/powerpoint/2010/main" val="35743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4" grpId="0" animBg="1"/>
      <p:bldP spid="15" grpId="0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39964" y="1353495"/>
            <a:ext cx="5007840" cy="3176371"/>
            <a:chOff x="3767767" y="2802467"/>
            <a:chExt cx="5007840" cy="3176371"/>
          </a:xfrm>
        </p:grpSpPr>
        <p:grpSp>
          <p:nvGrpSpPr>
            <p:cNvPr id="27" name="组合 13"/>
            <p:cNvGrpSpPr/>
            <p:nvPr/>
          </p:nvGrpSpPr>
          <p:grpSpPr>
            <a:xfrm>
              <a:off x="3767767" y="2802467"/>
              <a:ext cx="5007840" cy="3176371"/>
              <a:chOff x="2431076" y="1669107"/>
              <a:chExt cx="4527549" cy="4183534"/>
            </a:xfrm>
          </p:grpSpPr>
          <p:pic>
            <p:nvPicPr>
              <p:cNvPr id="28" name="图片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2810" y="1669107"/>
                <a:ext cx="4484083" cy="4103110"/>
              </a:xfrm>
              <a:prstGeom prst="rect">
                <a:avLst/>
              </a:prstGeom>
            </p:spPr>
          </p:pic>
          <p:sp>
            <p:nvSpPr>
              <p:cNvPr id="29" name="Freeform 5"/>
              <p:cNvSpPr/>
              <p:nvPr/>
            </p:nvSpPr>
            <p:spPr bwMode="auto">
              <a:xfrm>
                <a:off x="2431076" y="1701328"/>
                <a:ext cx="4527549" cy="4151313"/>
              </a:xfrm>
              <a:custGeom>
                <a:avLst/>
                <a:gdLst>
                  <a:gd name="T0" fmla="*/ 50 w 1066"/>
                  <a:gd name="T1" fmla="*/ 479 h 977"/>
                  <a:gd name="T2" fmla="*/ 512 w 1066"/>
                  <a:gd name="T3" fmla="*/ 12 h 977"/>
                  <a:gd name="T4" fmla="*/ 1043 w 1066"/>
                  <a:gd name="T5" fmla="*/ 408 h 977"/>
                  <a:gd name="T6" fmla="*/ 625 w 1066"/>
                  <a:gd name="T7" fmla="*/ 907 h 977"/>
                  <a:gd name="T8" fmla="*/ 50 w 1066"/>
                  <a:gd name="T9" fmla="*/ 479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6" h="977">
                    <a:moveTo>
                      <a:pt x="50" y="479"/>
                    </a:moveTo>
                    <a:cubicBezTo>
                      <a:pt x="92" y="156"/>
                      <a:pt x="235" y="23"/>
                      <a:pt x="512" y="12"/>
                    </a:cubicBezTo>
                    <a:cubicBezTo>
                      <a:pt x="787" y="0"/>
                      <a:pt x="1021" y="156"/>
                      <a:pt x="1043" y="408"/>
                    </a:cubicBezTo>
                    <a:cubicBezTo>
                      <a:pt x="1066" y="676"/>
                      <a:pt x="922" y="860"/>
                      <a:pt x="625" y="907"/>
                    </a:cubicBezTo>
                    <a:cubicBezTo>
                      <a:pt x="175" y="977"/>
                      <a:pt x="0" y="861"/>
                      <a:pt x="50" y="479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方正卡通简体" panose="03000509000000000000" pitchFamily="65" charset="-122"/>
                  <a:ea typeface="方正卡通简体" panose="03000509000000000000" pitchFamily="65" charset="-122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4070603" y="3533354"/>
              <a:ext cx="440216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Cuối</a:t>
              </a:r>
              <a:r>
                <a:rPr lang="en-US" sz="44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4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4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4400" b="1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4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lang="en-US" sz="4400" b="1" i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4400" b="1" i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400" b="1" i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11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44C373B-E35C-44D6-919B-F8A7414EF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0264" y="2433294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2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CA85A8A1-F709-466D-9E4B-BDA25D6BB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59081" y="647046"/>
            <a:ext cx="6029565" cy="1281101"/>
          </a:xfrm>
          <a:prstGeom prst="roundRect">
            <a:avLst>
              <a:gd name="adj" fmla="val 126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41" y="4825452"/>
            <a:ext cx="915680" cy="134605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EB4CC10-8F89-459C-8F77-67B83483B0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51198" y="2528971"/>
            <a:ext cx="3910509" cy="2946346"/>
            <a:chOff x="8007575" y="429107"/>
            <a:chExt cx="3910509" cy="294634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8250" y="429107"/>
              <a:ext cx="3609834" cy="294634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8007575" y="1020303"/>
              <a:ext cx="383891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5400" b="1" dirty="0" err="1">
                  <a:solidFill>
                    <a:srgbClr val="E9636B"/>
                  </a:solidFill>
                  <a:latin typeface="UVN Banh Mi" pitchFamily="2" charset="0"/>
                </a:rPr>
                <a:t>Em</a:t>
              </a:r>
              <a:r>
                <a:rPr lang="en-US" sz="5400" b="1" dirty="0">
                  <a:solidFill>
                    <a:srgbClr val="E9636B"/>
                  </a:solidFill>
                  <a:latin typeface="UVN Banh Mi" pitchFamily="2" charset="0"/>
                </a:rPr>
                <a:t> </a:t>
              </a:r>
              <a:r>
                <a:rPr lang="en-US" sz="5400" b="1" dirty="0" err="1">
                  <a:solidFill>
                    <a:srgbClr val="E9636B"/>
                  </a:solidFill>
                  <a:latin typeface="UVN Banh Mi" pitchFamily="2" charset="0"/>
                </a:rPr>
                <a:t>tài</a:t>
              </a:r>
              <a:endParaRPr lang="en-US" sz="5400" b="1" dirty="0">
                <a:solidFill>
                  <a:srgbClr val="E9636B"/>
                </a:solidFill>
                <a:latin typeface="UVN Banh Mi" pitchFamily="2" charset="0"/>
              </a:endParaRPr>
            </a:p>
            <a:p>
              <a:pPr lvl="0" algn="ctr"/>
              <a:r>
                <a:rPr lang="en-US" sz="5400" b="1" dirty="0" err="1">
                  <a:solidFill>
                    <a:srgbClr val="E9636B"/>
                  </a:solidFill>
                  <a:latin typeface="UVN Banh Mi" pitchFamily="2" charset="0"/>
                </a:rPr>
                <a:t>năng</a:t>
              </a:r>
              <a:endParaRPr lang="en-US" sz="5400" b="1" dirty="0">
                <a:solidFill>
                  <a:srgbClr val="E9636B"/>
                </a:solidFill>
                <a:latin typeface="UVN Banh Mi" pitchFamily="2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277722" y="899180"/>
            <a:ext cx="48173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nhí</a:t>
            </a:r>
            <a:endParaRPr lang="en-US" sz="4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组合 23"/>
          <p:cNvGrpSpPr/>
          <p:nvPr/>
        </p:nvGrpSpPr>
        <p:grpSpPr>
          <a:xfrm>
            <a:off x="9034894" y="5194822"/>
            <a:ext cx="2958986" cy="1499997"/>
            <a:chOff x="7361868" y="4839252"/>
            <a:chExt cx="4426359" cy="2160737"/>
          </a:xfrm>
        </p:grpSpPr>
        <p:pic>
          <p:nvPicPr>
            <p:cNvPr id="40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41" name="图片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42" name="图片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43" name="图片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23EEA07-9207-45F0-BBD5-CC1E73BAC178}"/>
              </a:ext>
            </a:extLst>
          </p:cNvPr>
          <p:cNvSpPr/>
          <p:nvPr/>
        </p:nvSpPr>
        <p:spPr>
          <a:xfrm>
            <a:off x="1253946" y="2145185"/>
            <a:ext cx="4820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endParaRPr lang="en-US" sz="4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D748A-7E1C-41F7-B4AD-70978C7F3F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54" y="2821419"/>
            <a:ext cx="3838914" cy="3284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12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231437706">
            <a:hlinkClick r:id="" action="ppaction://media"/>
            <a:extLst>
              <a:ext uri="{FF2B5EF4-FFF2-40B4-BE49-F238E27FC236}">
                <a16:creationId xmlns:a16="http://schemas.microsoft.com/office/drawing/2014/main" id="{6E18BBB0-424C-4B69-BD10-280BE2C34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CA85A8A1-F709-466D-9E4B-BDA25D6BB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59081" y="647046"/>
            <a:ext cx="6029565" cy="1281101"/>
          </a:xfrm>
          <a:prstGeom prst="roundRect">
            <a:avLst>
              <a:gd name="adj" fmla="val 126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41" y="4825452"/>
            <a:ext cx="915680" cy="134605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EB4CC10-8F89-459C-8F77-67B83483B0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51198" y="2528971"/>
            <a:ext cx="3910509" cy="2946346"/>
            <a:chOff x="8007575" y="429107"/>
            <a:chExt cx="3910509" cy="294634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8250" y="429107"/>
              <a:ext cx="3609834" cy="294634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8007575" y="1020303"/>
              <a:ext cx="383891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9636B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9636B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9636B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tài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9636B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9636B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năng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9636B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277722" y="899180"/>
            <a:ext cx="48173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nhí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组合 23"/>
          <p:cNvGrpSpPr/>
          <p:nvPr/>
        </p:nvGrpSpPr>
        <p:grpSpPr>
          <a:xfrm>
            <a:off x="9034894" y="5194822"/>
            <a:ext cx="2958986" cy="1499997"/>
            <a:chOff x="7361868" y="4839252"/>
            <a:chExt cx="4426359" cy="2160737"/>
          </a:xfrm>
        </p:grpSpPr>
        <p:pic>
          <p:nvPicPr>
            <p:cNvPr id="40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41" name="图片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42" name="图片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43" name="图片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23EEA07-9207-45F0-BBD5-CC1E73BAC178}"/>
              </a:ext>
            </a:extLst>
          </p:cNvPr>
          <p:cNvSpPr/>
          <p:nvPr/>
        </p:nvSpPr>
        <p:spPr>
          <a:xfrm>
            <a:off x="1253946" y="2145185"/>
            <a:ext cx="47852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1-2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D748A-7E1C-41F7-B4AD-70978C7F3F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54" y="2821419"/>
            <a:ext cx="3838914" cy="3284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968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A9866BEA-76CF-47D6-996C-93A37832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2467" y="2843253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D47DE9-B69E-4479-964A-52FCE50AA4B2}"/>
              </a:ext>
            </a:extLst>
          </p:cNvPr>
          <p:cNvGrpSpPr/>
          <p:nvPr/>
        </p:nvGrpSpPr>
        <p:grpSpPr>
          <a:xfrm>
            <a:off x="3742380" y="1018240"/>
            <a:ext cx="7733928" cy="3650026"/>
            <a:chOff x="2537927" y="20446"/>
            <a:chExt cx="1107330" cy="1052870"/>
          </a:xfrm>
        </p:grpSpPr>
        <p:sp>
          <p:nvSpPr>
            <p:cNvPr id="9" name="Google Shape;1159;p27">
              <a:extLst>
                <a:ext uri="{FF2B5EF4-FFF2-40B4-BE49-F238E27FC236}">
                  <a16:creationId xmlns:a16="http://schemas.microsoft.com/office/drawing/2014/main" id="{359D3093-9DFB-403A-9264-9432E36E2B95}"/>
                </a:ext>
              </a:extLst>
            </p:cNvPr>
            <p:cNvSpPr/>
            <p:nvPr/>
          </p:nvSpPr>
          <p:spPr>
            <a:xfrm>
              <a:off x="2537927" y="20446"/>
              <a:ext cx="1107330" cy="1052870"/>
            </a:xfrm>
            <a:prstGeom prst="wedgeRoundRectCallout">
              <a:avLst>
                <a:gd name="adj1" fmla="val -65885"/>
                <a:gd name="adj2" fmla="val 41864"/>
                <a:gd name="adj3" fmla="val 16667"/>
              </a:avLst>
            </a:prstGeom>
            <a:solidFill>
              <a:srgbClr val="9CE8D9">
                <a:lumMod val="60000"/>
                <a:lumOff val="40000"/>
              </a:srgbClr>
            </a:solidFill>
            <a:ln w="38100">
              <a:solidFill>
                <a:srgbClr val="FFFFFF"/>
              </a:solidFill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AD3A19-0C5D-4C0C-A9C4-5C29FA0DA7D3}"/>
                </a:ext>
              </a:extLst>
            </p:cNvPr>
            <p:cNvSpPr/>
            <p:nvPr/>
          </p:nvSpPr>
          <p:spPr>
            <a:xfrm>
              <a:off x="2558839" y="73468"/>
              <a:ext cx="994185" cy="878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nghề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77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solidFill>
                <a:srgbClr val="FFFFFF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0581" y="1720289"/>
            <a:ext cx="6096000" cy="24745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72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Tạm</a:t>
            </a:r>
            <a:r>
              <a:rPr lang="en-US" sz="72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biệt</a:t>
            </a:r>
            <a:r>
              <a:rPr lang="en-US" sz="72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và</a:t>
            </a:r>
            <a:r>
              <a:rPr lang="en-US" sz="72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</a:p>
          <a:p>
            <a:pPr lvl="0" algn="ctr">
              <a:lnSpc>
                <a:spcPct val="112000"/>
              </a:lnSpc>
            </a:pPr>
            <a:r>
              <a:rPr lang="en-US" sz="72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hẹn</a:t>
            </a:r>
            <a:r>
              <a:rPr lang="en-US" sz="72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gặp</a:t>
            </a:r>
            <a:r>
              <a:rPr lang="en-US" sz="72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lại</a:t>
            </a:r>
            <a:endParaRPr lang="en-US" sz="72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9">
            <a:extLst>
              <a:ext uri="{FF2B5EF4-FFF2-40B4-BE49-F238E27FC236}">
                <a16:creationId xmlns:a16="http://schemas.microsoft.com/office/drawing/2014/main" id="{F9BA51F9-05D3-416C-8C35-4F9575AAA9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9284" y="-1949852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6057F4-B27E-4767-ADCF-A5AD9D093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5599522"/>
            <a:ext cx="12190132" cy="12569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33103B-D85B-44FD-9ECD-603B113CD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3416"/>
            <a:ext cx="2059479" cy="27830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9739" y="2608220"/>
            <a:ext cx="10466363" cy="250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3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Từ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hoạt</a:t>
            </a:r>
            <a:r>
              <a:rPr lang="en-US" sz="5400" dirty="0">
                <a:solidFill>
                  <a:srgbClr val="F95858"/>
                </a:solidFill>
                <a:latin typeface="Coiny" panose="02000903060500060000" pitchFamily="2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95858"/>
                </a:solidFill>
                <a:latin typeface="Coiny" panose="02000903060500060000" pitchFamily="2" charset="0"/>
              </a:rPr>
              <a:t>Đặt</a:t>
            </a:r>
            <a:r>
              <a:rPr lang="en-US" sz="5400" b="1" dirty="0">
                <a:solidFill>
                  <a:srgbClr val="F95858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>
                <a:solidFill>
                  <a:srgbClr val="F95858"/>
                </a:solidFill>
                <a:latin typeface="Coiny" panose="02000903060500060000" pitchFamily="2" charset="0"/>
              </a:rPr>
              <a:t>câu</a:t>
            </a:r>
            <a:r>
              <a:rPr lang="en-US" sz="5400" b="1" dirty="0">
                <a:solidFill>
                  <a:srgbClr val="F95858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>
                <a:solidFill>
                  <a:srgbClr val="F95858"/>
                </a:solidFill>
                <a:latin typeface="Coiny" panose="02000903060500060000" pitchFamily="2" charset="0"/>
              </a:rPr>
              <a:t>hỏi</a:t>
            </a:r>
            <a:r>
              <a:rPr lang="en-US" sz="5400" b="1" dirty="0">
                <a:solidFill>
                  <a:srgbClr val="F95858"/>
                </a:solidFill>
                <a:latin typeface="Coiny" panose="02000903060500060000" pitchFamily="2" charset="0"/>
              </a:rPr>
              <a:t> ở </a:t>
            </a:r>
            <a:r>
              <a:rPr lang="en-US" sz="5400" b="1" dirty="0" err="1">
                <a:solidFill>
                  <a:srgbClr val="F95858"/>
                </a:solidFill>
                <a:latin typeface="Coiny" panose="02000903060500060000" pitchFamily="2" charset="0"/>
              </a:rPr>
              <a:t>đâu</a:t>
            </a:r>
            <a:r>
              <a:rPr lang="en-US" sz="5400" b="1" dirty="0">
                <a:solidFill>
                  <a:srgbClr val="F95858"/>
                </a:solidFill>
                <a:latin typeface="Coiny" panose="02000903060500060000" pitchFamily="2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5354" y="1838423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nà</a:t>
            </a:r>
            <a:r>
              <a:rPr lang="en-US" sz="2800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o </a:t>
            </a:r>
            <a:r>
              <a:rPr lang="en-US" sz="2800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cũng</a:t>
            </a:r>
            <a:r>
              <a:rPr lang="en-US" sz="2800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quý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AE24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10130" y="906217"/>
            <a:ext cx="2446326" cy="836513"/>
            <a:chOff x="4610130" y="1034269"/>
            <a:chExt cx="2446326" cy="836513"/>
          </a:xfrm>
        </p:grpSpPr>
        <p:sp>
          <p:nvSpPr>
            <p:cNvPr id="12" name="Freeform 5"/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885785" y="1095981"/>
              <a:ext cx="199772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组合 23"/>
          <p:cNvGrpSpPr/>
          <p:nvPr/>
        </p:nvGrpSpPr>
        <p:grpSpPr>
          <a:xfrm>
            <a:off x="8440572" y="5186555"/>
            <a:ext cx="3555810" cy="1636216"/>
            <a:chOff x="7361868" y="4839252"/>
            <a:chExt cx="4426359" cy="2160737"/>
          </a:xfrm>
        </p:grpSpPr>
        <p:pic>
          <p:nvPicPr>
            <p:cNvPr id="18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19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20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21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1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459962" y="1036545"/>
            <a:ext cx="4228159" cy="4228156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solidFill>
                <a:srgbClr val="FFFFFF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92137" y="2162419"/>
            <a:ext cx="6096000" cy="12336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72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Luyện</a:t>
            </a:r>
            <a:r>
              <a:rPr lang="en-US" sz="72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từ</a:t>
            </a:r>
            <a:endParaRPr lang="en-US" sz="72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00169 0.0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5" name="Google Shape;304;p20"/>
          <p:cNvSpPr txBox="1">
            <a:spLocks/>
          </p:cNvSpPr>
          <p:nvPr/>
        </p:nvSpPr>
        <p:spPr>
          <a:xfrm>
            <a:off x="1332895" y="490190"/>
            <a:ext cx="7093654" cy="152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l"/>
            <a:r>
              <a:rPr lang="vi-VN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trong 2 khổ thơ dưới đây:</a:t>
            </a:r>
          </a:p>
          <a:p>
            <a:pPr algn="l"/>
            <a:r>
              <a:rPr lang="vi-VN" sz="28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8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ngữ chỉ người.</a:t>
            </a:r>
          </a:p>
          <a:p>
            <a:pPr algn="l"/>
            <a:r>
              <a:rPr lang="vi-VN" sz="28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28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ngữ chỉ hoạt động của người đó.</a:t>
            </a:r>
            <a:endParaRPr lang="en-US" sz="2800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304;p20">
            <a:extLst>
              <a:ext uri="{FF2B5EF4-FFF2-40B4-BE49-F238E27FC236}">
                <a16:creationId xmlns:a16="http://schemas.microsoft.com/office/drawing/2014/main" id="{5E4E9293-7029-4629-A125-0BAFD3DC2B34}"/>
              </a:ext>
            </a:extLst>
          </p:cNvPr>
          <p:cNvSpPr txBox="1">
            <a:spLocks/>
          </p:cNvSpPr>
          <p:nvPr/>
        </p:nvSpPr>
        <p:spPr>
          <a:xfrm>
            <a:off x="3824305" y="2050716"/>
            <a:ext cx="709365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thợ nề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 nên bao nhà cửa.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thợ mỏ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 lên thật nhiều than.</a:t>
            </a: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thợ hàn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 nhịp cầu đất nước. 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thầy thuốc 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 bệnh cho mọi người. 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304;p20">
            <a:extLst>
              <a:ext uri="{FF2B5EF4-FFF2-40B4-BE49-F238E27FC236}">
                <a16:creationId xmlns:a16="http://schemas.microsoft.com/office/drawing/2014/main" id="{7F621C1C-588A-4497-B236-3A1EE79CB9FA}"/>
              </a:ext>
            </a:extLst>
          </p:cNvPr>
          <p:cNvSpPr txBox="1">
            <a:spLocks/>
          </p:cNvSpPr>
          <p:nvPr/>
        </p:nvSpPr>
        <p:spPr>
          <a:xfrm>
            <a:off x="6778520" y="5525436"/>
            <a:ext cx="1648029" cy="58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Yến Thảo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757FD2-A23B-46F8-99CD-80E904E4B1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33" y="2194805"/>
            <a:ext cx="4398899" cy="3410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F6F81D-0A87-40A5-AC87-33FDCD7A0F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99"/>
          <a:stretch/>
        </p:blipFill>
        <p:spPr>
          <a:xfrm>
            <a:off x="7602534" y="714477"/>
            <a:ext cx="2510468" cy="618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F6E6A-310B-44D3-AB33-622DB30CAA9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" y="2385378"/>
            <a:ext cx="3744640" cy="3452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235C13-5655-4574-9959-3C36C79522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5" t="44975" r="-4029" b="-8246"/>
          <a:stretch/>
        </p:blipFill>
        <p:spPr>
          <a:xfrm>
            <a:off x="7391633" y="1473883"/>
            <a:ext cx="2793491" cy="8130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63F34E-2BC2-4DE5-AE4D-6C85B6BB8865}"/>
              </a:ext>
            </a:extLst>
          </p:cNvPr>
          <p:cNvCxnSpPr>
            <a:cxnSpLocks/>
          </p:cNvCxnSpPr>
          <p:nvPr/>
        </p:nvCxnSpPr>
        <p:spPr>
          <a:xfrm>
            <a:off x="5697415" y="2385378"/>
            <a:ext cx="10811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F76CE8-4CFA-48CC-98D2-4F3E6E0396B1}"/>
              </a:ext>
            </a:extLst>
          </p:cNvPr>
          <p:cNvCxnSpPr>
            <a:cxnSpLocks/>
          </p:cNvCxnSpPr>
          <p:nvPr/>
        </p:nvCxnSpPr>
        <p:spPr>
          <a:xfrm>
            <a:off x="3824305" y="2835544"/>
            <a:ext cx="743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0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7799" y="177799"/>
            <a:ext cx="11836400" cy="5702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51B3CDC-8953-4068-B9A3-7AFBF99A54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357082"/>
            <a:ext cx="12190132" cy="226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2567BA2-6EC6-4953-BE2E-C10D44A33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11" name="Google Shape;304;p20">
            <a:extLst>
              <a:ext uri="{FF2B5EF4-FFF2-40B4-BE49-F238E27FC236}">
                <a16:creationId xmlns:a16="http://schemas.microsoft.com/office/drawing/2014/main" id="{09C6E495-8E11-4A1E-8F1F-AC196CC1E153}"/>
              </a:ext>
            </a:extLst>
          </p:cNvPr>
          <p:cNvSpPr txBox="1">
            <a:spLocks/>
          </p:cNvSpPr>
          <p:nvPr/>
        </p:nvSpPr>
        <p:spPr>
          <a:xfrm>
            <a:off x="4086540" y="2538263"/>
            <a:ext cx="709365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thợ nề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 nên bao nhà cửa.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thợ mỏ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 lên thật nhiều than.</a:t>
            </a: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thợ hàn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 nhịp cầu đất nước. 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thầy thuốc 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 bệnh cho mọi người. 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808B1B-8DFD-4197-8A1C-04A14714599E}"/>
              </a:ext>
            </a:extLst>
          </p:cNvPr>
          <p:cNvSpPr txBox="1"/>
          <p:nvPr/>
        </p:nvSpPr>
        <p:spPr>
          <a:xfrm>
            <a:off x="309489" y="1247902"/>
            <a:ext cx="2976057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C9B49E-45C6-4521-AA84-690ABF4672AA}"/>
              </a:ext>
            </a:extLst>
          </p:cNvPr>
          <p:cNvSpPr txBox="1"/>
          <p:nvPr/>
        </p:nvSpPr>
        <p:spPr>
          <a:xfrm>
            <a:off x="8271804" y="1247902"/>
            <a:ext cx="361070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23FA-AE93-4A56-9DD6-9EFCC4B1F66A}"/>
              </a:ext>
            </a:extLst>
          </p:cNvPr>
          <p:cNvSpPr txBox="1"/>
          <p:nvPr/>
        </p:nvSpPr>
        <p:spPr>
          <a:xfrm>
            <a:off x="1011806" y="2111208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0C84A5-9F86-4EC8-BD79-BD6300C6A7A9}"/>
              </a:ext>
            </a:extLst>
          </p:cNvPr>
          <p:cNvSpPr txBox="1"/>
          <p:nvPr/>
        </p:nvSpPr>
        <p:spPr>
          <a:xfrm>
            <a:off x="9314242" y="2036500"/>
            <a:ext cx="160371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86D6D5-49E7-4B89-A589-DB3FF9841438}"/>
              </a:ext>
            </a:extLst>
          </p:cNvPr>
          <p:cNvSpPr txBox="1"/>
          <p:nvPr/>
        </p:nvSpPr>
        <p:spPr>
          <a:xfrm>
            <a:off x="1011806" y="2913168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911C19-1BBD-43B7-AA4D-557F6CAFF6FE}"/>
              </a:ext>
            </a:extLst>
          </p:cNvPr>
          <p:cNvSpPr txBox="1"/>
          <p:nvPr/>
        </p:nvSpPr>
        <p:spPr>
          <a:xfrm>
            <a:off x="9314242" y="2838460"/>
            <a:ext cx="160371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301B59-E1D0-4EF4-9DA5-F6806CE78743}"/>
              </a:ext>
            </a:extLst>
          </p:cNvPr>
          <p:cNvSpPr txBox="1"/>
          <p:nvPr/>
        </p:nvSpPr>
        <p:spPr>
          <a:xfrm>
            <a:off x="1011806" y="3805108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963031-9AC7-4BC0-9CF1-493CF665C17F}"/>
              </a:ext>
            </a:extLst>
          </p:cNvPr>
          <p:cNvSpPr txBox="1"/>
          <p:nvPr/>
        </p:nvSpPr>
        <p:spPr>
          <a:xfrm>
            <a:off x="9314242" y="3730400"/>
            <a:ext cx="160371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39C827-B093-41ED-A992-86F32DC2A078}"/>
              </a:ext>
            </a:extLst>
          </p:cNvPr>
          <p:cNvSpPr txBox="1"/>
          <p:nvPr/>
        </p:nvSpPr>
        <p:spPr>
          <a:xfrm>
            <a:off x="1011806" y="4772588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B30C76-441E-414C-B12B-74E41A68C677}"/>
              </a:ext>
            </a:extLst>
          </p:cNvPr>
          <p:cNvSpPr txBox="1"/>
          <p:nvPr/>
        </p:nvSpPr>
        <p:spPr>
          <a:xfrm>
            <a:off x="9044862" y="4723822"/>
            <a:ext cx="2142476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9277E-1776-45EE-814E-E169BDA54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404738"/>
            <a:ext cx="5319932" cy="4515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1A540B-035F-4617-823A-1E77F84C75B3}"/>
              </a:ext>
            </a:extLst>
          </p:cNvPr>
          <p:cNvSpPr txBox="1"/>
          <p:nvPr/>
        </p:nvSpPr>
        <p:spPr>
          <a:xfrm>
            <a:off x="969602" y="5262371"/>
            <a:ext cx="4741881" cy="76944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DB714-16D7-4AD7-8BE7-DFA1345A6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4" y="1038371"/>
            <a:ext cx="5474603" cy="3881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5FF9E7-3CA7-4511-8E72-63503F800CF1}"/>
              </a:ext>
            </a:extLst>
          </p:cNvPr>
          <p:cNvSpPr txBox="1"/>
          <p:nvPr/>
        </p:nvSpPr>
        <p:spPr>
          <a:xfrm>
            <a:off x="6661656" y="5217092"/>
            <a:ext cx="4741881" cy="76944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8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1A540B-035F-4617-823A-1E77F84C75B3}"/>
              </a:ext>
            </a:extLst>
          </p:cNvPr>
          <p:cNvSpPr txBox="1"/>
          <p:nvPr/>
        </p:nvSpPr>
        <p:spPr>
          <a:xfrm>
            <a:off x="484952" y="5388981"/>
            <a:ext cx="4958257" cy="64633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FF9E7-3CA7-4511-8E72-63503F800CF1}"/>
              </a:ext>
            </a:extLst>
          </p:cNvPr>
          <p:cNvSpPr txBox="1"/>
          <p:nvPr/>
        </p:nvSpPr>
        <p:spPr>
          <a:xfrm>
            <a:off x="6177006" y="5343702"/>
            <a:ext cx="4958257" cy="64633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0696E7-7D2B-4779-A31B-4B860E156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2" y="1021633"/>
            <a:ext cx="4902975" cy="400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894175-A858-452B-97AF-5D9F1D010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28" y="1066912"/>
            <a:ext cx="5615050" cy="39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55DEAC6-0545-4213-9265-68044A9AF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6963825" y="867826"/>
            <a:ext cx="4228159" cy="4228156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9F68B63-A03C-4739-9DF5-31DEE36F02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8" y="350876"/>
            <a:ext cx="6389042" cy="75869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0" y="2615774"/>
            <a:ext cx="6096000" cy="12336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6 L 1.11022E-16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5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560</Words>
  <Application>Microsoft Office PowerPoint</Application>
  <PresentationFormat>Widescreen</PresentationFormat>
  <Paragraphs>109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8" baseType="lpstr">
      <vt:lpstr>微软雅黑</vt:lpstr>
      <vt:lpstr>宋体</vt:lpstr>
      <vt:lpstr>Arial</vt:lpstr>
      <vt:lpstr>Arial-Rounded</vt:lpstr>
      <vt:lpstr>Bodoni MT</vt:lpstr>
      <vt:lpstr>Calibri</vt:lpstr>
      <vt:lpstr>Coiny</vt:lpstr>
      <vt:lpstr>等线</vt:lpstr>
      <vt:lpstr>等线 Light</vt:lpstr>
      <vt:lpstr>HP001 4 hàng</vt:lpstr>
      <vt:lpstr>iCiel Cadena</vt:lpstr>
      <vt:lpstr>Odibee Sans</vt:lpstr>
      <vt:lpstr>Pacifico</vt:lpstr>
      <vt:lpstr>黑体</vt:lpstr>
      <vt:lpstr>Times New Roman</vt:lpstr>
      <vt:lpstr>UVN Banh Mi</vt:lpstr>
      <vt:lpstr>VNI-Avo</vt:lpstr>
      <vt:lpstr>字魂52号-阿开漫画体</vt:lpstr>
      <vt:lpstr>方正卡通简体</vt:lpstr>
      <vt:lpstr>方正正中黑简体</vt:lpstr>
      <vt:lpstr>方正清刻本悦宋简体</vt:lpstr>
      <vt:lpstr>方正行楷简体</vt:lpstr>
      <vt:lpstr>汉真广标</vt:lpstr>
      <vt:lpstr>Office 主题​​</vt:lpstr>
      <vt:lpstr>1_Office 主题​​</vt:lpstr>
      <vt:lpstr>Office 主题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PC</cp:lastModifiedBy>
  <cp:revision>103</cp:revision>
  <dcterms:created xsi:type="dcterms:W3CDTF">2017-07-27T09:27:08Z</dcterms:created>
  <dcterms:modified xsi:type="dcterms:W3CDTF">2024-12-29T09:10:57Z</dcterms:modified>
</cp:coreProperties>
</file>