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34" r:id="rId3"/>
    <p:sldId id="260" r:id="rId4"/>
    <p:sldId id="261" r:id="rId5"/>
    <p:sldId id="287" r:id="rId6"/>
    <p:sldId id="288" r:id="rId7"/>
    <p:sldId id="289" r:id="rId8"/>
    <p:sldId id="290" r:id="rId9"/>
    <p:sldId id="262" r:id="rId10"/>
    <p:sldId id="291" r:id="rId11"/>
    <p:sldId id="292" r:id="rId12"/>
    <p:sldId id="294" r:id="rId13"/>
    <p:sldId id="293" r:id="rId14"/>
    <p:sldId id="295" r:id="rId15"/>
    <p:sldId id="296" r:id="rId16"/>
    <p:sldId id="297" r:id="rId17"/>
    <p:sldId id="298" r:id="rId18"/>
    <p:sldId id="283" r:id="rId19"/>
    <p:sldId id="299" r:id="rId20"/>
    <p:sldId id="300" r:id="rId21"/>
    <p:sldId id="268" r:id="rId22"/>
    <p:sldId id="276" r:id="rId23"/>
    <p:sldId id="277" r:id="rId24"/>
    <p:sldId id="273"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9A"/>
    <a:srgbClr val="0079FF"/>
    <a:srgbClr val="F24C3D"/>
    <a:srgbClr val="00DFA2"/>
    <a:srgbClr val="F6FA70"/>
    <a:srgbClr val="FF8AAE"/>
    <a:srgbClr val="F266AB"/>
    <a:srgbClr val="F3BCC8"/>
    <a:srgbClr val="FF0060"/>
    <a:srgbClr val="FF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6653" autoAdjust="0"/>
  </p:normalViewPr>
  <p:slideViewPr>
    <p:cSldViewPr snapToGrid="0">
      <p:cViewPr varScale="1">
        <p:scale>
          <a:sx n="62" d="100"/>
          <a:sy n="62"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08CF-617F-4FDF-B065-2849ABEF7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3BF801-71CA-B215-CDE8-8A8D6845F3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151DA5-7ADA-8F17-6CE4-0697D6B515E5}"/>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C2324059-D5BB-E44A-675E-66C6EF22A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F683A-5A26-3CDF-2D0F-3D9CE19650E9}"/>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204216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AB04-1079-AA07-2B85-CC59BFBEDE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761EC-CD3E-3CF3-AF13-5E543D703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E6EBD-37EA-CB81-5A0C-CA82BE621A05}"/>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9E0B60C0-781B-38BF-ECBC-7961FA772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5AE8B-BC32-DDF4-1697-632787958C2C}"/>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164410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E4647-B4EA-B536-79E8-B6497C8C1B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7DF366-3F1A-D08A-CD8F-D90365D84D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29E5A-6059-143A-B4F8-4F7DA69F5630}"/>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B9EDFC2A-365E-6208-D0A1-5EECC0246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028BC-9E9E-2CF3-946C-202C72A940B4}"/>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3986491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6744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620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3077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86865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00939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6465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4343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3613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E0CC-9C60-8156-D85A-2D17C4E19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A85E3-4E5E-217E-D4D2-1A559A855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4DBDC-76A9-F27E-2DF9-A8D77B5B8754}"/>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7B22E81D-7561-7767-473B-4AEBEFD46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CC51-F485-9779-1E6D-B8A751678713}"/>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1100890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251070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1164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522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6327-7098-DEE4-4BD1-10847AF38C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0E986-9A9C-F77A-AFAD-F7692C582B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60D35-A41F-1536-15D2-DA6C9966AD9F}"/>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3199F7C1-4776-78D0-CE29-89970E6B7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04315-374E-311E-2552-89A0828ED005}"/>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389901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2C47-B29D-FAF5-74F0-1A9436ECE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210F7-DF70-D5F8-CBD9-8835030A9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915070-8EEE-3963-A1C8-FE71BB7122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DD5E7-2FFF-8530-A6F6-F67758F000A8}"/>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6" name="Footer Placeholder 5">
            <a:extLst>
              <a:ext uri="{FF2B5EF4-FFF2-40B4-BE49-F238E27FC236}">
                <a16:creationId xmlns:a16="http://schemas.microsoft.com/office/drawing/2014/main" id="{B45FEC79-C9D9-75C0-D2B1-1CA526B90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3895B-C19F-345E-EB7A-2665C687B686}"/>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56084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E68A-0B2B-3243-12CD-DC56E1EC8F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A3768-A58A-EDE7-EA9D-943F7C327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F7D75F-D20F-77F6-A36E-8C493C7F45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390D2-20BE-87C2-75B2-C9EA1E52A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501ED3-EF6B-0366-DBC8-493113B278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0EBEA-D226-63B2-63C4-197E099ACF81}"/>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8" name="Footer Placeholder 7">
            <a:extLst>
              <a:ext uri="{FF2B5EF4-FFF2-40B4-BE49-F238E27FC236}">
                <a16:creationId xmlns:a16="http://schemas.microsoft.com/office/drawing/2014/main" id="{D60C7AE0-D7A6-A1E0-AF7F-34B257D8E6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F92C7-3B26-8782-1836-AAC1FD05A233}"/>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243511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1DCC-84CA-AFDE-A165-DEA4C63A4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64919E-D018-4DFC-AC3A-3A96C0063AA4}"/>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4" name="Footer Placeholder 3">
            <a:extLst>
              <a:ext uri="{FF2B5EF4-FFF2-40B4-BE49-F238E27FC236}">
                <a16:creationId xmlns:a16="http://schemas.microsoft.com/office/drawing/2014/main" id="{32D4820E-8508-A40A-2D56-8F2DCBDB0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304896-13A5-7203-B431-37C87D76D4FF}"/>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254806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FC9F7-24D4-03B0-EDA7-DAAD4080E8B0}"/>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3" name="Footer Placeholder 2">
            <a:extLst>
              <a:ext uri="{FF2B5EF4-FFF2-40B4-BE49-F238E27FC236}">
                <a16:creationId xmlns:a16="http://schemas.microsoft.com/office/drawing/2014/main" id="{498E65CD-4EAE-BFA2-4A26-74D74379C4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F175C2-D764-E4BA-C6ED-99427A5E617B}"/>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280437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AAE8-869D-D569-428A-523E17C81F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385E60-2571-D9F7-3704-8E419AE45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F4F608-775D-3EDF-CC46-1B3981121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2D3AE-F01B-A06D-8626-3E285A87DAFE}"/>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6" name="Footer Placeholder 5">
            <a:extLst>
              <a:ext uri="{FF2B5EF4-FFF2-40B4-BE49-F238E27FC236}">
                <a16:creationId xmlns:a16="http://schemas.microsoft.com/office/drawing/2014/main" id="{50D6C7C0-3BBD-4231-3655-EBEB7FAF2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F4E74-28A0-6BCB-E2DD-4A3E3A6E4FCE}"/>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304699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AB5B-B248-486C-B6D9-08ADCA652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2F89C-2346-7386-AC46-DD60F9D8E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A7E42-8A65-34CF-4308-020C4CFF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35D1E-65EF-0B86-1714-369B914BA957}"/>
              </a:ext>
            </a:extLst>
          </p:cNvPr>
          <p:cNvSpPr>
            <a:spLocks noGrp="1"/>
          </p:cNvSpPr>
          <p:nvPr>
            <p:ph type="dt" sz="half" idx="10"/>
          </p:nvPr>
        </p:nvSpPr>
        <p:spPr/>
        <p:txBody>
          <a:bodyPr/>
          <a:lstStyle/>
          <a:p>
            <a:fld id="{25FC6356-08CC-4796-BA75-6EE81C24B90B}" type="datetimeFigureOut">
              <a:rPr lang="en-US" smtClean="0"/>
              <a:t>12/1/2024</a:t>
            </a:fld>
            <a:endParaRPr lang="en-US"/>
          </a:p>
        </p:txBody>
      </p:sp>
      <p:sp>
        <p:nvSpPr>
          <p:cNvPr id="6" name="Footer Placeholder 5">
            <a:extLst>
              <a:ext uri="{FF2B5EF4-FFF2-40B4-BE49-F238E27FC236}">
                <a16:creationId xmlns:a16="http://schemas.microsoft.com/office/drawing/2014/main" id="{DF10003B-5E47-79A0-A634-C194EC73D0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F91EC-B103-2C26-341D-69A70AEFCCB9}"/>
              </a:ext>
            </a:extLst>
          </p:cNvPr>
          <p:cNvSpPr>
            <a:spLocks noGrp="1"/>
          </p:cNvSpPr>
          <p:nvPr>
            <p:ph type="sldNum" sz="quarter" idx="12"/>
          </p:nvPr>
        </p:nvSpPr>
        <p:spPr/>
        <p:txBody>
          <a:bodyPr/>
          <a:lstStyle/>
          <a:p>
            <a:fld id="{65AD3DF7-F3E9-4B67-AD51-D68933287852}" type="slidenum">
              <a:rPr lang="en-US" smtClean="0"/>
              <a:t>‹#›</a:t>
            </a:fld>
            <a:endParaRPr lang="en-US"/>
          </a:p>
        </p:txBody>
      </p:sp>
    </p:spTree>
    <p:extLst>
      <p:ext uri="{BB962C8B-B14F-4D97-AF65-F5344CB8AC3E}">
        <p14:creationId xmlns:p14="http://schemas.microsoft.com/office/powerpoint/2010/main" val="299203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82124333-2670-7D60-620F-211ED15DAD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9359DCF-6E44-A45F-B139-B19C04AE8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97A1C4-DD27-3B8E-8AA1-7182C1564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26E17-0C01-16BC-F570-9F41D4B6CC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FC6356-08CC-4796-BA75-6EE81C24B90B}" type="datetimeFigureOut">
              <a:rPr lang="en-US" smtClean="0"/>
              <a:t>12/1/2024</a:t>
            </a:fld>
            <a:endParaRPr lang="en-US"/>
          </a:p>
        </p:txBody>
      </p:sp>
      <p:sp>
        <p:nvSpPr>
          <p:cNvPr id="5" name="Footer Placeholder 4">
            <a:extLst>
              <a:ext uri="{FF2B5EF4-FFF2-40B4-BE49-F238E27FC236}">
                <a16:creationId xmlns:a16="http://schemas.microsoft.com/office/drawing/2014/main" id="{9590EB46-AEEE-974C-40B8-EE0502184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5A5460-A103-0F41-81C4-345E79B1B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AD3DF7-F3E9-4B67-AD51-D68933287852}" type="slidenum">
              <a:rPr lang="en-US" smtClean="0"/>
              <a:t>‹#›</a:t>
            </a:fld>
            <a:endParaRPr lang="en-US"/>
          </a:p>
        </p:txBody>
      </p:sp>
      <p:pic>
        <p:nvPicPr>
          <p:cNvPr id="1026" name="Picture 2" descr="Picture background">
            <a:extLst>
              <a:ext uri="{FF2B5EF4-FFF2-40B4-BE49-F238E27FC236}">
                <a16:creationId xmlns:a16="http://schemas.microsoft.com/office/drawing/2014/main" id="{48A10728-EB81-295F-8451-1535F607A95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11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9E93C92-20BE-C2B3-B840-21D7BA1F9A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12/1/2024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482191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4.wdp"/><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9.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0"/>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ba</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9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07886"/>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 y="1520811"/>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Bài</a:t>
            </a:r>
            <a:r>
              <a:rPr lang="en-US" altLang="en-US" sz="4000" b="1" dirty="0">
                <a:solidFill>
                  <a:srgbClr val="3333FF"/>
                </a:solidFill>
              </a:rPr>
              <a:t> </a:t>
            </a:r>
            <a:r>
              <a:rPr lang="en-US" altLang="en-US" sz="4000" b="1" dirty="0" err="1">
                <a:solidFill>
                  <a:srgbClr val="3333FF"/>
                </a:solidFill>
              </a:rPr>
              <a:t>văn</a:t>
            </a:r>
            <a:r>
              <a:rPr lang="en-US" altLang="en-US" sz="4000" b="1" dirty="0">
                <a:solidFill>
                  <a:srgbClr val="3333FF"/>
                </a:solidFill>
              </a:rPr>
              <a:t> </a:t>
            </a:r>
            <a:r>
              <a:rPr lang="en-US" altLang="en-US" sz="4000" b="1" dirty="0" err="1">
                <a:solidFill>
                  <a:srgbClr val="3333FF"/>
                </a:solidFill>
              </a:rPr>
              <a:t>kể</a:t>
            </a:r>
            <a:r>
              <a:rPr lang="en-US" altLang="en-US" sz="4000" b="1" dirty="0">
                <a:solidFill>
                  <a:srgbClr val="3333FF"/>
                </a:solidFill>
              </a:rPr>
              <a:t> </a:t>
            </a:r>
            <a:r>
              <a:rPr lang="en-US" altLang="en-US" sz="4000" b="1" dirty="0" err="1">
                <a:solidFill>
                  <a:srgbClr val="3333FF"/>
                </a:solidFill>
              </a:rPr>
              <a:t>chuyện</a:t>
            </a:r>
            <a:r>
              <a:rPr lang="en-US" altLang="en-US" sz="4000" b="1" dirty="0">
                <a:solidFill>
                  <a:srgbClr val="3333FF"/>
                </a:solidFill>
              </a:rPr>
              <a:t> </a:t>
            </a:r>
            <a:r>
              <a:rPr lang="en-US" altLang="en-US" sz="4000" b="1" dirty="0" err="1">
                <a:solidFill>
                  <a:srgbClr val="3333FF"/>
                </a:solidFill>
              </a:rPr>
              <a:t>sáng</a:t>
            </a:r>
            <a:r>
              <a:rPr lang="en-US" altLang="en-US" sz="4000" b="1" dirty="0">
                <a:solidFill>
                  <a:srgbClr val="3333FF"/>
                </a:solidFill>
              </a:rPr>
              <a:t> </a:t>
            </a:r>
            <a:r>
              <a:rPr lang="en-US" altLang="en-US" sz="4000" b="1" dirty="0" err="1">
                <a:solidFill>
                  <a:srgbClr val="3333FF"/>
                </a:solidFill>
              </a:rPr>
              <a:t>tạo</a:t>
            </a:r>
            <a:r>
              <a:rPr lang="en-US" altLang="en-US" sz="4000" b="1" dirty="0">
                <a:solidFill>
                  <a:srgbClr val="3333FF"/>
                </a:solidFill>
              </a:rPr>
              <a:t> ( </a:t>
            </a:r>
            <a:r>
              <a:rPr lang="en-US" altLang="en-US" sz="4000" b="1" dirty="0" err="1">
                <a:solidFill>
                  <a:srgbClr val="3333FF"/>
                </a:solidFill>
              </a:rPr>
              <a:t>tiếp</a:t>
            </a:r>
            <a:r>
              <a:rPr lang="en-US" altLang="en-US" sz="4000" b="1" dirty="0">
                <a:solidFill>
                  <a:srgbClr val="3333FF"/>
                </a:solidFill>
              </a:rPr>
              <a:t> </a:t>
            </a:r>
            <a:r>
              <a:rPr lang="en-US" altLang="en-US" sz="4000" b="1" dirty="0" err="1">
                <a:solidFill>
                  <a:srgbClr val="3333FF"/>
                </a:solidFill>
              </a:rPr>
              <a:t>theo</a:t>
            </a:r>
            <a:r>
              <a:rPr lang="en-US" altLang="en-US" sz="4000" b="1" dirty="0">
                <a:solidFill>
                  <a:srgbClr val="3333FF"/>
                </a:solidFill>
              </a:rPr>
              <a:t>)</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380999" y="551793"/>
            <a:ext cx="11125200" cy="2877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3200" b="1" i="1" u="none" strike="noStrike" kern="1200" cap="none" spc="0" normalizeH="0" baseline="0" noProof="0">
                <a:ln>
                  <a:noFill/>
                </a:ln>
                <a:solidFill>
                  <a:srgbClr val="FF0000"/>
                </a:solidFill>
                <a:effectLst/>
                <a:uLnTx/>
                <a:uFillTx/>
                <a:latin typeface="Arial" panose="020B0604020202020204" pitchFamily="34" charset="0"/>
                <a:ea typeface="+mj-ea"/>
                <a:cs typeface="+mj-cs"/>
              </a:rPr>
              <a:t>a. Tìm hiểu về cách bạn Hương Thu kể lại câu chuyện:</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 Bạn xưng hô như thế nào khi kể chuyện?</a:t>
            </a: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3" name="Arrow: Right 2">
            <a:extLst>
              <a:ext uri="{FF2B5EF4-FFF2-40B4-BE49-F238E27FC236}">
                <a16:creationId xmlns:a16="http://schemas.microsoft.com/office/drawing/2014/main" id="{5392D2B3-3951-5C35-2CBC-95889017941E}"/>
              </a:ext>
            </a:extLst>
          </p:cNvPr>
          <p:cNvSpPr/>
          <p:nvPr/>
        </p:nvSpPr>
        <p:spPr>
          <a:xfrm>
            <a:off x="685801" y="2465003"/>
            <a:ext cx="788276" cy="3783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DA9768-ABCE-84D3-6DB8-8008F8949FCA}"/>
              </a:ext>
            </a:extLst>
          </p:cNvPr>
          <p:cNvSpPr/>
          <p:nvPr/>
        </p:nvSpPr>
        <p:spPr>
          <a:xfrm>
            <a:off x="1693152" y="2343970"/>
            <a:ext cx="8324193" cy="677917"/>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79FF"/>
                </a:solidFill>
              </a:rPr>
              <a:t>Bạn xưng là “tôi” khi kể chuyện.</a:t>
            </a:r>
            <a:endParaRPr lang="en-US" sz="3600">
              <a:solidFill>
                <a:srgbClr val="0079FF"/>
              </a:solidFill>
            </a:endParaRPr>
          </a:p>
        </p:txBody>
      </p:sp>
      <p:pic>
        <p:nvPicPr>
          <p:cNvPr id="12" name="Picture 11">
            <a:extLst>
              <a:ext uri="{FF2B5EF4-FFF2-40B4-BE49-F238E27FC236}">
                <a16:creationId xmlns:a16="http://schemas.microsoft.com/office/drawing/2014/main" id="{6D6904B9-7C66-F0DE-7EE3-0AB4AC0D3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888" y="3067924"/>
            <a:ext cx="3916224" cy="3482101"/>
          </a:xfrm>
          <a:prstGeom prst="rect">
            <a:avLst/>
          </a:prstGeom>
        </p:spPr>
      </p:pic>
    </p:spTree>
    <p:extLst>
      <p:ext uri="{BB962C8B-B14F-4D97-AF65-F5344CB8AC3E}">
        <p14:creationId xmlns:p14="http://schemas.microsoft.com/office/powerpoint/2010/main" val="1583845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380998" y="551793"/>
            <a:ext cx="11366501" cy="646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 Khi đặt mình vào vai nhân vật, bạn có những lời nói, ý nghĩ, hành</a:t>
            </a:r>
            <a:r>
              <a:rPr kumimoji="0" lang="en-US" sz="3200" b="1" i="0" u="none" strike="noStrike" kern="1200" cap="none" spc="0" normalizeH="0" baseline="0" noProof="0">
                <a:ln>
                  <a:noFill/>
                </a:ln>
                <a:solidFill>
                  <a:prstClr val="black"/>
                </a:solidFill>
                <a:effectLst/>
                <a:uLnTx/>
                <a:uFillTx/>
                <a:latin typeface="Aptos" panose="02110004020202020204"/>
                <a:ea typeface="+mj-ea"/>
                <a:cs typeface="+mj-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động,... hoặc thể hiện tình cảm, cảm xúc gì?</a:t>
            </a: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8" name="Arrow: Right 7">
            <a:extLst>
              <a:ext uri="{FF2B5EF4-FFF2-40B4-BE49-F238E27FC236}">
                <a16:creationId xmlns:a16="http://schemas.microsoft.com/office/drawing/2014/main" id="{21A0B0B9-FFCB-DB34-DDD4-C7C231C9EDC2}"/>
              </a:ext>
            </a:extLst>
          </p:cNvPr>
          <p:cNvSpPr/>
          <p:nvPr/>
        </p:nvSpPr>
        <p:spPr>
          <a:xfrm>
            <a:off x="368846" y="1698625"/>
            <a:ext cx="788276" cy="3783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80C9971A-6586-FD86-2091-316D53703E82}"/>
              </a:ext>
            </a:extLst>
          </p:cNvPr>
          <p:cNvSpPr/>
          <p:nvPr/>
        </p:nvSpPr>
        <p:spPr>
          <a:xfrm>
            <a:off x="835572" y="2076997"/>
            <a:ext cx="10670627" cy="40878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Lời nói: </a:t>
            </a:r>
            <a:r>
              <a:rPr kumimoji="0" lang="vi-VN" sz="2800" b="0" i="0" u="none" strike="noStrike" kern="1200" cap="none" spc="0" normalizeH="0" baseline="0" noProof="0">
                <a:ln>
                  <a:noFill/>
                </a:ln>
                <a:solidFill>
                  <a:srgbClr val="0079FF"/>
                </a:solidFill>
                <a:effectLst/>
                <a:uLnTx/>
                <a:uFillTx/>
                <a:latin typeface="Arial" panose="020B0604020202020204" pitchFamily="34" charset="0"/>
                <a:ea typeface="+mn-ea"/>
                <a:cs typeface="+mn-cs"/>
              </a:rPr>
              <a:t>Cháu thích lắm, nhất là màu tím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Ý nghĩ: </a:t>
            </a:r>
            <a:r>
              <a:rPr kumimoji="0" lang="vi-VN" sz="2800" b="0" i="0" u="none" strike="noStrike" kern="1200" cap="none" spc="0" normalizeH="0" baseline="0" noProof="0">
                <a:ln>
                  <a:noFill/>
                </a:ln>
                <a:solidFill>
                  <a:srgbClr val="0079FF"/>
                </a:solidFill>
                <a:effectLst/>
                <a:uLnTx/>
                <a:uFillTx/>
                <a:latin typeface="Arial" panose="020B0604020202020204" pitchFamily="34" charset="0"/>
                <a:ea typeface="+mn-ea"/>
                <a:cs typeface="+mn-cs"/>
              </a:rPr>
              <a:t>Nếu những đám mây có màu xanh thì thật tuyệt!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Hành động:</a:t>
            </a:r>
            <a:r>
              <a:rPr kumimoji="0" lang="vi-VN" sz="2800" b="0" i="0" u="none" strike="noStrike" kern="1200" cap="none" spc="0" normalizeH="0" baseline="0" noProof="0">
                <a:ln>
                  <a:noFill/>
                </a:ln>
                <a:solidFill>
                  <a:srgbClr val="0079FF"/>
                </a:solidFill>
                <a:effectLst/>
                <a:uLnTx/>
                <a:uFillTx/>
                <a:latin typeface="Arial" panose="020B0604020202020204" pitchFamily="34" charset="0"/>
                <a:ea typeface="+mn-ea"/>
                <a:cs typeface="+mn-cs"/>
              </a:rPr>
              <a:t> Vươn mình đón những tia nắng đầu tiên; cố vươn mình lên để nhìn ngắm; rụt rè (trả lời); nói lời cảm ơn cô tiên rồi vươn lên cao; tự nhủ sẽ dùng những viên ngọc này vào việc có ích; dành tặng anh mướp viên ngọc màu vàng; ghé thăm mấy chị mào gà sắp nở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Tình cảm, cảm xúc:</a:t>
            </a:r>
            <a:r>
              <a:rPr kumimoji="0" lang="vi-VN" sz="2800" b="0" i="0" u="none" strike="noStrike" kern="1200" cap="none" spc="0" normalizeH="0" baseline="0" noProof="0">
                <a:ln>
                  <a:noFill/>
                </a:ln>
                <a:solidFill>
                  <a:srgbClr val="0079FF"/>
                </a:solidFill>
                <a:effectLst/>
                <a:uLnTx/>
                <a:uFillTx/>
                <a:latin typeface="Arial" panose="020B0604020202020204" pitchFamily="34" charset="0"/>
                <a:ea typeface="+mn-ea"/>
                <a:cs typeface="+mn-cs"/>
              </a:rPr>
              <a:t> Hân hoan; sung sướng; vui sướng ngẩng đầu lên</a:t>
            </a:r>
            <a:r>
              <a:rPr lang="en-US" sz="2800">
                <a:solidFill>
                  <a:srgbClr val="0079FF"/>
                </a:solidFill>
                <a:latin typeface="Arial" panose="020B0604020202020204" pitchFamily="34" charset="0"/>
              </a:rPr>
              <a:t>....</a:t>
            </a:r>
            <a:endParaRPr kumimoji="0" lang="en-US" sz="2800" b="0" i="0" u="none" strike="noStrike" kern="1200" cap="none" spc="0" normalizeH="0" baseline="0" noProof="0">
              <a:ln>
                <a:noFill/>
              </a:ln>
              <a:solidFill>
                <a:srgbClr val="0079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48243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380999" y="551793"/>
            <a:ext cx="11125200" cy="551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 Những lời nói, ý nghĩ, hành động,... đó có phù hợp với nhân vật bạn</a:t>
            </a:r>
            <a:r>
              <a:rPr kumimoji="0" lang="en-US" sz="3200" b="1" i="0" u="none" strike="noStrike" kern="1200" cap="none" spc="0" normalizeH="0" baseline="0" noProof="0">
                <a:ln>
                  <a:noFill/>
                </a:ln>
                <a:solidFill>
                  <a:prstClr val="black"/>
                </a:solidFill>
                <a:effectLst/>
                <a:uLnTx/>
                <a:uFillTx/>
                <a:latin typeface="Aptos" panose="02110004020202020204"/>
                <a:ea typeface="+mj-ea"/>
                <a:cs typeface="+mj-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mượn lời để kể hay không? Vì sao?</a:t>
            </a:r>
          </a:p>
        </p:txBody>
      </p:sp>
      <p:sp>
        <p:nvSpPr>
          <p:cNvPr id="8" name="Arrow: Right 7">
            <a:extLst>
              <a:ext uri="{FF2B5EF4-FFF2-40B4-BE49-F238E27FC236}">
                <a16:creationId xmlns:a16="http://schemas.microsoft.com/office/drawing/2014/main" id="{21A0B0B9-FFCB-DB34-DDD4-C7C231C9EDC2}"/>
              </a:ext>
            </a:extLst>
          </p:cNvPr>
          <p:cNvSpPr/>
          <p:nvPr/>
        </p:nvSpPr>
        <p:spPr>
          <a:xfrm>
            <a:off x="685801" y="3577239"/>
            <a:ext cx="788276" cy="3783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80C9971A-6586-FD86-2091-316D53703E82}"/>
              </a:ext>
            </a:extLst>
          </p:cNvPr>
          <p:cNvSpPr/>
          <p:nvPr/>
        </p:nvSpPr>
        <p:spPr>
          <a:xfrm>
            <a:off x="1693152" y="2333296"/>
            <a:ext cx="8324193" cy="29904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79FF"/>
                </a:solidFill>
              </a:rPr>
              <a:t>Những lời nói, ý nghĩ, hành động,... đó phù hợp với nhân vật bạn mượn lời để kể, vì bạn đã đặt mình vào nhân vật và chọn những lời nói, ý nghĩ, hành động,… của riêng bìm bịp.</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0571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2959099" y="127794"/>
            <a:ext cx="5829301" cy="937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4000" b="1" i="1" u="none" strike="noStrike" kern="1200" cap="none" spc="0" normalizeH="0" baseline="0" noProof="0">
                <a:ln>
                  <a:noFill/>
                </a:ln>
                <a:solidFill>
                  <a:srgbClr val="FF0000"/>
                </a:solidFill>
                <a:effectLst/>
                <a:uLnTx/>
                <a:uFillTx/>
                <a:latin typeface="Arial" panose="020B0604020202020204" pitchFamily="34" charset="0"/>
                <a:ea typeface="+mj-ea"/>
                <a:cs typeface="+mj-cs"/>
              </a:rPr>
              <a:t>So sánh hai bài viết:</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6" name="Rectangle: Rounded Corners 5">
            <a:extLst>
              <a:ext uri="{FF2B5EF4-FFF2-40B4-BE49-F238E27FC236}">
                <a16:creationId xmlns:a16="http://schemas.microsoft.com/office/drawing/2014/main" id="{20DA9768-ABCE-84D3-6DB8-8008F8949FCA}"/>
              </a:ext>
            </a:extLst>
          </p:cNvPr>
          <p:cNvSpPr/>
          <p:nvPr/>
        </p:nvSpPr>
        <p:spPr>
          <a:xfrm>
            <a:off x="1248735" y="1010416"/>
            <a:ext cx="3420728" cy="1093842"/>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0079FF"/>
                </a:solidFill>
                <a:latin typeface="Arial" panose="020B0604020202020204" pitchFamily="34" charset="0"/>
              </a:rPr>
              <a:t>Truyện “Sự tích hoa bìm bịp”: </a:t>
            </a:r>
            <a:r>
              <a:rPr kumimoji="0" lang="en-US" sz="3200" b="0" i="0" u="none" strike="noStrike" kern="1200" cap="none" spc="0" normalizeH="0" noProof="0">
                <a:ln>
                  <a:noFill/>
                </a:ln>
                <a:solidFill>
                  <a:srgbClr val="0079FF"/>
                </a:solidFill>
                <a:effectLst/>
                <a:uLnTx/>
                <a:uFillTx/>
                <a:latin typeface="Arial" panose="020B0604020202020204" pitchFamily="34" charset="0"/>
                <a:ea typeface="+mn-ea"/>
                <a:cs typeface="+mn-cs"/>
              </a:rPr>
              <a:t> </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94F497D0-0B1A-2CF3-0AAE-2A048BA86183}"/>
              </a:ext>
            </a:extLst>
          </p:cNvPr>
          <p:cNvCxnSpPr>
            <a:cxnSpLocks/>
          </p:cNvCxnSpPr>
          <p:nvPr/>
        </p:nvCxnSpPr>
        <p:spPr>
          <a:xfrm>
            <a:off x="5873749" y="2476500"/>
            <a:ext cx="1" cy="3966013"/>
          </a:xfrm>
          <a:prstGeom prst="line">
            <a:avLst/>
          </a:prstGeom>
          <a:ln w="57150">
            <a:prstDash val="lgDash"/>
          </a:ln>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5208B1AC-198E-3A12-79D4-A032880CBCD3}"/>
              </a:ext>
            </a:extLst>
          </p:cNvPr>
          <p:cNvSpPr/>
          <p:nvPr/>
        </p:nvSpPr>
        <p:spPr>
          <a:xfrm>
            <a:off x="7481262" y="974671"/>
            <a:ext cx="4005887" cy="1129587"/>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Bài</a:t>
            </a:r>
            <a:r>
              <a:rPr kumimoji="0" lang="en-US" sz="3200" b="0" i="0" u="none" strike="noStrike" kern="1200" cap="none" spc="0" normalizeH="0" noProof="0">
                <a:ln>
                  <a:noFill/>
                </a:ln>
                <a:solidFill>
                  <a:srgbClr val="0079FF"/>
                </a:solidFill>
                <a:effectLst/>
                <a:uLnTx/>
                <a:uFillTx/>
                <a:latin typeface="Arial" panose="020B0604020202020204" pitchFamily="34" charset="0"/>
                <a:ea typeface="+mn-ea"/>
                <a:cs typeface="+mn-cs"/>
              </a:rPr>
              <a:t> văn kể lại câu của </a:t>
            </a: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Bạn</a:t>
            </a:r>
            <a:r>
              <a:rPr kumimoji="0" lang="en-US" sz="3200" b="0" i="0" u="none" strike="noStrike" kern="1200" cap="none" spc="0" normalizeH="0" noProof="0">
                <a:ln>
                  <a:noFill/>
                </a:ln>
                <a:solidFill>
                  <a:srgbClr val="0079FF"/>
                </a:solidFill>
                <a:effectLst/>
                <a:uLnTx/>
                <a:uFillTx/>
                <a:latin typeface="Arial" panose="020B0604020202020204" pitchFamily="34" charset="0"/>
                <a:ea typeface="+mn-ea"/>
                <a:cs typeface="+mn-cs"/>
              </a:rPr>
              <a:t> Hương Thu</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1157F3E6-DD2B-D6FC-51E3-CFD55B54F72C}"/>
              </a:ext>
            </a:extLst>
          </p:cNvPr>
          <p:cNvSpPr txBox="1">
            <a:spLocks/>
          </p:cNvSpPr>
          <p:nvPr/>
        </p:nvSpPr>
        <p:spPr>
          <a:xfrm>
            <a:off x="2959099" y="2154401"/>
            <a:ext cx="5403851"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4000" b="1" i="1" u="none" strike="noStrike" kern="1200" cap="none" spc="0" normalizeH="0" baseline="0" noProof="0">
                <a:ln>
                  <a:noFill/>
                </a:ln>
                <a:solidFill>
                  <a:srgbClr val="0070C0"/>
                </a:solidFill>
                <a:effectLst/>
                <a:uLnTx/>
                <a:uFillTx/>
                <a:latin typeface="Arial" panose="020B0604020202020204" pitchFamily="34" charset="0"/>
                <a:ea typeface="+mj-ea"/>
                <a:cs typeface="+mj-cs"/>
              </a:rPr>
              <a:t>Người kể chuyện:</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14" name="Title 1">
            <a:extLst>
              <a:ext uri="{FF2B5EF4-FFF2-40B4-BE49-F238E27FC236}">
                <a16:creationId xmlns:a16="http://schemas.microsoft.com/office/drawing/2014/main" id="{820D39DF-D0D0-6FE2-CC32-9C29BB11D531}"/>
              </a:ext>
            </a:extLst>
          </p:cNvPr>
          <p:cNvSpPr txBox="1">
            <a:spLocks/>
          </p:cNvSpPr>
          <p:nvPr/>
        </p:nvSpPr>
        <p:spPr>
          <a:xfrm>
            <a:off x="663572" y="3476296"/>
            <a:ext cx="4765677"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vi-VN" sz="4000" b="1">
                <a:solidFill>
                  <a:srgbClr val="7030A0"/>
                </a:solidFill>
                <a:latin typeface="Arial" panose="020B0604020202020204" pitchFamily="34" charset="0"/>
              </a:rPr>
              <a:t> Không rõ người kể chuyện.</a:t>
            </a:r>
            <a:endParaRPr kumimoji="0" lang="en-US" sz="4000" b="1" u="none" strike="noStrike" kern="1200" cap="none" spc="0" normalizeH="0" baseline="0" noProof="0">
              <a:ln>
                <a:noFill/>
              </a:ln>
              <a:solidFill>
                <a:srgbClr val="7030A0"/>
              </a:solidFill>
              <a:effectLst/>
              <a:uLnTx/>
              <a:uFillTx/>
              <a:latin typeface="Arial" panose="020B0604020202020204" pitchFamily="34" charset="0"/>
            </a:endParaRPr>
          </a:p>
        </p:txBody>
      </p:sp>
      <p:sp>
        <p:nvSpPr>
          <p:cNvPr id="15" name="Title 1">
            <a:extLst>
              <a:ext uri="{FF2B5EF4-FFF2-40B4-BE49-F238E27FC236}">
                <a16:creationId xmlns:a16="http://schemas.microsoft.com/office/drawing/2014/main" id="{3F645C03-E8BD-93B1-59C0-2686B40C5384}"/>
              </a:ext>
            </a:extLst>
          </p:cNvPr>
          <p:cNvSpPr txBox="1">
            <a:spLocks/>
          </p:cNvSpPr>
          <p:nvPr/>
        </p:nvSpPr>
        <p:spPr>
          <a:xfrm>
            <a:off x="6866731" y="3170156"/>
            <a:ext cx="3843338" cy="205942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vi-VN" sz="4000" b="1">
                <a:solidFill>
                  <a:srgbClr val="7030A0"/>
                </a:solidFill>
                <a:latin typeface="Arial" panose="020B0604020202020204" pitchFamily="34" charset="0"/>
              </a:rPr>
              <a:t>Người kể chuyện là hoa bìm bịp.</a:t>
            </a:r>
            <a:endParaRPr kumimoji="0" lang="en-US" sz="4000" b="1" u="none" strike="noStrike" kern="1200" cap="none" spc="0" normalizeH="0" baseline="0" noProof="0">
              <a:ln>
                <a:noFill/>
              </a:ln>
              <a:solidFill>
                <a:srgbClr val="7030A0"/>
              </a:solidFill>
              <a:effectLst/>
              <a:uLnTx/>
              <a:uFillTx/>
              <a:latin typeface="Arial" panose="020B0604020202020204" pitchFamily="34" charset="0"/>
            </a:endParaRPr>
          </a:p>
        </p:txBody>
      </p:sp>
    </p:spTree>
    <p:extLst>
      <p:ext uri="{BB962C8B-B14F-4D97-AF65-F5344CB8AC3E}">
        <p14:creationId xmlns:p14="http://schemas.microsoft.com/office/powerpoint/2010/main" val="12004784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2959099" y="127794"/>
            <a:ext cx="5829301" cy="937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4000" b="1" i="1" u="none" strike="noStrike" kern="1200" cap="none" spc="0" normalizeH="0" baseline="0" noProof="0">
                <a:ln>
                  <a:noFill/>
                </a:ln>
                <a:solidFill>
                  <a:srgbClr val="FF0000"/>
                </a:solidFill>
                <a:effectLst/>
                <a:uLnTx/>
                <a:uFillTx/>
                <a:latin typeface="Arial" panose="020B0604020202020204" pitchFamily="34" charset="0"/>
                <a:ea typeface="+mj-ea"/>
                <a:cs typeface="+mj-cs"/>
              </a:rPr>
              <a:t>So sánh hai bài viết:</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6" name="Rectangle: Rounded Corners 5">
            <a:extLst>
              <a:ext uri="{FF2B5EF4-FFF2-40B4-BE49-F238E27FC236}">
                <a16:creationId xmlns:a16="http://schemas.microsoft.com/office/drawing/2014/main" id="{20DA9768-ABCE-84D3-6DB8-8008F8949FCA}"/>
              </a:ext>
            </a:extLst>
          </p:cNvPr>
          <p:cNvSpPr/>
          <p:nvPr/>
        </p:nvSpPr>
        <p:spPr>
          <a:xfrm>
            <a:off x="1248735" y="1010416"/>
            <a:ext cx="3420728" cy="1093842"/>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Truyện “Sự tích hoa bìm bịp”:  </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94F497D0-0B1A-2CF3-0AAE-2A048BA86183}"/>
              </a:ext>
            </a:extLst>
          </p:cNvPr>
          <p:cNvCxnSpPr>
            <a:cxnSpLocks/>
          </p:cNvCxnSpPr>
          <p:nvPr/>
        </p:nvCxnSpPr>
        <p:spPr>
          <a:xfrm>
            <a:off x="5873749" y="2476500"/>
            <a:ext cx="1" cy="3966013"/>
          </a:xfrm>
          <a:prstGeom prst="line">
            <a:avLst/>
          </a:prstGeom>
          <a:ln w="57150">
            <a:prstDash val="lgDash"/>
          </a:ln>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5208B1AC-198E-3A12-79D4-A032880CBCD3}"/>
              </a:ext>
            </a:extLst>
          </p:cNvPr>
          <p:cNvSpPr/>
          <p:nvPr/>
        </p:nvSpPr>
        <p:spPr>
          <a:xfrm>
            <a:off x="7481262" y="974671"/>
            <a:ext cx="4005887" cy="1129587"/>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Bài văn kể lại câu của Bạn Hương Thu</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1157F3E6-DD2B-D6FC-51E3-CFD55B54F72C}"/>
              </a:ext>
            </a:extLst>
          </p:cNvPr>
          <p:cNvSpPr txBox="1">
            <a:spLocks/>
          </p:cNvSpPr>
          <p:nvPr/>
        </p:nvSpPr>
        <p:spPr>
          <a:xfrm>
            <a:off x="2314574" y="2154401"/>
            <a:ext cx="7118350"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just">
              <a:lnSpc>
                <a:spcPct val="100000"/>
              </a:lnSpc>
              <a:spcAft>
                <a:spcPts val="600"/>
              </a:spcAft>
            </a:pPr>
            <a:r>
              <a:rPr lang="vi-VN" sz="4000" b="1" i="1">
                <a:solidFill>
                  <a:srgbClr val="0070C0"/>
                </a:solidFill>
                <a:latin typeface="Arial" panose="020B0604020202020204" pitchFamily="34" charset="0"/>
              </a:rPr>
              <a:t>Nội dung của câu chuyện: </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14" name="Title 1">
            <a:extLst>
              <a:ext uri="{FF2B5EF4-FFF2-40B4-BE49-F238E27FC236}">
                <a16:creationId xmlns:a16="http://schemas.microsoft.com/office/drawing/2014/main" id="{820D39DF-D0D0-6FE2-CC32-9C29BB11D531}"/>
              </a:ext>
            </a:extLst>
          </p:cNvPr>
          <p:cNvSpPr txBox="1">
            <a:spLocks/>
          </p:cNvSpPr>
          <p:nvPr/>
        </p:nvSpPr>
        <p:spPr>
          <a:xfrm>
            <a:off x="644523" y="3704896"/>
            <a:ext cx="4765677"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en-US" sz="4000" b="1">
                <a:solidFill>
                  <a:srgbClr val="7030A0"/>
                </a:solidFill>
                <a:latin typeface="Arial" panose="020B0604020202020204" pitchFamily="34" charset="0"/>
              </a:rPr>
              <a:t>G</a:t>
            </a:r>
            <a:r>
              <a:rPr lang="vi-VN" sz="4000" b="1">
                <a:solidFill>
                  <a:srgbClr val="7030A0"/>
                </a:solidFill>
                <a:latin typeface="Arial" panose="020B0604020202020204" pitchFamily="34" charset="0"/>
              </a:rPr>
              <a:t>iải thích lí do vì sao hoa bìm bịp có màu tím.</a:t>
            </a:r>
            <a:endParaRPr kumimoji="0" lang="en-US" sz="4000" b="1" i="0" u="none" strike="noStrike" kern="1200" cap="none" spc="0" normalizeH="0" baseline="0" noProof="0">
              <a:ln>
                <a:noFill/>
              </a:ln>
              <a:solidFill>
                <a:srgbClr val="7030A0"/>
              </a:solidFill>
              <a:effectLst/>
              <a:uLnTx/>
              <a:uFillTx/>
              <a:latin typeface="Arial" panose="020B0604020202020204" pitchFamily="34" charset="0"/>
              <a:ea typeface="+mj-ea"/>
              <a:cs typeface="+mj-cs"/>
            </a:endParaRPr>
          </a:p>
        </p:txBody>
      </p:sp>
      <p:sp>
        <p:nvSpPr>
          <p:cNvPr id="3" name="Title 1">
            <a:extLst>
              <a:ext uri="{FF2B5EF4-FFF2-40B4-BE49-F238E27FC236}">
                <a16:creationId xmlns:a16="http://schemas.microsoft.com/office/drawing/2014/main" id="{6C865211-8495-CA2D-5446-844E742A4F65}"/>
              </a:ext>
            </a:extLst>
          </p:cNvPr>
          <p:cNvSpPr txBox="1">
            <a:spLocks/>
          </p:cNvSpPr>
          <p:nvPr/>
        </p:nvSpPr>
        <p:spPr>
          <a:xfrm>
            <a:off x="6405561" y="3733142"/>
            <a:ext cx="4765677"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en-US" sz="4000" b="1">
                <a:solidFill>
                  <a:srgbClr val="7030A0"/>
                </a:solidFill>
                <a:latin typeface="Arial" panose="020B0604020202020204" pitchFamily="34" charset="0"/>
              </a:rPr>
              <a:t>G</a:t>
            </a:r>
            <a:r>
              <a:rPr lang="vi-VN" sz="4000" b="1">
                <a:solidFill>
                  <a:srgbClr val="7030A0"/>
                </a:solidFill>
                <a:latin typeface="Arial" panose="020B0604020202020204" pitchFamily="34" charset="0"/>
              </a:rPr>
              <a:t>iải thích lí do vì sao hoa bìm bịp có màu tím.</a:t>
            </a:r>
            <a:endParaRPr kumimoji="0" lang="en-US" sz="4000" b="1" i="0" u="none" strike="noStrike" kern="1200" cap="none" spc="0" normalizeH="0" baseline="0" noProof="0">
              <a:ln>
                <a:noFill/>
              </a:ln>
              <a:solidFill>
                <a:srgbClr val="7030A0"/>
              </a:solidFill>
              <a:effectLst/>
              <a:uLnTx/>
              <a:uFillTx/>
              <a:latin typeface="Arial" panose="020B0604020202020204" pitchFamily="34" charset="0"/>
              <a:ea typeface="+mj-ea"/>
              <a:cs typeface="+mj-cs"/>
            </a:endParaRPr>
          </a:p>
        </p:txBody>
      </p:sp>
      <p:sp>
        <p:nvSpPr>
          <p:cNvPr id="8" name="Arrow: Right 7">
            <a:extLst>
              <a:ext uri="{FF2B5EF4-FFF2-40B4-BE49-F238E27FC236}">
                <a16:creationId xmlns:a16="http://schemas.microsoft.com/office/drawing/2014/main" id="{71DC61D5-5B20-8408-1D47-644C92AE6215}"/>
              </a:ext>
            </a:extLst>
          </p:cNvPr>
          <p:cNvSpPr/>
          <p:nvPr/>
        </p:nvSpPr>
        <p:spPr>
          <a:xfrm>
            <a:off x="2101412" y="5694142"/>
            <a:ext cx="788276" cy="3783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D0A6F477-06B8-3D1F-F812-7F059ACED2F5}"/>
              </a:ext>
            </a:extLst>
          </p:cNvPr>
          <p:cNvSpPr/>
          <p:nvPr/>
        </p:nvSpPr>
        <p:spPr>
          <a:xfrm>
            <a:off x="3027361" y="5399360"/>
            <a:ext cx="5499371" cy="9679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79FF"/>
                </a:solidFill>
              </a:rPr>
              <a:t>NỘI DUNG GIỐNG NHAU</a:t>
            </a:r>
            <a:endParaRPr kumimoji="0" lang="en-US" sz="3600" b="1" i="0" u="none" strike="noStrike" kern="1200" cap="none" spc="0" normalizeH="0" baseline="0" noProof="0">
              <a:ln>
                <a:noFill/>
              </a:ln>
              <a:solidFill>
                <a:srgbClr val="0079FF"/>
              </a:solidFill>
              <a:effectLst/>
              <a:uLnTx/>
              <a:uFillTx/>
              <a:latin typeface="Aptos" panose="02110004020202020204"/>
            </a:endParaRPr>
          </a:p>
        </p:txBody>
      </p:sp>
    </p:spTree>
    <p:extLst>
      <p:ext uri="{BB962C8B-B14F-4D97-AF65-F5344CB8AC3E}">
        <p14:creationId xmlns:p14="http://schemas.microsoft.com/office/powerpoint/2010/main" val="26226188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3" grpId="0" animBg="1"/>
      <p:bldP spid="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2959099" y="127794"/>
            <a:ext cx="5829301" cy="937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4000" b="1" i="1" u="none" strike="noStrike" kern="1200" cap="none" spc="0" normalizeH="0" baseline="0" noProof="0">
                <a:ln>
                  <a:noFill/>
                </a:ln>
                <a:solidFill>
                  <a:srgbClr val="FF0000"/>
                </a:solidFill>
                <a:effectLst/>
                <a:uLnTx/>
                <a:uFillTx/>
                <a:latin typeface="Arial" panose="020B0604020202020204" pitchFamily="34" charset="0"/>
                <a:ea typeface="+mj-ea"/>
                <a:cs typeface="+mj-cs"/>
              </a:rPr>
              <a:t>So sánh hai bài viết:</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6" name="Rectangle: Rounded Corners 5">
            <a:extLst>
              <a:ext uri="{FF2B5EF4-FFF2-40B4-BE49-F238E27FC236}">
                <a16:creationId xmlns:a16="http://schemas.microsoft.com/office/drawing/2014/main" id="{20DA9768-ABCE-84D3-6DB8-8008F8949FCA}"/>
              </a:ext>
            </a:extLst>
          </p:cNvPr>
          <p:cNvSpPr/>
          <p:nvPr/>
        </p:nvSpPr>
        <p:spPr>
          <a:xfrm>
            <a:off x="1248735" y="1010416"/>
            <a:ext cx="3420728" cy="1093842"/>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Truyện “Sự tích hoa bìm bịp”:  </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cxnSp>
        <p:nvCxnSpPr>
          <p:cNvPr id="9" name="Straight Connector 8">
            <a:extLst>
              <a:ext uri="{FF2B5EF4-FFF2-40B4-BE49-F238E27FC236}">
                <a16:creationId xmlns:a16="http://schemas.microsoft.com/office/drawing/2014/main" id="{94F497D0-0B1A-2CF3-0AAE-2A048BA86183}"/>
              </a:ext>
            </a:extLst>
          </p:cNvPr>
          <p:cNvCxnSpPr>
            <a:cxnSpLocks/>
          </p:cNvCxnSpPr>
          <p:nvPr/>
        </p:nvCxnSpPr>
        <p:spPr>
          <a:xfrm>
            <a:off x="5873749" y="2476500"/>
            <a:ext cx="1" cy="3966013"/>
          </a:xfrm>
          <a:prstGeom prst="line">
            <a:avLst/>
          </a:prstGeom>
          <a:ln w="57150">
            <a:prstDash val="lgDash"/>
          </a:ln>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5208B1AC-198E-3A12-79D4-A032880CBCD3}"/>
              </a:ext>
            </a:extLst>
          </p:cNvPr>
          <p:cNvSpPr/>
          <p:nvPr/>
        </p:nvSpPr>
        <p:spPr>
          <a:xfrm>
            <a:off x="7481262" y="974671"/>
            <a:ext cx="4005887" cy="1129587"/>
          </a:xfrm>
          <a:prstGeom prst="roundRect">
            <a:avLst/>
          </a:prstGeom>
          <a:solidFill>
            <a:srgbClr val="FFF8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9FF"/>
                </a:solidFill>
                <a:effectLst/>
                <a:uLnTx/>
                <a:uFillTx/>
                <a:latin typeface="Arial" panose="020B0604020202020204" pitchFamily="34" charset="0"/>
                <a:ea typeface="+mn-ea"/>
                <a:cs typeface="+mn-cs"/>
              </a:rPr>
              <a:t>Bài văn kể lại câu của Bạn Hương Thu</a:t>
            </a:r>
            <a:endParaRPr kumimoji="0" lang="en-US" sz="3200" b="0" i="0" u="none" strike="noStrike" kern="1200" cap="none" spc="0" normalizeH="0" baseline="0" noProof="0">
              <a:ln>
                <a:noFill/>
              </a:ln>
              <a:solidFill>
                <a:srgbClr val="0079FF"/>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1157F3E6-DD2B-D6FC-51E3-CFD55B54F72C}"/>
              </a:ext>
            </a:extLst>
          </p:cNvPr>
          <p:cNvSpPr txBox="1">
            <a:spLocks/>
          </p:cNvSpPr>
          <p:nvPr/>
        </p:nvSpPr>
        <p:spPr>
          <a:xfrm>
            <a:off x="2314574" y="2154401"/>
            <a:ext cx="7118350"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just">
              <a:lnSpc>
                <a:spcPct val="100000"/>
              </a:lnSpc>
              <a:spcAft>
                <a:spcPts val="600"/>
              </a:spcAft>
            </a:pPr>
            <a:r>
              <a:rPr lang="vi-VN" sz="4000" b="1" i="1">
                <a:solidFill>
                  <a:srgbClr val="0070C0"/>
                </a:solidFill>
                <a:latin typeface="Arial" panose="020B0604020202020204" pitchFamily="34" charset="0"/>
              </a:rPr>
              <a:t>Ý nghĩa của câu chuyện: </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14" name="Title 1">
            <a:extLst>
              <a:ext uri="{FF2B5EF4-FFF2-40B4-BE49-F238E27FC236}">
                <a16:creationId xmlns:a16="http://schemas.microsoft.com/office/drawing/2014/main" id="{820D39DF-D0D0-6FE2-CC32-9C29BB11D531}"/>
              </a:ext>
            </a:extLst>
          </p:cNvPr>
          <p:cNvSpPr txBox="1">
            <a:spLocks/>
          </p:cNvSpPr>
          <p:nvPr/>
        </p:nvSpPr>
        <p:spPr>
          <a:xfrm>
            <a:off x="644523" y="3704896"/>
            <a:ext cx="4765677"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en-US" sz="4000" b="1">
                <a:solidFill>
                  <a:srgbClr val="7030A0"/>
                </a:solidFill>
                <a:latin typeface="Arial" panose="020B0604020202020204" pitchFamily="34" charset="0"/>
              </a:rPr>
              <a:t>Ca ngợi vẻ đẹp của thiên nhiên</a:t>
            </a:r>
          </a:p>
        </p:txBody>
      </p:sp>
      <p:sp>
        <p:nvSpPr>
          <p:cNvPr id="3" name="Title 1">
            <a:extLst>
              <a:ext uri="{FF2B5EF4-FFF2-40B4-BE49-F238E27FC236}">
                <a16:creationId xmlns:a16="http://schemas.microsoft.com/office/drawing/2014/main" id="{6C865211-8495-CA2D-5446-844E742A4F65}"/>
              </a:ext>
            </a:extLst>
          </p:cNvPr>
          <p:cNvSpPr txBox="1">
            <a:spLocks/>
          </p:cNvSpPr>
          <p:nvPr/>
        </p:nvSpPr>
        <p:spPr>
          <a:xfrm>
            <a:off x="6405561" y="3733142"/>
            <a:ext cx="4765677" cy="93728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Aft>
                <a:spcPts val="600"/>
              </a:spcAft>
            </a:pPr>
            <a:r>
              <a:rPr lang="en-US" sz="4000" b="1">
                <a:solidFill>
                  <a:srgbClr val="7030A0"/>
                </a:solidFill>
                <a:latin typeface="Arial" panose="020B0604020202020204" pitchFamily="34" charset="0"/>
              </a:rPr>
              <a:t>Ca ngợi vẻ đẹp của thiên nhiên</a:t>
            </a:r>
          </a:p>
        </p:txBody>
      </p:sp>
      <p:sp>
        <p:nvSpPr>
          <p:cNvPr id="8" name="Arrow: Right 7">
            <a:extLst>
              <a:ext uri="{FF2B5EF4-FFF2-40B4-BE49-F238E27FC236}">
                <a16:creationId xmlns:a16="http://schemas.microsoft.com/office/drawing/2014/main" id="{71DC61D5-5B20-8408-1D47-644C92AE6215}"/>
              </a:ext>
            </a:extLst>
          </p:cNvPr>
          <p:cNvSpPr/>
          <p:nvPr/>
        </p:nvSpPr>
        <p:spPr>
          <a:xfrm>
            <a:off x="2101412" y="5694142"/>
            <a:ext cx="788276" cy="3783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D0A6F477-06B8-3D1F-F812-7F059ACED2F5}"/>
              </a:ext>
            </a:extLst>
          </p:cNvPr>
          <p:cNvSpPr/>
          <p:nvPr/>
        </p:nvSpPr>
        <p:spPr>
          <a:xfrm>
            <a:off x="3027361" y="5399360"/>
            <a:ext cx="5499371" cy="9679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79FF"/>
                </a:solidFill>
                <a:latin typeface="Aptos" panose="02110004020202020204"/>
              </a:rPr>
              <a:t>Ý NGHĨA</a:t>
            </a:r>
            <a:r>
              <a:rPr kumimoji="0" lang="en-US" sz="3600" b="1" i="0" u="none" strike="noStrike" kern="1200" cap="none" spc="0" normalizeH="0" baseline="0" noProof="0">
                <a:ln>
                  <a:noFill/>
                </a:ln>
                <a:solidFill>
                  <a:srgbClr val="0079FF"/>
                </a:solidFill>
                <a:effectLst/>
                <a:uLnTx/>
                <a:uFillTx/>
                <a:latin typeface="Aptos" panose="02110004020202020204"/>
                <a:ea typeface="+mn-ea"/>
                <a:cs typeface="+mn-cs"/>
              </a:rPr>
              <a:t> GIỐNG NHAU</a:t>
            </a:r>
          </a:p>
        </p:txBody>
      </p:sp>
    </p:spTree>
    <p:extLst>
      <p:ext uri="{BB962C8B-B14F-4D97-AF65-F5344CB8AC3E}">
        <p14:creationId xmlns:p14="http://schemas.microsoft.com/office/powerpoint/2010/main" val="1824796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3" grpId="0" animBg="1"/>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80C9971A-6586-FD86-2091-316D53703E82}"/>
              </a:ext>
            </a:extLst>
          </p:cNvPr>
          <p:cNvSpPr/>
          <p:nvPr/>
        </p:nvSpPr>
        <p:spPr>
          <a:xfrm>
            <a:off x="771525" y="1052512"/>
            <a:ext cx="10648950" cy="47529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a:solidFill>
                  <a:srgbClr val="0070C0"/>
                </a:solidFill>
              </a:rPr>
              <a:t>	</a:t>
            </a:r>
            <a:r>
              <a:rPr lang="vi-VN" sz="4000" b="1">
                <a:solidFill>
                  <a:srgbClr val="0070C0"/>
                </a:solidFill>
              </a:rPr>
              <a:t>Bài văn kể chuyện sáng tạo</a:t>
            </a:r>
            <a:r>
              <a:rPr lang="vi-VN" sz="4000">
                <a:solidFill>
                  <a:schemeClr val="tx1"/>
                </a:solidFill>
              </a:rPr>
              <a:t> còn được viết bằng cách mượn lời của một nhân vật trong câu chuyện để kể lại câu chuyện đó. </a:t>
            </a:r>
          </a:p>
          <a:p>
            <a:pPr lvl="0" algn="just"/>
            <a:r>
              <a:rPr lang="en-US" sz="4000">
                <a:solidFill>
                  <a:schemeClr val="tx1"/>
                </a:solidFill>
              </a:rPr>
              <a:t>	</a:t>
            </a:r>
            <a:r>
              <a:rPr lang="vi-VN" sz="4000">
                <a:solidFill>
                  <a:schemeClr val="tx1"/>
                </a:solidFill>
              </a:rPr>
              <a:t>Khi kể chuyện bằng lời của một nhân vật, có thể xưng tôi, tớ,... và đặt mình vào vai nhân vật để thể hiện lời nói, ý nghĩ hoặc bày tỏ ý kiến nhận xét, đánh giá,... phù hợp.</a:t>
            </a:r>
            <a:endParaRPr kumimoji="0" lang="en-US" sz="4000" b="0" i="0" u="none" strike="noStrike" kern="1200" cap="none" spc="0" normalizeH="0" baseline="0" noProof="0">
              <a:ln>
                <a:noFill/>
              </a:ln>
              <a:solidFill>
                <a:schemeClr val="tx1"/>
              </a:solidFill>
              <a:effectLst/>
              <a:uLnTx/>
              <a:uFillTx/>
              <a:latin typeface="Aptos" panose="02110004020202020204"/>
            </a:endParaRPr>
          </a:p>
        </p:txBody>
      </p:sp>
      <p:pic>
        <p:nvPicPr>
          <p:cNvPr id="2050" name="Picture 2" descr="Hình ảnh ý Tưởng Bóng đèn PNG , ý Kiến, Bóng đèn, Nguồn Cảm ...">
            <a:extLst>
              <a:ext uri="{FF2B5EF4-FFF2-40B4-BE49-F238E27FC236}">
                <a16:creationId xmlns:a16="http://schemas.microsoft.com/office/drawing/2014/main" id="{9220FE66-BEB1-C752-E68F-74ABD067E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22669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671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22" y="0"/>
            <a:ext cx="12344009" cy="6858000"/>
          </a:xfrm>
        </p:spPr>
      </p:pic>
      <p:grpSp>
        <p:nvGrpSpPr>
          <p:cNvPr id="8" name="Group 7"/>
          <p:cNvGrpSpPr/>
          <p:nvPr/>
        </p:nvGrpSpPr>
        <p:grpSpPr>
          <a:xfrm>
            <a:off x="1532068" y="939800"/>
            <a:ext cx="9459781" cy="5079030"/>
            <a:chOff x="1843219" y="3358732"/>
            <a:chExt cx="5724260" cy="2196350"/>
          </a:xfrm>
        </p:grpSpPr>
        <p:sp>
          <p:nvSpPr>
            <p:cNvPr id="10" name="Rounded Rectangle 9"/>
            <p:cNvSpPr/>
            <p:nvPr/>
          </p:nvSpPr>
          <p:spPr>
            <a:xfrm>
              <a:off x="2289629" y="3684008"/>
              <a:ext cx="4679042" cy="1393246"/>
            </a:xfrm>
            <a:custGeom>
              <a:avLst/>
              <a:gdLst>
                <a:gd name="connsiteX0" fmla="*/ 0 w 4412342"/>
                <a:gd name="connsiteY0" fmla="*/ 213461 h 1280739"/>
                <a:gd name="connsiteX1" fmla="*/ 213461 w 4412342"/>
                <a:gd name="connsiteY1" fmla="*/ 0 h 1280739"/>
                <a:gd name="connsiteX2" fmla="*/ 4198881 w 4412342"/>
                <a:gd name="connsiteY2" fmla="*/ 0 h 1280739"/>
                <a:gd name="connsiteX3" fmla="*/ 4412342 w 4412342"/>
                <a:gd name="connsiteY3" fmla="*/ 213461 h 1280739"/>
                <a:gd name="connsiteX4" fmla="*/ 4412342 w 4412342"/>
                <a:gd name="connsiteY4" fmla="*/ 1067278 h 1280739"/>
                <a:gd name="connsiteX5" fmla="*/ 4198881 w 4412342"/>
                <a:gd name="connsiteY5" fmla="*/ 1280739 h 1280739"/>
                <a:gd name="connsiteX6" fmla="*/ 213461 w 4412342"/>
                <a:gd name="connsiteY6" fmla="*/ 1280739 h 1280739"/>
                <a:gd name="connsiteX7" fmla="*/ 0 w 4412342"/>
                <a:gd name="connsiteY7" fmla="*/ 1067278 h 1280739"/>
                <a:gd name="connsiteX8" fmla="*/ 0 w 4412342"/>
                <a:gd name="connsiteY8" fmla="*/ 213461 h 1280739"/>
                <a:gd name="connsiteX0" fmla="*/ 0 w 4412342"/>
                <a:gd name="connsiteY0" fmla="*/ 213461 h 1280739"/>
                <a:gd name="connsiteX1" fmla="*/ 994511 w 4412342"/>
                <a:gd name="connsiteY1" fmla="*/ 47625 h 1280739"/>
                <a:gd name="connsiteX2" fmla="*/ 4198881 w 4412342"/>
                <a:gd name="connsiteY2" fmla="*/ 0 h 1280739"/>
                <a:gd name="connsiteX3" fmla="*/ 4412342 w 4412342"/>
                <a:gd name="connsiteY3" fmla="*/ 213461 h 1280739"/>
                <a:gd name="connsiteX4" fmla="*/ 4412342 w 4412342"/>
                <a:gd name="connsiteY4" fmla="*/ 1067278 h 1280739"/>
                <a:gd name="connsiteX5" fmla="*/ 4198881 w 4412342"/>
                <a:gd name="connsiteY5" fmla="*/ 1280739 h 1280739"/>
                <a:gd name="connsiteX6" fmla="*/ 213461 w 4412342"/>
                <a:gd name="connsiteY6" fmla="*/ 1280739 h 1280739"/>
                <a:gd name="connsiteX7" fmla="*/ 0 w 4412342"/>
                <a:gd name="connsiteY7" fmla="*/ 1067278 h 1280739"/>
                <a:gd name="connsiteX8" fmla="*/ 0 w 4412342"/>
                <a:gd name="connsiteY8" fmla="*/ 213461 h 1280739"/>
                <a:gd name="connsiteX0" fmla="*/ 0 w 4412342"/>
                <a:gd name="connsiteY0" fmla="*/ 244563 h 1311841"/>
                <a:gd name="connsiteX1" fmla="*/ 994511 w 4412342"/>
                <a:gd name="connsiteY1" fmla="*/ 78727 h 1311841"/>
                <a:gd name="connsiteX2" fmla="*/ 4198881 w 4412342"/>
                <a:gd name="connsiteY2" fmla="*/ 31102 h 1311841"/>
                <a:gd name="connsiteX3" fmla="*/ 4412342 w 4412342"/>
                <a:gd name="connsiteY3" fmla="*/ 244563 h 1311841"/>
                <a:gd name="connsiteX4" fmla="*/ 4412342 w 4412342"/>
                <a:gd name="connsiteY4" fmla="*/ 1098380 h 1311841"/>
                <a:gd name="connsiteX5" fmla="*/ 4198881 w 4412342"/>
                <a:gd name="connsiteY5" fmla="*/ 1311841 h 1311841"/>
                <a:gd name="connsiteX6" fmla="*/ 213461 w 4412342"/>
                <a:gd name="connsiteY6" fmla="*/ 1311841 h 1311841"/>
                <a:gd name="connsiteX7" fmla="*/ 0 w 4412342"/>
                <a:gd name="connsiteY7" fmla="*/ 1098380 h 1311841"/>
                <a:gd name="connsiteX8" fmla="*/ 0 w 4412342"/>
                <a:gd name="connsiteY8" fmla="*/ 244563 h 1311841"/>
                <a:gd name="connsiteX0" fmla="*/ 0 w 4412342"/>
                <a:gd name="connsiteY0" fmla="*/ 314221 h 1381499"/>
                <a:gd name="connsiteX1" fmla="*/ 965936 w 4412342"/>
                <a:gd name="connsiteY1" fmla="*/ 53135 h 1381499"/>
                <a:gd name="connsiteX2" fmla="*/ 4198881 w 4412342"/>
                <a:gd name="connsiteY2" fmla="*/ 100760 h 1381499"/>
                <a:gd name="connsiteX3" fmla="*/ 4412342 w 4412342"/>
                <a:gd name="connsiteY3" fmla="*/ 314221 h 1381499"/>
                <a:gd name="connsiteX4" fmla="*/ 4412342 w 4412342"/>
                <a:gd name="connsiteY4" fmla="*/ 1168038 h 1381499"/>
                <a:gd name="connsiteX5" fmla="*/ 4198881 w 4412342"/>
                <a:gd name="connsiteY5" fmla="*/ 1381499 h 1381499"/>
                <a:gd name="connsiteX6" fmla="*/ 213461 w 4412342"/>
                <a:gd name="connsiteY6" fmla="*/ 1381499 h 1381499"/>
                <a:gd name="connsiteX7" fmla="*/ 0 w 4412342"/>
                <a:gd name="connsiteY7" fmla="*/ 1168038 h 1381499"/>
                <a:gd name="connsiteX8" fmla="*/ 0 w 4412342"/>
                <a:gd name="connsiteY8" fmla="*/ 314221 h 1381499"/>
                <a:gd name="connsiteX0" fmla="*/ 0 w 4602842"/>
                <a:gd name="connsiteY0" fmla="*/ 314221 h 1381499"/>
                <a:gd name="connsiteX1" fmla="*/ 965936 w 4602842"/>
                <a:gd name="connsiteY1" fmla="*/ 53135 h 1381499"/>
                <a:gd name="connsiteX2" fmla="*/ 4198881 w 4602842"/>
                <a:gd name="connsiteY2" fmla="*/ 100760 h 1381499"/>
                <a:gd name="connsiteX3" fmla="*/ 4602842 w 4602842"/>
                <a:gd name="connsiteY3" fmla="*/ 704746 h 1381499"/>
                <a:gd name="connsiteX4" fmla="*/ 4412342 w 4602842"/>
                <a:gd name="connsiteY4" fmla="*/ 1168038 h 1381499"/>
                <a:gd name="connsiteX5" fmla="*/ 4198881 w 4602842"/>
                <a:gd name="connsiteY5" fmla="*/ 1381499 h 1381499"/>
                <a:gd name="connsiteX6" fmla="*/ 213461 w 4602842"/>
                <a:gd name="connsiteY6" fmla="*/ 1381499 h 1381499"/>
                <a:gd name="connsiteX7" fmla="*/ 0 w 4602842"/>
                <a:gd name="connsiteY7" fmla="*/ 1168038 h 1381499"/>
                <a:gd name="connsiteX8" fmla="*/ 0 w 4602842"/>
                <a:gd name="connsiteY8" fmla="*/ 314221 h 1381499"/>
                <a:gd name="connsiteX0" fmla="*/ 0 w 4602842"/>
                <a:gd name="connsiteY0" fmla="*/ 304300 h 1371578"/>
                <a:gd name="connsiteX1" fmla="*/ 965936 w 4602842"/>
                <a:gd name="connsiteY1" fmla="*/ 43214 h 1371578"/>
                <a:gd name="connsiteX2" fmla="*/ 4065531 w 4602842"/>
                <a:gd name="connsiteY2" fmla="*/ 157514 h 1371578"/>
                <a:gd name="connsiteX3" fmla="*/ 4602842 w 4602842"/>
                <a:gd name="connsiteY3" fmla="*/ 694825 h 1371578"/>
                <a:gd name="connsiteX4" fmla="*/ 4412342 w 4602842"/>
                <a:gd name="connsiteY4" fmla="*/ 1158117 h 1371578"/>
                <a:gd name="connsiteX5" fmla="*/ 4198881 w 4602842"/>
                <a:gd name="connsiteY5" fmla="*/ 1371578 h 1371578"/>
                <a:gd name="connsiteX6" fmla="*/ 213461 w 4602842"/>
                <a:gd name="connsiteY6" fmla="*/ 1371578 h 1371578"/>
                <a:gd name="connsiteX7" fmla="*/ 0 w 4602842"/>
                <a:gd name="connsiteY7" fmla="*/ 1158117 h 1371578"/>
                <a:gd name="connsiteX8" fmla="*/ 0 w 4602842"/>
                <a:gd name="connsiteY8" fmla="*/ 304300 h 1371578"/>
                <a:gd name="connsiteX0" fmla="*/ 0 w 4602842"/>
                <a:gd name="connsiteY0" fmla="*/ 326744 h 1394022"/>
                <a:gd name="connsiteX1" fmla="*/ 965936 w 4602842"/>
                <a:gd name="connsiteY1" fmla="*/ 65658 h 1394022"/>
                <a:gd name="connsiteX2" fmla="*/ 4065531 w 4602842"/>
                <a:gd name="connsiteY2" fmla="*/ 179958 h 1394022"/>
                <a:gd name="connsiteX3" fmla="*/ 4602842 w 4602842"/>
                <a:gd name="connsiteY3" fmla="*/ 717269 h 1394022"/>
                <a:gd name="connsiteX4" fmla="*/ 4412342 w 4602842"/>
                <a:gd name="connsiteY4" fmla="*/ 1180561 h 1394022"/>
                <a:gd name="connsiteX5" fmla="*/ 4198881 w 4602842"/>
                <a:gd name="connsiteY5" fmla="*/ 1394022 h 1394022"/>
                <a:gd name="connsiteX6" fmla="*/ 213461 w 4602842"/>
                <a:gd name="connsiteY6" fmla="*/ 1394022 h 1394022"/>
                <a:gd name="connsiteX7" fmla="*/ 0 w 4602842"/>
                <a:gd name="connsiteY7" fmla="*/ 1180561 h 1394022"/>
                <a:gd name="connsiteX8" fmla="*/ 0 w 4602842"/>
                <a:gd name="connsiteY8" fmla="*/ 326744 h 1394022"/>
                <a:gd name="connsiteX0" fmla="*/ 0 w 4602842"/>
                <a:gd name="connsiteY0" fmla="*/ 326744 h 1394022"/>
                <a:gd name="connsiteX1" fmla="*/ 965936 w 4602842"/>
                <a:gd name="connsiteY1" fmla="*/ 65658 h 1394022"/>
                <a:gd name="connsiteX2" fmla="*/ 4065531 w 4602842"/>
                <a:gd name="connsiteY2" fmla="*/ 179958 h 1394022"/>
                <a:gd name="connsiteX3" fmla="*/ 4602842 w 4602842"/>
                <a:gd name="connsiteY3" fmla="*/ 717269 h 1394022"/>
                <a:gd name="connsiteX4" fmla="*/ 4412342 w 4602842"/>
                <a:gd name="connsiteY4" fmla="*/ 1180561 h 1394022"/>
                <a:gd name="connsiteX5" fmla="*/ 4056006 w 4602842"/>
                <a:gd name="connsiteY5" fmla="*/ 1270197 h 1394022"/>
                <a:gd name="connsiteX6" fmla="*/ 213461 w 4602842"/>
                <a:gd name="connsiteY6" fmla="*/ 1394022 h 1394022"/>
                <a:gd name="connsiteX7" fmla="*/ 0 w 4602842"/>
                <a:gd name="connsiteY7" fmla="*/ 1180561 h 1394022"/>
                <a:gd name="connsiteX8" fmla="*/ 0 w 4602842"/>
                <a:gd name="connsiteY8" fmla="*/ 326744 h 1394022"/>
                <a:gd name="connsiteX0" fmla="*/ 0 w 4602842"/>
                <a:gd name="connsiteY0" fmla="*/ 326744 h 1394022"/>
                <a:gd name="connsiteX1" fmla="*/ 965936 w 4602842"/>
                <a:gd name="connsiteY1" fmla="*/ 65658 h 1394022"/>
                <a:gd name="connsiteX2" fmla="*/ 4065531 w 4602842"/>
                <a:gd name="connsiteY2" fmla="*/ 179958 h 1394022"/>
                <a:gd name="connsiteX3" fmla="*/ 4602842 w 4602842"/>
                <a:gd name="connsiteY3" fmla="*/ 717269 h 1394022"/>
                <a:gd name="connsiteX4" fmla="*/ 4412342 w 4602842"/>
                <a:gd name="connsiteY4" fmla="*/ 1180561 h 1394022"/>
                <a:gd name="connsiteX5" fmla="*/ 4056006 w 4602842"/>
                <a:gd name="connsiteY5" fmla="*/ 1270197 h 1394022"/>
                <a:gd name="connsiteX6" fmla="*/ 213461 w 4602842"/>
                <a:gd name="connsiteY6" fmla="*/ 1394022 h 1394022"/>
                <a:gd name="connsiteX7" fmla="*/ 0 w 4602842"/>
                <a:gd name="connsiteY7" fmla="*/ 1180561 h 1394022"/>
                <a:gd name="connsiteX8" fmla="*/ 0 w 4602842"/>
                <a:gd name="connsiteY8" fmla="*/ 326744 h 1394022"/>
                <a:gd name="connsiteX0" fmla="*/ 0 w 4602842"/>
                <a:gd name="connsiteY0" fmla="*/ 326744 h 1394022"/>
                <a:gd name="connsiteX1" fmla="*/ 965936 w 4602842"/>
                <a:gd name="connsiteY1" fmla="*/ 65658 h 1394022"/>
                <a:gd name="connsiteX2" fmla="*/ 4065531 w 4602842"/>
                <a:gd name="connsiteY2" fmla="*/ 179958 h 1394022"/>
                <a:gd name="connsiteX3" fmla="*/ 4602842 w 4602842"/>
                <a:gd name="connsiteY3" fmla="*/ 717269 h 1394022"/>
                <a:gd name="connsiteX4" fmla="*/ 4412342 w 4602842"/>
                <a:gd name="connsiteY4" fmla="*/ 1180561 h 1394022"/>
                <a:gd name="connsiteX5" fmla="*/ 4017906 w 4602842"/>
                <a:gd name="connsiteY5" fmla="*/ 1308297 h 1394022"/>
                <a:gd name="connsiteX6" fmla="*/ 213461 w 4602842"/>
                <a:gd name="connsiteY6" fmla="*/ 1394022 h 1394022"/>
                <a:gd name="connsiteX7" fmla="*/ 0 w 4602842"/>
                <a:gd name="connsiteY7" fmla="*/ 1180561 h 1394022"/>
                <a:gd name="connsiteX8" fmla="*/ 0 w 4602842"/>
                <a:gd name="connsiteY8" fmla="*/ 326744 h 1394022"/>
                <a:gd name="connsiteX0" fmla="*/ 0 w 4602842"/>
                <a:gd name="connsiteY0" fmla="*/ 326744 h 1394022"/>
                <a:gd name="connsiteX1" fmla="*/ 965936 w 4602842"/>
                <a:gd name="connsiteY1" fmla="*/ 65658 h 1394022"/>
                <a:gd name="connsiteX2" fmla="*/ 4065531 w 4602842"/>
                <a:gd name="connsiteY2" fmla="*/ 179958 h 1394022"/>
                <a:gd name="connsiteX3" fmla="*/ 4602842 w 4602842"/>
                <a:gd name="connsiteY3" fmla="*/ 717269 h 1394022"/>
                <a:gd name="connsiteX4" fmla="*/ 4412342 w 4602842"/>
                <a:gd name="connsiteY4" fmla="*/ 1180561 h 1394022"/>
                <a:gd name="connsiteX5" fmla="*/ 4017906 w 4602842"/>
                <a:gd name="connsiteY5" fmla="*/ 1308297 h 1394022"/>
                <a:gd name="connsiteX6" fmla="*/ 213461 w 4602842"/>
                <a:gd name="connsiteY6" fmla="*/ 1394022 h 1394022"/>
                <a:gd name="connsiteX7" fmla="*/ 0 w 4602842"/>
                <a:gd name="connsiteY7" fmla="*/ 1180561 h 1394022"/>
                <a:gd name="connsiteX8" fmla="*/ 0 w 4602842"/>
                <a:gd name="connsiteY8" fmla="*/ 326744 h 1394022"/>
                <a:gd name="connsiteX0" fmla="*/ 0 w 4602842"/>
                <a:gd name="connsiteY0" fmla="*/ 326744 h 1330865"/>
                <a:gd name="connsiteX1" fmla="*/ 965936 w 4602842"/>
                <a:gd name="connsiteY1" fmla="*/ 65658 h 1330865"/>
                <a:gd name="connsiteX2" fmla="*/ 4065531 w 4602842"/>
                <a:gd name="connsiteY2" fmla="*/ 179958 h 1330865"/>
                <a:gd name="connsiteX3" fmla="*/ 4602842 w 4602842"/>
                <a:gd name="connsiteY3" fmla="*/ 717269 h 1330865"/>
                <a:gd name="connsiteX4" fmla="*/ 4412342 w 4602842"/>
                <a:gd name="connsiteY4" fmla="*/ 1180561 h 1330865"/>
                <a:gd name="connsiteX5" fmla="*/ 4017906 w 4602842"/>
                <a:gd name="connsiteY5" fmla="*/ 1308297 h 1330865"/>
                <a:gd name="connsiteX6" fmla="*/ 232511 w 4602842"/>
                <a:gd name="connsiteY6" fmla="*/ 1270197 h 1330865"/>
                <a:gd name="connsiteX7" fmla="*/ 0 w 4602842"/>
                <a:gd name="connsiteY7" fmla="*/ 1180561 h 1330865"/>
                <a:gd name="connsiteX8" fmla="*/ 0 w 4602842"/>
                <a:gd name="connsiteY8" fmla="*/ 326744 h 1330865"/>
                <a:gd name="connsiteX0" fmla="*/ 0 w 4602842"/>
                <a:gd name="connsiteY0" fmla="*/ 326744 h 1343611"/>
                <a:gd name="connsiteX1" fmla="*/ 965936 w 4602842"/>
                <a:gd name="connsiteY1" fmla="*/ 65658 h 1343611"/>
                <a:gd name="connsiteX2" fmla="*/ 4065531 w 4602842"/>
                <a:gd name="connsiteY2" fmla="*/ 179958 h 1343611"/>
                <a:gd name="connsiteX3" fmla="*/ 4602842 w 4602842"/>
                <a:gd name="connsiteY3" fmla="*/ 717269 h 1343611"/>
                <a:gd name="connsiteX4" fmla="*/ 4412342 w 4602842"/>
                <a:gd name="connsiteY4" fmla="*/ 1180561 h 1343611"/>
                <a:gd name="connsiteX5" fmla="*/ 4017906 w 4602842"/>
                <a:gd name="connsiteY5" fmla="*/ 1308297 h 1343611"/>
                <a:gd name="connsiteX6" fmla="*/ 232511 w 4602842"/>
                <a:gd name="connsiteY6" fmla="*/ 1270197 h 1343611"/>
                <a:gd name="connsiteX7" fmla="*/ 0 w 4602842"/>
                <a:gd name="connsiteY7" fmla="*/ 1180561 h 1343611"/>
                <a:gd name="connsiteX8" fmla="*/ 0 w 4602842"/>
                <a:gd name="connsiteY8" fmla="*/ 326744 h 1343611"/>
                <a:gd name="connsiteX0" fmla="*/ 104775 w 4707617"/>
                <a:gd name="connsiteY0" fmla="*/ 326744 h 1343611"/>
                <a:gd name="connsiteX1" fmla="*/ 1070711 w 4707617"/>
                <a:gd name="connsiteY1" fmla="*/ 65658 h 1343611"/>
                <a:gd name="connsiteX2" fmla="*/ 4170306 w 4707617"/>
                <a:gd name="connsiteY2" fmla="*/ 179958 h 1343611"/>
                <a:gd name="connsiteX3" fmla="*/ 4707617 w 4707617"/>
                <a:gd name="connsiteY3" fmla="*/ 717269 h 1343611"/>
                <a:gd name="connsiteX4" fmla="*/ 4517117 w 4707617"/>
                <a:gd name="connsiteY4" fmla="*/ 1180561 h 1343611"/>
                <a:gd name="connsiteX5" fmla="*/ 4122681 w 4707617"/>
                <a:gd name="connsiteY5" fmla="*/ 1308297 h 1343611"/>
                <a:gd name="connsiteX6" fmla="*/ 337286 w 4707617"/>
                <a:gd name="connsiteY6" fmla="*/ 1270197 h 1343611"/>
                <a:gd name="connsiteX7" fmla="*/ 0 w 4707617"/>
                <a:gd name="connsiteY7" fmla="*/ 951961 h 1343611"/>
                <a:gd name="connsiteX8" fmla="*/ 104775 w 4707617"/>
                <a:gd name="connsiteY8" fmla="*/ 326744 h 1343611"/>
                <a:gd name="connsiteX0" fmla="*/ 104775 w 4707617"/>
                <a:gd name="connsiteY0" fmla="*/ 326744 h 1329275"/>
                <a:gd name="connsiteX1" fmla="*/ 1070711 w 4707617"/>
                <a:gd name="connsiteY1" fmla="*/ 65658 h 1329275"/>
                <a:gd name="connsiteX2" fmla="*/ 4170306 w 4707617"/>
                <a:gd name="connsiteY2" fmla="*/ 179958 h 1329275"/>
                <a:gd name="connsiteX3" fmla="*/ 4707617 w 4707617"/>
                <a:gd name="connsiteY3" fmla="*/ 717269 h 1329275"/>
                <a:gd name="connsiteX4" fmla="*/ 4517117 w 4707617"/>
                <a:gd name="connsiteY4" fmla="*/ 1180561 h 1329275"/>
                <a:gd name="connsiteX5" fmla="*/ 4122681 w 4707617"/>
                <a:gd name="connsiteY5" fmla="*/ 1308297 h 1329275"/>
                <a:gd name="connsiteX6" fmla="*/ 327761 w 4707617"/>
                <a:gd name="connsiteY6" fmla="*/ 1174947 h 1329275"/>
                <a:gd name="connsiteX7" fmla="*/ 0 w 4707617"/>
                <a:gd name="connsiteY7" fmla="*/ 951961 h 1329275"/>
                <a:gd name="connsiteX8" fmla="*/ 104775 w 4707617"/>
                <a:gd name="connsiteY8" fmla="*/ 326744 h 1329275"/>
                <a:gd name="connsiteX0" fmla="*/ 104775 w 4707617"/>
                <a:gd name="connsiteY0" fmla="*/ 326744 h 1342709"/>
                <a:gd name="connsiteX1" fmla="*/ 1070711 w 4707617"/>
                <a:gd name="connsiteY1" fmla="*/ 65658 h 1342709"/>
                <a:gd name="connsiteX2" fmla="*/ 4170306 w 4707617"/>
                <a:gd name="connsiteY2" fmla="*/ 179958 h 1342709"/>
                <a:gd name="connsiteX3" fmla="*/ 4707617 w 4707617"/>
                <a:gd name="connsiteY3" fmla="*/ 717269 h 1342709"/>
                <a:gd name="connsiteX4" fmla="*/ 4517117 w 4707617"/>
                <a:gd name="connsiteY4" fmla="*/ 1180561 h 1342709"/>
                <a:gd name="connsiteX5" fmla="*/ 4122681 w 4707617"/>
                <a:gd name="connsiteY5" fmla="*/ 1308297 h 1342709"/>
                <a:gd name="connsiteX6" fmla="*/ 327761 w 4707617"/>
                <a:gd name="connsiteY6" fmla="*/ 1174947 h 1342709"/>
                <a:gd name="connsiteX7" fmla="*/ 0 w 4707617"/>
                <a:gd name="connsiteY7" fmla="*/ 951961 h 1342709"/>
                <a:gd name="connsiteX8" fmla="*/ 104775 w 4707617"/>
                <a:gd name="connsiteY8" fmla="*/ 326744 h 1342709"/>
                <a:gd name="connsiteX0" fmla="*/ 76200 w 4679042"/>
                <a:gd name="connsiteY0" fmla="*/ 326744 h 1342709"/>
                <a:gd name="connsiteX1" fmla="*/ 1042136 w 4679042"/>
                <a:gd name="connsiteY1" fmla="*/ 65658 h 1342709"/>
                <a:gd name="connsiteX2" fmla="*/ 4141731 w 4679042"/>
                <a:gd name="connsiteY2" fmla="*/ 179958 h 1342709"/>
                <a:gd name="connsiteX3" fmla="*/ 4679042 w 4679042"/>
                <a:gd name="connsiteY3" fmla="*/ 717269 h 1342709"/>
                <a:gd name="connsiteX4" fmla="*/ 4488542 w 4679042"/>
                <a:gd name="connsiteY4" fmla="*/ 1180561 h 1342709"/>
                <a:gd name="connsiteX5" fmla="*/ 4094106 w 4679042"/>
                <a:gd name="connsiteY5" fmla="*/ 1308297 h 1342709"/>
                <a:gd name="connsiteX6" fmla="*/ 299186 w 4679042"/>
                <a:gd name="connsiteY6" fmla="*/ 1174947 h 1342709"/>
                <a:gd name="connsiteX7" fmla="*/ 0 w 4679042"/>
                <a:gd name="connsiteY7" fmla="*/ 847186 h 1342709"/>
                <a:gd name="connsiteX8" fmla="*/ 76200 w 4679042"/>
                <a:gd name="connsiteY8" fmla="*/ 326744 h 1342709"/>
                <a:gd name="connsiteX0" fmla="*/ 47625 w 4679042"/>
                <a:gd name="connsiteY0" fmla="*/ 431519 h 1342709"/>
                <a:gd name="connsiteX1" fmla="*/ 1042136 w 4679042"/>
                <a:gd name="connsiteY1" fmla="*/ 65658 h 1342709"/>
                <a:gd name="connsiteX2" fmla="*/ 4141731 w 4679042"/>
                <a:gd name="connsiteY2" fmla="*/ 179958 h 1342709"/>
                <a:gd name="connsiteX3" fmla="*/ 4679042 w 4679042"/>
                <a:gd name="connsiteY3" fmla="*/ 717269 h 1342709"/>
                <a:gd name="connsiteX4" fmla="*/ 4488542 w 4679042"/>
                <a:gd name="connsiteY4" fmla="*/ 1180561 h 1342709"/>
                <a:gd name="connsiteX5" fmla="*/ 4094106 w 4679042"/>
                <a:gd name="connsiteY5" fmla="*/ 1308297 h 1342709"/>
                <a:gd name="connsiteX6" fmla="*/ 299186 w 4679042"/>
                <a:gd name="connsiteY6" fmla="*/ 1174947 h 1342709"/>
                <a:gd name="connsiteX7" fmla="*/ 0 w 4679042"/>
                <a:gd name="connsiteY7" fmla="*/ 847186 h 1342709"/>
                <a:gd name="connsiteX8" fmla="*/ 47625 w 4679042"/>
                <a:gd name="connsiteY8" fmla="*/ 431519 h 1342709"/>
                <a:gd name="connsiteX0" fmla="*/ 47625 w 4679042"/>
                <a:gd name="connsiteY0" fmla="*/ 431519 h 1393246"/>
                <a:gd name="connsiteX1" fmla="*/ 1042136 w 4679042"/>
                <a:gd name="connsiteY1" fmla="*/ 65658 h 1393246"/>
                <a:gd name="connsiteX2" fmla="*/ 4141731 w 4679042"/>
                <a:gd name="connsiteY2" fmla="*/ 179958 h 1393246"/>
                <a:gd name="connsiteX3" fmla="*/ 4679042 w 4679042"/>
                <a:gd name="connsiteY3" fmla="*/ 717269 h 1393246"/>
                <a:gd name="connsiteX4" fmla="*/ 4488542 w 4679042"/>
                <a:gd name="connsiteY4" fmla="*/ 1180561 h 1393246"/>
                <a:gd name="connsiteX5" fmla="*/ 4094106 w 4679042"/>
                <a:gd name="connsiteY5" fmla="*/ 1308297 h 1393246"/>
                <a:gd name="connsiteX6" fmla="*/ 299186 w 4679042"/>
                <a:gd name="connsiteY6" fmla="*/ 1174947 h 1393246"/>
                <a:gd name="connsiteX7" fmla="*/ 0 w 4679042"/>
                <a:gd name="connsiteY7" fmla="*/ 847186 h 1393246"/>
                <a:gd name="connsiteX8" fmla="*/ 47625 w 4679042"/>
                <a:gd name="connsiteY8" fmla="*/ 431519 h 139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042" h="1393246">
                  <a:moveTo>
                    <a:pt x="47625" y="431519"/>
                  </a:moveTo>
                  <a:cubicBezTo>
                    <a:pt x="47625" y="313628"/>
                    <a:pt x="924245" y="65658"/>
                    <a:pt x="1042136" y="65658"/>
                  </a:cubicBezTo>
                  <a:cubicBezTo>
                    <a:pt x="2361084" y="-77217"/>
                    <a:pt x="3537158" y="37083"/>
                    <a:pt x="4141731" y="179958"/>
                  </a:cubicBezTo>
                  <a:cubicBezTo>
                    <a:pt x="4259622" y="179958"/>
                    <a:pt x="4679042" y="599378"/>
                    <a:pt x="4679042" y="717269"/>
                  </a:cubicBezTo>
                  <a:lnTo>
                    <a:pt x="4488542" y="1180561"/>
                  </a:lnTo>
                  <a:cubicBezTo>
                    <a:pt x="4488542" y="1298452"/>
                    <a:pt x="4211997" y="1308297"/>
                    <a:pt x="4094106" y="1308297"/>
                  </a:cubicBezTo>
                  <a:cubicBezTo>
                    <a:pt x="2813258" y="1501972"/>
                    <a:pt x="1541934" y="1324172"/>
                    <a:pt x="299186" y="1174947"/>
                  </a:cubicBezTo>
                  <a:cubicBezTo>
                    <a:pt x="181295" y="1174947"/>
                    <a:pt x="0" y="965077"/>
                    <a:pt x="0" y="847186"/>
                  </a:cubicBezTo>
                  <a:lnTo>
                    <a:pt x="47625" y="431519"/>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nvGrpSpPr>
            <p:cNvPr id="13" name="Group 12"/>
            <p:cNvGrpSpPr/>
            <p:nvPr/>
          </p:nvGrpSpPr>
          <p:grpSpPr>
            <a:xfrm>
              <a:off x="1843219" y="3358732"/>
              <a:ext cx="5724260" cy="2196350"/>
              <a:chOff x="3582846" y="3569606"/>
              <a:chExt cx="5724260" cy="2196350"/>
            </a:xfrm>
          </p:grpSpPr>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0769" b="68462" l="69538" r="96462"/>
                        </a14:imgEffect>
                      </a14:imgLayer>
                    </a14:imgProps>
                  </a:ext>
                  <a:ext uri="{28A0092B-C50C-407E-A947-70E740481C1C}">
                    <a14:useLocalDpi xmlns:a14="http://schemas.microsoft.com/office/drawing/2010/main" val="0"/>
                  </a:ext>
                </a:extLst>
              </a:blip>
              <a:srcRect l="69196" t="29889" r="4076" b="32727"/>
              <a:stretch/>
            </p:blipFill>
            <p:spPr>
              <a:xfrm rot="5400000" flipH="1">
                <a:off x="5346801" y="1805651"/>
                <a:ext cx="2196350" cy="5724260"/>
              </a:xfrm>
              <a:prstGeom prst="rect">
                <a:avLst/>
              </a:prstGeom>
            </p:spPr>
          </p:pic>
          <p:sp>
            <p:nvSpPr>
              <p:cNvPr id="15" name="TextBox 14"/>
              <p:cNvSpPr txBox="1"/>
              <p:nvPr/>
            </p:nvSpPr>
            <p:spPr>
              <a:xfrm>
                <a:off x="4224549" y="4125931"/>
                <a:ext cx="4440854" cy="1117984"/>
              </a:xfrm>
              <a:prstGeom prst="rect">
                <a:avLst/>
              </a:prstGeom>
              <a:noFill/>
            </p:spPr>
            <p:txBody>
              <a:bodyPr wrap="square" rtlCol="0">
                <a:spAutoFit/>
              </a:bodyPr>
              <a:lstStyle/>
              <a:p>
                <a:pPr algn="ctr"/>
                <a:r>
                  <a:rPr lang="en-US" sz="5400" b="1"/>
                  <a:t>Tìm ý cho bài văn kể lại câu chuyện bằng lời nhân vật </a:t>
                </a:r>
              </a:p>
            </p:txBody>
          </p:sp>
        </p:grpSp>
      </p:grpSp>
    </p:spTree>
    <p:extLst>
      <p:ext uri="{BB962C8B-B14F-4D97-AF65-F5344CB8AC3E}">
        <p14:creationId xmlns:p14="http://schemas.microsoft.com/office/powerpoint/2010/main" val="315003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3513"/>
            <a:ext cx="11747500" cy="1325562"/>
          </a:xfrm>
          <a:prstGeom prst="rect">
            <a:avLst/>
          </a:prstGeo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380998" y="551792"/>
            <a:ext cx="11366501" cy="1905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j-ea"/>
                <a:cs typeface="+mj-cs"/>
              </a:rPr>
              <a:t>2.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Cùng bạn trao đổi: Em có thể mượn lời của nhân vật nào khác để</a:t>
            </a:r>
            <a:r>
              <a:rPr kumimoji="0" lang="en-US" sz="3200" b="1" i="0" u="none" strike="noStrike" kern="1200" cap="none" spc="0" normalizeH="0" noProof="0">
                <a:ln>
                  <a:noFill/>
                </a:ln>
                <a:solidFill>
                  <a:prstClr val="black"/>
                </a:solidFill>
                <a:effectLst/>
                <a:uLnTx/>
                <a:uFillTx/>
                <a:latin typeface="Arial" panose="020B0604020202020204" pitchFamily="34" charset="0"/>
                <a:ea typeface="+mj-ea"/>
                <a:cs typeface="+mj-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kể lại câu chuyện “Sự tích hoa bìm bịp”? Khi mượn lời của nhân</a:t>
            </a:r>
            <a:r>
              <a:rPr kumimoji="0" lang="en-US" sz="3200" b="1" i="0" u="none" strike="noStrike" kern="1200" cap="none" spc="0" normalizeH="0" noProof="0">
                <a:ln>
                  <a:noFill/>
                </a:ln>
                <a:solidFill>
                  <a:prstClr val="black"/>
                </a:solidFill>
                <a:effectLst/>
                <a:uLnTx/>
                <a:uFillTx/>
                <a:latin typeface="Arial" panose="020B0604020202020204" pitchFamily="34" charset="0"/>
                <a:ea typeface="+mj-ea"/>
                <a:cs typeface="+mj-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j-ea"/>
                <a:cs typeface="+mj-cs"/>
              </a:rPr>
              <a:t>vật đó, em cần lưu ý những gì?</a:t>
            </a: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pic>
        <p:nvPicPr>
          <p:cNvPr id="6" name="Picture 5">
            <a:extLst>
              <a:ext uri="{FF2B5EF4-FFF2-40B4-BE49-F238E27FC236}">
                <a16:creationId xmlns:a16="http://schemas.microsoft.com/office/drawing/2014/main" id="{3C9FC07F-470F-8856-CC44-7048A224A1A0}"/>
              </a:ext>
            </a:extLst>
          </p:cNvPr>
          <p:cNvPicPr>
            <a:picLocks noChangeAspect="1"/>
          </p:cNvPicPr>
          <p:nvPr/>
        </p:nvPicPr>
        <p:blipFill rotWithShape="1">
          <a:blip r:embed="rId3">
            <a:extLst>
              <a:ext uri="{28A0092B-C50C-407E-A947-70E740481C1C}">
                <a14:useLocalDpi xmlns:a14="http://schemas.microsoft.com/office/drawing/2010/main" val="0"/>
              </a:ext>
            </a:extLst>
          </a:blip>
          <a:srcRect t="-5681" r="13510" b="1"/>
          <a:stretch/>
        </p:blipFill>
        <p:spPr>
          <a:xfrm>
            <a:off x="653178" y="2952750"/>
            <a:ext cx="11094321" cy="903911"/>
          </a:xfrm>
          <a:prstGeom prst="rect">
            <a:avLst/>
          </a:prstGeom>
        </p:spPr>
      </p:pic>
      <p:pic>
        <p:nvPicPr>
          <p:cNvPr id="3074" name="Picture 2" descr="Hình ảnh Hoa Bìm Bìm Màu Tím Minh Họa Màu Nước PNG , Hoa, Hệ Thực Vật, Cánh Hoa  PNG trong suốt và Vector để tải xuống miễn phí">
            <a:extLst>
              <a:ext uri="{FF2B5EF4-FFF2-40B4-BE49-F238E27FC236}">
                <a16:creationId xmlns:a16="http://schemas.microsoft.com/office/drawing/2014/main" id="{8AFD4AED-8661-0F15-820B-45B5D4D9F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2563812"/>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Hoa Bìm Bìm Màu Tím Minh Họa Màu Nước PNG , Hoa, Hệ Thực Vật, Cánh Hoa  PNG trong suốt và Vector để tải xuống miễn phí">
            <a:extLst>
              <a:ext uri="{FF2B5EF4-FFF2-40B4-BE49-F238E27FC236}">
                <a16:creationId xmlns:a16="http://schemas.microsoft.com/office/drawing/2014/main" id="{7C4FB3F1-6274-1CD3-827B-DB4B72B2A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3429000"/>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Hoa Bìm Bìm Màu Tím Minh Họa Màu Nước PNG , Hoa, Hệ Thực Vật, Cánh Hoa  PNG trong suốt và Vector để tải xuống miễn phí">
            <a:extLst>
              <a:ext uri="{FF2B5EF4-FFF2-40B4-BE49-F238E27FC236}">
                <a16:creationId xmlns:a16="http://schemas.microsoft.com/office/drawing/2014/main" id="{2DB55A09-FB97-0F9F-61EF-575DDAD64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187" y="3502649"/>
            <a:ext cx="14859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34353"/>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2BE12FBE-8E4C-FD95-7FD6-3EA6DF78D38D}"/>
              </a:ext>
            </a:extLst>
          </p:cNvPr>
          <p:cNvSpPr/>
          <p:nvPr/>
        </p:nvSpPr>
        <p:spPr>
          <a:xfrm>
            <a:off x="2927130" y="672175"/>
            <a:ext cx="5876925" cy="3231931"/>
          </a:xfrm>
          <a:prstGeom prst="roundRect">
            <a:avLst>
              <a:gd name="adj" fmla="val 26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455902" y="1021895"/>
            <a:ext cx="4586514" cy="2407105"/>
          </a:xfrm>
          <a:prstGeom prst="rect">
            <a:avLst/>
          </a:prstGeom>
        </p:spPr>
        <p:txBody>
          <a:bodyPr vert="horz" lIns="91440" tIns="45720" rIns="91440" bIns="45720" rtlCol="0" anchor="ctr">
            <a:normAutofit fontScale="97500"/>
          </a:bodyPr>
          <a:lstStyle>
            <a:lvl1pPr algn="ctr">
              <a:lnSpc>
                <a:spcPct val="120000"/>
              </a:lnSpc>
              <a:spcBef>
                <a:spcPct val="0"/>
              </a:spcBef>
              <a:buNone/>
              <a:defRPr sz="4400" b="1">
                <a:effectLst>
                  <a:outerShdw blurRad="38100" dist="38100" dir="2700000" algn="tl">
                    <a:srgbClr val="000000">
                      <a:alpha val="43137"/>
                    </a:srgbClr>
                  </a:outerShdw>
                </a:effectLst>
                <a:latin typeface="SVN-Gretoon" panose="02040603050506020204" pitchFamily="18" charset="0"/>
                <a:ea typeface="+mj-ea"/>
                <a:cs typeface="+mj-cs"/>
              </a:defRPr>
            </a:lvl1pPr>
          </a:lstStyle>
          <a:p>
            <a:r>
              <a:rPr lang="en-US">
                <a:ln>
                  <a:solidFill>
                    <a:schemeClr val="tx1"/>
                  </a:solidFill>
                </a:ln>
                <a:solidFill>
                  <a:srgbClr val="F3F836"/>
                </a:solidFill>
                <a:effectLst/>
              </a:rPr>
              <a:t>Xác định các sự việc chính của truyện </a:t>
            </a:r>
          </a:p>
        </p:txBody>
      </p:sp>
    </p:spTree>
    <p:extLst>
      <p:ext uri="{BB962C8B-B14F-4D97-AF65-F5344CB8AC3E}">
        <p14:creationId xmlns:p14="http://schemas.microsoft.com/office/powerpoint/2010/main" val="3312288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18047"/>
            <a:ext cx="11747851" cy="367916"/>
          </a:xfrm>
        </p:spPr>
        <p:txBody>
          <a:bodyPr>
            <a:noAutofit/>
          </a:bodyPr>
          <a:lstStyle/>
          <a:p>
            <a:r>
              <a:rPr lang="en-US" sz="2800" b="1">
                <a:solidFill>
                  <a:srgbClr val="F24C3D"/>
                </a:solidFill>
                <a:latin typeface="+mn-lt"/>
              </a:rPr>
              <a:t>2. Thực hiện các yêu cầu sau:</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2809" y="581343"/>
            <a:ext cx="1695450" cy="591802"/>
            <a:chOff x="219075" y="1056404"/>
            <a:chExt cx="1695450" cy="591802"/>
          </a:xfrm>
        </p:grpSpPr>
        <p:sp>
          <p:nvSpPr>
            <p:cNvPr id="7" name="Title 1"/>
            <p:cNvSpPr txBox="1">
              <a:spLocks/>
            </p:cNvSpPr>
            <p:nvPr/>
          </p:nvSpPr>
          <p:spPr>
            <a:xfrm>
              <a:off x="219075" y="1056404"/>
              <a:ext cx="1678650" cy="571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600"/>
                </a:spcAft>
              </a:pPr>
              <a:r>
                <a:rPr lang="en-US" sz="3600" b="1">
                  <a:ln w="117475">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Gợi ý</a:t>
              </a:r>
            </a:p>
          </p:txBody>
        </p:sp>
        <p:sp>
          <p:nvSpPr>
            <p:cNvPr id="15" name="Title 1"/>
            <p:cNvSpPr txBox="1">
              <a:spLocks/>
            </p:cNvSpPr>
            <p:nvPr/>
          </p:nvSpPr>
          <p:spPr>
            <a:xfrm>
              <a:off x="235875" y="1076654"/>
              <a:ext cx="1678650" cy="571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600"/>
                </a:spcAft>
              </a:pPr>
              <a:r>
                <a:rPr lang="en-US" sz="3600" b="1">
                  <a:ln>
                    <a:solidFill>
                      <a:schemeClr val="tx1"/>
                    </a:solidFill>
                  </a:ln>
                  <a:solidFill>
                    <a:srgbClr val="F6FA70"/>
                  </a:solidFill>
                  <a:latin typeface="LNTH-LuoLuoNotangYuanTi 1" pitchFamily="2" charset="-128"/>
                  <a:ea typeface="LNTH-LuoLuoNotangYuanTi 1" pitchFamily="2" charset="-128"/>
                  <a:cs typeface="LNTH-LuoLuoNotangYuanTi 1" pitchFamily="2" charset="-128"/>
                </a:rPr>
                <a:t>Gợi ý</a:t>
              </a:r>
            </a:p>
          </p:txBody>
        </p:sp>
      </p:grpSp>
      <p:grpSp>
        <p:nvGrpSpPr>
          <p:cNvPr id="23" name="Group 22"/>
          <p:cNvGrpSpPr/>
          <p:nvPr/>
        </p:nvGrpSpPr>
        <p:grpSpPr>
          <a:xfrm>
            <a:off x="5535439" y="900360"/>
            <a:ext cx="6361710" cy="6030123"/>
            <a:chOff x="5236547" y="887369"/>
            <a:chExt cx="6361710" cy="6030123"/>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547" y="887369"/>
              <a:ext cx="6361710" cy="6030123"/>
            </a:xfrm>
            <a:prstGeom prst="rect">
              <a:avLst/>
            </a:prstGeom>
          </p:spPr>
        </p:pic>
        <p:sp>
          <p:nvSpPr>
            <p:cNvPr id="18" name="TextBox 17"/>
            <p:cNvSpPr txBox="1"/>
            <p:nvPr/>
          </p:nvSpPr>
          <p:spPr>
            <a:xfrm>
              <a:off x="6465944" y="2644742"/>
              <a:ext cx="4608436" cy="1965282"/>
            </a:xfrm>
            <a:prstGeom prst="rect">
              <a:avLst/>
            </a:prstGeom>
            <a:noFill/>
          </p:spPr>
          <p:txBody>
            <a:bodyPr wrap="square" rtlCol="0">
              <a:spAutoFit/>
            </a:bodyPr>
            <a:lstStyle>
              <a:defPPr>
                <a:defRPr lang="en-US"/>
              </a:defPPr>
              <a:lvl1pPr>
                <a:lnSpc>
                  <a:spcPct val="110000"/>
                </a:lnSpc>
                <a:defRPr sz="2800" b="1"/>
              </a:lvl1pPr>
            </a:lstStyle>
            <a:p>
              <a:r>
                <a:rPr lang="vi-VN"/>
                <a:t>Khi kể cần chú ý cách xưng hô, thể hiện lời nói, ý nghĩ, hành động,… phù hợp với nhân vật</a:t>
              </a:r>
              <a:endParaRPr lang="en-US"/>
            </a:p>
          </p:txBody>
        </p:sp>
      </p:grpSp>
      <p:grpSp>
        <p:nvGrpSpPr>
          <p:cNvPr id="28" name="Group 27"/>
          <p:cNvGrpSpPr/>
          <p:nvPr/>
        </p:nvGrpSpPr>
        <p:grpSpPr>
          <a:xfrm>
            <a:off x="-304802" y="1032699"/>
            <a:ext cx="6361710" cy="6030123"/>
            <a:chOff x="-420917" y="835692"/>
            <a:chExt cx="6361710" cy="6030123"/>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17" y="835692"/>
              <a:ext cx="6361710" cy="6030123"/>
            </a:xfrm>
            <a:prstGeom prst="rect">
              <a:avLst/>
            </a:prstGeom>
          </p:spPr>
        </p:pic>
        <p:sp>
          <p:nvSpPr>
            <p:cNvPr id="30" name="TextBox 29"/>
            <p:cNvSpPr txBox="1"/>
            <p:nvPr/>
          </p:nvSpPr>
          <p:spPr>
            <a:xfrm>
              <a:off x="712851" y="2587288"/>
              <a:ext cx="4736579" cy="1491306"/>
            </a:xfrm>
            <a:prstGeom prst="rect">
              <a:avLst/>
            </a:prstGeom>
            <a:noFill/>
          </p:spPr>
          <p:txBody>
            <a:bodyPr wrap="square" rtlCol="0">
              <a:spAutoFit/>
            </a:bodyPr>
            <a:lstStyle/>
            <a:p>
              <a:pPr>
                <a:lnSpc>
                  <a:spcPct val="110000"/>
                </a:lnSpc>
              </a:pPr>
              <a:r>
                <a:rPr lang="vi-VN" sz="2800" b="1"/>
                <a:t>Có thể mượn lời nhân vật cô tiên, mướp, hoặc mào gà để kể lại câu chuyện.</a:t>
              </a:r>
              <a:endParaRPr lang="en-US" sz="2800" b="1"/>
            </a:p>
          </p:txBody>
        </p:sp>
      </p:grpSp>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9767993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anim calcmode="lin" valueType="num">
                                      <p:cBhvr>
                                        <p:cTn id="16" dur="500" fill="hold"/>
                                        <p:tgtEl>
                                          <p:spTgt spid="28"/>
                                        </p:tgtEl>
                                        <p:attrNameLst>
                                          <p:attrName>ppt_x</p:attrName>
                                        </p:attrNameLst>
                                      </p:cBhvr>
                                      <p:tavLst>
                                        <p:tav tm="0">
                                          <p:val>
                                            <p:strVal val="#ppt_x"/>
                                          </p:val>
                                        </p:tav>
                                        <p:tav tm="100000">
                                          <p:val>
                                            <p:strVal val="#ppt_x"/>
                                          </p:val>
                                        </p:tav>
                                      </p:tavLst>
                                    </p:anim>
                                    <p:anim calcmode="lin" valueType="num">
                                      <p:cBhvr>
                                        <p:cTn id="17" dur="450" decel="100000" fill="hold"/>
                                        <p:tgtEl>
                                          <p:spTgt spid="28"/>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450" decel="100000" fill="hold"/>
                                        <p:tgtEl>
                                          <p:spTgt spid="23"/>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742" y="-171906"/>
            <a:ext cx="6274707" cy="1986189"/>
          </a:xfrm>
        </p:spPr>
        <p:txBody>
          <a:bodyPr>
            <a:noAutofit/>
          </a:bodyPr>
          <a:lstStyle/>
          <a:p>
            <a:pPr algn="ctr">
              <a:lnSpc>
                <a:spcPct val="120000"/>
              </a:lnSpc>
            </a:pPr>
            <a:r>
              <a:rPr lang="en-US" sz="6600" b="1">
                <a:ln w="7302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Vận dụng</a:t>
            </a:r>
          </a:p>
        </p:txBody>
      </p:sp>
      <p:sp>
        <p:nvSpPr>
          <p:cNvPr id="5" name="Title 1"/>
          <p:cNvSpPr txBox="1">
            <a:spLocks/>
          </p:cNvSpPr>
          <p:nvPr/>
        </p:nvSpPr>
        <p:spPr>
          <a:xfrm>
            <a:off x="2475593" y="-382363"/>
            <a:ext cx="8915644" cy="2407105"/>
          </a:xfrm>
          <a:prstGeom prst="rect">
            <a:avLst/>
          </a:prstGeom>
        </p:spPr>
        <p:txBody>
          <a:bodyPr vert="horz" lIns="91440" tIns="45720" rIns="91440" bIns="45720" rtlCol="0" anchor="ctr">
            <a:noAutofit/>
          </a:bodyPr>
          <a:lstStyle>
            <a:lvl1pPr algn="ctr">
              <a:lnSpc>
                <a:spcPct val="120000"/>
              </a:lnSpc>
              <a:spcBef>
                <a:spcPct val="0"/>
              </a:spcBef>
              <a:buNone/>
              <a:defRPr sz="4400" b="1">
                <a:effectLst>
                  <a:outerShdw blurRad="38100" dist="38100" dir="2700000" algn="tl">
                    <a:srgbClr val="000000">
                      <a:alpha val="43137"/>
                    </a:srgbClr>
                  </a:outerShdw>
                </a:effectLst>
                <a:latin typeface="SVN-Gretoon" panose="02040603050506020204" pitchFamily="18" charset="0"/>
                <a:ea typeface="+mj-ea"/>
                <a:cs typeface="+mj-cs"/>
              </a:defRPr>
            </a:lvl1pPr>
          </a:lstStyle>
          <a:p>
            <a:r>
              <a:rPr lang="en-US" sz="6600">
                <a:solidFill>
                  <a:srgbClr val="FF8AAE"/>
                </a:solidFill>
                <a:effectLst/>
              </a:rPr>
              <a:t>Vận dụng</a:t>
            </a:r>
          </a:p>
        </p:txBody>
      </p:sp>
    </p:spTree>
    <p:extLst>
      <p:ext uri="{BB962C8B-B14F-4D97-AF65-F5344CB8AC3E}">
        <p14:creationId xmlns:p14="http://schemas.microsoft.com/office/powerpoint/2010/main" val="16773064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85" y="762130"/>
            <a:ext cx="11747851" cy="909570"/>
          </a:xfrm>
        </p:spPr>
        <p:txBody>
          <a:bodyPr>
            <a:noAutofit/>
          </a:bodyPr>
          <a:lstStyle/>
          <a:p>
            <a:pPr algn="ctr"/>
            <a:r>
              <a:rPr lang="en-US" sz="2800" b="1">
                <a:latin typeface="+mn-lt"/>
              </a:rPr>
              <a:t>Viết 3 điều </a:t>
            </a:r>
            <a:r>
              <a:rPr lang="en-US" sz="3600" b="1">
                <a:solidFill>
                  <a:srgbClr val="00DFA2"/>
                </a:solidFill>
                <a:latin typeface="+mn-lt"/>
              </a:rPr>
              <a:t>nên</a:t>
            </a:r>
            <a:r>
              <a:rPr lang="en-US" sz="2800" b="1">
                <a:latin typeface="+mn-lt"/>
              </a:rPr>
              <a:t> làm và 3 điều </a:t>
            </a:r>
            <a:r>
              <a:rPr lang="en-US" sz="3600" b="1">
                <a:solidFill>
                  <a:srgbClr val="F24C3D"/>
                </a:solidFill>
                <a:latin typeface="+mn-lt"/>
              </a:rPr>
              <a:t>không nên </a:t>
            </a:r>
            <a:r>
              <a:rPr lang="en-US" sz="2800" b="1">
                <a:latin typeface="+mn-lt"/>
              </a:rPr>
              <a:t>làm để cuộc sống của con người </a:t>
            </a:r>
            <a:br>
              <a:rPr lang="en-US" sz="2800" b="1">
                <a:latin typeface="+mn-lt"/>
              </a:rPr>
            </a:br>
            <a:r>
              <a:rPr lang="en-US" sz="2800" b="1">
                <a:latin typeface="+mn-lt"/>
              </a:rPr>
              <a:t>ngày càng tốt đẹp.</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219075" y="214602"/>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1416" y="5185862"/>
            <a:ext cx="12125852" cy="1925401"/>
          </a:xfrm>
          <a:prstGeom prst="rect">
            <a:avLst/>
          </a:prstGeom>
        </p:spPr>
      </p:pic>
      <p:sp>
        <p:nvSpPr>
          <p:cNvPr id="9" name="TextBox 8">
            <a:extLst>
              <a:ext uri="{FF2B5EF4-FFF2-40B4-BE49-F238E27FC236}">
                <a16:creationId xmlns:a16="http://schemas.microsoft.com/office/drawing/2014/main" id="{EEF770D6-CFAD-9E85-6882-07A09AE3FECA}"/>
              </a:ext>
            </a:extLst>
          </p:cNvPr>
          <p:cNvSpPr txBox="1"/>
          <p:nvPr/>
        </p:nvSpPr>
        <p:spPr>
          <a:xfrm>
            <a:off x="285223" y="963814"/>
            <a:ext cx="12125852" cy="707886"/>
          </a:xfrm>
          <a:prstGeom prst="rect">
            <a:avLst/>
          </a:prstGeom>
          <a:noFill/>
        </p:spPr>
        <p:txBody>
          <a:bodyPr wrap="square">
            <a:spAutoFit/>
          </a:bodyPr>
          <a:lstStyle/>
          <a:p>
            <a:r>
              <a:rPr lang="vi-VN" sz="4000"/>
              <a:t>Kể lại câu chuyện “Tiếng rao đêm” cho người thân.</a:t>
            </a:r>
            <a:endParaRPr lang="en-US" sz="4000"/>
          </a:p>
        </p:txBody>
      </p:sp>
      <p:pic>
        <p:nvPicPr>
          <p:cNvPr id="4100" name="Picture 4" descr="Hình ảnh Bà Và Mẹ Phòng Khách Cho Bé Gái Kể Chuyện PNG Miễn Phí Tải Về -  Lovepik">
            <a:extLst>
              <a:ext uri="{FF2B5EF4-FFF2-40B4-BE49-F238E27FC236}">
                <a16:creationId xmlns:a16="http://schemas.microsoft.com/office/drawing/2014/main" id="{C5AA0E9D-CC5E-4CB4-5B19-EACDD8A9B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250" l="4167" r="93000">
                        <a14:foregroundMark x1="13583" y1="55250" x2="23583" y2="96417"/>
                        <a14:foregroundMark x1="9167" y1="81417" x2="15583" y2="91667"/>
                        <a14:foregroundMark x1="15583" y1="91667" x2="15583" y2="91667"/>
                        <a14:foregroundMark x1="43333" y1="81417" x2="92500" y2="90583"/>
                        <a14:foregroundMark x1="16083" y1="88917" x2="76917" y2="95250"/>
                        <a14:foregroundMark x1="76667" y1="86917" x2="93083" y2="97750"/>
                        <a14:foregroundMark x1="69167" y1="92750" x2="69750" y2="98333"/>
                        <a14:foregroundMark x1="45583" y1="90583" x2="45250" y2="91667"/>
                        <a14:foregroundMark x1="10000" y1="75583" x2="10833" y2="92750"/>
                        <a14:foregroundMark x1="4167" y1="88583" x2="10250" y2="90000"/>
                        <a14:foregroundMark x1="6417" y1="75250" x2="8917" y2="88583"/>
                        <a14:foregroundMark x1="8917" y1="88583" x2="8917" y2="88583"/>
                        <a14:foregroundMark x1="5583" y1="81417" x2="5250" y2="82750"/>
                        <a14:foregroundMark x1="17750" y1="57250" x2="17750" y2="57250"/>
                        <a14:foregroundMark x1="67250" y1="40833" x2="73333" y2="84417"/>
                        <a14:foregroundMark x1="73333" y1="84417" x2="73333" y2="84417"/>
                      </a14:backgroundRemoval>
                    </a14:imgEffect>
                  </a14:imgLayer>
                </a14:imgProps>
              </a:ext>
              <a:ext uri="{28A0092B-C50C-407E-A947-70E740481C1C}">
                <a14:useLocalDpi xmlns:a14="http://schemas.microsoft.com/office/drawing/2010/main" val="0"/>
              </a:ext>
            </a:extLst>
          </a:blip>
          <a:srcRect/>
          <a:stretch>
            <a:fillRect/>
          </a:stretch>
        </p:blipFill>
        <p:spPr bwMode="auto">
          <a:xfrm>
            <a:off x="2651510" y="-214602"/>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2610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3"/>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spTree>
    <p:extLst>
      <p:ext uri="{BB962C8B-B14F-4D97-AF65-F5344CB8AC3E}">
        <p14:creationId xmlns:p14="http://schemas.microsoft.com/office/powerpoint/2010/main" val="29808189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FF7E6-323E-E764-9F3B-E702E4321BDE}"/>
              </a:ext>
            </a:extLst>
          </p:cNvPr>
          <p:cNvGrpSpPr/>
          <p:nvPr/>
        </p:nvGrpSpPr>
        <p:grpSpPr>
          <a:xfrm>
            <a:off x="3969203" y="246743"/>
            <a:ext cx="7685770" cy="2554545"/>
            <a:chOff x="-716245" y="1869863"/>
            <a:chExt cx="7265378" cy="1597309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15973098"/>
            </a:xfrm>
            <a:prstGeom prst="rect">
              <a:avLst/>
            </a:prstGeom>
            <a:noFill/>
          </p:spPr>
          <p:txBody>
            <a:bodyPr wrap="square">
              <a:spAutoFit/>
            </a:bodyPr>
            <a:lstStyle/>
            <a:p>
              <a:pPr algn="ct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63"/>
              <a:ext cx="7265376" cy="15973098"/>
            </a:xfrm>
            <a:prstGeom prst="rect">
              <a:avLst/>
            </a:prstGeom>
            <a:noFill/>
          </p:spPr>
          <p:txBody>
            <a:bodyPr wrap="square">
              <a:spAutoFit/>
            </a:bodyPr>
            <a:lstStyle/>
            <a:p>
              <a:pPr algn="ct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2909413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34865" y="1818895"/>
            <a:ext cx="11322269" cy="44873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lgn="ctr">
              <a:lnSpc>
                <a:spcPct val="100000"/>
              </a:lnSpc>
              <a:spcAft>
                <a:spcPts val="600"/>
              </a:spcAft>
            </a:pPr>
            <a:r>
              <a:rPr lang="vi-VN" sz="2800" b="1">
                <a:solidFill>
                  <a:srgbClr val="FF0000"/>
                </a:solidFill>
                <a:latin typeface="+mn-lt"/>
              </a:rPr>
              <a:t>Sự tích hoa bìm bịp</a:t>
            </a:r>
          </a:p>
          <a:p>
            <a:pPr indent="457200" algn="just">
              <a:lnSpc>
                <a:spcPct val="100000"/>
              </a:lnSpc>
              <a:spcAft>
                <a:spcPts val="600"/>
              </a:spcAft>
            </a:pPr>
            <a:r>
              <a:rPr lang="vi-VN" sz="2800" b="1">
                <a:latin typeface="+mn-lt"/>
              </a:rPr>
              <a:t>Ngày xưa, các loài hoa chưa có màu sắc như bây giờ.</a:t>
            </a:r>
            <a:r>
              <a:rPr lang="en-US" sz="2800" b="1">
                <a:latin typeface="+mn-lt"/>
              </a:rPr>
              <a:t> </a:t>
            </a:r>
            <a:r>
              <a:rPr lang="vi-VN" sz="2800" b="1">
                <a:latin typeface="+mn-lt"/>
              </a:rPr>
              <a:t>Bìm bịp cũng vậy.</a:t>
            </a:r>
          </a:p>
          <a:p>
            <a:pPr indent="457200" algn="just">
              <a:lnSpc>
                <a:spcPct val="100000"/>
              </a:lnSpc>
              <a:spcAft>
                <a:spcPts val="600"/>
              </a:spcAft>
            </a:pPr>
            <a:r>
              <a:rPr lang="vi-VN" sz="2800" b="1">
                <a:latin typeface="+mn-lt"/>
              </a:rPr>
              <a:t>Một hôm, bìm bịp nhìn thấy một cô tiên mặc váy</a:t>
            </a:r>
            <a:r>
              <a:rPr lang="en-US" sz="2800" b="1">
                <a:latin typeface="+mn-lt"/>
              </a:rPr>
              <a:t> </a:t>
            </a:r>
            <a:r>
              <a:rPr lang="vi-VN" sz="2800" b="1">
                <a:latin typeface="+mn-lt"/>
              </a:rPr>
              <a:t>áo nhiều màu sắc từ trên trời bay xuống. Nó cố vươn</a:t>
            </a:r>
            <a:r>
              <a:rPr lang="en-US" sz="2800" b="1">
                <a:latin typeface="+mn-lt"/>
              </a:rPr>
              <a:t> </a:t>
            </a:r>
            <a:r>
              <a:rPr lang="vi-VN" sz="2800" b="1">
                <a:latin typeface="+mn-lt"/>
              </a:rPr>
              <a:t>mình lên để ngắm cô tiên. Thấy vậy, cô tiên hỏi:</a:t>
            </a:r>
          </a:p>
          <a:p>
            <a:pPr indent="457200" algn="just">
              <a:lnSpc>
                <a:spcPct val="100000"/>
              </a:lnSpc>
              <a:spcAft>
                <a:spcPts val="600"/>
              </a:spcAft>
            </a:pPr>
            <a:r>
              <a:rPr lang="vi-VN" sz="2800" b="1">
                <a:latin typeface="+mn-lt"/>
              </a:rPr>
              <a:t>– Bìm bịp có thích màu áo của cô không?</a:t>
            </a:r>
          </a:p>
          <a:p>
            <a:pPr indent="457200" algn="just">
              <a:lnSpc>
                <a:spcPct val="100000"/>
              </a:lnSpc>
              <a:spcAft>
                <a:spcPts val="600"/>
              </a:spcAft>
            </a:pPr>
            <a:r>
              <a:rPr lang="vi-VN" sz="2800" b="1">
                <a:latin typeface="+mn-lt"/>
              </a:rPr>
              <a:t>Bìm bịp trả lời:</a:t>
            </a:r>
          </a:p>
          <a:p>
            <a:pPr indent="457200" algn="just">
              <a:lnSpc>
                <a:spcPct val="100000"/>
              </a:lnSpc>
              <a:spcAft>
                <a:spcPts val="600"/>
              </a:spcAft>
            </a:pPr>
            <a:r>
              <a:rPr lang="vi-VN" sz="2800" b="1">
                <a:latin typeface="+mn-lt"/>
              </a:rPr>
              <a:t>– Cháu thích lắm, nhất là màu tím ạ!</a:t>
            </a:r>
          </a:p>
        </p:txBody>
      </p:sp>
      <p:sp>
        <p:nvSpPr>
          <p:cNvPr id="9" name="Title 1"/>
          <p:cNvSpPr txBox="1">
            <a:spLocks/>
          </p:cNvSpPr>
          <p:nvPr/>
        </p:nvSpPr>
        <p:spPr>
          <a:xfrm>
            <a:off x="334611" y="351441"/>
            <a:ext cx="1174785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FF"/>
                </a:solidFill>
                <a:latin typeface="Arial-Rounded-Bold"/>
              </a:rPr>
              <a:t>1. </a:t>
            </a:r>
            <a:r>
              <a:rPr lang="en-US" sz="2800" b="1">
                <a:solidFill>
                  <a:srgbClr val="000000"/>
                </a:solidFill>
                <a:latin typeface="Arial-BoldMT"/>
              </a:rPr>
              <a:t>Đọc truyện “Sự tích hoa bìm bịp” và bài văn kể lại câu chuyện</a:t>
            </a:r>
          </a:p>
          <a:p>
            <a:r>
              <a:rPr lang="vi-VN" sz="2800" b="1">
                <a:solidFill>
                  <a:srgbClr val="000000"/>
                </a:solidFill>
                <a:latin typeface="Arial-BoldMT"/>
              </a:rPr>
              <a:t>“Sự tích hoa bìm bịp” của bạn Hương Thu rồi thực hiện yêu cầu:</a:t>
            </a:r>
            <a:endParaRPr lang="en-US" sz="2800" b="1" dirty="0">
              <a:solidFill>
                <a:srgbClr val="F94A29"/>
              </a:solidFill>
              <a:latin typeface="+mn-lt"/>
            </a:endParaRPr>
          </a:p>
        </p:txBody>
      </p:sp>
      <p:pic>
        <p:nvPicPr>
          <p:cNvPr id="3" name="Picture 2">
            <a:extLst>
              <a:ext uri="{FF2B5EF4-FFF2-40B4-BE49-F238E27FC236}">
                <a16:creationId xmlns:a16="http://schemas.microsoft.com/office/drawing/2014/main" id="{DCB26F88-686A-A1EC-EA8D-7BF350D7124E}"/>
              </a:ext>
            </a:extLst>
          </p:cNvPr>
          <p:cNvPicPr>
            <a:picLocks noChangeAspect="1"/>
          </p:cNvPicPr>
          <p:nvPr/>
        </p:nvPicPr>
        <p:blipFill>
          <a:blip r:embed="rId3"/>
          <a:stretch>
            <a:fillRect/>
          </a:stretch>
        </p:blipFill>
        <p:spPr>
          <a:xfrm>
            <a:off x="8484385" y="4225160"/>
            <a:ext cx="2591341" cy="2081048"/>
          </a:xfrm>
          <a:prstGeom prst="rect">
            <a:avLst/>
          </a:prstGeom>
          <a:ln>
            <a:noFill/>
          </a:ln>
          <a:effectLst>
            <a:softEdge rad="112500"/>
          </a:effectLst>
        </p:spPr>
      </p:pic>
    </p:spTree>
    <p:extLst>
      <p:ext uri="{BB962C8B-B14F-4D97-AF65-F5344CB8AC3E}">
        <p14:creationId xmlns:p14="http://schemas.microsoft.com/office/powerpoint/2010/main" val="160473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690398" y="1020214"/>
            <a:ext cx="10811203" cy="47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400" b="1" i="0" u="none" strike="noStrike" kern="1200" cap="none" spc="0" normalizeH="0" baseline="0" noProof="0">
                <a:ln>
                  <a:noFill/>
                </a:ln>
                <a:solidFill>
                  <a:prstClr val="black"/>
                </a:solidFill>
                <a:effectLst/>
                <a:uLnTx/>
                <a:uFillTx/>
                <a:latin typeface="+mn-lt"/>
              </a:rPr>
              <a:t>Cô tiên dịu dàng:</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400" b="1" i="0" u="none" strike="noStrike" kern="1200" cap="none" spc="0" normalizeH="0" baseline="0" noProof="0">
                <a:ln>
                  <a:noFill/>
                </a:ln>
                <a:solidFill>
                  <a:prstClr val="black"/>
                </a:solidFill>
                <a:effectLst/>
                <a:uLnTx/>
                <a:uFillTx/>
                <a:latin typeface="+mn-lt"/>
              </a:rPr>
              <a:t>– Cô sẽ cho cháu bốn viên ngọc có thể</a:t>
            </a:r>
            <a:r>
              <a:rPr kumimoji="0" lang="en-US" sz="2400" b="1" i="0" u="none" strike="noStrike" kern="1200" cap="none" spc="0" normalizeH="0" noProof="0">
                <a:ln>
                  <a:noFill/>
                </a:ln>
                <a:solidFill>
                  <a:prstClr val="black"/>
                </a:solidFill>
                <a:effectLst/>
                <a:uLnTx/>
                <a:uFillTx/>
                <a:latin typeface="+mn-lt"/>
              </a:rPr>
              <a:t> </a:t>
            </a:r>
            <a:r>
              <a:rPr kumimoji="0" lang="vi-VN" sz="2400" b="1" i="0" u="none" strike="noStrike" kern="1200" cap="none" spc="0" normalizeH="0" baseline="0" noProof="0">
                <a:ln>
                  <a:noFill/>
                </a:ln>
                <a:solidFill>
                  <a:prstClr val="black"/>
                </a:solidFill>
                <a:effectLst/>
                <a:uLnTx/>
                <a:uFillTx/>
                <a:latin typeface="+mn-lt"/>
              </a:rPr>
              <a:t>hoá phép ra các màu yêu thích.</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400" b="1" i="0" u="none" strike="noStrike" kern="1200" cap="none" spc="0" normalizeH="0" baseline="0" noProof="0">
                <a:ln>
                  <a:noFill/>
                </a:ln>
                <a:solidFill>
                  <a:prstClr val="black"/>
                </a:solidFill>
                <a:effectLst/>
                <a:uLnTx/>
                <a:uFillTx/>
                <a:latin typeface="+mn-lt"/>
              </a:rPr>
              <a:t>Nhận những viên ngọc quý, bìm bịp</a:t>
            </a:r>
            <a:r>
              <a:rPr kumimoji="0" lang="en-US" sz="2400" b="1" i="0" u="none" strike="noStrike" kern="1200" cap="none" spc="0" normalizeH="0" noProof="0">
                <a:ln>
                  <a:noFill/>
                </a:ln>
                <a:solidFill>
                  <a:prstClr val="black"/>
                </a:solidFill>
                <a:effectLst/>
                <a:uLnTx/>
                <a:uFillTx/>
                <a:latin typeface="+mn-lt"/>
              </a:rPr>
              <a:t> </a:t>
            </a:r>
            <a:r>
              <a:rPr kumimoji="0" lang="vi-VN" sz="2400" b="1" i="0" u="none" strike="noStrike" kern="1200" cap="none" spc="0" normalizeH="0" baseline="0" noProof="0">
                <a:ln>
                  <a:noFill/>
                </a:ln>
                <a:solidFill>
                  <a:prstClr val="black"/>
                </a:solidFill>
                <a:effectLst/>
                <a:uLnTx/>
                <a:uFillTx/>
                <a:latin typeface="+mn-lt"/>
              </a:rPr>
              <a:t>cảm ơn cô tiên rồi vươn lên cao.</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400" b="1" i="0" u="none" strike="noStrike" kern="1200" cap="none" spc="0" normalizeH="0" baseline="0" noProof="0">
                <a:ln>
                  <a:noFill/>
                </a:ln>
                <a:solidFill>
                  <a:prstClr val="black"/>
                </a:solidFill>
                <a:effectLst/>
                <a:uLnTx/>
                <a:uFillTx/>
                <a:latin typeface="+mn-lt"/>
              </a:rPr>
              <a:t>Thấy trên giàn có chùm nụ mướp, nó tung viên ngọc vàng lên. Nụ mướp</a:t>
            </a:r>
            <a:r>
              <a:rPr kumimoji="0" lang="en-US" sz="2400" b="1" i="0" u="none" strike="noStrike" kern="1200" cap="none" spc="0" normalizeH="0" noProof="0">
                <a:ln>
                  <a:noFill/>
                </a:ln>
                <a:solidFill>
                  <a:prstClr val="black"/>
                </a:solidFill>
                <a:effectLst/>
                <a:uLnTx/>
                <a:uFillTx/>
                <a:latin typeface="+mn-lt"/>
              </a:rPr>
              <a:t> </a:t>
            </a:r>
            <a:r>
              <a:rPr kumimoji="0" lang="vi-VN" sz="2400" b="1" i="0" u="none" strike="noStrike" kern="1200" cap="none" spc="0" normalizeH="0" baseline="0" noProof="0">
                <a:ln>
                  <a:noFill/>
                </a:ln>
                <a:solidFill>
                  <a:prstClr val="black"/>
                </a:solidFill>
                <a:effectLst/>
                <a:uLnTx/>
                <a:uFillTx/>
                <a:latin typeface="+mn-lt"/>
              </a:rPr>
              <a:t>nở ra một đám hoa vàng rực rỡ.</a:t>
            </a:r>
          </a:p>
          <a:p>
            <a:pPr lvl="0" indent="457200" algn="just">
              <a:lnSpc>
                <a:spcPct val="100000"/>
              </a:lnSpc>
              <a:spcAft>
                <a:spcPts val="600"/>
              </a:spcAft>
            </a:pPr>
            <a:r>
              <a:rPr kumimoji="0" lang="vi-VN" sz="2400" b="1" i="0" u="none" strike="noStrike" kern="1200" cap="none" spc="0" normalizeH="0" baseline="0" noProof="0">
                <a:ln>
                  <a:noFill/>
                </a:ln>
                <a:solidFill>
                  <a:prstClr val="black"/>
                </a:solidFill>
                <a:effectLst/>
                <a:uLnTx/>
                <a:uFillTx/>
                <a:latin typeface="+mn-lt"/>
              </a:rPr>
              <a:t>Bìm bịp nghiêng người xuống, thấy</a:t>
            </a:r>
            <a:r>
              <a:rPr lang="en-US" sz="2400" b="1">
                <a:solidFill>
                  <a:prstClr val="black"/>
                </a:solidFill>
                <a:latin typeface="+mn-lt"/>
              </a:rPr>
              <a:t> </a:t>
            </a:r>
            <a:r>
              <a:rPr lang="en-US" sz="2400" b="1">
                <a:solidFill>
                  <a:prstClr val="black"/>
                </a:solidFill>
                <a:latin typeface="Arial" panose="020B0604020202020204" pitchFamily="34" charset="0"/>
                <a:cs typeface="Arial" panose="020B0604020202020204" pitchFamily="34" charset="0"/>
              </a:rPr>
              <a:t>mấy cây mào gà sắp nở hoa, nó liền tung lên viên ngọc màu đỏ. Thế là mào gà khoe sắc hoa thắm đỏ.</a:t>
            </a:r>
          </a:p>
          <a:p>
            <a:pPr lvl="0" indent="457200" algn="just">
              <a:lnSpc>
                <a:spcPct val="100000"/>
              </a:lnSpc>
              <a:spcAft>
                <a:spcPts val="600"/>
              </a:spcAft>
            </a:pPr>
            <a:r>
              <a:rPr lang="vi-VN" sz="2400" b="1">
                <a:solidFill>
                  <a:prstClr val="black"/>
                </a:solidFill>
                <a:latin typeface="+mn-lt"/>
              </a:rPr>
              <a:t>Bìm bịp nhìn lên trời, bắt gặp toàn mây trắng. Nó nghĩ thầm: “Phải điểm</a:t>
            </a:r>
            <a:r>
              <a:rPr lang="en-US" sz="2400" b="1">
                <a:solidFill>
                  <a:prstClr val="black"/>
                </a:solidFill>
                <a:latin typeface="+mn-lt"/>
              </a:rPr>
              <a:t> </a:t>
            </a:r>
            <a:r>
              <a:rPr lang="vi-VN" sz="2400" b="1">
                <a:solidFill>
                  <a:prstClr val="black"/>
                </a:solidFill>
                <a:latin typeface="+mn-lt"/>
              </a:rPr>
              <a:t>thêm màu mây xanh mới được!”. Nó tung lên trời viên ngọc thứ ba. Thoắt</a:t>
            </a:r>
            <a:r>
              <a:rPr lang="en-US" sz="2400" b="1">
                <a:solidFill>
                  <a:prstClr val="black"/>
                </a:solidFill>
                <a:latin typeface="+mn-lt"/>
              </a:rPr>
              <a:t> </a:t>
            </a:r>
            <a:r>
              <a:rPr lang="vi-VN" sz="2400" b="1">
                <a:solidFill>
                  <a:prstClr val="black"/>
                </a:solidFill>
                <a:latin typeface="+mn-lt"/>
              </a:rPr>
              <a:t>cái, bầu trời trở nên biếc xanh.</a:t>
            </a:r>
          </a:p>
          <a:p>
            <a:pPr lvl="0" indent="457200" algn="just">
              <a:lnSpc>
                <a:spcPct val="100000"/>
              </a:lnSpc>
              <a:spcAft>
                <a:spcPts val="600"/>
              </a:spcAft>
            </a:pPr>
            <a:r>
              <a:rPr lang="vi-VN" sz="2400" b="1">
                <a:solidFill>
                  <a:prstClr val="black"/>
                </a:solidFill>
                <a:latin typeface="+mn-lt"/>
              </a:rPr>
              <a:t>Bìm bịp chỉ còn lại viên ngọc màu tím, màu mà nó thích nhất. Nó liền tung</a:t>
            </a:r>
            <a:r>
              <a:rPr lang="en-US" sz="2400" b="1">
                <a:solidFill>
                  <a:prstClr val="black"/>
                </a:solidFill>
                <a:latin typeface="+mn-lt"/>
              </a:rPr>
              <a:t> </a:t>
            </a:r>
            <a:r>
              <a:rPr lang="vi-VN" sz="2400" b="1">
                <a:solidFill>
                  <a:prstClr val="black"/>
                </a:solidFill>
                <a:latin typeface="+mn-lt"/>
              </a:rPr>
              <a:t>viên ngọc tím lên đầu mình. Tức thì, bìm bịp đơm những nụ hoa tím ngắt.</a:t>
            </a:r>
          </a:p>
          <a:p>
            <a:pPr lvl="0" indent="457200" algn="just">
              <a:lnSpc>
                <a:spcPct val="100000"/>
              </a:lnSpc>
              <a:spcAft>
                <a:spcPts val="600"/>
              </a:spcAft>
            </a:pPr>
            <a:r>
              <a:rPr lang="en-US" sz="2400" b="1">
                <a:solidFill>
                  <a:prstClr val="black"/>
                </a:solidFill>
                <a:latin typeface="+mn-lt"/>
              </a:rPr>
              <a:t>					</a:t>
            </a:r>
            <a:r>
              <a:rPr lang="vi-VN" sz="2000" b="1" i="1">
                <a:solidFill>
                  <a:prstClr val="black"/>
                </a:solidFill>
                <a:latin typeface="+mn-lt"/>
              </a:rPr>
              <a:t>Theo Truyện cổ tích Việt Nam</a:t>
            </a:r>
            <a:endParaRPr kumimoji="0" lang="en-US" sz="2400" b="1" i="1"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25747754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434865" y="1087821"/>
            <a:ext cx="11322269" cy="51868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ctr">
              <a:lnSpc>
                <a:spcPct val="100000"/>
              </a:lnSpc>
              <a:spcBef>
                <a:spcPts val="0"/>
              </a:spcBef>
              <a:spcAft>
                <a:spcPts val="600"/>
              </a:spcAft>
            </a:pPr>
            <a:r>
              <a:rPr lang="vi-VN" sz="2800" b="1">
                <a:solidFill>
                  <a:srgbClr val="FF0000"/>
                </a:solidFill>
                <a:latin typeface="Arial" panose="020B0604020202020204" pitchFamily="34" charset="0"/>
                <a:ea typeface="+mn-ea"/>
                <a:cs typeface="+mn-cs"/>
              </a:rPr>
              <a:t>Sự tích hoa bìm bịp</a:t>
            </a:r>
          </a:p>
          <a:p>
            <a:pPr lvl="0" indent="457200" algn="just">
              <a:lnSpc>
                <a:spcPct val="100000"/>
              </a:lnSpc>
              <a:spcAft>
                <a:spcPts val="600"/>
              </a:spcAft>
            </a:pPr>
            <a:r>
              <a:rPr lang="vi-VN" sz="2800" b="1">
                <a:latin typeface="Arial" panose="020B0604020202020204" pitchFamily="34" charset="0"/>
              </a:rPr>
              <a:t>Sáng sớm, tôi vươn mình đón những tia nắng đầu tiên. Nhìn chiếc áo</a:t>
            </a:r>
            <a:r>
              <a:rPr lang="en-US" sz="2800" b="1">
                <a:latin typeface="Arial" panose="020B0604020202020204" pitchFamily="34" charset="0"/>
              </a:rPr>
              <a:t> </a:t>
            </a:r>
            <a:r>
              <a:rPr lang="vi-VN" sz="2800" b="1">
                <a:latin typeface="Arial" panose="020B0604020202020204" pitchFamily="34" charset="0"/>
              </a:rPr>
              <a:t>tím biêng biếc dưới ánh mặt trời, lòng tôi hân hoan. Chuyện xảy ra đối với</a:t>
            </a:r>
            <a:r>
              <a:rPr lang="en-US" sz="2800" b="1">
                <a:latin typeface="Arial" panose="020B0604020202020204" pitchFamily="34" charset="0"/>
              </a:rPr>
              <a:t> </a:t>
            </a:r>
            <a:r>
              <a:rPr lang="vi-VN" sz="2800" b="1">
                <a:latin typeface="Arial" panose="020B0604020202020204" pitchFamily="34" charset="0"/>
              </a:rPr>
              <a:t>tôi như một giấc mơ.</a:t>
            </a:r>
          </a:p>
          <a:p>
            <a:pPr lvl="0" indent="457200" algn="just">
              <a:lnSpc>
                <a:spcPct val="100000"/>
              </a:lnSpc>
              <a:spcAft>
                <a:spcPts val="600"/>
              </a:spcAft>
            </a:pPr>
            <a:r>
              <a:rPr lang="vi-VN" sz="2800" b="1">
                <a:latin typeface="Arial" panose="020B0604020202020204" pitchFamily="34" charset="0"/>
              </a:rPr>
              <a:t>Tôi là bìm bịp. Tôi sống cùng với anh mướp và chị mào gà trong một khu</a:t>
            </a:r>
            <a:r>
              <a:rPr lang="en-US" sz="2800" b="1">
                <a:latin typeface="Arial" panose="020B0604020202020204" pitchFamily="34" charset="0"/>
              </a:rPr>
              <a:t> </a:t>
            </a:r>
            <a:r>
              <a:rPr lang="vi-VN" sz="2800" b="1">
                <a:latin typeface="Arial" panose="020B0604020202020204" pitchFamily="34" charset="0"/>
              </a:rPr>
              <a:t>vườn nhỏ. Hôm ấy, khi đang vui đùa với các bạn, tôi nhìn thấy một cô tiên</a:t>
            </a:r>
            <a:r>
              <a:rPr lang="en-US" sz="2800" b="1">
                <a:latin typeface="Arial" panose="020B0604020202020204" pitchFamily="34" charset="0"/>
              </a:rPr>
              <a:t> </a:t>
            </a:r>
            <a:r>
              <a:rPr lang="vi-VN" sz="2800" b="1">
                <a:latin typeface="Arial" panose="020B0604020202020204" pitchFamily="34" charset="0"/>
              </a:rPr>
              <a:t>mặc một bộ váy áo màu sắc rực rỡ từ trên trời bay xuống. Thấy cô tiên xinh</a:t>
            </a:r>
            <a:r>
              <a:rPr lang="en-US" sz="2800" b="1">
                <a:latin typeface="Arial" panose="020B0604020202020204" pitchFamily="34" charset="0"/>
              </a:rPr>
              <a:t> </a:t>
            </a:r>
            <a:r>
              <a:rPr lang="vi-VN" sz="2800" b="1">
                <a:latin typeface="Arial" panose="020B0604020202020204" pitchFamily="34" charset="0"/>
              </a:rPr>
              <a:t>đẹp, tôi cố vươn mình lên để nhìn ngắm. Thấy vậy, cô tiên lại gần tôi và hỏi:</a:t>
            </a:r>
          </a:p>
          <a:p>
            <a:pPr lvl="0" indent="457200" algn="just">
              <a:lnSpc>
                <a:spcPct val="100000"/>
              </a:lnSpc>
              <a:spcAft>
                <a:spcPts val="600"/>
              </a:spcAft>
            </a:pPr>
            <a:r>
              <a:rPr lang="vi-VN" sz="2800" b="1">
                <a:latin typeface="Arial" panose="020B0604020202020204" pitchFamily="34" charset="0"/>
              </a:rPr>
              <a:t>– Bìm bịp có thích màu áo của cô không?</a:t>
            </a:r>
            <a:endParaRPr lang="en-US" sz="2800" b="1">
              <a:latin typeface="Arial" panose="020B0604020202020204" pitchFamily="34" charset="0"/>
            </a:endParaRPr>
          </a:p>
          <a:p>
            <a:pPr lvl="0" indent="457200" algn="just">
              <a:lnSpc>
                <a:spcPct val="100000"/>
              </a:lnSpc>
              <a:spcAft>
                <a:spcPts val="600"/>
              </a:spcAft>
            </a:pPr>
            <a:r>
              <a:rPr lang="vi-VN" sz="2800" b="1">
                <a:latin typeface="Arial" panose="020B0604020202020204" pitchFamily="34" charset="0"/>
              </a:rPr>
              <a:t>Tôi rụt rè:</a:t>
            </a:r>
          </a:p>
          <a:p>
            <a:pPr lvl="0" indent="457200" algn="just">
              <a:lnSpc>
                <a:spcPct val="100000"/>
              </a:lnSpc>
              <a:spcAft>
                <a:spcPts val="600"/>
              </a:spcAft>
            </a:pPr>
            <a:r>
              <a:rPr lang="vi-VN" sz="2800" b="1">
                <a:latin typeface="Arial" panose="020B0604020202020204" pitchFamily="34" charset="0"/>
              </a:rPr>
              <a:t>– Cháu thích lắm, nhất là màu tím ạ!</a:t>
            </a:r>
          </a:p>
          <a:p>
            <a:pPr lvl="0" indent="457200" algn="just">
              <a:lnSpc>
                <a:spcPct val="100000"/>
              </a:lnSpc>
              <a:spcAft>
                <a:spcPts val="600"/>
              </a:spcAft>
            </a:pPr>
            <a:endParaRPr lang="vi-VN" sz="2800" b="1">
              <a:latin typeface="Arial" panose="020B0604020202020204" pitchFamily="34" charset="0"/>
            </a:endParaRPr>
          </a:p>
        </p:txBody>
      </p:sp>
      <p:pic>
        <p:nvPicPr>
          <p:cNvPr id="2" name="Picture 1">
            <a:extLst>
              <a:ext uri="{FF2B5EF4-FFF2-40B4-BE49-F238E27FC236}">
                <a16:creationId xmlns:a16="http://schemas.microsoft.com/office/drawing/2014/main" id="{CFFADD86-B620-6A6C-904F-8CA80D91DDE5}"/>
              </a:ext>
            </a:extLst>
          </p:cNvPr>
          <p:cNvPicPr>
            <a:picLocks noChangeAspect="1"/>
          </p:cNvPicPr>
          <p:nvPr/>
        </p:nvPicPr>
        <p:blipFill>
          <a:blip r:embed="rId3"/>
          <a:stretch>
            <a:fillRect/>
          </a:stretch>
        </p:blipFill>
        <p:spPr>
          <a:xfrm>
            <a:off x="8957350" y="4317453"/>
            <a:ext cx="2591341" cy="2081048"/>
          </a:xfrm>
          <a:prstGeom prst="rect">
            <a:avLst/>
          </a:prstGeom>
          <a:ln>
            <a:noFill/>
          </a:ln>
          <a:effectLst>
            <a:softEdge rad="112500"/>
          </a:effectLst>
        </p:spPr>
      </p:pic>
    </p:spTree>
    <p:extLst>
      <p:ext uri="{BB962C8B-B14F-4D97-AF65-F5344CB8AC3E}">
        <p14:creationId xmlns:p14="http://schemas.microsoft.com/office/powerpoint/2010/main" val="4265063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C4E5A1-20AD-5F5A-F0CC-C101C735C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59"/>
            <a:ext cx="12192000" cy="7951139"/>
          </a:xfrm>
          <a:prstGeom prst="rect">
            <a:avLst/>
          </a:prstGeom>
        </p:spPr>
      </p:pic>
      <p:sp>
        <p:nvSpPr>
          <p:cNvPr id="7" name="Title 1"/>
          <p:cNvSpPr txBox="1">
            <a:spLocks/>
          </p:cNvSpPr>
          <p:nvPr/>
        </p:nvSpPr>
        <p:spPr>
          <a:xfrm>
            <a:off x="704850" y="0"/>
            <a:ext cx="11052284" cy="4619297"/>
          </a:xfrm>
          <a:prstGeom prst="rect">
            <a:avLst/>
          </a:prstGeom>
          <a:solidFill>
            <a:schemeClr val="bg1">
              <a:alpha val="72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Cô tiên dịu dàng:</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 Cô sẽ cho cháu bốn viên ngọc có thể hoá phép ra các màu yêu thích.</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Tôi sung sướng nói lời cảm ơn cô tiên rồi vươn lên cao.</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Gặp anh mướp ở trên giàn, tôi tặng anh viên ngọc vàng. Anh mướp</a:t>
            </a:r>
            <a:r>
              <a:rPr kumimoji="0" lang="en-US" sz="2800" b="1" i="0" u="none" strike="noStrike" kern="1200" cap="none" spc="0" normalizeH="0" noProof="0">
                <a:ln>
                  <a:noFill/>
                </a:ln>
                <a:solidFill>
                  <a:prstClr val="black"/>
                </a:solidFill>
                <a:effectLst/>
                <a:uLnTx/>
                <a:uFillTx/>
                <a:latin typeface="Arial" panose="020B0604020202020204" pitchFamily="34" charset="0"/>
                <a:ea typeface="+mj-ea"/>
                <a:cs typeface="+mj-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vươn tay ra đỡ lấy viên ngọc, tức thì, những nụ mướp xinh xắn bung nở</a:t>
            </a:r>
            <a:r>
              <a:rPr kumimoji="0" lang="en-US" sz="2800" b="1" i="0" u="none" strike="noStrike" kern="1200" cap="none" spc="0" normalizeH="0" noProof="0">
                <a:ln>
                  <a:noFill/>
                </a:ln>
                <a:solidFill>
                  <a:prstClr val="black"/>
                </a:solidFill>
                <a:effectLst/>
                <a:uLnTx/>
                <a:uFillTx/>
                <a:latin typeface="Arial" panose="020B0604020202020204" pitchFamily="34" charset="0"/>
                <a:ea typeface="+mj-ea"/>
                <a:cs typeface="+mj-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những cánh vàng rực rỡ.</a:t>
            </a:r>
          </a:p>
          <a:p>
            <a:pPr marL="0" marR="0" lvl="0" indent="457200" algn="just" defTabSz="914400" rtl="0" eaLnBrk="1" fontAlgn="auto" latinLnBrk="0" hangingPunct="1">
              <a:lnSpc>
                <a:spcPct val="100000"/>
              </a:lnSpc>
              <a:spcBef>
                <a:spcPct val="0"/>
              </a:spcBef>
              <a:spcAft>
                <a:spcPts val="60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Rời nhà anh mướp, tôi ghé thăm mấy chị mào gà sắp nở hoa. Nhận viên</a:t>
            </a:r>
            <a:r>
              <a:rPr kumimoji="0" lang="en-US" sz="2800" b="1" i="0" u="none" strike="noStrike" kern="1200" cap="none" spc="0" normalizeH="0" noProof="0">
                <a:ln>
                  <a:noFill/>
                </a:ln>
                <a:solidFill>
                  <a:prstClr val="black"/>
                </a:solidFill>
                <a:effectLst/>
                <a:uLnTx/>
                <a:uFillTx/>
                <a:latin typeface="Arial" panose="020B0604020202020204" pitchFamily="34" charset="0"/>
                <a:ea typeface="+mj-ea"/>
                <a:cs typeface="+mj-cs"/>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j-ea"/>
                <a:cs typeface="+mj-cs"/>
              </a:rPr>
              <a:t>ngọc màu đỏ tôi tặng, mào gà kiêu hãnh khoe sắc hoa thắm đỏ.</a:t>
            </a:r>
          </a:p>
        </p:txBody>
      </p:sp>
    </p:spTree>
    <p:extLst>
      <p:ext uri="{BB962C8B-B14F-4D97-AF65-F5344CB8AC3E}">
        <p14:creationId xmlns:p14="http://schemas.microsoft.com/office/powerpoint/2010/main" val="2491399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p:cNvSpPr txBox="1">
            <a:spLocks/>
          </p:cNvSpPr>
          <p:nvPr/>
        </p:nvSpPr>
        <p:spPr>
          <a:xfrm>
            <a:off x="434865" y="835572"/>
            <a:ext cx="11322269" cy="5470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algn="just">
              <a:lnSpc>
                <a:spcPct val="100000"/>
              </a:lnSpc>
              <a:spcAft>
                <a:spcPts val="600"/>
              </a:spcAft>
            </a:pPr>
            <a:r>
              <a:rPr lang="vi-VN" sz="2800" b="1">
                <a:solidFill>
                  <a:prstClr val="black"/>
                </a:solidFill>
                <a:latin typeface="Arial" panose="020B0604020202020204" pitchFamily="34" charset="0"/>
              </a:rPr>
              <a:t>Tôi vui sướng ngẩng đầu lên. Lúc này, trên đầu tôi là bầu trời với những</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đám mây trắng bồng bềnh trôi. Tôi thầm nghĩ: “Nếu những đám mây có</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màu xanh thì thật tuyệt!”. Tôi tung lên trời viên ngọc thứ ba. Thoắt cái, bầu</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trời trở nên biếc xanh.</a:t>
            </a:r>
          </a:p>
          <a:p>
            <a:pPr lvl="0" indent="457200" algn="just">
              <a:lnSpc>
                <a:spcPct val="100000"/>
              </a:lnSpc>
              <a:spcAft>
                <a:spcPts val="600"/>
              </a:spcAft>
            </a:pPr>
            <a:r>
              <a:rPr lang="vi-VN" sz="2800" b="1">
                <a:solidFill>
                  <a:prstClr val="black"/>
                </a:solidFill>
                <a:latin typeface="Arial" panose="020B0604020202020204" pitchFamily="34" charset="0"/>
              </a:rPr>
              <a:t>Lúc ấy, trên tay tôi chỉ còn lại duy nhất viên ngọc màu tím, màu mà tôi</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thích nhất. Tôi quyết định gắn viên ngọc tím lên đầu mình. Tức thì, những</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nụ hoa bé xinh trên áo tôi đơm màu tím ngắt.</a:t>
            </a:r>
          </a:p>
          <a:p>
            <a:pPr lvl="0" indent="457200" algn="just">
              <a:lnSpc>
                <a:spcPct val="100000"/>
              </a:lnSpc>
              <a:spcAft>
                <a:spcPts val="600"/>
              </a:spcAft>
            </a:pPr>
            <a:r>
              <a:rPr lang="vi-VN" sz="2800" b="1">
                <a:solidFill>
                  <a:prstClr val="black"/>
                </a:solidFill>
                <a:latin typeface="Arial" panose="020B0604020202020204" pitchFamily="34" charset="0"/>
              </a:rPr>
              <a:t>Tôi, anh mướp và chị mào gà sung sướng nắm tay nhau vui hát.</a:t>
            </a:r>
            <a:endParaRPr lang="en-US" sz="2800" b="1">
              <a:solidFill>
                <a:prstClr val="black"/>
              </a:solidFill>
              <a:latin typeface="Arial" panose="020B0604020202020204" pitchFamily="34" charset="0"/>
            </a:endParaRPr>
          </a:p>
          <a:p>
            <a:pPr lvl="0" indent="457200" algn="just">
              <a:lnSpc>
                <a:spcPct val="100000"/>
              </a:lnSpc>
              <a:spcAft>
                <a:spcPts val="600"/>
              </a:spcAft>
            </a:pPr>
            <a:r>
              <a:rPr lang="vi-VN" sz="2800" b="1">
                <a:solidFill>
                  <a:prstClr val="black"/>
                </a:solidFill>
                <a:latin typeface="Arial" panose="020B0604020202020204" pitchFamily="34" charset="0"/>
              </a:rPr>
              <a:t>Từ đó, chúng tôi hứa sẽ cùng nhau đem những sắc màu rực rỡ làm đẹp</a:t>
            </a:r>
            <a:r>
              <a:rPr lang="en-US" sz="2800" b="1">
                <a:solidFill>
                  <a:prstClr val="black"/>
                </a:solidFill>
                <a:latin typeface="Arial" panose="020B0604020202020204" pitchFamily="34" charset="0"/>
              </a:rPr>
              <a:t> </a:t>
            </a:r>
            <a:r>
              <a:rPr lang="vi-VN" sz="2800" b="1">
                <a:solidFill>
                  <a:prstClr val="black"/>
                </a:solidFill>
                <a:latin typeface="Arial" panose="020B0604020202020204" pitchFamily="34" charset="0"/>
              </a:rPr>
              <a:t>cho cuộc sống mến yêu</a:t>
            </a:r>
            <a:endParaRPr lang="en-US" sz="2800" b="1">
              <a:solidFill>
                <a:prstClr val="black"/>
              </a:solidFill>
              <a:latin typeface="Arial" panose="020B0604020202020204" pitchFamily="34" charset="0"/>
            </a:endParaRPr>
          </a:p>
          <a:p>
            <a:pPr lvl="0" indent="457200" algn="just">
              <a:lnSpc>
                <a:spcPct val="100000"/>
              </a:lnSpc>
              <a:spcAft>
                <a:spcPts val="600"/>
              </a:spcAft>
            </a:pPr>
            <a:r>
              <a:rPr lang="en-US" sz="2800" b="1">
                <a:solidFill>
                  <a:prstClr val="black"/>
                </a:solidFill>
                <a:latin typeface="Arial" panose="020B0604020202020204" pitchFamily="34" charset="0"/>
              </a:rPr>
              <a:t>							</a:t>
            </a:r>
            <a:r>
              <a:rPr lang="vi-VN" sz="2800" b="1" i="1">
                <a:solidFill>
                  <a:prstClr val="black"/>
                </a:solidFill>
                <a:latin typeface="Arial" panose="020B0604020202020204" pitchFamily="34" charset="0"/>
              </a:rPr>
              <a:t>Hương Thu</a:t>
            </a:r>
            <a:endParaRPr kumimoji="0" lang="vi-VN" sz="2800" b="1" i="1"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5515013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75" y="163462"/>
            <a:ext cx="11747851" cy="1325563"/>
          </a:xfrm>
        </p:spPr>
        <p:txBody>
          <a:bodyPr vert="horz" lIns="91440" tIns="45720" rIns="91440" bIns="45720" rtlCol="0" anchor="ctr">
            <a:noAutofit/>
          </a:bodyPr>
          <a:lstStyle/>
          <a:p>
            <a:pPr algn="just"/>
            <a:r>
              <a:rPr lang="en-US" sz="2800" b="1" dirty="0">
                <a:solidFill>
                  <a:srgbClr val="F94A29"/>
                </a:solidFill>
                <a:latin typeface="+mn-lt"/>
              </a:rPr>
              <a:t>1. </a:t>
            </a:r>
            <a:r>
              <a:rPr lang="en-US" sz="2800" b="1" dirty="0" err="1">
                <a:solidFill>
                  <a:srgbClr val="F94A29"/>
                </a:solidFill>
                <a:latin typeface="+mn-lt"/>
              </a:rPr>
              <a:t>Sau</a:t>
            </a:r>
            <a:r>
              <a:rPr lang="en-US" sz="2800" b="1" dirty="0">
                <a:solidFill>
                  <a:srgbClr val="F94A29"/>
                </a:solidFill>
                <a:latin typeface="+mn-lt"/>
              </a:rPr>
              <a:t> </a:t>
            </a:r>
            <a:r>
              <a:rPr lang="en-US" sz="2800" b="1" dirty="0" err="1">
                <a:solidFill>
                  <a:srgbClr val="F94A29"/>
                </a:solidFill>
                <a:latin typeface="+mn-lt"/>
              </a:rPr>
              <a:t>khi</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xong</a:t>
            </a:r>
            <a:r>
              <a:rPr lang="en-US" sz="2800" b="1" dirty="0">
                <a:solidFill>
                  <a:srgbClr val="F94A29"/>
                </a:solidFill>
                <a:latin typeface="+mn-lt"/>
              </a:rPr>
              <a:t> </a:t>
            </a:r>
            <a:r>
              <a:rPr lang="en-US" sz="2800" b="1" dirty="0" err="1">
                <a:solidFill>
                  <a:srgbClr val="F94A29"/>
                </a:solidFill>
                <a:latin typeface="+mn-lt"/>
              </a:rPr>
              <a:t>bài</a:t>
            </a:r>
            <a:r>
              <a:rPr lang="en-US" sz="2800" b="1" dirty="0">
                <a:solidFill>
                  <a:srgbClr val="F94A29"/>
                </a:solidFill>
                <a:latin typeface="+mn-lt"/>
              </a:rPr>
              <a:t> “Ai </a:t>
            </a:r>
            <a:r>
              <a:rPr lang="en-US" sz="2800" b="1" dirty="0" err="1">
                <a:solidFill>
                  <a:srgbClr val="F94A29"/>
                </a:solidFill>
                <a:latin typeface="+mn-lt"/>
              </a:rPr>
              <a:t>tài</a:t>
            </a:r>
            <a:r>
              <a:rPr lang="en-US" sz="2800" b="1" dirty="0">
                <a:solidFill>
                  <a:srgbClr val="F94A29"/>
                </a:solidFill>
                <a:latin typeface="+mn-lt"/>
              </a:rPr>
              <a:t> </a:t>
            </a:r>
            <a:r>
              <a:rPr lang="en-US" sz="2800" b="1" dirty="0" err="1">
                <a:solidFill>
                  <a:srgbClr val="F94A29"/>
                </a:solidFill>
                <a:latin typeface="+mn-lt"/>
              </a:rPr>
              <a:t>giỏi</a:t>
            </a:r>
            <a:r>
              <a:rPr lang="en-US" sz="2800" b="1" dirty="0">
                <a:solidFill>
                  <a:srgbClr val="F94A29"/>
                </a:solidFill>
                <a:latin typeface="+mn-lt"/>
              </a:rPr>
              <a:t> </a:t>
            </a:r>
            <a:r>
              <a:rPr lang="en-US" sz="2800" b="1" dirty="0" err="1">
                <a:solidFill>
                  <a:srgbClr val="F94A29"/>
                </a:solidFill>
                <a:latin typeface="+mn-lt"/>
              </a:rPr>
              <a:t>nhất</a:t>
            </a:r>
            <a:r>
              <a:rPr lang="en-US" sz="2800" b="1" dirty="0">
                <a:solidFill>
                  <a:srgbClr val="F94A29"/>
                </a:solidFill>
                <a:latin typeface="+mn-lt"/>
              </a:rPr>
              <a:t>” ở </a:t>
            </a:r>
            <a:r>
              <a:rPr lang="en-US" sz="2800" b="1" dirty="0" err="1">
                <a:solidFill>
                  <a:srgbClr val="F94A29"/>
                </a:solidFill>
                <a:latin typeface="+mn-lt"/>
              </a:rPr>
              <a:t>trang</a:t>
            </a:r>
            <a:r>
              <a:rPr lang="en-US" sz="2800" b="1" dirty="0">
                <a:solidFill>
                  <a:srgbClr val="F94A29"/>
                </a:solidFill>
                <a:latin typeface="+mn-lt"/>
              </a:rPr>
              <a:t> 96, 97 (</a:t>
            </a:r>
            <a:r>
              <a:rPr lang="en-US" sz="2800" b="1" dirty="0" err="1">
                <a:solidFill>
                  <a:srgbClr val="F94A29"/>
                </a:solidFill>
                <a:latin typeface="+mn-lt"/>
              </a:rPr>
              <a:t>Tiếng</a:t>
            </a:r>
            <a:r>
              <a:rPr lang="en-US" sz="2800" b="1" dirty="0">
                <a:solidFill>
                  <a:srgbClr val="F94A29"/>
                </a:solidFill>
                <a:latin typeface="+mn-lt"/>
              </a:rPr>
              <a:t> </a:t>
            </a:r>
            <a:r>
              <a:rPr lang="en-US" sz="2800" b="1" dirty="0" err="1">
                <a:solidFill>
                  <a:srgbClr val="F94A29"/>
                </a:solidFill>
                <a:latin typeface="+mn-lt"/>
              </a:rPr>
              <a:t>Việt</a:t>
            </a:r>
            <a:r>
              <a:rPr lang="en-US" sz="2800" b="1" dirty="0">
                <a:solidFill>
                  <a:srgbClr val="F94A29"/>
                </a:solidFill>
                <a:latin typeface="+mn-lt"/>
              </a:rPr>
              <a:t> 4, </a:t>
            </a:r>
            <a:r>
              <a:rPr lang="en-US" sz="2800" b="1" dirty="0" err="1">
                <a:solidFill>
                  <a:srgbClr val="F94A29"/>
                </a:solidFill>
                <a:latin typeface="+mn-lt"/>
              </a:rPr>
              <a:t>tập</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một</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tưởng</a:t>
            </a:r>
            <a:r>
              <a:rPr lang="en-US" sz="2800" b="1" dirty="0">
                <a:solidFill>
                  <a:srgbClr val="F94A29"/>
                </a:solidFill>
                <a:latin typeface="+mn-lt"/>
              </a:rPr>
              <a:t> </a:t>
            </a:r>
            <a:r>
              <a:rPr lang="en-US" sz="2800" b="1" dirty="0" err="1">
                <a:solidFill>
                  <a:srgbClr val="F94A29"/>
                </a:solidFill>
                <a:latin typeface="+mn-lt"/>
              </a:rPr>
              <a:t>tượng</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thêm</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kết</a:t>
            </a:r>
            <a:r>
              <a:rPr lang="en-US" sz="2800" b="1" dirty="0">
                <a:solidFill>
                  <a:srgbClr val="F94A29"/>
                </a:solidFill>
                <a:latin typeface="+mn-lt"/>
              </a:rPr>
              <a:t> </a:t>
            </a:r>
            <a:r>
              <a:rPr lang="en-US" sz="2800" b="1" dirty="0" err="1">
                <a:solidFill>
                  <a:srgbClr val="F94A29"/>
                </a:solidFill>
                <a:latin typeface="+mn-lt"/>
              </a:rPr>
              <a:t>cho</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chuyện</a:t>
            </a:r>
            <a:r>
              <a:rPr lang="en-US" sz="2800" b="1" dirty="0">
                <a:solidFill>
                  <a:srgbClr val="F94A29"/>
                </a:solidFill>
                <a:latin typeface="+mn-lt"/>
              </a:rPr>
              <a:t>. </a:t>
            </a:r>
            <a:r>
              <a:rPr lang="en-US" sz="2800" b="1" dirty="0" err="1">
                <a:solidFill>
                  <a:srgbClr val="F94A29"/>
                </a:solidFill>
                <a:latin typeface="+mn-lt"/>
              </a:rPr>
              <a:t>Đọc</a:t>
            </a:r>
            <a:r>
              <a:rPr lang="en-US" sz="2800" b="1" dirty="0">
                <a:solidFill>
                  <a:srgbClr val="F94A29"/>
                </a:solidFill>
                <a:latin typeface="+mn-lt"/>
              </a:rPr>
              <a:t> </a:t>
            </a:r>
            <a:r>
              <a:rPr lang="en-US" sz="2800" b="1" dirty="0" err="1">
                <a:solidFill>
                  <a:srgbClr val="F94A29"/>
                </a:solidFill>
                <a:latin typeface="+mn-lt"/>
              </a:rPr>
              <a:t>đoạn</a:t>
            </a:r>
            <a:r>
              <a:rPr lang="en-US" sz="2800" b="1" dirty="0">
                <a:solidFill>
                  <a:srgbClr val="F94A29"/>
                </a:solidFill>
                <a:latin typeface="+mn-lt"/>
              </a:rPr>
              <a:t> </a:t>
            </a:r>
            <a:r>
              <a:rPr lang="en-US" sz="2800" b="1" dirty="0" err="1">
                <a:solidFill>
                  <a:srgbClr val="F94A29"/>
                </a:solidFill>
                <a:latin typeface="+mn-lt"/>
              </a:rPr>
              <a:t>văn</a:t>
            </a:r>
            <a:r>
              <a:rPr lang="en-US" sz="2800" b="1" dirty="0">
                <a:solidFill>
                  <a:srgbClr val="F94A29"/>
                </a:solidFill>
                <a:latin typeface="+mn-lt"/>
              </a:rPr>
              <a:t> </a:t>
            </a:r>
            <a:r>
              <a:rPr lang="en-US" sz="2800" b="1" dirty="0" err="1">
                <a:solidFill>
                  <a:srgbClr val="F94A29"/>
                </a:solidFill>
                <a:latin typeface="+mn-lt"/>
              </a:rPr>
              <a:t>bạn</a:t>
            </a:r>
            <a:r>
              <a:rPr lang="en-US" sz="2800" b="1" dirty="0">
                <a:solidFill>
                  <a:srgbClr val="F94A29"/>
                </a:solidFill>
                <a:latin typeface="+mn-lt"/>
              </a:rPr>
              <a:t> </a:t>
            </a:r>
            <a:r>
              <a:rPr lang="en-US" sz="2800" b="1" dirty="0" err="1">
                <a:solidFill>
                  <a:srgbClr val="F94A29"/>
                </a:solidFill>
                <a:latin typeface="+mn-lt"/>
              </a:rPr>
              <a:t>nhỏ</a:t>
            </a:r>
            <a:r>
              <a:rPr lang="en-US" sz="2800" b="1" dirty="0">
                <a:solidFill>
                  <a:srgbClr val="F94A29"/>
                </a:solidFill>
                <a:latin typeface="+mn-lt"/>
              </a:rPr>
              <a:t> </a:t>
            </a:r>
            <a:r>
              <a:rPr lang="en-US" sz="2800" b="1" dirty="0" err="1">
                <a:solidFill>
                  <a:srgbClr val="F94A29"/>
                </a:solidFill>
                <a:latin typeface="+mn-lt"/>
              </a:rPr>
              <a:t>đã</a:t>
            </a:r>
            <a:r>
              <a:rPr lang="en-US" sz="2800" b="1" dirty="0">
                <a:solidFill>
                  <a:srgbClr val="F94A29"/>
                </a:solidFill>
                <a:latin typeface="+mn-lt"/>
              </a:rPr>
              <a:t> </a:t>
            </a:r>
            <a:r>
              <a:rPr lang="en-US" sz="2800" b="1" dirty="0" err="1">
                <a:solidFill>
                  <a:srgbClr val="F94A29"/>
                </a:solidFill>
                <a:latin typeface="+mn-lt"/>
              </a:rPr>
              <a:t>viết</a:t>
            </a:r>
            <a:r>
              <a:rPr lang="en-US" sz="2800" b="1" dirty="0">
                <a:solidFill>
                  <a:srgbClr val="F94A29"/>
                </a:solidFill>
                <a:latin typeface="+mn-lt"/>
              </a:rPr>
              <a:t> </a:t>
            </a:r>
            <a:r>
              <a:rPr lang="en-US" sz="2800" b="1" dirty="0" err="1">
                <a:solidFill>
                  <a:srgbClr val="F94A29"/>
                </a:solidFill>
                <a:latin typeface="+mn-lt"/>
              </a:rPr>
              <a:t>dưới</a:t>
            </a:r>
            <a:r>
              <a:rPr lang="en-US" sz="2800" b="1" dirty="0">
                <a:solidFill>
                  <a:srgbClr val="F94A29"/>
                </a:solidFill>
                <a:latin typeface="+mn-lt"/>
              </a:rPr>
              <a:t> </a:t>
            </a:r>
            <a:r>
              <a:rPr lang="en-US" sz="2800" b="1" dirty="0" err="1">
                <a:solidFill>
                  <a:srgbClr val="F94A29"/>
                </a:solidFill>
                <a:latin typeface="+mn-lt"/>
              </a:rPr>
              <a:t>đây</a:t>
            </a:r>
            <a:r>
              <a:rPr lang="en-US" sz="2800" b="1" dirty="0">
                <a:solidFill>
                  <a:srgbClr val="F94A29"/>
                </a:solidFill>
                <a:latin typeface="+mn-lt"/>
              </a:rPr>
              <a:t> </a:t>
            </a:r>
            <a:r>
              <a:rPr lang="en-US" sz="2800" b="1" dirty="0" err="1">
                <a:solidFill>
                  <a:srgbClr val="F94A29"/>
                </a:solidFill>
                <a:latin typeface="+mn-lt"/>
              </a:rPr>
              <a:t>và</a:t>
            </a:r>
            <a:r>
              <a:rPr lang="en-US" sz="2800" b="1" dirty="0">
                <a:solidFill>
                  <a:srgbClr val="F94A29"/>
                </a:solidFill>
                <a:latin typeface="+mn-lt"/>
              </a:rPr>
              <a:t> </a:t>
            </a:r>
            <a:r>
              <a:rPr lang="en-US" sz="2800" b="1" dirty="0" err="1">
                <a:solidFill>
                  <a:srgbClr val="F94A29"/>
                </a:solidFill>
                <a:latin typeface="+mn-lt"/>
              </a:rPr>
              <a:t>trả</a:t>
            </a:r>
            <a:r>
              <a:rPr lang="en-US" sz="2800" b="1" dirty="0">
                <a:solidFill>
                  <a:srgbClr val="F94A29"/>
                </a:solidFill>
                <a:latin typeface="+mn-lt"/>
              </a:rPr>
              <a:t> </a:t>
            </a:r>
            <a:r>
              <a:rPr lang="en-US" sz="2800" b="1" dirty="0" err="1">
                <a:solidFill>
                  <a:srgbClr val="F94A29"/>
                </a:solidFill>
                <a:latin typeface="+mn-lt"/>
              </a:rPr>
              <a:t>lời</a:t>
            </a:r>
            <a:r>
              <a:rPr lang="en-US" sz="2800" b="1" dirty="0">
                <a:solidFill>
                  <a:srgbClr val="F94A29"/>
                </a:solidFill>
                <a:latin typeface="+mn-lt"/>
              </a:rPr>
              <a:t> </a:t>
            </a:r>
            <a:r>
              <a:rPr lang="en-US" sz="2800" b="1" dirty="0" err="1">
                <a:solidFill>
                  <a:srgbClr val="F94A29"/>
                </a:solidFill>
                <a:latin typeface="+mn-lt"/>
              </a:rPr>
              <a:t>câu</a:t>
            </a:r>
            <a:r>
              <a:rPr lang="en-US" sz="2800" b="1" dirty="0">
                <a:solidFill>
                  <a:srgbClr val="F94A29"/>
                </a:solidFill>
                <a:latin typeface="+mn-lt"/>
              </a:rPr>
              <a:t> </a:t>
            </a:r>
            <a:r>
              <a:rPr lang="en-US" sz="2800" b="1" dirty="0" err="1">
                <a:solidFill>
                  <a:srgbClr val="F94A29"/>
                </a:solidFill>
                <a:latin typeface="+mn-lt"/>
              </a:rPr>
              <a:t>hỏi</a:t>
            </a:r>
            <a:r>
              <a:rPr lang="en-US" sz="2800" b="1" dirty="0">
                <a:solidFill>
                  <a:srgbClr val="F94A29"/>
                </a:solidFill>
                <a:latin typeface="+mn-lt"/>
              </a:rPr>
              <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380999" y="1588077"/>
            <a:ext cx="11125200" cy="38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lgn="just">
              <a:lnSpc>
                <a:spcPct val="100000"/>
              </a:lnSpc>
              <a:spcAft>
                <a:spcPts val="600"/>
              </a:spcAft>
            </a:pPr>
            <a:r>
              <a:rPr lang="vi-VN" sz="2800" b="1" i="1">
                <a:solidFill>
                  <a:srgbClr val="FF0000"/>
                </a:solidFill>
                <a:latin typeface="+mn-lt"/>
              </a:rPr>
              <a:t>a. Tìm hiểu về cách bạn Hương Thu kể lại câu chuyện:</a:t>
            </a:r>
          </a:p>
          <a:p>
            <a:pPr indent="457200" algn="just">
              <a:lnSpc>
                <a:spcPct val="100000"/>
              </a:lnSpc>
              <a:spcAft>
                <a:spcPts val="600"/>
              </a:spcAft>
            </a:pPr>
            <a:r>
              <a:rPr lang="vi-VN" sz="2800" b="1">
                <a:latin typeface="+mn-lt"/>
              </a:rPr>
              <a:t>– Bạn xưng hô như thế nào khi kể chuyện?</a:t>
            </a:r>
          </a:p>
          <a:p>
            <a:pPr indent="457200" algn="just">
              <a:lnSpc>
                <a:spcPct val="100000"/>
              </a:lnSpc>
              <a:spcAft>
                <a:spcPts val="600"/>
              </a:spcAft>
            </a:pPr>
            <a:r>
              <a:rPr lang="vi-VN" sz="2800" b="1">
                <a:latin typeface="+mn-lt"/>
              </a:rPr>
              <a:t>– Khi đặt mình vào vai nhân vật, bạn có những lời nói, ý nghĩ, hành</a:t>
            </a:r>
            <a:r>
              <a:rPr lang="en-US" sz="2800" b="1">
                <a:latin typeface="+mn-lt"/>
              </a:rPr>
              <a:t> </a:t>
            </a:r>
            <a:r>
              <a:rPr lang="vi-VN" sz="2800" b="1">
                <a:latin typeface="+mn-lt"/>
              </a:rPr>
              <a:t>động,... hoặc thể hiện tình cảm, cảm xúc gì?</a:t>
            </a:r>
          </a:p>
          <a:p>
            <a:pPr indent="457200" algn="just">
              <a:lnSpc>
                <a:spcPct val="100000"/>
              </a:lnSpc>
              <a:spcAft>
                <a:spcPts val="600"/>
              </a:spcAft>
            </a:pPr>
            <a:r>
              <a:rPr lang="vi-VN" sz="2800" b="1">
                <a:latin typeface="+mn-lt"/>
              </a:rPr>
              <a:t>– Những lời nói, ý nghĩ, hành động,... đó có phù hợp với nhân vật bạn</a:t>
            </a:r>
            <a:r>
              <a:rPr lang="en-US" sz="2800" b="1">
                <a:latin typeface="+mn-lt"/>
              </a:rPr>
              <a:t> </a:t>
            </a:r>
            <a:r>
              <a:rPr lang="vi-VN" sz="2800" b="1">
                <a:latin typeface="+mn-lt"/>
              </a:rPr>
              <a:t>mượn lời để kể hay không? Vì sao?</a:t>
            </a:r>
          </a:p>
          <a:p>
            <a:pPr indent="457200" algn="just">
              <a:lnSpc>
                <a:spcPct val="100000"/>
              </a:lnSpc>
              <a:spcAft>
                <a:spcPts val="600"/>
              </a:spcAft>
            </a:pPr>
            <a:r>
              <a:rPr lang="vi-VN" sz="2800" b="1" i="1">
                <a:solidFill>
                  <a:srgbClr val="FF0000"/>
                </a:solidFill>
                <a:latin typeface="+mn-lt"/>
              </a:rPr>
              <a:t>b. So sánh hai bài viết theo các tiêu chí:</a:t>
            </a:r>
          </a:p>
          <a:p>
            <a:pPr indent="457200" algn="just">
              <a:lnSpc>
                <a:spcPct val="100000"/>
              </a:lnSpc>
              <a:spcAft>
                <a:spcPts val="600"/>
              </a:spcAft>
            </a:pPr>
            <a:r>
              <a:rPr lang="vi-VN" sz="2800" b="1">
                <a:latin typeface="+mn-lt"/>
              </a:rPr>
              <a:t>– Người kể chuyện.</a:t>
            </a:r>
          </a:p>
          <a:p>
            <a:pPr indent="457200" algn="just">
              <a:lnSpc>
                <a:spcPct val="100000"/>
              </a:lnSpc>
              <a:spcAft>
                <a:spcPts val="600"/>
              </a:spcAft>
            </a:pPr>
            <a:r>
              <a:rPr lang="vi-VN" sz="2800" b="1">
                <a:latin typeface="+mn-lt"/>
              </a:rPr>
              <a:t>– Nội dung của câu chuyện.</a:t>
            </a:r>
          </a:p>
          <a:p>
            <a:pPr indent="457200" algn="just">
              <a:lnSpc>
                <a:spcPct val="100000"/>
              </a:lnSpc>
              <a:spcAft>
                <a:spcPts val="600"/>
              </a:spcAft>
            </a:pPr>
            <a:r>
              <a:rPr lang="vi-VN" sz="2800" b="1">
                <a:latin typeface="+mn-lt"/>
              </a:rPr>
              <a:t>– Ý nghĩa của câu chuyện.</a:t>
            </a:r>
            <a:endParaRPr lang="en-US" sz="2800" b="1" dirty="0">
              <a:latin typeface="+mn-lt"/>
            </a:endParaRPr>
          </a:p>
        </p:txBody>
      </p:sp>
    </p:spTree>
    <p:extLst>
      <p:ext uri="{BB962C8B-B14F-4D97-AF65-F5344CB8AC3E}">
        <p14:creationId xmlns:p14="http://schemas.microsoft.com/office/powerpoint/2010/main" val="496574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6538"/>
            <a:ext cx="6213475" cy="750887"/>
          </a:xfrm>
          <a:prstGeom prst="rect">
            <a:avLst/>
          </a:prstGeom>
        </p:spPr>
        <p:txBody>
          <a:bodyPr>
            <a:noAutofit/>
          </a:bodyPr>
          <a:lstStyle/>
          <a:p>
            <a:pPr algn="ctr"/>
            <a:r>
              <a:rPr lang="en-US"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Thảo luận nhóm đôi</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tretch>
            <a:fillRect/>
          </a:stretch>
        </p:blipFill>
        <p:spPr>
          <a:xfrm flipH="1">
            <a:off x="3214541" y="2696484"/>
            <a:ext cx="2139104" cy="3899864"/>
          </a:xfrm>
          <a:prstGeom prst="rect">
            <a:avLst/>
          </a:prstGeom>
          <a:effectLst>
            <a:outerShdw blurRad="76200" dir="13500000" sy="23000" kx="1200000" algn="br" rotWithShape="0">
              <a:prstClr val="black">
                <a:alpha val="20000"/>
              </a:prstClr>
            </a:outerShdw>
          </a:effectLst>
        </p:spPr>
      </p:pic>
      <p:sp>
        <p:nvSpPr>
          <p:cNvPr id="16" name="Title 1"/>
          <p:cNvSpPr txBox="1">
            <a:spLocks/>
          </p:cNvSpPr>
          <p:nvPr/>
        </p:nvSpPr>
        <p:spPr>
          <a:xfrm>
            <a:off x="3005603" y="255919"/>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solidFill>
                    <a:prstClr val="black"/>
                  </a:solidFill>
                </a:ln>
                <a:solidFill>
                  <a:srgbClr val="00DFA2"/>
                </a:solidFill>
                <a:effectLst/>
                <a:uLnTx/>
                <a:uFillTx/>
                <a:latin typeface="UTM Mother" panose="02040603050506020204" pitchFamily="18" charset="0"/>
                <a:ea typeface="+mj-ea"/>
                <a:cs typeface="+mj-cs"/>
              </a:rPr>
              <a:t>Thảo luận nhóm đôi</a:t>
            </a: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tretch>
            <a:fillRect/>
          </a:stretch>
        </p:blipFill>
        <p:spPr>
          <a:xfrm>
            <a:off x="5957332" y="2819203"/>
            <a:ext cx="1976599" cy="3713494"/>
          </a:xfrm>
          <a:prstGeom prst="rect">
            <a:avLst/>
          </a:prstGeom>
          <a:effectLst>
            <a:outerShdw blurRad="76200" dir="18900000" sy="23000" kx="-1200000" algn="bl" rotWithShape="0">
              <a:prstClr val="black">
                <a:alpha val="20000"/>
              </a:prstClr>
            </a:outerShdw>
          </a:effectLst>
        </p:spPr>
      </p:pic>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11683882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450" decel="100000" fill="hold"/>
                                        <p:tgtEl>
                                          <p:spTgt spid="3"/>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424</TotalTime>
  <Words>2090</Words>
  <Application>Microsoft Office PowerPoint</Application>
  <PresentationFormat>Widescreen</PresentationFormat>
  <Paragraphs>121</Paragraphs>
  <Slides>24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#9Slide05 Phobia</vt:lpstr>
      <vt:lpstr>Aptos</vt:lpstr>
      <vt:lpstr>Aptos Display</vt:lpstr>
      <vt:lpstr>Arial</vt:lpstr>
      <vt:lpstr>Arial-BoldMT</vt:lpstr>
      <vt:lpstr>Arial-Rounded-Bold</vt:lpstr>
      <vt:lpstr>Calibri</vt:lpstr>
      <vt:lpstr>Calibri Light</vt:lpstr>
      <vt:lpstr>LNTH-LuoLuoNotangYuanTi 1</vt:lpstr>
      <vt:lpstr>SVN-Gretoon</vt:lpstr>
      <vt:lpstr>UTM Mother</vt:lpstr>
      <vt:lpstr>UVN Banh Mi</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Thảo luận nhóm đôi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PowerPoint Presentation</vt:lpstr>
      <vt:lpstr>1. Sau khi đọc xong bài “Ai tài giỏi nhất” ở trang 96, 97 (Tiếng Việt 4, tập một), một bạn nhỏ đã tưởng tượng và viết thêm đoạn kết cho câu chuyện. Đọc đoạn văn bạn nhỏ đã viết dưới đây và trả lời câu hỏi:</vt:lpstr>
      <vt:lpstr>PowerPoint Presentation</vt:lpstr>
      <vt:lpstr>2. Thực hiện các yêu cầu sau:</vt:lpstr>
      <vt:lpstr>Vận dụng</vt:lpstr>
      <vt:lpstr>Viết 3 điều nên làm và 3 điều không nên làm để cuộc sống của con người  ngày càng tốt đẹp.</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38</cp:revision>
  <dcterms:created xsi:type="dcterms:W3CDTF">2023-07-30T09:09:34Z</dcterms:created>
  <dcterms:modified xsi:type="dcterms:W3CDTF">2024-12-01T09:06:18Z</dcterms:modified>
  <cp:category>9Slide.vn</cp:category>
</cp:coreProperties>
</file>