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</p:sldMasterIdLst>
  <p:sldIdLst>
    <p:sldId id="2634" r:id="rId8"/>
    <p:sldId id="382" r:id="rId9"/>
    <p:sldId id="383" r:id="rId10"/>
    <p:sldId id="258" r:id="rId11"/>
    <p:sldId id="370" r:id="rId12"/>
    <p:sldId id="385" r:id="rId13"/>
    <p:sldId id="386" r:id="rId14"/>
    <p:sldId id="261" r:id="rId15"/>
    <p:sldId id="387" r:id="rId16"/>
    <p:sldId id="388" r:id="rId17"/>
    <p:sldId id="389" r:id="rId18"/>
    <p:sldId id="264" r:id="rId19"/>
    <p:sldId id="390" r:id="rId20"/>
    <p:sldId id="391" r:id="rId21"/>
    <p:sldId id="392" r:id="rId22"/>
    <p:sldId id="393" r:id="rId23"/>
    <p:sldId id="394" r:id="rId24"/>
    <p:sldId id="395" r:id="rId25"/>
    <p:sldId id="396" r:id="rId26"/>
    <p:sldId id="384" r:id="rId27"/>
    <p:sldId id="285" r:id="rId28"/>
    <p:sldId id="283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CD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2752" autoAdjust="0"/>
  </p:normalViewPr>
  <p:slideViewPr>
    <p:cSldViewPr snapToGrid="0">
      <p:cViewPr varScale="1">
        <p:scale>
          <a:sx n="59" d="100"/>
          <a:sy n="59" d="100"/>
        </p:scale>
        <p:origin x="11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F14161-E52D-EF9F-B7E2-4CF31B840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0E2888E-3150-FCF5-F7EB-CEBAC5F9F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D091237-2A9B-D7F1-0E6B-32FA27B1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770AE-6BFA-4AE0-AED5-9A624CAB5750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58E253-A632-37E7-919D-E9802DF77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574739-3541-3195-6C29-836831D8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A4E806-8C7B-4745-8130-FB0CDF6BD1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108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FF292F-F631-0604-1BE2-E34F380F3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C2AA24C-CC4C-73A6-5713-758D8DB66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565CE1-F04B-85BE-F252-7BAAEA48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770AE-6BFA-4AE0-AED5-9A624CAB5750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010C464-3616-B969-931C-5798CBFFB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899BAC-4BA3-A14B-6CB0-956B2B15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A4E806-8C7B-4745-8130-FB0CDF6BD1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967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63B9CA9-8662-B6CA-986B-0FA8D9C47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A5F0420-D073-1086-EDCF-0B50EBF3B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5787CD8-3734-3D41-9F26-9AB2033815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770AE-6BFA-4AE0-AED5-9A624CAB5750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1FF79E-5505-336D-4632-C6ACEABBD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170970-8C29-4DF0-BD43-CA710343C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A4E806-8C7B-4745-8130-FB0CDF6BD1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3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37A961-6C6F-835A-5DF5-A7C525ABD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6CC97C2-22B3-DFF2-D5B1-2892D45C9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8C5FC6D-6BF0-4DC5-14FF-19AC21B96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7E1E-AD20-40B2-A4D8-13B9959C7A5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C796EA-B19E-334D-150C-AFA8909B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4DB40F-4030-040A-958D-111ACEA0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1A7F-3B95-42F6-BB19-AADC6D7717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8425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486F7E-BBEC-E705-7895-76CF12189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4B615DB-1DB0-576B-852F-144727B60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10715EA-F0CD-6D16-9402-AC66B1549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7E1E-AD20-40B2-A4D8-13B9959C7A5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89D6681-4B3A-8BB4-C2D6-33B017008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3C34D2-A153-7DBC-8293-AD09D435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1A7F-3B95-42F6-BB19-AADC6D7717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8523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3AABB2-6C7A-B0C4-CF76-CFD0487E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34265A2-2680-D4BA-0759-CE02F5C4F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AF62DA-2CFD-4E40-DAF3-9F606797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7E1E-AD20-40B2-A4D8-13B9959C7A5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260F901-6B2F-E7FF-C90F-1F32A2020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A1ED43-49BF-1A51-FAB8-681E7040F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1A7F-3B95-42F6-BB19-AADC6D7717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0136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F3F684-4DD9-E862-4905-B2CE05278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D6716D-EC16-D31D-BCB3-EB43F0EFE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8879281-ED32-B8B0-0D89-9059199EB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B2AC7F-D128-462F-D318-93445C3F2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7E1E-AD20-40B2-A4D8-13B9959C7A5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538EE8B-0941-21A6-2ECD-0C797A832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6350DE-7855-6CFD-7668-4051CB1E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1A7F-3B95-42F6-BB19-AADC6D7717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6294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0626FD-DA79-85AC-22EE-06809437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876465C-1A7B-2901-5D9E-A49BA22E1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7AA087B-BBA3-3E33-F73C-31804FE4F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1265F72-9797-E1D4-C924-955BDE0EC6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D6D3766-5CAF-12B1-C455-DFC6E7F7B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530C881-86B0-03DE-D070-FE99E40DE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7E1E-AD20-40B2-A4D8-13B9959C7A5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82F2BD5-4C75-A7B8-587C-6F7D59D20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5F15743-F5C0-462E-EFD9-4F66BD405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1A7F-3B95-42F6-BB19-AADC6D7717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8078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96F785-D251-BCF7-1EB7-58C20A74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CCF4E7A-F2C6-C8AE-5F1F-84FEC01B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7E1E-AD20-40B2-A4D8-13B9959C7A5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F4D4130-6E46-EFDC-6B17-3673F439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52F084F-458D-DB58-9797-E14D6A2A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1A7F-3B95-42F6-BB19-AADC6D7717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0137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F73059D-5C3B-4F8F-882B-48879A6A0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7E1E-AD20-40B2-A4D8-13B9959C7A5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145FEE4-7612-4C6C-803B-239CBED58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1965270-4320-948F-18D3-0C9C2153C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1A7F-3B95-42F6-BB19-AADC6D7717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3349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E91C90-6691-7993-F2FA-0175D132C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D8C5320-D75E-A496-5F17-0E4BED318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C08467-15F3-F05D-AAA8-D3100FF58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48FE68-8A55-AC6E-185B-10B35A327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7E1E-AD20-40B2-A4D8-13B9959C7A5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F3E0D95-5BFF-B37E-6D01-5D7B83918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65CF2D0-CF2B-24B5-ABFF-76BBA3751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1A7F-3B95-42F6-BB19-AADC6D7717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4558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89BFB7-2FAB-706A-6AF9-3100F3B10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86D4EE1-0407-425F-1D19-3B515E614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1FFD4A-FABE-BC48-0A8B-678B2397C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770AE-6BFA-4AE0-AED5-9A624CAB5750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05CA16-9E59-20A9-A63D-68274D9F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D65841-7131-885D-5DC4-D184F06F8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A4E806-8C7B-4745-8130-FB0CDF6BD1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610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F4B4C2-89E8-E936-7834-06782698F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8A1D56E-5222-9546-1B25-396829689F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EF1CDE0-324C-F11C-CB57-011E3924C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C32F48-21D5-3E7A-5C84-888D830EC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7E1E-AD20-40B2-A4D8-13B9959C7A5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F7CBF7D-AFA8-595A-08AD-EA6741E89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0D288DB-E69E-627A-46DD-6DA35456C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1A7F-3B95-42F6-BB19-AADC6D7717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4146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6CB284-4C1B-C175-D211-CDB464D1B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7D088A9-5E7D-2E7A-2E62-B0EF44948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6C583C-EDB2-BCC7-5088-BC5E032CC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7E1E-AD20-40B2-A4D8-13B9959C7A5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E7C3AF2-07D0-AC0A-7B1C-B58D35FBC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EE5D4F-4D56-CC0B-2A45-8CE3B321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1A7F-3B95-42F6-BB19-AADC6D7717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2576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6532661-9E4C-C51E-722F-0F13EC8743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92C4ED9-C6DB-D439-DC23-09F0E70BA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4F2040-A2B0-4B7D-2488-3810E5FBC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7E1E-AD20-40B2-A4D8-13B9959C7A5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E0506BE-3B13-15E4-8870-9BE1BC92C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BEE6126-2F60-E544-EDF2-AB0D9041C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1A7F-3B95-42F6-BB19-AADC6D7717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6981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4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7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7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5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7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7E37DC-2912-F98C-D3C2-2D1D3B28A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FFEC06B-34E3-48A6-9E7F-208D13360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950E625-A2CD-F6F7-FB99-39D5D5EDEE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770AE-6BFA-4AE0-AED5-9A624CAB5750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10D3EF9-0CBD-3B0B-CB20-EF079023D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3854F78-014B-90B0-366A-EFEB015EE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A4E806-8C7B-4745-8130-FB0CDF6BD1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0948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8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81763-36D2-0BA1-86C4-2F531E9EB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D3AB3D-5488-4EED-23F1-2F7058981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70706-0FCB-6B60-C626-F871D956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3683A-3420-C478-CF17-890CF5A91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53070-5A0B-A677-84F6-3578431C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3">
            <a:extLst>
              <a:ext uri="{FF2B5EF4-FFF2-40B4-BE49-F238E27FC236}">
                <a16:creationId xmlns:a16="http://schemas.microsoft.com/office/drawing/2014/main" id="{8AB6A34B-2D72-1F81-2097-08D42D1F51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64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B0A7-942A-9BC6-F1F4-CE27EA96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F49D9-6BD9-92F0-D249-6C889FBD7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E3CE0-66C7-F8A9-BB90-80414F751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6F8C-83A2-9996-5682-8EE875C5A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B46C6-89B6-F1B2-2B60-19A8BF89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47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5A9EE-DEC6-D542-4313-995A21DF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1B717-C74D-56C0-C596-F26780955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D912B-41EF-1773-BEE5-D8BD792D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0A408-C767-5DBA-6E48-87CCC4C4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5A666-6E5D-42B0-42D0-A4C3911D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539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5AAD-CAAC-650E-242B-12C989314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5929F-8A2E-6C39-C33D-CFD97ECD2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3548E-23B4-DB28-9DB7-9F724ECF1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0C58C-4A9C-936E-E25C-782EE78E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1F649-1788-444B-F271-4FDF20DB5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30056-FF60-3973-A03D-25C08643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03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77361-8897-7FA2-F7FF-6AC3CC6CB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C27EF-25F7-4BC9-F8A9-E5B57086F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51AA6-795C-CF27-CA42-E26696570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3BA224-AB09-922D-26EF-C813874CB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46D65A-FF53-638E-5B4B-93908CAEB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5FDBF8-3221-EA21-9CC1-04AC9DB7C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6C18FA-094A-E15F-742C-72D06DBF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692F0C-B2B5-AFF8-E4C2-6CC377C5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04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987ADC-4D48-B2F9-FAC9-27FB4A96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3E181-185E-259B-3759-418E6CC1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B475F-E9C0-8ECD-BED0-299DEA19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60954D4-8E71-65DB-7171-E78E6B0862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653"/>
            <a:ext cx="12192000" cy="740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6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F8EE24-FCAF-23C2-8BD9-6B310D91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FE536FB-7211-8A7D-BE57-0C212A352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9ECCC9A-F7F1-0EA0-369E-C114896BA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82C1BB-8543-18E8-E80D-2FDCAA6FB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770AE-6BFA-4AE0-AED5-9A624CAB5750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97A683C-D001-F350-0D54-7D01A11C1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0C98EEF-30A5-0EC3-51A1-CDAEFED8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A4E806-8C7B-4745-8130-FB0CDF6BD1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9526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6FE3FA-3BAA-6FD1-DCBE-883DE09D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78017-7334-5D56-867A-3C2EDABE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A284E-421C-B8F2-629C-6F4C45D5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708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0B5E-1E9B-B598-BA62-59BCE173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E9811-DCB3-C542-741C-374B251B8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C3F91-03FC-D08E-6A57-5170C4FC3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65B7-0AAE-99E0-554E-90E59E95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4BD3DF-420C-A853-6CDF-2BE44061F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1902A-D0C6-F75E-45CF-716C4BDE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41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526E1-AE18-96B0-C300-460BF6A6E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318A2-DBD0-CF29-FCBC-1ED6F3E297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5E84D-3280-E478-7633-801EF7D72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5B8E8-1503-0CE5-A794-A12630E44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344CD-1C64-0B48-DD0A-7B6BF90D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CCF6C-446C-7CA6-39B6-43F0AB7B9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12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AE7BA-D3AE-A751-24A7-60075B80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7AD82E-24C0-CE52-330C-C8534EE13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7B04E-AD9D-764D-C72B-2CA30FB3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57242-8A27-DABB-7B46-0A22D0F45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763C-097D-F0C7-2523-647E5562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497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E7D24-5754-A5EC-D748-B06DCE9BB5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F7589-86E3-3CDD-4097-53ECEC0CF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55149-7A0B-E7E9-16A9-210555AC6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C55FE-10E4-1BD0-EC45-4EE7A6CC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0A319-B488-C484-5F23-18D760A09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79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10A04F-8F4F-15FE-DD63-CE451359C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84766AA-4C21-3B56-9AE5-A9F123BA9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B5969D7-0F14-441D-3960-B32F70E3A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104F23D-1596-95D2-7053-C277C6C8C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D233BDA-0742-C008-321C-EA6DA708F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D8E561-D144-F02A-1DD7-FEB307A5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770AE-6BFA-4AE0-AED5-9A624CAB5750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C00221D-E21C-3FB8-BC9D-03A81A962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CB516F6-EE44-7921-15CE-2DD5E7CD8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A4E806-8C7B-4745-8130-FB0CDF6BD1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8352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6275FE-95CC-3DDB-C2A1-BA5E2709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4280420-AD2A-926E-65D4-046DD9349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770AE-6BFA-4AE0-AED5-9A624CAB5750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C01B0CC-D2FC-8D4A-F60B-3CF3CFF88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758C64C-9CBA-CD0A-CC29-55D8C32F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A4E806-8C7B-4745-8130-FB0CDF6BD1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0483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EFC0862-6CF3-C700-72FD-24898AB49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770AE-6BFA-4AE0-AED5-9A624CAB5750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B4A41D6-F662-8A1A-6EF2-32F39F0EE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9B07CFE-228E-A340-7BA0-68370B6C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A4E806-8C7B-4745-8130-FB0CDF6BD1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5287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867B51-C7A1-000D-C14E-D51464D50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DDA1B17-5C8F-2B40-2434-7E7DECB86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C54460-F794-0D08-AE9D-998236BCF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406C2EE-EA56-8C71-5248-C904FD90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770AE-6BFA-4AE0-AED5-9A624CAB5750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3AA71B9-A3EE-1A51-7982-C0539A892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3C9C9F9-ECDD-7D74-943A-ED12BB0EF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A4E806-8C7B-4745-8130-FB0CDF6BD1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8103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9A75B0-E64D-93AC-9348-EC42D2177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9E227E1-652C-61F5-AE46-6E05A8967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2B35C-37EC-9510-96F3-C80C43B02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7F7B72-2FE0-9A29-61F5-0CBAF5E24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770AE-6BFA-4AE0-AED5-9A624CAB5750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E1FE5B1-F3C3-2E27-C2FF-2877B6AE4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7479AB9-B02F-47E3-FD88-F8B7117B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A4E806-8C7B-4745-8130-FB0CDF6BD1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420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AAE0AB8-3F04-A1E8-619D-35792D6D9A6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8763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F545096-8357-0231-AA98-5195BBC090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0B6237D-947A-F65D-6318-463099EE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E608DED-2E58-A111-F6E9-BB70C0CE0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AB2711-9414-5858-9509-B7E99F1B6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D7E1E-AD20-40B2-A4D8-13B9959C7A52}" type="datetimeFigureOut">
              <a:rPr lang="vi-VN" smtClean="0"/>
              <a:t>01/12/2024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D63ADC4-036C-605B-5FAC-EB7E23D4C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4F9684-6F10-34F4-5D51-E104693AF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E1A7F-3B95-42F6-BB19-AADC6D7717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098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C4B4B71-92EC-C6E3-BF5D-57B43923863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9E1EB-DD79-79EA-3B93-C354A35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FFD5-D7BB-C434-8D33-D42BA0F8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5751-7A6A-D4A4-9674-2D70DAF7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9E1E-4D90-4E08-BFC8-D47F362788A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147AF-5CDD-31B1-5BEB-C88E5D6A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D8224-83CB-96FC-2D80-8AFE6B64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6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8B0EA768-2ECD-B93F-7E14-58E318051A7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B731CB-A984-64CA-14BE-7919B230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F9CF9-B33E-AC33-2CAF-F3AE8677E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DD651-8B57-9529-4BD5-4832371C3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A6A72-1E61-4229-B982-FF8DCC04C14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C2FAC-13D2-901A-542D-E1F937D23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2085C-3FBF-B52B-D73D-0D73C9D5E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1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jpe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E7C75519-340B-2308-0525-A327F9558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6202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3333FF"/>
                </a:solidFill>
              </a:rPr>
              <a:t>Thứ</a:t>
            </a:r>
            <a:r>
              <a:rPr lang="en-US" altLang="en-US" sz="4000" dirty="0">
                <a:solidFill>
                  <a:srgbClr val="3333FF"/>
                </a:solidFill>
              </a:rPr>
              <a:t> </a:t>
            </a:r>
            <a:r>
              <a:rPr lang="en-US" altLang="en-US" sz="4000" dirty="0" err="1">
                <a:solidFill>
                  <a:srgbClr val="3333FF"/>
                </a:solidFill>
              </a:rPr>
              <a:t>ba</a:t>
            </a:r>
            <a:r>
              <a:rPr lang="en-US" altLang="en-US" sz="4000" dirty="0">
                <a:solidFill>
                  <a:srgbClr val="3333FF"/>
                </a:solidFill>
              </a:rPr>
              <a:t> </a:t>
            </a:r>
            <a:r>
              <a:rPr lang="en-US" altLang="en-US" sz="4000" dirty="0" err="1">
                <a:solidFill>
                  <a:srgbClr val="3333FF"/>
                </a:solidFill>
              </a:rPr>
              <a:t>ngày</a:t>
            </a:r>
            <a:r>
              <a:rPr lang="en-US" altLang="en-US" sz="4000" dirty="0">
                <a:solidFill>
                  <a:srgbClr val="3333FF"/>
                </a:solidFill>
              </a:rPr>
              <a:t> 10 </a:t>
            </a:r>
            <a:r>
              <a:rPr lang="en-US" altLang="en-US" sz="4000" dirty="0" err="1">
                <a:solidFill>
                  <a:srgbClr val="3333FF"/>
                </a:solidFill>
              </a:rPr>
              <a:t>tháng</a:t>
            </a:r>
            <a:r>
              <a:rPr lang="en-US" altLang="en-US" sz="4000" dirty="0">
                <a:solidFill>
                  <a:srgbClr val="3333FF"/>
                </a:solidFill>
              </a:rPr>
              <a:t> 12 </a:t>
            </a:r>
            <a:r>
              <a:rPr lang="en-US" altLang="en-US" sz="4000" dirty="0" err="1">
                <a:solidFill>
                  <a:srgbClr val="3333FF"/>
                </a:solidFill>
              </a:rPr>
              <a:t>năm</a:t>
            </a:r>
            <a:r>
              <a:rPr lang="en-US" altLang="en-US" sz="4000" dirty="0">
                <a:solidFill>
                  <a:srgbClr val="3333FF"/>
                </a:solidFill>
              </a:rPr>
              <a:t> 2024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BC8A1471-1DA7-F149-2EA8-9CFA1210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400" y="609601"/>
            <a:ext cx="543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u="sng" dirty="0" err="1">
                <a:solidFill>
                  <a:srgbClr val="FF0000"/>
                </a:solidFill>
              </a:rPr>
              <a:t>Tiếng</a:t>
            </a:r>
            <a:r>
              <a:rPr lang="en-US" altLang="en-US" sz="4000" u="sng" dirty="0">
                <a:solidFill>
                  <a:srgbClr val="FF0000"/>
                </a:solidFill>
              </a:rPr>
              <a:t> </a:t>
            </a:r>
            <a:r>
              <a:rPr lang="en-US" altLang="en-US" sz="4000" u="sng" dirty="0" err="1">
                <a:solidFill>
                  <a:srgbClr val="FF0000"/>
                </a:solidFill>
              </a:rPr>
              <a:t>Việt</a:t>
            </a:r>
            <a:endParaRPr lang="en-US" altLang="en-US" sz="4000" u="sng" dirty="0">
              <a:solidFill>
                <a:srgbClr val="FF0000"/>
              </a:solidFill>
            </a:endParaRPr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B034CDFE-0576-7D33-DF35-2FD97586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0" y="1443319"/>
            <a:ext cx="118199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3333FF"/>
                </a:solidFill>
              </a:rPr>
              <a:t>Luyện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từ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và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câu</a:t>
            </a:r>
            <a:r>
              <a:rPr lang="en-US" altLang="en-US" sz="4000" b="1" dirty="0">
                <a:solidFill>
                  <a:srgbClr val="3333FF"/>
                </a:solidFill>
              </a:rPr>
              <a:t>: </a:t>
            </a:r>
            <a:r>
              <a:rPr lang="en-US" altLang="en-US" sz="4000" b="1" dirty="0" err="1">
                <a:solidFill>
                  <a:srgbClr val="3333FF"/>
                </a:solidFill>
              </a:rPr>
              <a:t>Luyện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tập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về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kết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từ</a:t>
            </a:r>
            <a:endParaRPr lang="en-US" altLang="en-US" sz="40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7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64BB6AF-840A-1F67-A46E-1DBDCFCDE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F1F4BEE-96DF-4FA1-0103-4A1DCB75EF99}"/>
              </a:ext>
            </a:extLst>
          </p:cNvPr>
          <p:cNvGrpSpPr/>
          <p:nvPr/>
        </p:nvGrpSpPr>
        <p:grpSpPr>
          <a:xfrm>
            <a:off x="3433665" y="418066"/>
            <a:ext cx="5607699" cy="2554546"/>
            <a:chOff x="3433665" y="418066"/>
            <a:chExt cx="5607699" cy="255454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984C878-F13E-FE3F-1B23-1824466A9F2F}"/>
                </a:ext>
              </a:extLst>
            </p:cNvPr>
            <p:cNvSpPr txBox="1"/>
            <p:nvPr/>
          </p:nvSpPr>
          <p:spPr>
            <a:xfrm rot="21428974">
              <a:off x="3433666" y="418066"/>
              <a:ext cx="560769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TRÒ CHƠI “TIẾP SỨC”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831514-E509-C437-C208-F9680ED43A91}"/>
                </a:ext>
              </a:extLst>
            </p:cNvPr>
            <p:cNvSpPr txBox="1"/>
            <p:nvPr/>
          </p:nvSpPr>
          <p:spPr>
            <a:xfrm rot="21428974">
              <a:off x="3433665" y="418067"/>
              <a:ext cx="560769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 w="381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Trò chơi “tiếp sức”</a:t>
              </a:r>
              <a:endParaRPr kumimoji="0" lang="en-US" sz="8000" b="1" i="0" u="none" strike="noStrike" kern="1200" cap="none" spc="0" normalizeH="0" baseline="0" noProof="0" dirty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72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hực vật dưới nước, hoa, thực vật, nước&#10;&#10;Mô tả được tạo tự động">
            <a:extLst>
              <a:ext uri="{FF2B5EF4-FFF2-40B4-BE49-F238E27FC236}">
                <a16:creationId xmlns:a16="http://schemas.microsoft.com/office/drawing/2014/main" id="{D83A43E7-1913-C413-CAD1-5BDE51551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0980A68C-1F2B-CAE7-4AFB-501E7987C630}"/>
              </a:ext>
            </a:extLst>
          </p:cNvPr>
          <p:cNvSpPr/>
          <p:nvPr/>
        </p:nvSpPr>
        <p:spPr>
          <a:xfrm>
            <a:off x="244894" y="126095"/>
            <a:ext cx="11702211" cy="6605809"/>
          </a:xfrm>
          <a:custGeom>
            <a:avLst/>
            <a:gdLst>
              <a:gd name="connsiteX0" fmla="*/ 0 w 11702211"/>
              <a:gd name="connsiteY0" fmla="*/ 656816 h 6605809"/>
              <a:gd name="connsiteX1" fmla="*/ 656816 w 11702211"/>
              <a:gd name="connsiteY1" fmla="*/ 0 h 6605809"/>
              <a:gd name="connsiteX2" fmla="*/ 11045395 w 11702211"/>
              <a:gd name="connsiteY2" fmla="*/ 0 h 6605809"/>
              <a:gd name="connsiteX3" fmla="*/ 11702211 w 11702211"/>
              <a:gd name="connsiteY3" fmla="*/ 656816 h 6605809"/>
              <a:gd name="connsiteX4" fmla="*/ 11702211 w 11702211"/>
              <a:gd name="connsiteY4" fmla="*/ 5948993 h 6605809"/>
              <a:gd name="connsiteX5" fmla="*/ 11045395 w 11702211"/>
              <a:gd name="connsiteY5" fmla="*/ 6605809 h 6605809"/>
              <a:gd name="connsiteX6" fmla="*/ 656816 w 11702211"/>
              <a:gd name="connsiteY6" fmla="*/ 6605809 h 6605809"/>
              <a:gd name="connsiteX7" fmla="*/ 0 w 11702211"/>
              <a:gd name="connsiteY7" fmla="*/ 5948993 h 6605809"/>
              <a:gd name="connsiteX8" fmla="*/ 0 w 11702211"/>
              <a:gd name="connsiteY8" fmla="*/ 656816 h 660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605809" fill="none" extrusionOk="0">
                <a:moveTo>
                  <a:pt x="0" y="656816"/>
                </a:moveTo>
                <a:cubicBezTo>
                  <a:pt x="-62606" y="283941"/>
                  <a:pt x="338815" y="36596"/>
                  <a:pt x="656816" y="0"/>
                </a:cubicBezTo>
                <a:cubicBezTo>
                  <a:pt x="2628801" y="130954"/>
                  <a:pt x="6887458" y="43574"/>
                  <a:pt x="11045395" y="0"/>
                </a:cubicBezTo>
                <a:cubicBezTo>
                  <a:pt x="11429572" y="33006"/>
                  <a:pt x="11735009" y="334242"/>
                  <a:pt x="11702211" y="656816"/>
                </a:cubicBezTo>
                <a:cubicBezTo>
                  <a:pt x="11551772" y="2432513"/>
                  <a:pt x="11788090" y="3480989"/>
                  <a:pt x="11702211" y="5948993"/>
                </a:cubicBezTo>
                <a:cubicBezTo>
                  <a:pt x="11685904" y="6314420"/>
                  <a:pt x="11364766" y="6575879"/>
                  <a:pt x="11045395" y="6605809"/>
                </a:cubicBezTo>
                <a:cubicBezTo>
                  <a:pt x="7496824" y="6761006"/>
                  <a:pt x="4935702" y="6768829"/>
                  <a:pt x="656816" y="6605809"/>
                </a:cubicBezTo>
                <a:cubicBezTo>
                  <a:pt x="294467" y="6600393"/>
                  <a:pt x="-11194" y="6318278"/>
                  <a:pt x="0" y="5948993"/>
                </a:cubicBezTo>
                <a:cubicBezTo>
                  <a:pt x="64656" y="3476456"/>
                  <a:pt x="-17807" y="1953684"/>
                  <a:pt x="0" y="656816"/>
                </a:cubicBezTo>
                <a:close/>
              </a:path>
              <a:path w="11702211" h="6605809" stroke="0" extrusionOk="0">
                <a:moveTo>
                  <a:pt x="0" y="656816"/>
                </a:moveTo>
                <a:cubicBezTo>
                  <a:pt x="-46972" y="265093"/>
                  <a:pt x="289116" y="1858"/>
                  <a:pt x="656816" y="0"/>
                </a:cubicBezTo>
                <a:cubicBezTo>
                  <a:pt x="4936884" y="132882"/>
                  <a:pt x="7031546" y="-84951"/>
                  <a:pt x="11045395" y="0"/>
                </a:cubicBezTo>
                <a:cubicBezTo>
                  <a:pt x="11371176" y="36101"/>
                  <a:pt x="11699989" y="306349"/>
                  <a:pt x="11702211" y="656816"/>
                </a:cubicBezTo>
                <a:cubicBezTo>
                  <a:pt x="11722398" y="1629954"/>
                  <a:pt x="11854691" y="4875160"/>
                  <a:pt x="11702211" y="5948993"/>
                </a:cubicBezTo>
                <a:cubicBezTo>
                  <a:pt x="11758519" y="6318422"/>
                  <a:pt x="11429199" y="6562479"/>
                  <a:pt x="11045395" y="6605809"/>
                </a:cubicBezTo>
                <a:cubicBezTo>
                  <a:pt x="8838777" y="6693448"/>
                  <a:pt x="4782002" y="6533130"/>
                  <a:pt x="656816" y="6605809"/>
                </a:cubicBezTo>
                <a:cubicBezTo>
                  <a:pt x="292695" y="6592730"/>
                  <a:pt x="-36905" y="6363030"/>
                  <a:pt x="0" y="5948993"/>
                </a:cubicBezTo>
                <a:cubicBezTo>
                  <a:pt x="-38581" y="3447821"/>
                  <a:pt x="63341" y="3010816"/>
                  <a:pt x="0" y="656816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C2EC06-9764-AD63-E938-FCBA707DA7CC}"/>
              </a:ext>
            </a:extLst>
          </p:cNvPr>
          <p:cNvSpPr txBox="1"/>
          <p:nvPr/>
        </p:nvSpPr>
        <p:spPr>
          <a:xfrm>
            <a:off x="694677" y="305067"/>
            <a:ext cx="10802644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Tìm kết từ phù hợp thay cho 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trong mỗi câu sau: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a. Tôi 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Mai học lớp 5A.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b. Những quả sầu riêng  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những chú nhím xanh đeo đầy cành.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c. Góc sáng tạo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lớp em có thêm nhiều bức vẽ đẹp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nhiều bài thơ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ngộ nghĩnh.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d.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đôi bàn tay khéo léo và trí tưởng tượng phong phú, người thợ thủ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công đã tạo ra những sản phẩm mĩ nghệ độc đáo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tinh xảo.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AD9C6C1D-6C07-D7EA-D79C-9074F1F62112}"/>
              </a:ext>
            </a:extLst>
          </p:cNvPr>
          <p:cNvSpPr txBox="1"/>
          <p:nvPr/>
        </p:nvSpPr>
        <p:spPr>
          <a:xfrm>
            <a:off x="2110317" y="1048017"/>
            <a:ext cx="99483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và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ộp Văn bản 4">
            <a:extLst>
              <a:ext uri="{FF2B5EF4-FFF2-40B4-BE49-F238E27FC236}">
                <a16:creationId xmlns:a16="http://schemas.microsoft.com/office/drawing/2014/main" id="{F2A79294-4EC2-1FCF-16B8-6E25FF061B4E}"/>
              </a:ext>
            </a:extLst>
          </p:cNvPr>
          <p:cNvSpPr txBox="1"/>
          <p:nvPr/>
        </p:nvSpPr>
        <p:spPr>
          <a:xfrm>
            <a:off x="5657849" y="1811118"/>
            <a:ext cx="135678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như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AD08DB33-9C17-334A-CD3A-E7F8C9AD82B1}"/>
              </a:ext>
            </a:extLst>
          </p:cNvPr>
          <p:cNvSpPr txBox="1"/>
          <p:nvPr/>
        </p:nvSpPr>
        <p:spPr>
          <a:xfrm>
            <a:off x="4038599" y="3105833"/>
            <a:ext cx="135678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của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F99F8901-8CED-A720-D9AC-ED1C55630A50}"/>
              </a:ext>
            </a:extLst>
          </p:cNvPr>
          <p:cNvSpPr txBox="1"/>
          <p:nvPr/>
        </p:nvSpPr>
        <p:spPr>
          <a:xfrm>
            <a:off x="1576911" y="3800474"/>
            <a:ext cx="116628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và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Hộp Văn bản 4">
            <a:extLst>
              <a:ext uri="{FF2B5EF4-FFF2-40B4-BE49-F238E27FC236}">
                <a16:creationId xmlns:a16="http://schemas.microsoft.com/office/drawing/2014/main" id="{0861A186-ACBD-580D-9C1F-D71BA8E73CBC}"/>
              </a:ext>
            </a:extLst>
          </p:cNvPr>
          <p:cNvSpPr txBox="1"/>
          <p:nvPr/>
        </p:nvSpPr>
        <p:spPr>
          <a:xfrm>
            <a:off x="1283755" y="4557576"/>
            <a:ext cx="116628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Với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1B2AACE3-D9C0-325B-8770-AE8D88531631}"/>
              </a:ext>
            </a:extLst>
          </p:cNvPr>
          <p:cNvSpPr txBox="1"/>
          <p:nvPr/>
        </p:nvSpPr>
        <p:spPr>
          <a:xfrm>
            <a:off x="5581645" y="5806271"/>
            <a:ext cx="84984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FF"/>
                </a:solidFill>
                <a:latin typeface="Arial-Rounded-Bold"/>
              </a:rPr>
              <a:t>và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776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DCEC5A0-33E8-6632-2C5D-BE81E78EF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8" r="1518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D0A63FCB-5708-246E-D366-2EE48AF81E45}"/>
              </a:ext>
            </a:extLst>
          </p:cNvPr>
          <p:cNvSpPr/>
          <p:nvPr/>
        </p:nvSpPr>
        <p:spPr>
          <a:xfrm>
            <a:off x="988166" y="3816906"/>
            <a:ext cx="10152273" cy="2942258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A57DA1-427B-E497-2941-11D3883B0C60}"/>
              </a:ext>
            </a:extLst>
          </p:cNvPr>
          <p:cNvSpPr txBox="1"/>
          <p:nvPr/>
        </p:nvSpPr>
        <p:spPr>
          <a:xfrm>
            <a:off x="4365183" y="3816906"/>
            <a:ext cx="43885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Bài tập 3</a:t>
            </a:r>
            <a:endParaRPr kumimoji="0" lang="sv-SE" sz="5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DD2E317-7650-D4A0-57DE-05336959E1E0}"/>
              </a:ext>
            </a:extLst>
          </p:cNvPr>
          <p:cNvSpPr txBox="1"/>
          <p:nvPr/>
        </p:nvSpPr>
        <p:spPr>
          <a:xfrm>
            <a:off x="739421" y="4698028"/>
            <a:ext cx="10713158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D7392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Thay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D7392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D7392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D73921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D7392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bằng từ ngữ phù hợp </a:t>
            </a:r>
            <a:endParaRPr kumimoji="0" lang="sv-SE" sz="6000" b="0" i="0" u="none" strike="noStrike" kern="1200" cap="none" spc="0" normalizeH="0" baseline="0" noProof="0" dirty="0">
              <a:ln>
                <a:noFill/>
              </a:ln>
              <a:solidFill>
                <a:srgbClr val="D73921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Lotus flower icon cartoon style Royalty Free Vector Image">
            <a:extLst>
              <a:ext uri="{FF2B5EF4-FFF2-40B4-BE49-F238E27FC236}">
                <a16:creationId xmlns:a16="http://schemas.microsoft.com/office/drawing/2014/main" id="{861D6E4A-3CCB-D648-5968-5A03A5293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500" r="94600">
                        <a14:foregroundMark x1="90600" y1="40463" x2="89600" y2="43981"/>
                        <a14:foregroundMark x1="5600" y1="53796" x2="11400" y2="54259"/>
                        <a14:foregroundMark x1="94600" y1="38704" x2="93700" y2="4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09" y="3259991"/>
            <a:ext cx="1999974" cy="215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3214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hực vật dưới nước, hoa, thực vật, nước&#10;&#10;Mô tả được tạo tự động">
            <a:extLst>
              <a:ext uri="{FF2B5EF4-FFF2-40B4-BE49-F238E27FC236}">
                <a16:creationId xmlns:a16="http://schemas.microsoft.com/office/drawing/2014/main" id="{D83A43E7-1913-C413-CAD1-5BDE51551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0980A68C-1F2B-CAE7-4AFB-501E7987C630}"/>
              </a:ext>
            </a:extLst>
          </p:cNvPr>
          <p:cNvSpPr/>
          <p:nvPr/>
        </p:nvSpPr>
        <p:spPr>
          <a:xfrm>
            <a:off x="244894" y="126095"/>
            <a:ext cx="11702211" cy="6605809"/>
          </a:xfrm>
          <a:custGeom>
            <a:avLst/>
            <a:gdLst>
              <a:gd name="connsiteX0" fmla="*/ 0 w 11702211"/>
              <a:gd name="connsiteY0" fmla="*/ 656816 h 6605809"/>
              <a:gd name="connsiteX1" fmla="*/ 656816 w 11702211"/>
              <a:gd name="connsiteY1" fmla="*/ 0 h 6605809"/>
              <a:gd name="connsiteX2" fmla="*/ 11045395 w 11702211"/>
              <a:gd name="connsiteY2" fmla="*/ 0 h 6605809"/>
              <a:gd name="connsiteX3" fmla="*/ 11702211 w 11702211"/>
              <a:gd name="connsiteY3" fmla="*/ 656816 h 6605809"/>
              <a:gd name="connsiteX4" fmla="*/ 11702211 w 11702211"/>
              <a:gd name="connsiteY4" fmla="*/ 5948993 h 6605809"/>
              <a:gd name="connsiteX5" fmla="*/ 11045395 w 11702211"/>
              <a:gd name="connsiteY5" fmla="*/ 6605809 h 6605809"/>
              <a:gd name="connsiteX6" fmla="*/ 656816 w 11702211"/>
              <a:gd name="connsiteY6" fmla="*/ 6605809 h 6605809"/>
              <a:gd name="connsiteX7" fmla="*/ 0 w 11702211"/>
              <a:gd name="connsiteY7" fmla="*/ 5948993 h 6605809"/>
              <a:gd name="connsiteX8" fmla="*/ 0 w 11702211"/>
              <a:gd name="connsiteY8" fmla="*/ 656816 h 660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605809" fill="none" extrusionOk="0">
                <a:moveTo>
                  <a:pt x="0" y="656816"/>
                </a:moveTo>
                <a:cubicBezTo>
                  <a:pt x="-62606" y="283941"/>
                  <a:pt x="338815" y="36596"/>
                  <a:pt x="656816" y="0"/>
                </a:cubicBezTo>
                <a:cubicBezTo>
                  <a:pt x="2628801" y="130954"/>
                  <a:pt x="6887458" y="43574"/>
                  <a:pt x="11045395" y="0"/>
                </a:cubicBezTo>
                <a:cubicBezTo>
                  <a:pt x="11429572" y="33006"/>
                  <a:pt x="11735009" y="334242"/>
                  <a:pt x="11702211" y="656816"/>
                </a:cubicBezTo>
                <a:cubicBezTo>
                  <a:pt x="11551772" y="2432513"/>
                  <a:pt x="11788090" y="3480989"/>
                  <a:pt x="11702211" y="5948993"/>
                </a:cubicBezTo>
                <a:cubicBezTo>
                  <a:pt x="11685904" y="6314420"/>
                  <a:pt x="11364766" y="6575879"/>
                  <a:pt x="11045395" y="6605809"/>
                </a:cubicBezTo>
                <a:cubicBezTo>
                  <a:pt x="7496824" y="6761006"/>
                  <a:pt x="4935702" y="6768829"/>
                  <a:pt x="656816" y="6605809"/>
                </a:cubicBezTo>
                <a:cubicBezTo>
                  <a:pt x="294467" y="6600393"/>
                  <a:pt x="-11194" y="6318278"/>
                  <a:pt x="0" y="5948993"/>
                </a:cubicBezTo>
                <a:cubicBezTo>
                  <a:pt x="64656" y="3476456"/>
                  <a:pt x="-17807" y="1953684"/>
                  <a:pt x="0" y="656816"/>
                </a:cubicBezTo>
                <a:close/>
              </a:path>
              <a:path w="11702211" h="6605809" stroke="0" extrusionOk="0">
                <a:moveTo>
                  <a:pt x="0" y="656816"/>
                </a:moveTo>
                <a:cubicBezTo>
                  <a:pt x="-46972" y="265093"/>
                  <a:pt x="289116" y="1858"/>
                  <a:pt x="656816" y="0"/>
                </a:cubicBezTo>
                <a:cubicBezTo>
                  <a:pt x="4936884" y="132882"/>
                  <a:pt x="7031546" y="-84951"/>
                  <a:pt x="11045395" y="0"/>
                </a:cubicBezTo>
                <a:cubicBezTo>
                  <a:pt x="11371176" y="36101"/>
                  <a:pt x="11699989" y="306349"/>
                  <a:pt x="11702211" y="656816"/>
                </a:cubicBezTo>
                <a:cubicBezTo>
                  <a:pt x="11722398" y="1629954"/>
                  <a:pt x="11854691" y="4875160"/>
                  <a:pt x="11702211" y="5948993"/>
                </a:cubicBezTo>
                <a:cubicBezTo>
                  <a:pt x="11758519" y="6318422"/>
                  <a:pt x="11429199" y="6562479"/>
                  <a:pt x="11045395" y="6605809"/>
                </a:cubicBezTo>
                <a:cubicBezTo>
                  <a:pt x="8838777" y="6693448"/>
                  <a:pt x="4782002" y="6533130"/>
                  <a:pt x="656816" y="6605809"/>
                </a:cubicBezTo>
                <a:cubicBezTo>
                  <a:pt x="292695" y="6592730"/>
                  <a:pt x="-36905" y="6363030"/>
                  <a:pt x="0" y="5948993"/>
                </a:cubicBezTo>
                <a:cubicBezTo>
                  <a:pt x="-38581" y="3447821"/>
                  <a:pt x="63341" y="3010816"/>
                  <a:pt x="0" y="656816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C2EC06-9764-AD63-E938-FCBA707DA7CC}"/>
              </a:ext>
            </a:extLst>
          </p:cNvPr>
          <p:cNvSpPr txBox="1"/>
          <p:nvPr/>
        </p:nvSpPr>
        <p:spPr>
          <a:xfrm>
            <a:off x="694677" y="781317"/>
            <a:ext cx="10802644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i="0" u="none" strike="noStrike" baseline="0">
                <a:solidFill>
                  <a:srgbClr val="FF00FF"/>
                </a:solidFill>
                <a:latin typeface="Arial-Rounded-Bold"/>
              </a:rPr>
              <a:t>3. </a:t>
            </a:r>
            <a:r>
              <a:rPr lang="en-US" sz="4400" b="1" i="0" u="none" strike="noStrike" baseline="0">
                <a:solidFill>
                  <a:srgbClr val="000000"/>
                </a:solidFill>
                <a:latin typeface="Arial-BoldMT"/>
              </a:rPr>
              <a:t>Thay    </a:t>
            </a:r>
            <a:r>
              <a:rPr lang="en-US" sz="6000" b="0" i="0" u="none" strike="noStrike" baseline="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6000">
                <a:solidFill>
                  <a:srgbClr val="FF00FF"/>
                </a:solidFill>
                <a:latin typeface="Wingdings-Regular"/>
              </a:rPr>
              <a:t> </a:t>
            </a:r>
            <a:r>
              <a:rPr lang="en-US" sz="4400" b="1" i="0" u="none" strike="noStrike" baseline="0">
                <a:solidFill>
                  <a:srgbClr val="000000"/>
                </a:solidFill>
                <a:latin typeface="Arial-BoldMT"/>
              </a:rPr>
              <a:t>bằng từ ngữ phù hợp để hoàn chỉnh các câu sau:</a:t>
            </a:r>
          </a:p>
          <a:p>
            <a:pPr algn="l"/>
            <a:r>
              <a:rPr lang="en-US" sz="4400" b="0" i="0" u="none" strike="noStrike" baseline="0">
                <a:solidFill>
                  <a:srgbClr val="000000"/>
                </a:solidFill>
                <a:latin typeface="ArialMT"/>
              </a:rPr>
              <a:t>a. Nam thích đọc truyện và </a:t>
            </a:r>
            <a:r>
              <a:rPr lang="en-US" sz="6000" b="0" i="0" u="none" strike="noStrike" baseline="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400" b="0" i="0" u="none" strike="noStrike" baseline="0">
                <a:solidFill>
                  <a:srgbClr val="000000"/>
                </a:solidFill>
                <a:latin typeface="ArialMT"/>
              </a:rPr>
              <a:t>.</a:t>
            </a:r>
          </a:p>
          <a:p>
            <a:pPr algn="l"/>
            <a:r>
              <a:rPr lang="en-US" sz="4400" b="0" i="0" u="none" strike="noStrike" baseline="0">
                <a:solidFill>
                  <a:srgbClr val="000000"/>
                </a:solidFill>
                <a:latin typeface="ArialMT"/>
              </a:rPr>
              <a:t>b. Nam thích đọc truyện để </a:t>
            </a:r>
            <a:r>
              <a:rPr lang="en-US" sz="6000" b="0" i="0" u="none" strike="noStrike" baseline="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400" b="0" i="0" u="none" strike="noStrike" baseline="0">
                <a:solidFill>
                  <a:srgbClr val="000000"/>
                </a:solidFill>
                <a:latin typeface="ArialMT"/>
              </a:rPr>
              <a:t>.</a:t>
            </a:r>
          </a:p>
          <a:p>
            <a:pPr algn="l"/>
            <a:r>
              <a:rPr lang="en-US" sz="4400" b="0" i="0" u="none" strike="noStrike" baseline="0">
                <a:solidFill>
                  <a:srgbClr val="000000"/>
                </a:solidFill>
                <a:latin typeface="ArialMT"/>
              </a:rPr>
              <a:t>c. Nam thích đọc truyện của </a:t>
            </a:r>
            <a:r>
              <a:rPr lang="en-US" sz="6000" b="0" i="0" u="none" strike="noStrike" baseline="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400" b="0" i="0" u="none" strike="noStrike" baseline="0">
                <a:solidFill>
                  <a:srgbClr val="000000"/>
                </a:solidFill>
                <a:latin typeface="ArialMT"/>
              </a:rPr>
              <a:t>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99194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3" y="149290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Cartoon flower petals 1590600 Vector Art at Vecteezy">
            <a:extLst>
              <a:ext uri="{FF2B5EF4-FFF2-40B4-BE49-F238E27FC236}">
                <a16:creationId xmlns:a16="http://schemas.microsoft.com/office/drawing/2014/main" id="{54C7C73D-1AD0-5AC1-F067-17A70F82D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489" y="329882"/>
            <a:ext cx="993321" cy="99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ác kỹ thuật dạy học tích cực – Dạy Và Học Online – Luyện Thi Hà Thành">
            <a:extLst>
              <a:ext uri="{FF2B5EF4-FFF2-40B4-BE49-F238E27FC236}">
                <a16:creationId xmlns:a16="http://schemas.microsoft.com/office/drawing/2014/main" id="{96513075-8C34-B1DC-9E4B-27B8EED7E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19779" r="5060" b="3360"/>
          <a:stretch/>
        </p:blipFill>
        <p:spPr bwMode="auto">
          <a:xfrm>
            <a:off x="2523263" y="1609166"/>
            <a:ext cx="6680967" cy="4288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id="{7D47162E-EB8F-4CFA-F6BA-E92F1B76F113}"/>
              </a:ext>
            </a:extLst>
          </p:cNvPr>
          <p:cNvCxnSpPr>
            <a:cxnSpLocks/>
          </p:cNvCxnSpPr>
          <p:nvPr/>
        </p:nvCxnSpPr>
        <p:spPr>
          <a:xfrm flipV="1">
            <a:off x="2278290" y="4451881"/>
            <a:ext cx="1615417" cy="4953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8AE89169-1405-401B-BAFF-8972E084043B}"/>
              </a:ext>
            </a:extLst>
          </p:cNvPr>
          <p:cNvCxnSpPr>
            <a:cxnSpLocks/>
          </p:cNvCxnSpPr>
          <p:nvPr/>
        </p:nvCxnSpPr>
        <p:spPr>
          <a:xfrm flipH="1">
            <a:off x="7876914" y="2006113"/>
            <a:ext cx="1978287" cy="96681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Hình ảnh 21" descr="Ảnh có chứa phim hoạt hình, Phim hoạt hình, minh họa, hình mẫu&#10;&#10;Mô tả được tạo tự động">
            <a:extLst>
              <a:ext uri="{FF2B5EF4-FFF2-40B4-BE49-F238E27FC236}">
                <a16:creationId xmlns:a16="http://schemas.microsoft.com/office/drawing/2014/main" id="{67382A96-6EB2-364B-B0BF-A528F23C68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7" b="49697" l="51840" r="94622">
                        <a14:foregroundMark x1="68621" y1="12050" x2="69309" y2="16377"/>
                        <a14:foregroundMark x1="74282" y1="13425" x2="75010" y2="15811"/>
                        <a14:foregroundMark x1="69147" y1="3437" x2="70117" y2="4974"/>
                        <a14:foregroundMark x1="74282" y1="4569" x2="74282" y2="4569"/>
                        <a14:foregroundMark x1="74282" y1="4569" x2="76102" y2="7764"/>
                        <a14:foregroundMark x1="63324" y1="49697" x2="67772" y2="49697"/>
                        <a14:foregroundMark x1="70400" y1="17347" x2="72220" y2="2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28" b="44936"/>
          <a:stretch/>
        </p:blipFill>
        <p:spPr>
          <a:xfrm>
            <a:off x="9794526" y="3736421"/>
            <a:ext cx="1774387" cy="1827201"/>
          </a:xfrm>
          <a:prstGeom prst="rect">
            <a:avLst/>
          </a:prstGeom>
        </p:spPr>
      </p:pic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52048029-A0C1-53A0-AA3B-9AD52D850883}"/>
              </a:ext>
            </a:extLst>
          </p:cNvPr>
          <p:cNvCxnSpPr>
            <a:cxnSpLocks/>
          </p:cNvCxnSpPr>
          <p:nvPr/>
        </p:nvCxnSpPr>
        <p:spPr>
          <a:xfrm>
            <a:off x="2207480" y="2006113"/>
            <a:ext cx="2514902" cy="58839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Hình ảnh 25" descr="Ảnh có chứa phim hoạt hình, Phim hoạt hình, minh họa, hình mẫu&#10;&#10;Mô tả được tạo tự động">
            <a:extLst>
              <a:ext uri="{FF2B5EF4-FFF2-40B4-BE49-F238E27FC236}">
                <a16:creationId xmlns:a16="http://schemas.microsoft.com/office/drawing/2014/main" id="{19AAD882-DB1D-35EE-71FF-7EE3317683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446" b="97129" l="5176" r="46907">
                        <a14:foregroundMark x1="30408" y1="55196" x2="30691" y2="57986"/>
                        <a14:foregroundMark x1="24828" y1="54226" x2="23453" y2="57703"/>
                        <a14:foregroundMark x1="27335" y1="60776" x2="27618" y2="63971"/>
                        <a14:foregroundMark x1="33603" y1="61868" x2="33320" y2="67004"/>
                        <a14:foregroundMark x1="34169" y1="61181" x2="34856" y2="64254"/>
                        <a14:foregroundMark x1="34573" y1="61585" x2="34856" y2="64941"/>
                        <a14:foregroundMark x1="35382" y1="62313" x2="35382" y2="64780"/>
                        <a14:foregroundMark x1="25960" y1="61181" x2="27052" y2="63283"/>
                        <a14:foregroundMark x1="27335" y1="60493" x2="28467" y2="64780"/>
                        <a14:foregroundMark x1="26243" y1="94096" x2="26931" y2="95067"/>
                        <a14:foregroundMark x1="14557" y1="94501" x2="17630" y2="95916"/>
                        <a14:foregroundMark x1="34290" y1="95916" x2="34856" y2="95916"/>
                        <a14:foregroundMark x1="43753" y1="97169" x2="46502" y2="96442"/>
                        <a14:foregroundMark x1="28023" y1="52446" x2="29276" y2="52729"/>
                        <a14:foregroundMark x1="24707" y1="62030" x2="28023" y2="63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7757" b="1905"/>
          <a:stretch/>
        </p:blipFill>
        <p:spPr>
          <a:xfrm>
            <a:off x="630632" y="1257124"/>
            <a:ext cx="1643888" cy="1513360"/>
          </a:xfrm>
          <a:prstGeom prst="rect">
            <a:avLst/>
          </a:prstGeom>
        </p:spPr>
      </p:pic>
      <p:cxnSp>
        <p:nvCxnSpPr>
          <p:cNvPr id="29" name="Đường kết nối Mũi tên Thẳng 28">
            <a:extLst>
              <a:ext uri="{FF2B5EF4-FFF2-40B4-BE49-F238E27FC236}">
                <a16:creationId xmlns:a16="http://schemas.microsoft.com/office/drawing/2014/main" id="{E09F4D33-CFB5-D4B8-CD53-93B8898D268A}"/>
              </a:ext>
            </a:extLst>
          </p:cNvPr>
          <p:cNvCxnSpPr>
            <a:cxnSpLocks/>
          </p:cNvCxnSpPr>
          <p:nvPr/>
        </p:nvCxnSpPr>
        <p:spPr>
          <a:xfrm flipH="1">
            <a:off x="6991089" y="4699531"/>
            <a:ext cx="2939364" cy="19515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Hình ảnh 31" descr="Ảnh có chứa phim hoạt hình, hình mẫu, hình vẽ, minh họa&#10;&#10;Mô tả được tạo tự động">
            <a:extLst>
              <a:ext uri="{FF2B5EF4-FFF2-40B4-BE49-F238E27FC236}">
                <a16:creationId xmlns:a16="http://schemas.microsoft.com/office/drawing/2014/main" id="{DABEBBAB-6C4A-01DD-0128-253F7B7C15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827" y="1277350"/>
            <a:ext cx="1667323" cy="1667323"/>
          </a:xfrm>
          <a:prstGeom prst="rect">
            <a:avLst/>
          </a:prstGeom>
        </p:spPr>
      </p:pic>
      <p:pic>
        <p:nvPicPr>
          <p:cNvPr id="1028" name="Picture 4" descr="Pin on School">
            <a:extLst>
              <a:ext uri="{FF2B5EF4-FFF2-40B4-BE49-F238E27FC236}">
                <a16:creationId xmlns:a16="http://schemas.microsoft.com/office/drawing/2014/main" id="{3CFF9716-1D58-C52E-DEF7-871F6DB5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05" b="90781" l="10000" r="91385">
                        <a14:foregroundMark x1="69846" y1="7809" x2="73231" y2="16161"/>
                        <a14:foregroundMark x1="66615" y1="4121" x2="68769" y2="7484"/>
                        <a14:foregroundMark x1="91538" y1="39262" x2="90923" y2="43926"/>
                        <a14:foregroundMark x1="14769" y1="59544" x2="18308" y2="65727"/>
                        <a14:foregroundMark x1="54462" y1="86985" x2="59692" y2="90781"/>
                        <a14:foregroundMark x1="18154" y1="89262" x2="14154" y2="90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687" y="3777438"/>
            <a:ext cx="1348454" cy="191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Hình ảnh 33" descr="Ảnh có chứa Hoạt hình, Phim hoạt hình, hoạt hình Nhật Bản, phim hoạt hình&#10;&#10;Mô tả được tạo tự động">
            <a:extLst>
              <a:ext uri="{FF2B5EF4-FFF2-40B4-BE49-F238E27FC236}">
                <a16:creationId xmlns:a16="http://schemas.microsoft.com/office/drawing/2014/main" id="{BA9C55C8-980D-18B5-0E14-AD99BE1643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11" y="2070520"/>
            <a:ext cx="2318273" cy="2318273"/>
          </a:xfrm>
          <a:prstGeom prst="rect">
            <a:avLst/>
          </a:prstGeom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29175495-9C4D-F149-8B0D-EBBA5CF27DF1}"/>
              </a:ext>
            </a:extLst>
          </p:cNvPr>
          <p:cNvSpPr txBox="1"/>
          <p:nvPr/>
        </p:nvSpPr>
        <p:spPr>
          <a:xfrm>
            <a:off x="656647" y="2836906"/>
            <a:ext cx="1502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kiến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 nhân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BE6BCBA8-0CAC-9A9A-6571-1ABCA21741AA}"/>
              </a:ext>
            </a:extLst>
          </p:cNvPr>
          <p:cNvSpPr txBox="1"/>
          <p:nvPr/>
        </p:nvSpPr>
        <p:spPr>
          <a:xfrm>
            <a:off x="630632" y="5403066"/>
            <a:ext cx="1502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kiến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 nhân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B5632FFE-E05B-C06A-DA61-804DA10B77AC}"/>
              </a:ext>
            </a:extLst>
          </p:cNvPr>
          <p:cNvSpPr txBox="1"/>
          <p:nvPr/>
        </p:nvSpPr>
        <p:spPr>
          <a:xfrm>
            <a:off x="9860657" y="2869677"/>
            <a:ext cx="1502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kiến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 nhân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C412AF02-CD0E-3112-F5AB-C6B1C609BE05}"/>
              </a:ext>
            </a:extLst>
          </p:cNvPr>
          <p:cNvSpPr txBox="1"/>
          <p:nvPr/>
        </p:nvSpPr>
        <p:spPr>
          <a:xfrm>
            <a:off x="9930453" y="5441205"/>
            <a:ext cx="1502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kiến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 nhân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FDDCD0DC-3774-046F-4824-2B8C62C64788}"/>
              </a:ext>
            </a:extLst>
          </p:cNvPr>
          <p:cNvSpPr txBox="1"/>
          <p:nvPr/>
        </p:nvSpPr>
        <p:spPr>
          <a:xfrm>
            <a:off x="3893707" y="3797994"/>
            <a:ext cx="41841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kiến chung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 nhóm</a:t>
            </a:r>
          </a:p>
        </p:txBody>
      </p:sp>
      <p:sp>
        <p:nvSpPr>
          <p:cNvPr id="3" name="Hộp Văn bản 1">
            <a:extLst>
              <a:ext uri="{FF2B5EF4-FFF2-40B4-BE49-F238E27FC236}">
                <a16:creationId xmlns:a16="http://schemas.microsoft.com/office/drawing/2014/main" id="{94D19104-F70F-3F03-2D42-A31AEFD4871A}"/>
              </a:ext>
            </a:extLst>
          </p:cNvPr>
          <p:cNvSpPr txBox="1"/>
          <p:nvPr/>
        </p:nvSpPr>
        <p:spPr>
          <a:xfrm>
            <a:off x="2379970" y="383570"/>
            <a:ext cx="68680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Thảo luận nhóm</a:t>
            </a:r>
            <a:endParaRPr kumimoji="0" lang="en-US" sz="6000" b="1" i="0" u="none" strike="noStrike" kern="1200" cap="none" spc="0" normalizeH="0" baseline="0" noProof="0" dirty="0">
              <a:ln w="38100">
                <a:solidFill>
                  <a:srgbClr val="002060"/>
                </a:solidFill>
                <a:prstDash val="solid"/>
              </a:ln>
              <a:solidFill>
                <a:srgbClr val="FFFF99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5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hực vật dưới nước, hoa, thực vật, nước&#10;&#10;Mô tả được tạo tự động">
            <a:extLst>
              <a:ext uri="{FF2B5EF4-FFF2-40B4-BE49-F238E27FC236}">
                <a16:creationId xmlns:a16="http://schemas.microsoft.com/office/drawing/2014/main" id="{D83A43E7-1913-C413-CAD1-5BDE51551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0980A68C-1F2B-CAE7-4AFB-501E7987C630}"/>
              </a:ext>
            </a:extLst>
          </p:cNvPr>
          <p:cNvSpPr/>
          <p:nvPr/>
        </p:nvSpPr>
        <p:spPr>
          <a:xfrm>
            <a:off x="244894" y="126095"/>
            <a:ext cx="11702211" cy="6605809"/>
          </a:xfrm>
          <a:custGeom>
            <a:avLst/>
            <a:gdLst>
              <a:gd name="connsiteX0" fmla="*/ 0 w 11702211"/>
              <a:gd name="connsiteY0" fmla="*/ 656816 h 6605809"/>
              <a:gd name="connsiteX1" fmla="*/ 656816 w 11702211"/>
              <a:gd name="connsiteY1" fmla="*/ 0 h 6605809"/>
              <a:gd name="connsiteX2" fmla="*/ 11045395 w 11702211"/>
              <a:gd name="connsiteY2" fmla="*/ 0 h 6605809"/>
              <a:gd name="connsiteX3" fmla="*/ 11702211 w 11702211"/>
              <a:gd name="connsiteY3" fmla="*/ 656816 h 6605809"/>
              <a:gd name="connsiteX4" fmla="*/ 11702211 w 11702211"/>
              <a:gd name="connsiteY4" fmla="*/ 5948993 h 6605809"/>
              <a:gd name="connsiteX5" fmla="*/ 11045395 w 11702211"/>
              <a:gd name="connsiteY5" fmla="*/ 6605809 h 6605809"/>
              <a:gd name="connsiteX6" fmla="*/ 656816 w 11702211"/>
              <a:gd name="connsiteY6" fmla="*/ 6605809 h 6605809"/>
              <a:gd name="connsiteX7" fmla="*/ 0 w 11702211"/>
              <a:gd name="connsiteY7" fmla="*/ 5948993 h 6605809"/>
              <a:gd name="connsiteX8" fmla="*/ 0 w 11702211"/>
              <a:gd name="connsiteY8" fmla="*/ 656816 h 660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605809" fill="none" extrusionOk="0">
                <a:moveTo>
                  <a:pt x="0" y="656816"/>
                </a:moveTo>
                <a:cubicBezTo>
                  <a:pt x="-62606" y="283941"/>
                  <a:pt x="338815" y="36596"/>
                  <a:pt x="656816" y="0"/>
                </a:cubicBezTo>
                <a:cubicBezTo>
                  <a:pt x="2628801" y="130954"/>
                  <a:pt x="6887458" y="43574"/>
                  <a:pt x="11045395" y="0"/>
                </a:cubicBezTo>
                <a:cubicBezTo>
                  <a:pt x="11429572" y="33006"/>
                  <a:pt x="11735009" y="334242"/>
                  <a:pt x="11702211" y="656816"/>
                </a:cubicBezTo>
                <a:cubicBezTo>
                  <a:pt x="11551772" y="2432513"/>
                  <a:pt x="11788090" y="3480989"/>
                  <a:pt x="11702211" y="5948993"/>
                </a:cubicBezTo>
                <a:cubicBezTo>
                  <a:pt x="11685904" y="6314420"/>
                  <a:pt x="11364766" y="6575879"/>
                  <a:pt x="11045395" y="6605809"/>
                </a:cubicBezTo>
                <a:cubicBezTo>
                  <a:pt x="7496824" y="6761006"/>
                  <a:pt x="4935702" y="6768829"/>
                  <a:pt x="656816" y="6605809"/>
                </a:cubicBezTo>
                <a:cubicBezTo>
                  <a:pt x="294467" y="6600393"/>
                  <a:pt x="-11194" y="6318278"/>
                  <a:pt x="0" y="5948993"/>
                </a:cubicBezTo>
                <a:cubicBezTo>
                  <a:pt x="64656" y="3476456"/>
                  <a:pt x="-17807" y="1953684"/>
                  <a:pt x="0" y="656816"/>
                </a:cubicBezTo>
                <a:close/>
              </a:path>
              <a:path w="11702211" h="6605809" stroke="0" extrusionOk="0">
                <a:moveTo>
                  <a:pt x="0" y="656816"/>
                </a:moveTo>
                <a:cubicBezTo>
                  <a:pt x="-46972" y="265093"/>
                  <a:pt x="289116" y="1858"/>
                  <a:pt x="656816" y="0"/>
                </a:cubicBezTo>
                <a:cubicBezTo>
                  <a:pt x="4936884" y="132882"/>
                  <a:pt x="7031546" y="-84951"/>
                  <a:pt x="11045395" y="0"/>
                </a:cubicBezTo>
                <a:cubicBezTo>
                  <a:pt x="11371176" y="36101"/>
                  <a:pt x="11699989" y="306349"/>
                  <a:pt x="11702211" y="656816"/>
                </a:cubicBezTo>
                <a:cubicBezTo>
                  <a:pt x="11722398" y="1629954"/>
                  <a:pt x="11854691" y="4875160"/>
                  <a:pt x="11702211" y="5948993"/>
                </a:cubicBezTo>
                <a:cubicBezTo>
                  <a:pt x="11758519" y="6318422"/>
                  <a:pt x="11429199" y="6562479"/>
                  <a:pt x="11045395" y="6605809"/>
                </a:cubicBezTo>
                <a:cubicBezTo>
                  <a:pt x="8838777" y="6693448"/>
                  <a:pt x="4782002" y="6533130"/>
                  <a:pt x="656816" y="6605809"/>
                </a:cubicBezTo>
                <a:cubicBezTo>
                  <a:pt x="292695" y="6592730"/>
                  <a:pt x="-36905" y="6363030"/>
                  <a:pt x="0" y="5948993"/>
                </a:cubicBezTo>
                <a:cubicBezTo>
                  <a:pt x="-38581" y="3447821"/>
                  <a:pt x="63341" y="3010816"/>
                  <a:pt x="0" y="656816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C2EC06-9764-AD63-E938-FCBA707DA7CC}"/>
              </a:ext>
            </a:extLst>
          </p:cNvPr>
          <p:cNvSpPr txBox="1"/>
          <p:nvPr/>
        </p:nvSpPr>
        <p:spPr>
          <a:xfrm>
            <a:off x="694677" y="442761"/>
            <a:ext cx="1080264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3.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Thay   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bằng từ ngữ phù hợp để hoàn chỉnh các câu sau: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a. Nam thích đọc truyện và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b. Nam thích đọc truyện để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c. Nam thích đọc truyện của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2800F298-673A-B360-DD56-975F2797395A}"/>
              </a:ext>
            </a:extLst>
          </p:cNvPr>
          <p:cNvSpPr txBox="1"/>
          <p:nvPr/>
        </p:nvSpPr>
        <p:spPr>
          <a:xfrm>
            <a:off x="6995566" y="2034930"/>
            <a:ext cx="287233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xem phim.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ộp Văn bản 4">
            <a:extLst>
              <a:ext uri="{FF2B5EF4-FFF2-40B4-BE49-F238E27FC236}">
                <a16:creationId xmlns:a16="http://schemas.microsoft.com/office/drawing/2014/main" id="{DF581453-36BB-411D-81BB-E6977D4333FD}"/>
              </a:ext>
            </a:extLst>
          </p:cNvPr>
          <p:cNvSpPr txBox="1"/>
          <p:nvPr/>
        </p:nvSpPr>
        <p:spPr>
          <a:xfrm>
            <a:off x="6995566" y="3524249"/>
            <a:ext cx="495153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  <a:latin typeface="Arial-Rounded-Bold"/>
              </a:rPr>
              <a:t>biết thêm nhiều điều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C35920E5-D488-4915-B70E-7C90F39B7C31}"/>
              </a:ext>
            </a:extLst>
          </p:cNvPr>
          <p:cNvSpPr txBox="1"/>
          <p:nvPr/>
        </p:nvSpPr>
        <p:spPr>
          <a:xfrm>
            <a:off x="1371745" y="4232135"/>
            <a:ext cx="164891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  <a:latin typeface="Arial-Rounded-Bold"/>
              </a:rPr>
              <a:t>thú vị.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7F813710-3A5D-C919-8219-A83766A88DAC}"/>
              </a:ext>
            </a:extLst>
          </p:cNvPr>
          <p:cNvSpPr txBox="1"/>
          <p:nvPr/>
        </p:nvSpPr>
        <p:spPr>
          <a:xfrm>
            <a:off x="7180026" y="4940021"/>
            <a:ext cx="458261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  <a:latin typeface="Arial-Rounded-Bold"/>
              </a:rPr>
              <a:t>Nhà xuất bản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Hộp Văn bản 4">
            <a:extLst>
              <a:ext uri="{FF2B5EF4-FFF2-40B4-BE49-F238E27FC236}">
                <a16:creationId xmlns:a16="http://schemas.microsoft.com/office/drawing/2014/main" id="{C84DBBCE-9ED3-D968-3429-8AFB6149698F}"/>
              </a:ext>
            </a:extLst>
          </p:cNvPr>
          <p:cNvSpPr txBox="1"/>
          <p:nvPr/>
        </p:nvSpPr>
        <p:spPr>
          <a:xfrm>
            <a:off x="1513381" y="5563174"/>
            <a:ext cx="458261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  <a:latin typeface="Arial-Rounded-Bold"/>
              </a:rPr>
              <a:t>Kim Đồng.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387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hoa, Hoạt hình, Phim hoạt hình, phim hoạt hình&#10;&#10;Mô tả được tạo tự động">
            <a:extLst>
              <a:ext uri="{FF2B5EF4-FFF2-40B4-BE49-F238E27FC236}">
                <a16:creationId xmlns:a16="http://schemas.microsoft.com/office/drawing/2014/main" id="{FF58D5A6-8DA5-0302-73D9-2A61A7501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7" y="-807720"/>
            <a:ext cx="13304520" cy="8869680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244FF7CB-1A40-EBBA-8CE2-75BD9D09BAA9}"/>
              </a:ext>
            </a:extLst>
          </p:cNvPr>
          <p:cNvSpPr/>
          <p:nvPr/>
        </p:nvSpPr>
        <p:spPr>
          <a:xfrm>
            <a:off x="116117" y="1752845"/>
            <a:ext cx="5341435" cy="37180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C9E17D3-E74B-D4CF-F648-B9A40BEFB876}"/>
              </a:ext>
            </a:extLst>
          </p:cNvPr>
          <p:cNvSpPr txBox="1"/>
          <p:nvPr/>
        </p:nvSpPr>
        <p:spPr>
          <a:xfrm>
            <a:off x="1545007" y="2003283"/>
            <a:ext cx="43885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Bài tập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sv-SE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9E6E8B8-93FC-845A-E8A3-96CD670CFF34}"/>
              </a:ext>
            </a:extLst>
          </p:cNvPr>
          <p:cNvSpPr txBox="1"/>
          <p:nvPr/>
        </p:nvSpPr>
        <p:spPr>
          <a:xfrm>
            <a:off x="272150" y="3084718"/>
            <a:ext cx="53414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D73921"/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Đặt câu có sử dụng kết từ </a:t>
            </a:r>
            <a:endParaRPr kumimoji="0" lang="sv-SE" sz="6000" b="0" i="0" u="none" strike="noStrike" kern="1200" cap="none" spc="0" normalizeH="0" baseline="0" noProof="0" dirty="0">
              <a:ln>
                <a:noFill/>
              </a:ln>
              <a:solidFill>
                <a:srgbClr val="D73921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Hình ảnh 5" descr="Ảnh có chứa thực vật, hoa&#10;&#10;Mô tả được tạo tự động">
            <a:extLst>
              <a:ext uri="{FF2B5EF4-FFF2-40B4-BE49-F238E27FC236}">
                <a16:creationId xmlns:a16="http://schemas.microsoft.com/office/drawing/2014/main" id="{9C0D9B2C-3AB3-8FFB-8183-7EF10122D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102">
            <a:off x="-1037702" y="2449692"/>
            <a:ext cx="3595415" cy="20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409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hực vật dưới nước, hoa, thực vật, nước&#10;&#10;Mô tả được tạo tự động">
            <a:extLst>
              <a:ext uri="{FF2B5EF4-FFF2-40B4-BE49-F238E27FC236}">
                <a16:creationId xmlns:a16="http://schemas.microsoft.com/office/drawing/2014/main" id="{D83A43E7-1913-C413-CAD1-5BDE51551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0980A68C-1F2B-CAE7-4AFB-501E7987C630}"/>
              </a:ext>
            </a:extLst>
          </p:cNvPr>
          <p:cNvSpPr/>
          <p:nvPr/>
        </p:nvSpPr>
        <p:spPr>
          <a:xfrm>
            <a:off x="244894" y="126095"/>
            <a:ext cx="11702211" cy="6605809"/>
          </a:xfrm>
          <a:custGeom>
            <a:avLst/>
            <a:gdLst>
              <a:gd name="connsiteX0" fmla="*/ 0 w 11702211"/>
              <a:gd name="connsiteY0" fmla="*/ 656816 h 6605809"/>
              <a:gd name="connsiteX1" fmla="*/ 656816 w 11702211"/>
              <a:gd name="connsiteY1" fmla="*/ 0 h 6605809"/>
              <a:gd name="connsiteX2" fmla="*/ 11045395 w 11702211"/>
              <a:gd name="connsiteY2" fmla="*/ 0 h 6605809"/>
              <a:gd name="connsiteX3" fmla="*/ 11702211 w 11702211"/>
              <a:gd name="connsiteY3" fmla="*/ 656816 h 6605809"/>
              <a:gd name="connsiteX4" fmla="*/ 11702211 w 11702211"/>
              <a:gd name="connsiteY4" fmla="*/ 5948993 h 6605809"/>
              <a:gd name="connsiteX5" fmla="*/ 11045395 w 11702211"/>
              <a:gd name="connsiteY5" fmla="*/ 6605809 h 6605809"/>
              <a:gd name="connsiteX6" fmla="*/ 656816 w 11702211"/>
              <a:gd name="connsiteY6" fmla="*/ 6605809 h 6605809"/>
              <a:gd name="connsiteX7" fmla="*/ 0 w 11702211"/>
              <a:gd name="connsiteY7" fmla="*/ 5948993 h 6605809"/>
              <a:gd name="connsiteX8" fmla="*/ 0 w 11702211"/>
              <a:gd name="connsiteY8" fmla="*/ 656816 h 660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605809" fill="none" extrusionOk="0">
                <a:moveTo>
                  <a:pt x="0" y="656816"/>
                </a:moveTo>
                <a:cubicBezTo>
                  <a:pt x="-62606" y="283941"/>
                  <a:pt x="338815" y="36596"/>
                  <a:pt x="656816" y="0"/>
                </a:cubicBezTo>
                <a:cubicBezTo>
                  <a:pt x="2628801" y="130954"/>
                  <a:pt x="6887458" y="43574"/>
                  <a:pt x="11045395" y="0"/>
                </a:cubicBezTo>
                <a:cubicBezTo>
                  <a:pt x="11429572" y="33006"/>
                  <a:pt x="11735009" y="334242"/>
                  <a:pt x="11702211" y="656816"/>
                </a:cubicBezTo>
                <a:cubicBezTo>
                  <a:pt x="11551772" y="2432513"/>
                  <a:pt x="11788090" y="3480989"/>
                  <a:pt x="11702211" y="5948993"/>
                </a:cubicBezTo>
                <a:cubicBezTo>
                  <a:pt x="11685904" y="6314420"/>
                  <a:pt x="11364766" y="6575879"/>
                  <a:pt x="11045395" y="6605809"/>
                </a:cubicBezTo>
                <a:cubicBezTo>
                  <a:pt x="7496824" y="6761006"/>
                  <a:pt x="4935702" y="6768829"/>
                  <a:pt x="656816" y="6605809"/>
                </a:cubicBezTo>
                <a:cubicBezTo>
                  <a:pt x="294467" y="6600393"/>
                  <a:pt x="-11194" y="6318278"/>
                  <a:pt x="0" y="5948993"/>
                </a:cubicBezTo>
                <a:cubicBezTo>
                  <a:pt x="64656" y="3476456"/>
                  <a:pt x="-17807" y="1953684"/>
                  <a:pt x="0" y="656816"/>
                </a:cubicBezTo>
                <a:close/>
              </a:path>
              <a:path w="11702211" h="6605809" stroke="0" extrusionOk="0">
                <a:moveTo>
                  <a:pt x="0" y="656816"/>
                </a:moveTo>
                <a:cubicBezTo>
                  <a:pt x="-46972" y="265093"/>
                  <a:pt x="289116" y="1858"/>
                  <a:pt x="656816" y="0"/>
                </a:cubicBezTo>
                <a:cubicBezTo>
                  <a:pt x="4936884" y="132882"/>
                  <a:pt x="7031546" y="-84951"/>
                  <a:pt x="11045395" y="0"/>
                </a:cubicBezTo>
                <a:cubicBezTo>
                  <a:pt x="11371176" y="36101"/>
                  <a:pt x="11699989" y="306349"/>
                  <a:pt x="11702211" y="656816"/>
                </a:cubicBezTo>
                <a:cubicBezTo>
                  <a:pt x="11722398" y="1629954"/>
                  <a:pt x="11854691" y="4875160"/>
                  <a:pt x="11702211" y="5948993"/>
                </a:cubicBezTo>
                <a:cubicBezTo>
                  <a:pt x="11758519" y="6318422"/>
                  <a:pt x="11429199" y="6562479"/>
                  <a:pt x="11045395" y="6605809"/>
                </a:cubicBezTo>
                <a:cubicBezTo>
                  <a:pt x="8838777" y="6693448"/>
                  <a:pt x="4782002" y="6533130"/>
                  <a:pt x="656816" y="6605809"/>
                </a:cubicBezTo>
                <a:cubicBezTo>
                  <a:pt x="292695" y="6592730"/>
                  <a:pt x="-36905" y="6363030"/>
                  <a:pt x="0" y="5948993"/>
                </a:cubicBezTo>
                <a:cubicBezTo>
                  <a:pt x="-38581" y="3447821"/>
                  <a:pt x="63341" y="3010816"/>
                  <a:pt x="0" y="656816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C2EC06-9764-AD63-E938-FCBA707DA7CC}"/>
              </a:ext>
            </a:extLst>
          </p:cNvPr>
          <p:cNvSpPr txBox="1"/>
          <p:nvPr/>
        </p:nvSpPr>
        <p:spPr>
          <a:xfrm>
            <a:off x="694677" y="442761"/>
            <a:ext cx="1080264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4800" b="1" i="0" u="none" strike="noStrike" baseline="0">
                <a:solidFill>
                  <a:srgbClr val="FF00FF"/>
                </a:solidFill>
                <a:latin typeface="Arial-Rounded-Bold"/>
              </a:rPr>
              <a:t>4. </a:t>
            </a:r>
            <a:r>
              <a:rPr lang="vi-VN" sz="4400" b="1" i="0" u="none" strike="noStrike" baseline="0">
                <a:solidFill>
                  <a:srgbClr val="000000"/>
                </a:solidFill>
                <a:latin typeface="Arial-BoldMT"/>
              </a:rPr>
              <a:t>Đặt 2 – 3 câu giới thiệu về một bài thơ mà em thích, trong đó có</a:t>
            </a:r>
            <a:r>
              <a:rPr lang="en-US" sz="4400" b="1" i="0" u="none" strike="noStrike">
                <a:solidFill>
                  <a:srgbClr val="000000"/>
                </a:solidFill>
                <a:latin typeface="Arial-BoldMT"/>
              </a:rPr>
              <a:t> </a:t>
            </a:r>
            <a:r>
              <a:rPr lang="en-US" sz="4400" b="1" i="0" u="none" strike="noStrike" baseline="0">
                <a:solidFill>
                  <a:srgbClr val="000000"/>
                </a:solidFill>
                <a:latin typeface="Arial-BoldMT"/>
              </a:rPr>
              <a:t>sử dụng kết từ.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Hình ảnh Cậu Bé Hoạt Hình 3d đang Viết PNG , Chàng Trai Hoạt Hình Xinh đẹp,  Nhân Vật Hoạt Hình Cậu Bé, Chàng Trai PNG trong suốt và Vector để tải">
            <a:extLst>
              <a:ext uri="{FF2B5EF4-FFF2-40B4-BE49-F238E27FC236}">
                <a16:creationId xmlns:a16="http://schemas.microsoft.com/office/drawing/2014/main" id="{084D2763-724D-50D2-254A-E1E51EE6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588" y="1741695"/>
            <a:ext cx="4976661" cy="497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84234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64BB6AF-840A-1F67-A46E-1DBDCFCDE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F1F4BEE-96DF-4FA1-0103-4A1DCB75EF99}"/>
              </a:ext>
            </a:extLst>
          </p:cNvPr>
          <p:cNvGrpSpPr/>
          <p:nvPr/>
        </p:nvGrpSpPr>
        <p:grpSpPr>
          <a:xfrm>
            <a:off x="2588703" y="420779"/>
            <a:ext cx="7030926" cy="2589932"/>
            <a:chOff x="2722053" y="382679"/>
            <a:chExt cx="7030926" cy="25899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984C878-F13E-FE3F-1B23-1824466A9F2F}"/>
                </a:ext>
              </a:extLst>
            </p:cNvPr>
            <p:cNvSpPr txBox="1"/>
            <p:nvPr/>
          </p:nvSpPr>
          <p:spPr>
            <a:xfrm rot="21428974">
              <a:off x="3433666" y="418066"/>
              <a:ext cx="560769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TRÒ CHƠI “TIẾP SỨC”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831514-E509-C437-C208-F9680ED43A91}"/>
                </a:ext>
              </a:extLst>
            </p:cNvPr>
            <p:cNvSpPr txBox="1"/>
            <p:nvPr/>
          </p:nvSpPr>
          <p:spPr>
            <a:xfrm rot="21428974">
              <a:off x="2722053" y="382679"/>
              <a:ext cx="703092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 w="381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Mother" panose="02040603050506020204" pitchFamily="18" charset="0"/>
                  <a:ea typeface="+mn-ea"/>
                  <a:cs typeface="+mn-cs"/>
                </a:rPr>
                <a:t>Trò chơi “chuyền hoa</a:t>
              </a:r>
              <a:endParaRPr kumimoji="0" lang="en-US" sz="8000" b="1" i="0" u="none" strike="noStrike" kern="1200" cap="none" spc="0" normalizeH="0" baseline="0" noProof="0" dirty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8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hực vật dưới nước, hoa, thực vật, nước&#10;&#10;Mô tả được tạo tự động">
            <a:extLst>
              <a:ext uri="{FF2B5EF4-FFF2-40B4-BE49-F238E27FC236}">
                <a16:creationId xmlns:a16="http://schemas.microsoft.com/office/drawing/2014/main" id="{D83A43E7-1913-C413-CAD1-5BDE51551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0980A68C-1F2B-CAE7-4AFB-501E7987C630}"/>
              </a:ext>
            </a:extLst>
          </p:cNvPr>
          <p:cNvSpPr/>
          <p:nvPr/>
        </p:nvSpPr>
        <p:spPr>
          <a:xfrm>
            <a:off x="244894" y="126095"/>
            <a:ext cx="11702211" cy="6605809"/>
          </a:xfrm>
          <a:custGeom>
            <a:avLst/>
            <a:gdLst>
              <a:gd name="connsiteX0" fmla="*/ 0 w 11702211"/>
              <a:gd name="connsiteY0" fmla="*/ 656816 h 6605809"/>
              <a:gd name="connsiteX1" fmla="*/ 656816 w 11702211"/>
              <a:gd name="connsiteY1" fmla="*/ 0 h 6605809"/>
              <a:gd name="connsiteX2" fmla="*/ 11045395 w 11702211"/>
              <a:gd name="connsiteY2" fmla="*/ 0 h 6605809"/>
              <a:gd name="connsiteX3" fmla="*/ 11702211 w 11702211"/>
              <a:gd name="connsiteY3" fmla="*/ 656816 h 6605809"/>
              <a:gd name="connsiteX4" fmla="*/ 11702211 w 11702211"/>
              <a:gd name="connsiteY4" fmla="*/ 5948993 h 6605809"/>
              <a:gd name="connsiteX5" fmla="*/ 11045395 w 11702211"/>
              <a:gd name="connsiteY5" fmla="*/ 6605809 h 6605809"/>
              <a:gd name="connsiteX6" fmla="*/ 656816 w 11702211"/>
              <a:gd name="connsiteY6" fmla="*/ 6605809 h 6605809"/>
              <a:gd name="connsiteX7" fmla="*/ 0 w 11702211"/>
              <a:gd name="connsiteY7" fmla="*/ 5948993 h 6605809"/>
              <a:gd name="connsiteX8" fmla="*/ 0 w 11702211"/>
              <a:gd name="connsiteY8" fmla="*/ 656816 h 660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605809" fill="none" extrusionOk="0">
                <a:moveTo>
                  <a:pt x="0" y="656816"/>
                </a:moveTo>
                <a:cubicBezTo>
                  <a:pt x="-62606" y="283941"/>
                  <a:pt x="338815" y="36596"/>
                  <a:pt x="656816" y="0"/>
                </a:cubicBezTo>
                <a:cubicBezTo>
                  <a:pt x="2628801" y="130954"/>
                  <a:pt x="6887458" y="43574"/>
                  <a:pt x="11045395" y="0"/>
                </a:cubicBezTo>
                <a:cubicBezTo>
                  <a:pt x="11429572" y="33006"/>
                  <a:pt x="11735009" y="334242"/>
                  <a:pt x="11702211" y="656816"/>
                </a:cubicBezTo>
                <a:cubicBezTo>
                  <a:pt x="11551772" y="2432513"/>
                  <a:pt x="11788090" y="3480989"/>
                  <a:pt x="11702211" y="5948993"/>
                </a:cubicBezTo>
                <a:cubicBezTo>
                  <a:pt x="11685904" y="6314420"/>
                  <a:pt x="11364766" y="6575879"/>
                  <a:pt x="11045395" y="6605809"/>
                </a:cubicBezTo>
                <a:cubicBezTo>
                  <a:pt x="7496824" y="6761006"/>
                  <a:pt x="4935702" y="6768829"/>
                  <a:pt x="656816" y="6605809"/>
                </a:cubicBezTo>
                <a:cubicBezTo>
                  <a:pt x="294467" y="6600393"/>
                  <a:pt x="-11194" y="6318278"/>
                  <a:pt x="0" y="5948993"/>
                </a:cubicBezTo>
                <a:cubicBezTo>
                  <a:pt x="64656" y="3476456"/>
                  <a:pt x="-17807" y="1953684"/>
                  <a:pt x="0" y="656816"/>
                </a:cubicBezTo>
                <a:close/>
              </a:path>
              <a:path w="11702211" h="6605809" stroke="0" extrusionOk="0">
                <a:moveTo>
                  <a:pt x="0" y="656816"/>
                </a:moveTo>
                <a:cubicBezTo>
                  <a:pt x="-46972" y="265093"/>
                  <a:pt x="289116" y="1858"/>
                  <a:pt x="656816" y="0"/>
                </a:cubicBezTo>
                <a:cubicBezTo>
                  <a:pt x="4936884" y="132882"/>
                  <a:pt x="7031546" y="-84951"/>
                  <a:pt x="11045395" y="0"/>
                </a:cubicBezTo>
                <a:cubicBezTo>
                  <a:pt x="11371176" y="36101"/>
                  <a:pt x="11699989" y="306349"/>
                  <a:pt x="11702211" y="656816"/>
                </a:cubicBezTo>
                <a:cubicBezTo>
                  <a:pt x="11722398" y="1629954"/>
                  <a:pt x="11854691" y="4875160"/>
                  <a:pt x="11702211" y="5948993"/>
                </a:cubicBezTo>
                <a:cubicBezTo>
                  <a:pt x="11758519" y="6318422"/>
                  <a:pt x="11429199" y="6562479"/>
                  <a:pt x="11045395" y="6605809"/>
                </a:cubicBezTo>
                <a:cubicBezTo>
                  <a:pt x="8838777" y="6693448"/>
                  <a:pt x="4782002" y="6533130"/>
                  <a:pt x="656816" y="6605809"/>
                </a:cubicBezTo>
                <a:cubicBezTo>
                  <a:pt x="292695" y="6592730"/>
                  <a:pt x="-36905" y="6363030"/>
                  <a:pt x="0" y="5948993"/>
                </a:cubicBezTo>
                <a:cubicBezTo>
                  <a:pt x="-38581" y="3447821"/>
                  <a:pt x="63341" y="3010816"/>
                  <a:pt x="0" y="656816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C2EC06-9764-AD63-E938-FCBA707DA7CC}"/>
              </a:ext>
            </a:extLst>
          </p:cNvPr>
          <p:cNvSpPr txBox="1"/>
          <p:nvPr/>
        </p:nvSpPr>
        <p:spPr>
          <a:xfrm>
            <a:off x="694677" y="442761"/>
            <a:ext cx="1080264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-Bold"/>
                <a:ea typeface="+mn-ea"/>
                <a:cs typeface="+mn-cs"/>
              </a:rPr>
              <a:t>Em rất thích bài thơ “Bè xuôi sông La”. Bài thơ "Bè xuôi sông La" miêu tả hình ảnh sông La </a:t>
            </a:r>
            <a:r>
              <a:rPr kumimoji="0" lang="vi-VN" sz="4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và </a:t>
            </a:r>
            <a:r>
              <a:rPr kumimoji="0" lang="vi-VN" sz="4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-Bold"/>
                <a:ea typeface="+mn-ea"/>
                <a:cs typeface="+mn-cs"/>
              </a:rPr>
              <a:t>cuộc sống </a:t>
            </a:r>
            <a:r>
              <a:rPr kumimoji="0" lang="vi-VN" sz="4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của</a:t>
            </a:r>
            <a:r>
              <a:rPr kumimoji="0" lang="vi-VN" sz="48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-Bold"/>
                <a:ea typeface="+mn-ea"/>
                <a:cs typeface="+mn-cs"/>
              </a:rPr>
              <a:t> những người dân hai bên bờ sông.</a:t>
            </a:r>
            <a:endParaRPr kumimoji="0" lang="vi-VN" sz="28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Tuần 21. Bè xuôi sông La - Tập đọc 4 - võ thị huyền - Thư viện Bài giảng  điện tử">
            <a:extLst>
              <a:ext uri="{FF2B5EF4-FFF2-40B4-BE49-F238E27FC236}">
                <a16:creationId xmlns:a16="http://schemas.microsoft.com/office/drawing/2014/main" id="{E41C2D99-D692-3C10-F934-76DD9F912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3615844"/>
            <a:ext cx="5143500" cy="289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6432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phim hoạt hình, Phim hoạt hình, hoa, minh họa&#10;&#10;Mô tả được tạo tự động">
            <a:extLst>
              <a:ext uri="{FF2B5EF4-FFF2-40B4-BE49-F238E27FC236}">
                <a16:creationId xmlns:a16="http://schemas.microsoft.com/office/drawing/2014/main" id="{0DC9AF5A-D904-54D1-9EFB-C0023F832F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7"/>
          <a:stretch/>
        </p:blipFill>
        <p:spPr>
          <a:xfrm>
            <a:off x="0" y="0"/>
            <a:ext cx="12192000" cy="6995160"/>
          </a:xfrm>
          <a:prstGeom prst="rect">
            <a:avLst/>
          </a:prstGeom>
        </p:spPr>
      </p:pic>
      <p:grpSp>
        <p:nvGrpSpPr>
          <p:cNvPr id="4" name="Group 33">
            <a:extLst>
              <a:ext uri="{FF2B5EF4-FFF2-40B4-BE49-F238E27FC236}">
                <a16:creationId xmlns:a16="http://schemas.microsoft.com/office/drawing/2014/main" id="{0EFA4125-85C2-81C3-8726-0E64C517DB23}"/>
              </a:ext>
            </a:extLst>
          </p:cNvPr>
          <p:cNvGrpSpPr/>
          <p:nvPr/>
        </p:nvGrpSpPr>
        <p:grpSpPr>
          <a:xfrm>
            <a:off x="7902694" y="3025572"/>
            <a:ext cx="2544067" cy="1198601"/>
            <a:chOff x="4823966" y="2303779"/>
            <a:chExt cx="2544067" cy="1198601"/>
          </a:xfrm>
        </p:grpSpPr>
        <p:pic>
          <p:nvPicPr>
            <p:cNvPr id="5" name="Graphic 31">
              <a:extLst>
                <a:ext uri="{FF2B5EF4-FFF2-40B4-BE49-F238E27FC236}">
                  <a16:creationId xmlns:a16="http://schemas.microsoft.com/office/drawing/2014/main" id="{00CB5AE8-6A64-13F5-1DDA-E7970694F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23966" y="2303779"/>
              <a:ext cx="2544067" cy="1198601"/>
            </a:xfrm>
            <a:prstGeom prst="rect">
              <a:avLst/>
            </a:prstGeom>
          </p:spPr>
        </p:pic>
        <p:sp>
          <p:nvSpPr>
            <p:cNvPr id="6" name="TextBox 32">
              <a:extLst>
                <a:ext uri="{FF2B5EF4-FFF2-40B4-BE49-F238E27FC236}">
                  <a16:creationId xmlns:a16="http://schemas.microsoft.com/office/drawing/2014/main" id="{5406A072-5EEB-87CA-2F80-A949F9EEA544}"/>
                </a:ext>
              </a:extLst>
            </p:cNvPr>
            <p:cNvSpPr txBox="1"/>
            <p:nvPr/>
          </p:nvSpPr>
          <p:spPr>
            <a:xfrm>
              <a:off x="5070310" y="2579913"/>
              <a:ext cx="22977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C000">
                      <a:lumMod val="50000"/>
                    </a:srgbClr>
                  </a:solidFill>
                </a:rPr>
                <a:t>BẮT ĐẦU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" name="Hình ảnh 2" descr="Ảnh có chứa thực vật, cánh hoa, Thực vật dưới nước, Cuống hoa&#10;&#10;Mô tả được tạo tự động">
            <a:extLst>
              <a:ext uri="{FF2B5EF4-FFF2-40B4-BE49-F238E27FC236}">
                <a16:creationId xmlns:a16="http://schemas.microsoft.com/office/drawing/2014/main" id="{9EBDBB1A-02A2-CCEB-0599-7B30BCAF90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33" y="3497580"/>
            <a:ext cx="4415870" cy="2509686"/>
          </a:xfrm>
          <a:prstGeom prst="rect">
            <a:avLst/>
          </a:prstGeom>
        </p:spPr>
      </p:pic>
      <p:pic>
        <p:nvPicPr>
          <p:cNvPr id="9" name="Hình ảnh 8" descr="Ảnh có chứa thực vật, cánh hoa, Thực vật dưới nước, Cuống hoa&#10;&#10;Mô tả được tạo tự động">
            <a:extLst>
              <a:ext uri="{FF2B5EF4-FFF2-40B4-BE49-F238E27FC236}">
                <a16:creationId xmlns:a16="http://schemas.microsoft.com/office/drawing/2014/main" id="{2EE5EC03-0D8E-ACF7-E6BB-626D04D13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59" y="3460012"/>
            <a:ext cx="6007916" cy="3414499"/>
          </a:xfrm>
          <a:prstGeom prst="rect">
            <a:avLst/>
          </a:prstGeom>
        </p:spPr>
      </p:pic>
      <p:pic>
        <p:nvPicPr>
          <p:cNvPr id="10" name="Hình ảnh 9" descr="Ảnh có chứa thực vật, cánh hoa, Thực vật dưới nước, Cuống hoa&#10;&#10;Mô tả được tạo tự động">
            <a:extLst>
              <a:ext uri="{FF2B5EF4-FFF2-40B4-BE49-F238E27FC236}">
                <a16:creationId xmlns:a16="http://schemas.microsoft.com/office/drawing/2014/main" id="{1DC5E8C2-78D6-8729-91F5-FAE57BA31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96" y="3460012"/>
            <a:ext cx="6007916" cy="3414499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9E115B31-8355-FBA4-938B-9029BC899D78}"/>
              </a:ext>
            </a:extLst>
          </p:cNvPr>
          <p:cNvSpPr txBox="1"/>
          <p:nvPr/>
        </p:nvSpPr>
        <p:spPr>
          <a:xfrm>
            <a:off x="145928" y="4023914"/>
            <a:ext cx="12046071" cy="211646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ln w="1873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Mother" panose="02040603050506020204" pitchFamily="18" charset="0"/>
              </a:rPr>
              <a:t>Hái sen</a:t>
            </a:r>
            <a:endParaRPr kumimoji="0" lang="en-US" sz="9600" b="1" i="0" u="none" strike="noStrike" kern="1200" cap="none" spc="0" normalizeH="0" baseline="0" noProof="0" dirty="0">
              <a:ln w="1873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77459112-4156-56E9-CDFF-F611809A2367}"/>
              </a:ext>
            </a:extLst>
          </p:cNvPr>
          <p:cNvSpPr txBox="1"/>
          <p:nvPr/>
        </p:nvSpPr>
        <p:spPr>
          <a:xfrm>
            <a:off x="326730" y="4023914"/>
            <a:ext cx="12046071" cy="211646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ln w="6600">
                  <a:solidFill>
                    <a:srgbClr val="964B00"/>
                  </a:solidFill>
                  <a:prstDash val="solid"/>
                </a:ln>
                <a:solidFill>
                  <a:srgbClr val="FCD6CD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latin typeface="UTM Mother" panose="02040603050506020204" pitchFamily="18" charset="0"/>
              </a:rPr>
              <a:t>Hái sen 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964B00"/>
                </a:solidFill>
                <a:prstDash val="solid"/>
              </a:ln>
              <a:solidFill>
                <a:srgbClr val="FCD6CD"/>
              </a:solidFill>
              <a:effectLst>
                <a:outerShdw dist="38100" dir="2700000" algn="tl" rotWithShape="0">
                  <a:srgbClr val="964B00"/>
                </a:outerShdw>
              </a:effectLst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556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hoa, phim hoạt hình, thực vật, minh họa&#10;&#10;Mô tả được tạo tự động">
            <a:extLst>
              <a:ext uri="{FF2B5EF4-FFF2-40B4-BE49-F238E27FC236}">
                <a16:creationId xmlns:a16="http://schemas.microsoft.com/office/drawing/2014/main" id="{5697DA4A-CBDF-04FA-0BD2-9796BD0979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1"/>
          <a:stretch/>
        </p:blipFill>
        <p:spPr>
          <a:xfrm>
            <a:off x="-15240" y="-167640"/>
            <a:ext cx="12207240" cy="719328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D859EB9-E3CB-2012-0754-2AB54D3CF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026" y="4145280"/>
            <a:ext cx="1118478" cy="1118478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03270409-82F4-6EE5-3752-A05EAB5E64D7}"/>
              </a:ext>
            </a:extLst>
          </p:cNvPr>
          <p:cNvSpPr txBox="1"/>
          <p:nvPr/>
        </p:nvSpPr>
        <p:spPr>
          <a:xfrm>
            <a:off x="-15240" y="930589"/>
            <a:ext cx="12046071" cy="211646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latin typeface="UTM Mother" panose="02040603050506020204" pitchFamily="18" charset="0"/>
              </a:rPr>
              <a:t>Cảm ơn các bạn rất nhiều</a:t>
            </a:r>
            <a:endParaRPr kumimoji="0" lang="en-US" sz="7200" b="1" i="0" u="none" strike="noStrike" kern="1200" cap="none" spc="0" normalizeH="0" baseline="0" noProof="0" dirty="0">
              <a:ln w="6600">
                <a:solidFill>
                  <a:srgbClr val="964B00"/>
                </a:solidFill>
                <a:prstDash val="solid"/>
              </a:ln>
              <a:solidFill>
                <a:srgbClr val="FFFF99"/>
              </a:solidFill>
              <a:effectLst>
                <a:outerShdw dist="38100" dir="2700000" algn="tl" rotWithShape="0">
                  <a:srgbClr val="964B00"/>
                </a:outerShdw>
              </a:effectLst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803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Thực vật dưới nước, hoa, thực vật, nước&#10;&#10;Mô tả được tạo tự động">
            <a:extLst>
              <a:ext uri="{FF2B5EF4-FFF2-40B4-BE49-F238E27FC236}">
                <a16:creationId xmlns:a16="http://schemas.microsoft.com/office/drawing/2014/main" id="{2752215F-C44D-87BC-37D2-CF02EE8B3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3421" y="165585"/>
            <a:ext cx="11845157" cy="6500462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87BD5-8024-DE96-EA4E-530693F71499}"/>
              </a:ext>
            </a:extLst>
          </p:cNvPr>
          <p:cNvSpPr txBox="1"/>
          <p:nvPr/>
        </p:nvSpPr>
        <p:spPr>
          <a:xfrm>
            <a:off x="2156875" y="2057457"/>
            <a:ext cx="393912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7F7214-192E-5097-2EDC-02D56F9993AD}"/>
              </a:ext>
            </a:extLst>
          </p:cNvPr>
          <p:cNvSpPr txBox="1"/>
          <p:nvPr/>
        </p:nvSpPr>
        <p:spPr>
          <a:xfrm>
            <a:off x="2873696" y="301567"/>
            <a:ext cx="6086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Dặn dò</a:t>
            </a:r>
            <a:endParaRPr kumimoji="0" lang="en-US" sz="8000" b="1" i="0" u="none" strike="noStrike" kern="1200" cap="none" spc="0" normalizeH="0" baseline="0" noProof="0" dirty="0">
              <a:ln w="6600">
                <a:solidFill>
                  <a:srgbClr val="964B00"/>
                </a:solidFill>
                <a:prstDash val="solid"/>
              </a:ln>
              <a:solidFill>
                <a:srgbClr val="FFFF99"/>
              </a:solidFill>
              <a:effectLst>
                <a:outerShdw dist="38100" dir="2700000" algn="tl" rotWithShape="0">
                  <a:srgbClr val="964B00"/>
                </a:outerShdw>
              </a:effectLst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C48BF9-6F87-ED7E-B829-371F3F0B1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162060-B949-7FCE-F839-A38903C623F8}"/>
              </a:ext>
            </a:extLst>
          </p:cNvPr>
          <p:cNvSpPr txBox="1"/>
          <p:nvPr/>
        </p:nvSpPr>
        <p:spPr>
          <a:xfrm>
            <a:off x="2156874" y="3038469"/>
            <a:ext cx="327165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F17A39-378F-F04C-13F8-CEBBAA519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26B84B-CB18-A4AC-181A-EC7D88074BE1}"/>
              </a:ext>
            </a:extLst>
          </p:cNvPr>
          <p:cNvSpPr txBox="1"/>
          <p:nvPr/>
        </p:nvSpPr>
        <p:spPr>
          <a:xfrm>
            <a:off x="2156874" y="4019481"/>
            <a:ext cx="327165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C3D4AD-B831-FB65-D66A-2CAF0F363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8F3AC85-6459-AA9D-DEFC-181BFE3A0CFA}"/>
              </a:ext>
            </a:extLst>
          </p:cNvPr>
          <p:cNvSpPr txBox="1"/>
          <p:nvPr/>
        </p:nvSpPr>
        <p:spPr>
          <a:xfrm>
            <a:off x="2156875" y="5000493"/>
            <a:ext cx="343369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4C51E2-14B1-21DB-B031-549B19020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3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5" grpId="0" uiExpand="1" build="p"/>
      <p:bldP spid="20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phim hoạt hình, Phim hoạt hình, hoa, minh họa&#10;&#10;Mô tả được tạo tự động">
            <a:extLst>
              <a:ext uri="{FF2B5EF4-FFF2-40B4-BE49-F238E27FC236}">
                <a16:creationId xmlns:a16="http://schemas.microsoft.com/office/drawing/2014/main" id="{F07291B4-B506-5797-98C5-11D20585CC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7"/>
          <a:stretch/>
        </p:blipFill>
        <p:spPr>
          <a:xfrm>
            <a:off x="0" y="0"/>
            <a:ext cx="12192000" cy="6995160"/>
          </a:xfrm>
          <a:prstGeom prst="rect">
            <a:avLst/>
          </a:prstGeom>
        </p:spPr>
      </p:pic>
      <p:pic>
        <p:nvPicPr>
          <p:cNvPr id="9" name="Hình ảnh 8" descr="Ảnh có chứa thực vật, cánh hoa, Thực vật dưới nước, Cuống hoa&#10;&#10;Mô tả được tạo tự động">
            <a:extLst>
              <a:ext uri="{FF2B5EF4-FFF2-40B4-BE49-F238E27FC236}">
                <a16:creationId xmlns:a16="http://schemas.microsoft.com/office/drawing/2014/main" id="{7952EE7A-414E-349B-9622-CFAA135BE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33" y="3497580"/>
            <a:ext cx="4415870" cy="2509686"/>
          </a:xfrm>
          <a:prstGeom prst="rect">
            <a:avLst/>
          </a:prstGeom>
        </p:spPr>
      </p:pic>
      <p:pic>
        <p:nvPicPr>
          <p:cNvPr id="10" name="Hình ảnh 9" descr="Ảnh có chứa thực vật, cánh hoa, Thực vật dưới nước, Cuống hoa&#10;&#10;Mô tả được tạo tự động">
            <a:extLst>
              <a:ext uri="{FF2B5EF4-FFF2-40B4-BE49-F238E27FC236}">
                <a16:creationId xmlns:a16="http://schemas.microsoft.com/office/drawing/2014/main" id="{3E7D28FF-4209-9C99-50AD-EE90089E5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224" y="3752164"/>
            <a:ext cx="6007916" cy="3414499"/>
          </a:xfrm>
          <a:prstGeom prst="rect">
            <a:avLst/>
          </a:prstGeom>
        </p:spPr>
      </p:pic>
      <p:pic>
        <p:nvPicPr>
          <p:cNvPr id="11" name="Hình ảnh 10" descr="Ảnh có chứa thực vật, cánh hoa, Thực vật dưới nước, Cuống hoa&#10;&#10;Mô tả được tạo tự động">
            <a:extLst>
              <a:ext uri="{FF2B5EF4-FFF2-40B4-BE49-F238E27FC236}">
                <a16:creationId xmlns:a16="http://schemas.microsoft.com/office/drawing/2014/main" id="{F9867F77-D2CC-A49A-62EA-D318BD5F2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31" y="3752164"/>
            <a:ext cx="6007916" cy="3414499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10DED0EE-6133-3B48-BAAF-1E6A0E4CA069}"/>
              </a:ext>
            </a:extLst>
          </p:cNvPr>
          <p:cNvSpPr txBox="1"/>
          <p:nvPr/>
        </p:nvSpPr>
        <p:spPr>
          <a:xfrm>
            <a:off x="0" y="3890804"/>
            <a:ext cx="12046071" cy="211646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Tạm biệt và hẹn gặp lại</a:t>
            </a:r>
            <a:endParaRPr kumimoji="0" lang="en-US" sz="7200" b="1" i="0" u="none" strike="noStrike" kern="1200" cap="none" spc="0" normalizeH="0" baseline="0" noProof="0" dirty="0">
              <a:ln w="6600">
                <a:solidFill>
                  <a:srgbClr val="964B00"/>
                </a:solidFill>
                <a:prstDash val="solid"/>
              </a:ln>
              <a:solidFill>
                <a:srgbClr val="FFFF99"/>
              </a:solidFill>
              <a:effectLst>
                <a:outerShdw dist="38100" dir="2700000" algn="tl" rotWithShape="0">
                  <a:srgbClr val="964B00"/>
                </a:outerShdw>
              </a:effectLst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hoa, Hoạt hình, Phim hoạt hình, phim hoạt hình&#10;&#10;Mô tả được tạo tự động">
            <a:extLst>
              <a:ext uri="{FF2B5EF4-FFF2-40B4-BE49-F238E27FC236}">
                <a16:creationId xmlns:a16="http://schemas.microsoft.com/office/drawing/2014/main" id="{FF58D5A6-8DA5-0302-73D9-2A61A7501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7" y="-807720"/>
            <a:ext cx="13304520" cy="8869680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244FF7CB-1A40-EBBA-8CE2-75BD9D09BAA9}"/>
              </a:ext>
            </a:extLst>
          </p:cNvPr>
          <p:cNvSpPr/>
          <p:nvPr/>
        </p:nvSpPr>
        <p:spPr>
          <a:xfrm>
            <a:off x="116117" y="1752845"/>
            <a:ext cx="5341435" cy="37180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C9E17D3-E74B-D4CF-F648-B9A40BEFB876}"/>
              </a:ext>
            </a:extLst>
          </p:cNvPr>
          <p:cNvSpPr txBox="1"/>
          <p:nvPr/>
        </p:nvSpPr>
        <p:spPr>
          <a:xfrm>
            <a:off x="1545007" y="2003283"/>
            <a:ext cx="43885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Bài tập 1</a:t>
            </a:r>
            <a:endParaRPr kumimoji="0" lang="sv-SE" sz="4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9E6E8B8-93FC-845A-E8A3-96CD670CFF34}"/>
              </a:ext>
            </a:extLst>
          </p:cNvPr>
          <p:cNvSpPr txBox="1"/>
          <p:nvPr/>
        </p:nvSpPr>
        <p:spPr>
          <a:xfrm>
            <a:off x="272150" y="3084718"/>
            <a:ext cx="53414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6000">
                <a:solidFill>
                  <a:srgbClr val="D7392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Luyện tập sử dụng kết từ </a:t>
            </a:r>
            <a:endParaRPr kumimoji="0" lang="sv-SE" sz="6000" b="0" i="0" u="none" strike="noStrike" kern="1200" cap="none" spc="0" normalizeH="0" baseline="0" noProof="0" dirty="0">
              <a:ln>
                <a:noFill/>
              </a:ln>
              <a:solidFill>
                <a:srgbClr val="D73921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Hình ảnh 5" descr="Ảnh có chứa thực vật, hoa&#10;&#10;Mô tả được tạo tự động">
            <a:extLst>
              <a:ext uri="{FF2B5EF4-FFF2-40B4-BE49-F238E27FC236}">
                <a16:creationId xmlns:a16="http://schemas.microsoft.com/office/drawing/2014/main" id="{9C0D9B2C-3AB3-8FFB-8183-7EF10122D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102">
            <a:off x="-1037702" y="2449692"/>
            <a:ext cx="3595415" cy="20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3425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hực vật dưới nước, hoa, thực vật, nước&#10;&#10;Mô tả được tạo tự động">
            <a:extLst>
              <a:ext uri="{FF2B5EF4-FFF2-40B4-BE49-F238E27FC236}">
                <a16:creationId xmlns:a16="http://schemas.microsoft.com/office/drawing/2014/main" id="{D83A43E7-1913-C413-CAD1-5BDE51551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0980A68C-1F2B-CAE7-4AFB-501E7987C630}"/>
              </a:ext>
            </a:extLst>
          </p:cNvPr>
          <p:cNvSpPr/>
          <p:nvPr/>
        </p:nvSpPr>
        <p:spPr>
          <a:xfrm>
            <a:off x="244894" y="126095"/>
            <a:ext cx="11702211" cy="6605809"/>
          </a:xfrm>
          <a:custGeom>
            <a:avLst/>
            <a:gdLst>
              <a:gd name="connsiteX0" fmla="*/ 0 w 11702211"/>
              <a:gd name="connsiteY0" fmla="*/ 656816 h 6605809"/>
              <a:gd name="connsiteX1" fmla="*/ 656816 w 11702211"/>
              <a:gd name="connsiteY1" fmla="*/ 0 h 6605809"/>
              <a:gd name="connsiteX2" fmla="*/ 11045395 w 11702211"/>
              <a:gd name="connsiteY2" fmla="*/ 0 h 6605809"/>
              <a:gd name="connsiteX3" fmla="*/ 11702211 w 11702211"/>
              <a:gd name="connsiteY3" fmla="*/ 656816 h 6605809"/>
              <a:gd name="connsiteX4" fmla="*/ 11702211 w 11702211"/>
              <a:gd name="connsiteY4" fmla="*/ 5948993 h 6605809"/>
              <a:gd name="connsiteX5" fmla="*/ 11045395 w 11702211"/>
              <a:gd name="connsiteY5" fmla="*/ 6605809 h 6605809"/>
              <a:gd name="connsiteX6" fmla="*/ 656816 w 11702211"/>
              <a:gd name="connsiteY6" fmla="*/ 6605809 h 6605809"/>
              <a:gd name="connsiteX7" fmla="*/ 0 w 11702211"/>
              <a:gd name="connsiteY7" fmla="*/ 5948993 h 6605809"/>
              <a:gd name="connsiteX8" fmla="*/ 0 w 11702211"/>
              <a:gd name="connsiteY8" fmla="*/ 656816 h 660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605809" fill="none" extrusionOk="0">
                <a:moveTo>
                  <a:pt x="0" y="656816"/>
                </a:moveTo>
                <a:cubicBezTo>
                  <a:pt x="-62606" y="283941"/>
                  <a:pt x="338815" y="36596"/>
                  <a:pt x="656816" y="0"/>
                </a:cubicBezTo>
                <a:cubicBezTo>
                  <a:pt x="2628801" y="130954"/>
                  <a:pt x="6887458" y="43574"/>
                  <a:pt x="11045395" y="0"/>
                </a:cubicBezTo>
                <a:cubicBezTo>
                  <a:pt x="11429572" y="33006"/>
                  <a:pt x="11735009" y="334242"/>
                  <a:pt x="11702211" y="656816"/>
                </a:cubicBezTo>
                <a:cubicBezTo>
                  <a:pt x="11551772" y="2432513"/>
                  <a:pt x="11788090" y="3480989"/>
                  <a:pt x="11702211" y="5948993"/>
                </a:cubicBezTo>
                <a:cubicBezTo>
                  <a:pt x="11685904" y="6314420"/>
                  <a:pt x="11364766" y="6575879"/>
                  <a:pt x="11045395" y="6605809"/>
                </a:cubicBezTo>
                <a:cubicBezTo>
                  <a:pt x="7496824" y="6761006"/>
                  <a:pt x="4935702" y="6768829"/>
                  <a:pt x="656816" y="6605809"/>
                </a:cubicBezTo>
                <a:cubicBezTo>
                  <a:pt x="294467" y="6600393"/>
                  <a:pt x="-11194" y="6318278"/>
                  <a:pt x="0" y="5948993"/>
                </a:cubicBezTo>
                <a:cubicBezTo>
                  <a:pt x="64656" y="3476456"/>
                  <a:pt x="-17807" y="1953684"/>
                  <a:pt x="0" y="656816"/>
                </a:cubicBezTo>
                <a:close/>
              </a:path>
              <a:path w="11702211" h="6605809" stroke="0" extrusionOk="0">
                <a:moveTo>
                  <a:pt x="0" y="656816"/>
                </a:moveTo>
                <a:cubicBezTo>
                  <a:pt x="-46972" y="265093"/>
                  <a:pt x="289116" y="1858"/>
                  <a:pt x="656816" y="0"/>
                </a:cubicBezTo>
                <a:cubicBezTo>
                  <a:pt x="4936884" y="132882"/>
                  <a:pt x="7031546" y="-84951"/>
                  <a:pt x="11045395" y="0"/>
                </a:cubicBezTo>
                <a:cubicBezTo>
                  <a:pt x="11371176" y="36101"/>
                  <a:pt x="11699989" y="306349"/>
                  <a:pt x="11702211" y="656816"/>
                </a:cubicBezTo>
                <a:cubicBezTo>
                  <a:pt x="11722398" y="1629954"/>
                  <a:pt x="11854691" y="4875160"/>
                  <a:pt x="11702211" y="5948993"/>
                </a:cubicBezTo>
                <a:cubicBezTo>
                  <a:pt x="11758519" y="6318422"/>
                  <a:pt x="11429199" y="6562479"/>
                  <a:pt x="11045395" y="6605809"/>
                </a:cubicBezTo>
                <a:cubicBezTo>
                  <a:pt x="8838777" y="6693448"/>
                  <a:pt x="4782002" y="6533130"/>
                  <a:pt x="656816" y="6605809"/>
                </a:cubicBezTo>
                <a:cubicBezTo>
                  <a:pt x="292695" y="6592730"/>
                  <a:pt x="-36905" y="6363030"/>
                  <a:pt x="0" y="5948993"/>
                </a:cubicBezTo>
                <a:cubicBezTo>
                  <a:pt x="-38581" y="3447821"/>
                  <a:pt x="63341" y="3010816"/>
                  <a:pt x="0" y="656816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A1EEA8D-F3B6-92A8-93BF-AA05AAE59802}"/>
              </a:ext>
            </a:extLst>
          </p:cNvPr>
          <p:cNvSpPr/>
          <p:nvPr/>
        </p:nvSpPr>
        <p:spPr>
          <a:xfrm>
            <a:off x="3790950" y="1162050"/>
            <a:ext cx="3695700" cy="533400"/>
          </a:xfrm>
          <a:prstGeom prst="roundRect">
            <a:avLst/>
          </a:prstGeom>
          <a:solidFill>
            <a:srgbClr val="FFFF00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FABE05-0AC9-7CC7-4EEA-08E3277D3FBA}"/>
              </a:ext>
            </a:extLst>
          </p:cNvPr>
          <p:cNvSpPr/>
          <p:nvPr/>
        </p:nvSpPr>
        <p:spPr>
          <a:xfrm>
            <a:off x="3943350" y="3428999"/>
            <a:ext cx="3695700" cy="533400"/>
          </a:xfrm>
          <a:prstGeom prst="roundRect">
            <a:avLst/>
          </a:prstGeom>
          <a:solidFill>
            <a:srgbClr val="FFFF00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C2EC06-9764-AD63-E938-FCBA707DA7CC}"/>
              </a:ext>
            </a:extLst>
          </p:cNvPr>
          <p:cNvSpPr txBox="1"/>
          <p:nvPr/>
        </p:nvSpPr>
        <p:spPr>
          <a:xfrm>
            <a:off x="694677" y="305067"/>
            <a:ext cx="10802644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FF"/>
                </a:solidFill>
                <a:latin typeface="Arial-Rounded-Bold"/>
              </a:rPr>
              <a:t>1. </a:t>
            </a:r>
            <a:r>
              <a:rPr lang="en-US" sz="2400" b="1">
                <a:solidFill>
                  <a:srgbClr val="000000"/>
                </a:solidFill>
                <a:latin typeface="Arial-BoldMT"/>
              </a:rPr>
              <a:t>Chọn một kết từ phù hợp trong khung thay cho mỗi </a:t>
            </a:r>
            <a:r>
              <a:rPr lang="en-US" sz="36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2400" b="1">
                <a:solidFill>
                  <a:srgbClr val="000000"/>
                </a:solidFill>
                <a:latin typeface="Arial-BoldMT"/>
              </a:rPr>
              <a:t>trong các đoạn văn sau:</a:t>
            </a:r>
          </a:p>
          <a:p>
            <a:pPr algn="just"/>
            <a:r>
              <a:rPr lang="vi-VN" sz="2400">
                <a:solidFill>
                  <a:srgbClr val="000000"/>
                </a:solidFill>
                <a:latin typeface="ArialMT"/>
              </a:rPr>
              <a:t>a. </a:t>
            </a:r>
            <a:r>
              <a:rPr lang="en-US" sz="2400">
                <a:solidFill>
                  <a:srgbClr val="000000"/>
                </a:solidFill>
                <a:latin typeface="ArialMT"/>
              </a:rPr>
              <a:t>				</a:t>
            </a:r>
            <a:r>
              <a:rPr lang="vi-VN" sz="2400">
                <a:solidFill>
                  <a:srgbClr val="000000"/>
                </a:solidFill>
                <a:latin typeface="ArialMT"/>
              </a:rPr>
              <a:t>của, như, và</a:t>
            </a:r>
          </a:p>
          <a:p>
            <a:pPr algn="just"/>
            <a:r>
              <a:rPr lang="en-US" sz="2400">
                <a:solidFill>
                  <a:srgbClr val="000000"/>
                </a:solidFill>
                <a:latin typeface="ArialMT"/>
              </a:rPr>
              <a:t>Bãi ngô </a:t>
            </a:r>
            <a:r>
              <a:rPr lang="en-US" sz="360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en-US" sz="2400">
                <a:solidFill>
                  <a:srgbClr val="000000"/>
                </a:solidFill>
                <a:latin typeface="ArialMT"/>
              </a:rPr>
              <a:t>hợp tác xã quê em ngày càng xanh tốt. Mới dạo nào, những cây ngô còn lấm tấm </a:t>
            </a:r>
            <a:r>
              <a:rPr lang="en-US" sz="360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en-US" sz="2400">
                <a:solidFill>
                  <a:srgbClr val="000000"/>
                </a:solidFill>
                <a:latin typeface="ArialMT"/>
              </a:rPr>
              <a:t>mạ non. Thế mà chỉ ít lâu sau, ngô đã thành cây </a:t>
            </a:r>
            <a:r>
              <a:rPr lang="vi-VN" sz="2400">
                <a:solidFill>
                  <a:srgbClr val="000000"/>
                </a:solidFill>
                <a:latin typeface="ArialMT"/>
              </a:rPr>
              <a:t>rung rung trước gió </a:t>
            </a:r>
            <a:r>
              <a:rPr lang="vi-VN" sz="360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vi-VN" sz="2400">
                <a:solidFill>
                  <a:srgbClr val="000000"/>
                </a:solidFill>
                <a:latin typeface="ArialMT"/>
              </a:rPr>
              <a:t>nắng.</a:t>
            </a:r>
          </a:p>
          <a:p>
            <a:pPr algn="just"/>
            <a:r>
              <a:rPr lang="en-US" sz="2000" i="1">
                <a:solidFill>
                  <a:srgbClr val="000000"/>
                </a:solidFill>
                <a:latin typeface="Arial-ItalicMT"/>
              </a:rPr>
              <a:t>								Theo </a:t>
            </a:r>
            <a:r>
              <a:rPr lang="en-US" sz="2000">
                <a:solidFill>
                  <a:srgbClr val="000000"/>
                </a:solidFill>
                <a:latin typeface="ArialMT"/>
              </a:rPr>
              <a:t>Nguyên Hồng</a:t>
            </a:r>
          </a:p>
          <a:p>
            <a:pPr algn="just"/>
            <a:r>
              <a:rPr lang="vi-VN" sz="2400">
                <a:solidFill>
                  <a:srgbClr val="000000"/>
                </a:solidFill>
                <a:latin typeface="ArialMT"/>
              </a:rPr>
              <a:t>b. </a:t>
            </a:r>
            <a:r>
              <a:rPr lang="en-US" sz="2400">
                <a:solidFill>
                  <a:srgbClr val="000000"/>
                </a:solidFill>
                <a:latin typeface="ArialMT"/>
              </a:rPr>
              <a:t>				</a:t>
            </a:r>
            <a:r>
              <a:rPr lang="vi-VN" sz="2400">
                <a:solidFill>
                  <a:srgbClr val="000000"/>
                </a:solidFill>
                <a:latin typeface="ArialMT"/>
              </a:rPr>
              <a:t>của, và, nhưng, vì, để</a:t>
            </a:r>
          </a:p>
          <a:p>
            <a:pPr algn="just"/>
            <a:r>
              <a:rPr lang="vi-VN" sz="2400">
                <a:solidFill>
                  <a:srgbClr val="000000"/>
                </a:solidFill>
                <a:latin typeface="ArialMT"/>
              </a:rPr>
              <a:t>Những bông hoa màu xanh lộng lẫy dưới ánh nắng mặt trời buổi sáng.</a:t>
            </a:r>
            <a:r>
              <a:rPr lang="en-US" sz="2400">
                <a:solidFill>
                  <a:srgbClr val="000000"/>
                </a:solidFill>
                <a:latin typeface="ArialMT"/>
              </a:rPr>
              <a:t> </a:t>
            </a:r>
            <a:r>
              <a:rPr lang="vi-VN" sz="2400">
                <a:solidFill>
                  <a:srgbClr val="000000"/>
                </a:solidFill>
                <a:latin typeface="ArialMT"/>
              </a:rPr>
              <a:t>Chi giơ tay định hái, </a:t>
            </a:r>
            <a:r>
              <a:rPr lang="vi-VN" sz="360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vi-VN" sz="2400">
                <a:solidFill>
                  <a:srgbClr val="000000"/>
                </a:solidFill>
                <a:latin typeface="ArialMT"/>
              </a:rPr>
              <a:t>em bỗng chần chừ </a:t>
            </a:r>
            <a:r>
              <a:rPr lang="vi-VN" sz="360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vi-VN" sz="2400">
                <a:solidFill>
                  <a:srgbClr val="000000"/>
                </a:solidFill>
                <a:latin typeface="ArialMT"/>
              </a:rPr>
              <a:t>không ai được ngắt hoa</a:t>
            </a:r>
            <a:r>
              <a:rPr lang="en-US" sz="2400">
                <a:solidFill>
                  <a:srgbClr val="000000"/>
                </a:solidFill>
                <a:latin typeface="ArialMT"/>
              </a:rPr>
              <a:t> </a:t>
            </a:r>
            <a:r>
              <a:rPr lang="vi-VN" sz="2400">
                <a:solidFill>
                  <a:srgbClr val="000000"/>
                </a:solidFill>
                <a:latin typeface="ArialMT"/>
              </a:rPr>
              <a:t>trong vườn trường. Mọi người vun trồng </a:t>
            </a:r>
            <a:r>
              <a:rPr lang="vi-VN" sz="360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vi-VN" sz="2400">
                <a:solidFill>
                  <a:srgbClr val="000000"/>
                </a:solidFill>
                <a:latin typeface="ArialMT"/>
              </a:rPr>
              <a:t>chỉ đến đây </a:t>
            </a:r>
            <a:r>
              <a:rPr lang="vi-VN" sz="360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vi-VN" sz="2400">
                <a:solidFill>
                  <a:srgbClr val="000000"/>
                </a:solidFill>
                <a:latin typeface="ArialMT"/>
              </a:rPr>
              <a:t>ngắm vẻ đẹp</a:t>
            </a:r>
            <a:r>
              <a:rPr lang="en-US" sz="2400">
                <a:solidFill>
                  <a:srgbClr val="000000"/>
                </a:solidFill>
                <a:latin typeface="ArialMT"/>
              </a:rPr>
              <a:t> </a:t>
            </a:r>
            <a:r>
              <a:rPr lang="en-US" sz="360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en-US" sz="2400">
                <a:solidFill>
                  <a:srgbClr val="000000"/>
                </a:solidFill>
                <a:latin typeface="ArialMT"/>
              </a:rPr>
              <a:t>hoa.</a:t>
            </a:r>
          </a:p>
          <a:p>
            <a:pPr algn="just"/>
            <a:r>
              <a:rPr lang="en-US" sz="2000" i="1">
                <a:solidFill>
                  <a:srgbClr val="000000"/>
                </a:solidFill>
                <a:latin typeface="Arial-ItalicMT"/>
              </a:rPr>
              <a:t>					</a:t>
            </a:r>
            <a:r>
              <a:rPr lang="vi-VN" sz="2000" i="1">
                <a:solidFill>
                  <a:srgbClr val="000000"/>
                </a:solidFill>
                <a:latin typeface="Arial-ItalicMT"/>
              </a:rPr>
              <a:t>Phỏng theo </a:t>
            </a:r>
            <a:r>
              <a:rPr lang="vi-VN" sz="2000">
                <a:solidFill>
                  <a:srgbClr val="000000"/>
                </a:solidFill>
                <a:latin typeface="ArialMT"/>
              </a:rPr>
              <a:t>Xu-khôm-lin-xki, Mạnh Hưởng </a:t>
            </a:r>
            <a:r>
              <a:rPr lang="vi-VN" sz="2000" i="1">
                <a:solidFill>
                  <a:srgbClr val="000000"/>
                </a:solidFill>
                <a:latin typeface="Arial-ItalicMT"/>
              </a:rPr>
              <a:t>dịch</a:t>
            </a:r>
            <a:endParaRPr lang="vi-VN" sz="1600"/>
          </a:p>
        </p:txBody>
      </p:sp>
    </p:spTree>
    <p:extLst>
      <p:ext uri="{BB962C8B-B14F-4D97-AF65-F5344CB8AC3E}">
        <p14:creationId xmlns:p14="http://schemas.microsoft.com/office/powerpoint/2010/main" val="31795908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E285E2B6-B3FF-5E56-C752-394EC4DF1C39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 descr="Ảnh có chứa Phim hoạt hình, Hoạt hình, Mặt người, trang phục&#10;&#10;Mô tả được tạo tự động">
            <a:extLst>
              <a:ext uri="{FF2B5EF4-FFF2-40B4-BE49-F238E27FC236}">
                <a16:creationId xmlns:a16="http://schemas.microsoft.com/office/drawing/2014/main" id="{088679BA-4442-48EF-7C1B-B0421C63A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-3028" y="0"/>
            <a:ext cx="12191980" cy="685671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75EAD8-B4E5-7647-1FDF-32B00B2DA547}"/>
              </a:ext>
            </a:extLst>
          </p:cNvPr>
          <p:cNvSpPr txBox="1"/>
          <p:nvPr/>
        </p:nvSpPr>
        <p:spPr>
          <a:xfrm>
            <a:off x="3681021" y="97255"/>
            <a:ext cx="43174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>
                <a:ln w="1270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CHIA SẺ TRƯỚC LỚP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EF9FFA6-1EF6-C575-13D4-0159079662A7}"/>
              </a:ext>
            </a:extLst>
          </p:cNvPr>
          <p:cNvSpPr txBox="1"/>
          <p:nvPr/>
        </p:nvSpPr>
        <p:spPr>
          <a:xfrm>
            <a:off x="3634362" y="98537"/>
            <a:ext cx="43174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Apple" panose="02040603050506020204" pitchFamily="18" charset="0"/>
                <a:ea typeface="+mn-ea"/>
                <a:cs typeface="Arial" panose="020B0604020202020204" pitchFamily="34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428630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hực vật dưới nước, hoa, thực vật, nước&#10;&#10;Mô tả được tạo tự động">
            <a:extLst>
              <a:ext uri="{FF2B5EF4-FFF2-40B4-BE49-F238E27FC236}">
                <a16:creationId xmlns:a16="http://schemas.microsoft.com/office/drawing/2014/main" id="{D83A43E7-1913-C413-CAD1-5BDE51551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0980A68C-1F2B-CAE7-4AFB-501E7987C630}"/>
              </a:ext>
            </a:extLst>
          </p:cNvPr>
          <p:cNvSpPr/>
          <p:nvPr/>
        </p:nvSpPr>
        <p:spPr>
          <a:xfrm>
            <a:off x="244894" y="126095"/>
            <a:ext cx="11702211" cy="6605809"/>
          </a:xfrm>
          <a:custGeom>
            <a:avLst/>
            <a:gdLst>
              <a:gd name="connsiteX0" fmla="*/ 0 w 11702211"/>
              <a:gd name="connsiteY0" fmla="*/ 656816 h 6605809"/>
              <a:gd name="connsiteX1" fmla="*/ 656816 w 11702211"/>
              <a:gd name="connsiteY1" fmla="*/ 0 h 6605809"/>
              <a:gd name="connsiteX2" fmla="*/ 11045395 w 11702211"/>
              <a:gd name="connsiteY2" fmla="*/ 0 h 6605809"/>
              <a:gd name="connsiteX3" fmla="*/ 11702211 w 11702211"/>
              <a:gd name="connsiteY3" fmla="*/ 656816 h 6605809"/>
              <a:gd name="connsiteX4" fmla="*/ 11702211 w 11702211"/>
              <a:gd name="connsiteY4" fmla="*/ 5948993 h 6605809"/>
              <a:gd name="connsiteX5" fmla="*/ 11045395 w 11702211"/>
              <a:gd name="connsiteY5" fmla="*/ 6605809 h 6605809"/>
              <a:gd name="connsiteX6" fmla="*/ 656816 w 11702211"/>
              <a:gd name="connsiteY6" fmla="*/ 6605809 h 6605809"/>
              <a:gd name="connsiteX7" fmla="*/ 0 w 11702211"/>
              <a:gd name="connsiteY7" fmla="*/ 5948993 h 6605809"/>
              <a:gd name="connsiteX8" fmla="*/ 0 w 11702211"/>
              <a:gd name="connsiteY8" fmla="*/ 656816 h 660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605809" fill="none" extrusionOk="0">
                <a:moveTo>
                  <a:pt x="0" y="656816"/>
                </a:moveTo>
                <a:cubicBezTo>
                  <a:pt x="-62606" y="283941"/>
                  <a:pt x="338815" y="36596"/>
                  <a:pt x="656816" y="0"/>
                </a:cubicBezTo>
                <a:cubicBezTo>
                  <a:pt x="2628801" y="130954"/>
                  <a:pt x="6887458" y="43574"/>
                  <a:pt x="11045395" y="0"/>
                </a:cubicBezTo>
                <a:cubicBezTo>
                  <a:pt x="11429572" y="33006"/>
                  <a:pt x="11735009" y="334242"/>
                  <a:pt x="11702211" y="656816"/>
                </a:cubicBezTo>
                <a:cubicBezTo>
                  <a:pt x="11551772" y="2432513"/>
                  <a:pt x="11788090" y="3480989"/>
                  <a:pt x="11702211" y="5948993"/>
                </a:cubicBezTo>
                <a:cubicBezTo>
                  <a:pt x="11685904" y="6314420"/>
                  <a:pt x="11364766" y="6575879"/>
                  <a:pt x="11045395" y="6605809"/>
                </a:cubicBezTo>
                <a:cubicBezTo>
                  <a:pt x="7496824" y="6761006"/>
                  <a:pt x="4935702" y="6768829"/>
                  <a:pt x="656816" y="6605809"/>
                </a:cubicBezTo>
                <a:cubicBezTo>
                  <a:pt x="294467" y="6600393"/>
                  <a:pt x="-11194" y="6318278"/>
                  <a:pt x="0" y="5948993"/>
                </a:cubicBezTo>
                <a:cubicBezTo>
                  <a:pt x="64656" y="3476456"/>
                  <a:pt x="-17807" y="1953684"/>
                  <a:pt x="0" y="656816"/>
                </a:cubicBezTo>
                <a:close/>
              </a:path>
              <a:path w="11702211" h="6605809" stroke="0" extrusionOk="0">
                <a:moveTo>
                  <a:pt x="0" y="656816"/>
                </a:moveTo>
                <a:cubicBezTo>
                  <a:pt x="-46972" y="265093"/>
                  <a:pt x="289116" y="1858"/>
                  <a:pt x="656816" y="0"/>
                </a:cubicBezTo>
                <a:cubicBezTo>
                  <a:pt x="4936884" y="132882"/>
                  <a:pt x="7031546" y="-84951"/>
                  <a:pt x="11045395" y="0"/>
                </a:cubicBezTo>
                <a:cubicBezTo>
                  <a:pt x="11371176" y="36101"/>
                  <a:pt x="11699989" y="306349"/>
                  <a:pt x="11702211" y="656816"/>
                </a:cubicBezTo>
                <a:cubicBezTo>
                  <a:pt x="11722398" y="1629954"/>
                  <a:pt x="11854691" y="4875160"/>
                  <a:pt x="11702211" y="5948993"/>
                </a:cubicBezTo>
                <a:cubicBezTo>
                  <a:pt x="11758519" y="6318422"/>
                  <a:pt x="11429199" y="6562479"/>
                  <a:pt x="11045395" y="6605809"/>
                </a:cubicBezTo>
                <a:cubicBezTo>
                  <a:pt x="8838777" y="6693448"/>
                  <a:pt x="4782002" y="6533130"/>
                  <a:pt x="656816" y="6605809"/>
                </a:cubicBezTo>
                <a:cubicBezTo>
                  <a:pt x="292695" y="6592730"/>
                  <a:pt x="-36905" y="6363030"/>
                  <a:pt x="0" y="5948993"/>
                </a:cubicBezTo>
                <a:cubicBezTo>
                  <a:pt x="-38581" y="3447821"/>
                  <a:pt x="63341" y="3010816"/>
                  <a:pt x="0" y="656816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A1EEA8D-F3B6-92A8-93BF-AA05AAE59802}"/>
              </a:ext>
            </a:extLst>
          </p:cNvPr>
          <p:cNvSpPr/>
          <p:nvPr/>
        </p:nvSpPr>
        <p:spPr>
          <a:xfrm>
            <a:off x="3733800" y="1035954"/>
            <a:ext cx="3981450" cy="964296"/>
          </a:xfrm>
          <a:prstGeom prst="roundRect">
            <a:avLst/>
          </a:prstGeom>
          <a:solidFill>
            <a:srgbClr val="FFFF00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C2EC06-9764-AD63-E938-FCBA707DA7CC}"/>
              </a:ext>
            </a:extLst>
          </p:cNvPr>
          <p:cNvSpPr txBox="1"/>
          <p:nvPr/>
        </p:nvSpPr>
        <p:spPr>
          <a:xfrm>
            <a:off x="694677" y="1162050"/>
            <a:ext cx="10802644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	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			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của, như, và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Bãi ngô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hợp tác xã quê em ngày càng xanh tốt. Mới dạo nào, những cây ngô còn lấm tấm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mạ non. Thế mà chỉ ít lâu sau, ngô đã thành cây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rung rung trước gió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nắng.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							Theo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Nguyên Hồng</a:t>
            </a:r>
          </a:p>
        </p:txBody>
      </p:sp>
      <p:sp>
        <p:nvSpPr>
          <p:cNvPr id="4" name="Hộp Văn bản 4">
            <a:extLst>
              <a:ext uri="{FF2B5EF4-FFF2-40B4-BE49-F238E27FC236}">
                <a16:creationId xmlns:a16="http://schemas.microsoft.com/office/drawing/2014/main" id="{62633269-862E-A7DA-B6A4-2E9F5770C78E}"/>
              </a:ext>
            </a:extLst>
          </p:cNvPr>
          <p:cNvSpPr txBox="1"/>
          <p:nvPr/>
        </p:nvSpPr>
        <p:spPr>
          <a:xfrm>
            <a:off x="2552701" y="2389874"/>
            <a:ext cx="11239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của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E006FD68-488E-2118-6549-E237C8B755FE}"/>
              </a:ext>
            </a:extLst>
          </p:cNvPr>
          <p:cNvSpPr txBox="1"/>
          <p:nvPr/>
        </p:nvSpPr>
        <p:spPr>
          <a:xfrm>
            <a:off x="4133851" y="1162050"/>
            <a:ext cx="1123950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9" name="Hộp Văn bản 4">
            <a:extLst>
              <a:ext uri="{FF2B5EF4-FFF2-40B4-BE49-F238E27FC236}">
                <a16:creationId xmlns:a16="http://schemas.microsoft.com/office/drawing/2014/main" id="{F64AE609-5593-EE8D-70D1-45144094C04C}"/>
              </a:ext>
            </a:extLst>
          </p:cNvPr>
          <p:cNvSpPr txBox="1"/>
          <p:nvPr/>
        </p:nvSpPr>
        <p:spPr>
          <a:xfrm>
            <a:off x="10729478" y="3105833"/>
            <a:ext cx="11239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như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0149BBCE-2AE4-1A21-0493-31BEB6D1E37E}"/>
              </a:ext>
            </a:extLst>
          </p:cNvPr>
          <p:cNvSpPr txBox="1"/>
          <p:nvPr/>
        </p:nvSpPr>
        <p:spPr>
          <a:xfrm>
            <a:off x="5310188" y="1162050"/>
            <a:ext cx="1123950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11" name="Hộp Văn bản 4">
            <a:extLst>
              <a:ext uri="{FF2B5EF4-FFF2-40B4-BE49-F238E27FC236}">
                <a16:creationId xmlns:a16="http://schemas.microsoft.com/office/drawing/2014/main" id="{AE7C1E6E-E3AC-FE81-5A16-2A48DBD5929E}"/>
              </a:ext>
            </a:extLst>
          </p:cNvPr>
          <p:cNvSpPr txBox="1"/>
          <p:nvPr/>
        </p:nvSpPr>
        <p:spPr>
          <a:xfrm>
            <a:off x="4748213" y="4439335"/>
            <a:ext cx="11239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và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12" name="Hộp Văn bản 4">
            <a:extLst>
              <a:ext uri="{FF2B5EF4-FFF2-40B4-BE49-F238E27FC236}">
                <a16:creationId xmlns:a16="http://schemas.microsoft.com/office/drawing/2014/main" id="{58AE38F9-2CCE-8C75-12B1-C37E666E5DA2}"/>
              </a:ext>
            </a:extLst>
          </p:cNvPr>
          <p:cNvSpPr txBox="1"/>
          <p:nvPr/>
        </p:nvSpPr>
        <p:spPr>
          <a:xfrm>
            <a:off x="6434138" y="1233190"/>
            <a:ext cx="1123950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753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hực vật dưới nước, hoa, thực vật, nước&#10;&#10;Mô tả được tạo tự động">
            <a:extLst>
              <a:ext uri="{FF2B5EF4-FFF2-40B4-BE49-F238E27FC236}">
                <a16:creationId xmlns:a16="http://schemas.microsoft.com/office/drawing/2014/main" id="{D83A43E7-1913-C413-CAD1-5BDE51551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0980A68C-1F2B-CAE7-4AFB-501E7987C630}"/>
              </a:ext>
            </a:extLst>
          </p:cNvPr>
          <p:cNvSpPr/>
          <p:nvPr/>
        </p:nvSpPr>
        <p:spPr>
          <a:xfrm>
            <a:off x="244894" y="126095"/>
            <a:ext cx="11702211" cy="6605809"/>
          </a:xfrm>
          <a:custGeom>
            <a:avLst/>
            <a:gdLst>
              <a:gd name="connsiteX0" fmla="*/ 0 w 11702211"/>
              <a:gd name="connsiteY0" fmla="*/ 656816 h 6605809"/>
              <a:gd name="connsiteX1" fmla="*/ 656816 w 11702211"/>
              <a:gd name="connsiteY1" fmla="*/ 0 h 6605809"/>
              <a:gd name="connsiteX2" fmla="*/ 11045395 w 11702211"/>
              <a:gd name="connsiteY2" fmla="*/ 0 h 6605809"/>
              <a:gd name="connsiteX3" fmla="*/ 11702211 w 11702211"/>
              <a:gd name="connsiteY3" fmla="*/ 656816 h 6605809"/>
              <a:gd name="connsiteX4" fmla="*/ 11702211 w 11702211"/>
              <a:gd name="connsiteY4" fmla="*/ 5948993 h 6605809"/>
              <a:gd name="connsiteX5" fmla="*/ 11045395 w 11702211"/>
              <a:gd name="connsiteY5" fmla="*/ 6605809 h 6605809"/>
              <a:gd name="connsiteX6" fmla="*/ 656816 w 11702211"/>
              <a:gd name="connsiteY6" fmla="*/ 6605809 h 6605809"/>
              <a:gd name="connsiteX7" fmla="*/ 0 w 11702211"/>
              <a:gd name="connsiteY7" fmla="*/ 5948993 h 6605809"/>
              <a:gd name="connsiteX8" fmla="*/ 0 w 11702211"/>
              <a:gd name="connsiteY8" fmla="*/ 656816 h 660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605809" fill="none" extrusionOk="0">
                <a:moveTo>
                  <a:pt x="0" y="656816"/>
                </a:moveTo>
                <a:cubicBezTo>
                  <a:pt x="-62606" y="283941"/>
                  <a:pt x="338815" y="36596"/>
                  <a:pt x="656816" y="0"/>
                </a:cubicBezTo>
                <a:cubicBezTo>
                  <a:pt x="2628801" y="130954"/>
                  <a:pt x="6887458" y="43574"/>
                  <a:pt x="11045395" y="0"/>
                </a:cubicBezTo>
                <a:cubicBezTo>
                  <a:pt x="11429572" y="33006"/>
                  <a:pt x="11735009" y="334242"/>
                  <a:pt x="11702211" y="656816"/>
                </a:cubicBezTo>
                <a:cubicBezTo>
                  <a:pt x="11551772" y="2432513"/>
                  <a:pt x="11788090" y="3480989"/>
                  <a:pt x="11702211" y="5948993"/>
                </a:cubicBezTo>
                <a:cubicBezTo>
                  <a:pt x="11685904" y="6314420"/>
                  <a:pt x="11364766" y="6575879"/>
                  <a:pt x="11045395" y="6605809"/>
                </a:cubicBezTo>
                <a:cubicBezTo>
                  <a:pt x="7496824" y="6761006"/>
                  <a:pt x="4935702" y="6768829"/>
                  <a:pt x="656816" y="6605809"/>
                </a:cubicBezTo>
                <a:cubicBezTo>
                  <a:pt x="294467" y="6600393"/>
                  <a:pt x="-11194" y="6318278"/>
                  <a:pt x="0" y="5948993"/>
                </a:cubicBezTo>
                <a:cubicBezTo>
                  <a:pt x="64656" y="3476456"/>
                  <a:pt x="-17807" y="1953684"/>
                  <a:pt x="0" y="656816"/>
                </a:cubicBezTo>
                <a:close/>
              </a:path>
              <a:path w="11702211" h="6605809" stroke="0" extrusionOk="0">
                <a:moveTo>
                  <a:pt x="0" y="656816"/>
                </a:moveTo>
                <a:cubicBezTo>
                  <a:pt x="-46972" y="265093"/>
                  <a:pt x="289116" y="1858"/>
                  <a:pt x="656816" y="0"/>
                </a:cubicBezTo>
                <a:cubicBezTo>
                  <a:pt x="4936884" y="132882"/>
                  <a:pt x="7031546" y="-84951"/>
                  <a:pt x="11045395" y="0"/>
                </a:cubicBezTo>
                <a:cubicBezTo>
                  <a:pt x="11371176" y="36101"/>
                  <a:pt x="11699989" y="306349"/>
                  <a:pt x="11702211" y="656816"/>
                </a:cubicBezTo>
                <a:cubicBezTo>
                  <a:pt x="11722398" y="1629954"/>
                  <a:pt x="11854691" y="4875160"/>
                  <a:pt x="11702211" y="5948993"/>
                </a:cubicBezTo>
                <a:cubicBezTo>
                  <a:pt x="11758519" y="6318422"/>
                  <a:pt x="11429199" y="6562479"/>
                  <a:pt x="11045395" y="6605809"/>
                </a:cubicBezTo>
                <a:cubicBezTo>
                  <a:pt x="8838777" y="6693448"/>
                  <a:pt x="4782002" y="6533130"/>
                  <a:pt x="656816" y="6605809"/>
                </a:cubicBezTo>
                <a:cubicBezTo>
                  <a:pt x="292695" y="6592730"/>
                  <a:pt x="-36905" y="6363030"/>
                  <a:pt x="0" y="5948993"/>
                </a:cubicBezTo>
                <a:cubicBezTo>
                  <a:pt x="-38581" y="3447821"/>
                  <a:pt x="63341" y="3010816"/>
                  <a:pt x="0" y="656816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A1EEA8D-F3B6-92A8-93BF-AA05AAE59802}"/>
              </a:ext>
            </a:extLst>
          </p:cNvPr>
          <p:cNvSpPr/>
          <p:nvPr/>
        </p:nvSpPr>
        <p:spPr>
          <a:xfrm>
            <a:off x="4053519" y="713986"/>
            <a:ext cx="5305426" cy="964296"/>
          </a:xfrm>
          <a:prstGeom prst="roundRect">
            <a:avLst/>
          </a:prstGeom>
          <a:solidFill>
            <a:srgbClr val="FFFF00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C2EC06-9764-AD63-E938-FCBA707DA7CC}"/>
              </a:ext>
            </a:extLst>
          </p:cNvPr>
          <p:cNvSpPr txBox="1"/>
          <p:nvPr/>
        </p:nvSpPr>
        <p:spPr>
          <a:xfrm>
            <a:off x="694677" y="828286"/>
            <a:ext cx="10802644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				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của, và, nhưng, vì, để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Những bông hoa màu xanh lộng lẫy dưới ánh nắng mặt trời buổi sáng.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Chi giơ tay định hái,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 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em bỗng chần chừ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không ai được ngắt hoa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trong vườn trường. Mọi người vun trồng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chỉ đến đây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ngắm vẻ đẹp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hoa.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		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Phỏng theo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Xu-khôm-lin-xki, Mạnh Hưởng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dịch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ộp Văn bản 4">
            <a:extLst>
              <a:ext uri="{FF2B5EF4-FFF2-40B4-BE49-F238E27FC236}">
                <a16:creationId xmlns:a16="http://schemas.microsoft.com/office/drawing/2014/main" id="{62633269-862E-A7DA-B6A4-2E9F5770C78E}"/>
              </a:ext>
            </a:extLst>
          </p:cNvPr>
          <p:cNvSpPr txBox="1"/>
          <p:nvPr/>
        </p:nvSpPr>
        <p:spPr>
          <a:xfrm>
            <a:off x="8997041" y="2641076"/>
            <a:ext cx="16720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vi-VN" sz="3600">
                <a:solidFill>
                  <a:srgbClr val="FF0000"/>
                </a:solidFill>
                <a:latin typeface="ArialMT"/>
              </a:rPr>
              <a:t>nhưng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0BA7B54C-8557-9EB6-9490-A4D8AC9DBBC6}"/>
              </a:ext>
            </a:extLst>
          </p:cNvPr>
          <p:cNvSpPr txBox="1"/>
          <p:nvPr/>
        </p:nvSpPr>
        <p:spPr>
          <a:xfrm>
            <a:off x="6096000" y="828286"/>
            <a:ext cx="1543050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13" name="Hộp Văn bản 4">
            <a:extLst>
              <a:ext uri="{FF2B5EF4-FFF2-40B4-BE49-F238E27FC236}">
                <a16:creationId xmlns:a16="http://schemas.microsoft.com/office/drawing/2014/main" id="{087D8435-4676-568E-6040-4C83E9DBCD08}"/>
              </a:ext>
            </a:extLst>
          </p:cNvPr>
          <p:cNvSpPr txBox="1"/>
          <p:nvPr/>
        </p:nvSpPr>
        <p:spPr>
          <a:xfrm>
            <a:off x="3977319" y="3363607"/>
            <a:ext cx="112808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  <a:latin typeface="ArialMT"/>
              </a:rPr>
              <a:t>vì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14" name="Hộp Văn bản 4">
            <a:extLst>
              <a:ext uri="{FF2B5EF4-FFF2-40B4-BE49-F238E27FC236}">
                <a16:creationId xmlns:a16="http://schemas.microsoft.com/office/drawing/2014/main" id="{5B10B4C9-8169-F6A7-059E-BF7866AB5CFA}"/>
              </a:ext>
            </a:extLst>
          </p:cNvPr>
          <p:cNvSpPr txBox="1"/>
          <p:nvPr/>
        </p:nvSpPr>
        <p:spPr>
          <a:xfrm>
            <a:off x="7639050" y="864168"/>
            <a:ext cx="610232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15" name="Hộp Văn bản 4">
            <a:extLst>
              <a:ext uri="{FF2B5EF4-FFF2-40B4-BE49-F238E27FC236}">
                <a16:creationId xmlns:a16="http://schemas.microsoft.com/office/drawing/2014/main" id="{EB07CB28-4F41-116D-C11A-679C19C0062F}"/>
              </a:ext>
            </a:extLst>
          </p:cNvPr>
          <p:cNvSpPr txBox="1"/>
          <p:nvPr/>
        </p:nvSpPr>
        <p:spPr>
          <a:xfrm>
            <a:off x="7868960" y="4091742"/>
            <a:ext cx="112808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  <a:latin typeface="ArialMT"/>
              </a:rPr>
              <a:t>và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16" name="Hộp Văn bản 4">
            <a:extLst>
              <a:ext uri="{FF2B5EF4-FFF2-40B4-BE49-F238E27FC236}">
                <a16:creationId xmlns:a16="http://schemas.microsoft.com/office/drawing/2014/main" id="{4D238CE1-8130-ACDB-68B1-2E0EF496542B}"/>
              </a:ext>
            </a:extLst>
          </p:cNvPr>
          <p:cNvSpPr txBox="1"/>
          <p:nvPr/>
        </p:nvSpPr>
        <p:spPr>
          <a:xfrm>
            <a:off x="5429622" y="903746"/>
            <a:ext cx="610232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17" name="Hộp Văn bản 4">
            <a:extLst>
              <a:ext uri="{FF2B5EF4-FFF2-40B4-BE49-F238E27FC236}">
                <a16:creationId xmlns:a16="http://schemas.microsoft.com/office/drawing/2014/main" id="{61055F61-B7BB-F674-80CC-C477B899F1D5}"/>
              </a:ext>
            </a:extLst>
          </p:cNvPr>
          <p:cNvSpPr txBox="1"/>
          <p:nvPr/>
        </p:nvSpPr>
        <p:spPr>
          <a:xfrm>
            <a:off x="694677" y="4858175"/>
            <a:ext cx="112808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600" noProof="0">
                <a:solidFill>
                  <a:srgbClr val="FF0000"/>
                </a:solidFill>
                <a:latin typeface="ArialMT"/>
              </a:rPr>
              <a:t>để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18" name="Hộp Văn bản 4">
            <a:extLst>
              <a:ext uri="{FF2B5EF4-FFF2-40B4-BE49-F238E27FC236}">
                <a16:creationId xmlns:a16="http://schemas.microsoft.com/office/drawing/2014/main" id="{5CC770C0-33BD-2832-A8CE-04385184ED57}"/>
              </a:ext>
            </a:extLst>
          </p:cNvPr>
          <p:cNvSpPr txBox="1"/>
          <p:nvPr/>
        </p:nvSpPr>
        <p:spPr>
          <a:xfrm>
            <a:off x="8249282" y="864168"/>
            <a:ext cx="610232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19" name="Hộp Văn bản 4">
            <a:extLst>
              <a:ext uri="{FF2B5EF4-FFF2-40B4-BE49-F238E27FC236}">
                <a16:creationId xmlns:a16="http://schemas.microsoft.com/office/drawing/2014/main" id="{5CE80CC5-22C7-A5DE-C679-4ECE68355C71}"/>
              </a:ext>
            </a:extLst>
          </p:cNvPr>
          <p:cNvSpPr txBox="1"/>
          <p:nvPr/>
        </p:nvSpPr>
        <p:spPr>
          <a:xfrm>
            <a:off x="4606657" y="4839124"/>
            <a:ext cx="112808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FF0000"/>
                </a:solidFill>
                <a:latin typeface="ArialMT"/>
              </a:rPr>
              <a:t>của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20" name="Hộp Văn bản 4">
            <a:extLst>
              <a:ext uri="{FF2B5EF4-FFF2-40B4-BE49-F238E27FC236}">
                <a16:creationId xmlns:a16="http://schemas.microsoft.com/office/drawing/2014/main" id="{DAFE53A2-6E7B-554A-673D-D65B383FFAF1}"/>
              </a:ext>
            </a:extLst>
          </p:cNvPr>
          <p:cNvSpPr txBox="1"/>
          <p:nvPr/>
        </p:nvSpPr>
        <p:spPr>
          <a:xfrm>
            <a:off x="4429738" y="864168"/>
            <a:ext cx="999883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054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oạt hình, Phim hoạt hình&#10;&#10;Mô tả được tạo tự động">
            <a:extLst>
              <a:ext uri="{FF2B5EF4-FFF2-40B4-BE49-F238E27FC236}">
                <a16:creationId xmlns:a16="http://schemas.microsoft.com/office/drawing/2014/main" id="{79FE1E19-3437-AB63-A198-A9887D0B4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77" y="-1142414"/>
            <a:ext cx="13856677" cy="9237785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9ED04E7-DB01-DBA5-CD8C-8066BA1C4C55}"/>
              </a:ext>
            </a:extLst>
          </p:cNvPr>
          <p:cNvSpPr/>
          <p:nvPr/>
        </p:nvSpPr>
        <p:spPr>
          <a:xfrm>
            <a:off x="6453793" y="2408165"/>
            <a:ext cx="5577276" cy="37180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39ABC24-D783-9C13-7B88-005D26E1F80F}"/>
              </a:ext>
            </a:extLst>
          </p:cNvPr>
          <p:cNvSpPr txBox="1"/>
          <p:nvPr/>
        </p:nvSpPr>
        <p:spPr>
          <a:xfrm>
            <a:off x="8487700" y="2818983"/>
            <a:ext cx="43885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UTM Mother" panose="02040603050506020204" pitchFamily="18" charset="0"/>
                <a:ea typeface="+mn-ea"/>
                <a:cs typeface="Arial" panose="020B0604020202020204" pitchFamily="34" charset="0"/>
              </a:rPr>
              <a:t>Bài tập 2</a:t>
            </a:r>
            <a:endParaRPr kumimoji="0" lang="sv-SE" sz="4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28DD638-F7FA-1B79-06B3-B14DD84652F3}"/>
              </a:ext>
            </a:extLst>
          </p:cNvPr>
          <p:cNvSpPr txBox="1"/>
          <p:nvPr/>
        </p:nvSpPr>
        <p:spPr>
          <a:xfrm>
            <a:off x="6262379" y="3649980"/>
            <a:ext cx="55772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6000">
                <a:solidFill>
                  <a:srgbClr val="D7392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Tìm kết từ phù hợp thay cho </a:t>
            </a:r>
            <a:r>
              <a:rPr lang="en-US" sz="6000">
                <a:solidFill>
                  <a:srgbClr val="D73921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hoa</a:t>
            </a:r>
            <a:endParaRPr kumimoji="0" lang="sv-SE" sz="6000" b="0" i="0" u="none" strike="noStrike" kern="1200" cap="none" spc="0" normalizeH="0" baseline="0" noProof="0" dirty="0">
              <a:ln>
                <a:noFill/>
              </a:ln>
              <a:solidFill>
                <a:srgbClr val="D73921"/>
              </a:solidFill>
              <a:effectLst/>
              <a:uLnTx/>
              <a:uFillTx/>
              <a:latin typeface="UTM Mother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3213293-908C-58D5-2C2E-24907A314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86" y="2350004"/>
            <a:ext cx="1679314" cy="167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9300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Thực vật dưới nước, hoa, thực vật, nước&#10;&#10;Mô tả được tạo tự động">
            <a:extLst>
              <a:ext uri="{FF2B5EF4-FFF2-40B4-BE49-F238E27FC236}">
                <a16:creationId xmlns:a16="http://schemas.microsoft.com/office/drawing/2014/main" id="{D83A43E7-1913-C413-CAD1-5BDE51551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0980A68C-1F2B-CAE7-4AFB-501E7987C630}"/>
              </a:ext>
            </a:extLst>
          </p:cNvPr>
          <p:cNvSpPr/>
          <p:nvPr/>
        </p:nvSpPr>
        <p:spPr>
          <a:xfrm>
            <a:off x="244894" y="126095"/>
            <a:ext cx="11702211" cy="6605809"/>
          </a:xfrm>
          <a:custGeom>
            <a:avLst/>
            <a:gdLst>
              <a:gd name="connsiteX0" fmla="*/ 0 w 11702211"/>
              <a:gd name="connsiteY0" fmla="*/ 656816 h 6605809"/>
              <a:gd name="connsiteX1" fmla="*/ 656816 w 11702211"/>
              <a:gd name="connsiteY1" fmla="*/ 0 h 6605809"/>
              <a:gd name="connsiteX2" fmla="*/ 11045395 w 11702211"/>
              <a:gd name="connsiteY2" fmla="*/ 0 h 6605809"/>
              <a:gd name="connsiteX3" fmla="*/ 11702211 w 11702211"/>
              <a:gd name="connsiteY3" fmla="*/ 656816 h 6605809"/>
              <a:gd name="connsiteX4" fmla="*/ 11702211 w 11702211"/>
              <a:gd name="connsiteY4" fmla="*/ 5948993 h 6605809"/>
              <a:gd name="connsiteX5" fmla="*/ 11045395 w 11702211"/>
              <a:gd name="connsiteY5" fmla="*/ 6605809 h 6605809"/>
              <a:gd name="connsiteX6" fmla="*/ 656816 w 11702211"/>
              <a:gd name="connsiteY6" fmla="*/ 6605809 h 6605809"/>
              <a:gd name="connsiteX7" fmla="*/ 0 w 11702211"/>
              <a:gd name="connsiteY7" fmla="*/ 5948993 h 6605809"/>
              <a:gd name="connsiteX8" fmla="*/ 0 w 11702211"/>
              <a:gd name="connsiteY8" fmla="*/ 656816 h 660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211" h="6605809" fill="none" extrusionOk="0">
                <a:moveTo>
                  <a:pt x="0" y="656816"/>
                </a:moveTo>
                <a:cubicBezTo>
                  <a:pt x="-62606" y="283941"/>
                  <a:pt x="338815" y="36596"/>
                  <a:pt x="656816" y="0"/>
                </a:cubicBezTo>
                <a:cubicBezTo>
                  <a:pt x="2628801" y="130954"/>
                  <a:pt x="6887458" y="43574"/>
                  <a:pt x="11045395" y="0"/>
                </a:cubicBezTo>
                <a:cubicBezTo>
                  <a:pt x="11429572" y="33006"/>
                  <a:pt x="11735009" y="334242"/>
                  <a:pt x="11702211" y="656816"/>
                </a:cubicBezTo>
                <a:cubicBezTo>
                  <a:pt x="11551772" y="2432513"/>
                  <a:pt x="11788090" y="3480989"/>
                  <a:pt x="11702211" y="5948993"/>
                </a:cubicBezTo>
                <a:cubicBezTo>
                  <a:pt x="11685904" y="6314420"/>
                  <a:pt x="11364766" y="6575879"/>
                  <a:pt x="11045395" y="6605809"/>
                </a:cubicBezTo>
                <a:cubicBezTo>
                  <a:pt x="7496824" y="6761006"/>
                  <a:pt x="4935702" y="6768829"/>
                  <a:pt x="656816" y="6605809"/>
                </a:cubicBezTo>
                <a:cubicBezTo>
                  <a:pt x="294467" y="6600393"/>
                  <a:pt x="-11194" y="6318278"/>
                  <a:pt x="0" y="5948993"/>
                </a:cubicBezTo>
                <a:cubicBezTo>
                  <a:pt x="64656" y="3476456"/>
                  <a:pt x="-17807" y="1953684"/>
                  <a:pt x="0" y="656816"/>
                </a:cubicBezTo>
                <a:close/>
              </a:path>
              <a:path w="11702211" h="6605809" stroke="0" extrusionOk="0">
                <a:moveTo>
                  <a:pt x="0" y="656816"/>
                </a:moveTo>
                <a:cubicBezTo>
                  <a:pt x="-46972" y="265093"/>
                  <a:pt x="289116" y="1858"/>
                  <a:pt x="656816" y="0"/>
                </a:cubicBezTo>
                <a:cubicBezTo>
                  <a:pt x="4936884" y="132882"/>
                  <a:pt x="7031546" y="-84951"/>
                  <a:pt x="11045395" y="0"/>
                </a:cubicBezTo>
                <a:cubicBezTo>
                  <a:pt x="11371176" y="36101"/>
                  <a:pt x="11699989" y="306349"/>
                  <a:pt x="11702211" y="656816"/>
                </a:cubicBezTo>
                <a:cubicBezTo>
                  <a:pt x="11722398" y="1629954"/>
                  <a:pt x="11854691" y="4875160"/>
                  <a:pt x="11702211" y="5948993"/>
                </a:cubicBezTo>
                <a:cubicBezTo>
                  <a:pt x="11758519" y="6318422"/>
                  <a:pt x="11429199" y="6562479"/>
                  <a:pt x="11045395" y="6605809"/>
                </a:cubicBezTo>
                <a:cubicBezTo>
                  <a:pt x="8838777" y="6693448"/>
                  <a:pt x="4782002" y="6533130"/>
                  <a:pt x="656816" y="6605809"/>
                </a:cubicBezTo>
                <a:cubicBezTo>
                  <a:pt x="292695" y="6592730"/>
                  <a:pt x="-36905" y="6363030"/>
                  <a:pt x="0" y="5948993"/>
                </a:cubicBezTo>
                <a:cubicBezTo>
                  <a:pt x="-38581" y="3447821"/>
                  <a:pt x="63341" y="3010816"/>
                  <a:pt x="0" y="656816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C2EC06-9764-AD63-E938-FCBA707DA7CC}"/>
              </a:ext>
            </a:extLst>
          </p:cNvPr>
          <p:cNvSpPr txBox="1"/>
          <p:nvPr/>
        </p:nvSpPr>
        <p:spPr>
          <a:xfrm>
            <a:off x="694677" y="305067"/>
            <a:ext cx="10802644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u="none" strike="noStrike" baseline="0">
                <a:solidFill>
                  <a:srgbClr val="FF00FF"/>
                </a:solidFill>
                <a:latin typeface="Arial-Rounded-Bold"/>
              </a:rPr>
              <a:t>2. </a:t>
            </a:r>
            <a:r>
              <a:rPr lang="en-US" sz="2800" b="1" i="0" u="none" strike="noStrike" baseline="0">
                <a:solidFill>
                  <a:srgbClr val="000000"/>
                </a:solidFill>
                <a:latin typeface="Arial-BoldMT"/>
              </a:rPr>
              <a:t>Tìm kết từ phù hợp thay cho  </a:t>
            </a:r>
            <a:r>
              <a:rPr lang="en-US" sz="4000" b="0" i="0" u="none" strike="noStrike" baseline="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en-US" sz="2800" b="1" i="0" u="none" strike="noStrike" baseline="0">
                <a:solidFill>
                  <a:srgbClr val="000000"/>
                </a:solidFill>
                <a:latin typeface="Arial-BoldMT"/>
              </a:rPr>
              <a:t>trong mỗi câu sau:</a:t>
            </a:r>
          </a:p>
          <a:p>
            <a:pPr algn="l"/>
            <a:r>
              <a:rPr lang="en-US" sz="3600" b="0" i="0" u="none" strike="noStrike" baseline="0">
                <a:solidFill>
                  <a:srgbClr val="000000"/>
                </a:solidFill>
                <a:latin typeface="ArialMT"/>
              </a:rPr>
              <a:t>a. Tôi  </a:t>
            </a:r>
            <a:r>
              <a:rPr lang="en-US" sz="4800" b="0" i="0" u="none" strike="noStrike" baseline="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en-US" sz="3600" b="0" i="0" u="none" strike="noStrike" baseline="0">
                <a:solidFill>
                  <a:srgbClr val="000000"/>
                </a:solidFill>
                <a:latin typeface="ArialMT"/>
              </a:rPr>
              <a:t>Mai học lớp 5A.</a:t>
            </a:r>
          </a:p>
          <a:p>
            <a:pPr algn="l"/>
            <a:r>
              <a:rPr lang="en-US" sz="3600" b="0" i="0" u="none" strike="noStrike" baseline="0">
                <a:solidFill>
                  <a:srgbClr val="000000"/>
                </a:solidFill>
                <a:latin typeface="ArialMT"/>
              </a:rPr>
              <a:t>b. Những quả sầu riêng </a:t>
            </a:r>
            <a:r>
              <a:rPr lang="en-US" sz="4800" b="0" i="0" u="none" strike="noStrike" baseline="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en-US" sz="3600" b="0" i="0" u="none" strike="noStrike" baseline="0">
                <a:solidFill>
                  <a:srgbClr val="000000"/>
                </a:solidFill>
                <a:latin typeface="ArialMT"/>
              </a:rPr>
              <a:t>những chú nhím xanh đeo đầy cành.</a:t>
            </a:r>
          </a:p>
          <a:p>
            <a:pPr algn="l"/>
            <a:r>
              <a:rPr lang="vi-VN" sz="3600" b="0" i="0" u="none" strike="noStrike" baseline="0">
                <a:solidFill>
                  <a:srgbClr val="000000"/>
                </a:solidFill>
                <a:latin typeface="ArialMT"/>
              </a:rPr>
              <a:t>c. Góc sáng tạo </a:t>
            </a:r>
            <a:r>
              <a:rPr lang="en-US" sz="3600" b="0" i="0" u="none" strike="noStrike" baseline="0">
                <a:solidFill>
                  <a:srgbClr val="000000"/>
                </a:solidFill>
                <a:latin typeface="ArialMT"/>
              </a:rPr>
              <a:t> </a:t>
            </a:r>
            <a:r>
              <a:rPr lang="vi-VN" sz="4800" b="0" i="0" u="none" strike="noStrike" baseline="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vi-VN" sz="3600" b="0" i="0" u="none" strike="noStrike" baseline="0">
                <a:solidFill>
                  <a:srgbClr val="000000"/>
                </a:solidFill>
                <a:latin typeface="ArialMT"/>
              </a:rPr>
              <a:t>lớp em có thêm nhiều bức vẽ đẹp </a:t>
            </a:r>
            <a:r>
              <a:rPr lang="vi-VN" sz="4800" b="0" i="0" u="none" strike="noStrike" baseline="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vi-VN" sz="3600" b="0" i="0" u="none" strike="noStrike" baseline="0">
                <a:solidFill>
                  <a:srgbClr val="000000"/>
                </a:solidFill>
                <a:latin typeface="ArialMT"/>
              </a:rPr>
              <a:t>nhiều bài thơ</a:t>
            </a:r>
            <a:r>
              <a:rPr lang="en-US" sz="3600" b="0" i="0" u="none" strike="noStrike" baseline="0">
                <a:solidFill>
                  <a:srgbClr val="000000"/>
                </a:solidFill>
                <a:latin typeface="ArialMT"/>
              </a:rPr>
              <a:t> ngộ nghĩnh.</a:t>
            </a:r>
          </a:p>
          <a:p>
            <a:pPr algn="l"/>
            <a:r>
              <a:rPr lang="vi-VN" sz="3600" b="0" i="0" u="none" strike="noStrike" baseline="0">
                <a:solidFill>
                  <a:srgbClr val="000000"/>
                </a:solidFill>
                <a:latin typeface="ArialMT"/>
              </a:rPr>
              <a:t>d. </a:t>
            </a:r>
            <a:r>
              <a:rPr lang="vi-VN" sz="4800" b="0" i="0" u="none" strike="noStrike" baseline="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vi-VN" sz="3600" b="0" i="0" u="none" strike="noStrike" baseline="0">
                <a:solidFill>
                  <a:srgbClr val="000000"/>
                </a:solidFill>
                <a:latin typeface="ArialMT"/>
              </a:rPr>
              <a:t>đôi bàn tay khéo léo và trí tưởng tượng phong phú, người thợ thủ</a:t>
            </a:r>
            <a:r>
              <a:rPr lang="en-US" sz="3600" b="0" i="0" u="none" strike="noStrike" baseline="0">
                <a:solidFill>
                  <a:srgbClr val="000000"/>
                </a:solidFill>
                <a:latin typeface="ArialMT"/>
              </a:rPr>
              <a:t> công đã tạo ra những sản phẩm mĩ nghệ độc đáo </a:t>
            </a:r>
            <a:r>
              <a:rPr lang="en-US" sz="4800" b="0" i="0" u="none" strike="noStrike" baseline="0">
                <a:solidFill>
                  <a:srgbClr val="FF00FF"/>
                </a:solidFill>
                <a:latin typeface="Wingdings-Regular"/>
              </a:rPr>
              <a:t> </a:t>
            </a:r>
            <a:r>
              <a:rPr lang="en-US" sz="3600" b="0" i="0" u="none" strike="noStrike" baseline="0">
                <a:solidFill>
                  <a:srgbClr val="000000"/>
                </a:solidFill>
                <a:latin typeface="ArialMT"/>
              </a:rPr>
              <a:t>tinh xảo.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908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6cc86be-381e-491c-bc88-9c0557bf97a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844D000FF0874E9A46FFE5352F7F53" ma:contentTypeVersion="12" ma:contentTypeDescription="Create a new document." ma:contentTypeScope="" ma:versionID="4a641a2ed5ae255030bea1bb3bb15b93">
  <xsd:schema xmlns:xsd="http://www.w3.org/2001/XMLSchema" xmlns:xs="http://www.w3.org/2001/XMLSchema" xmlns:p="http://schemas.microsoft.com/office/2006/metadata/properties" xmlns:ns3="46cc86be-381e-491c-bc88-9c0557bf97ae" xmlns:ns4="4e43e051-7039-43e7-ba89-f0e962fd318a" targetNamespace="http://schemas.microsoft.com/office/2006/metadata/properties" ma:root="true" ma:fieldsID="ca045207f5b7de6d21d977f56d82e056" ns3:_="" ns4:_="">
    <xsd:import namespace="46cc86be-381e-491c-bc88-9c0557bf97ae"/>
    <xsd:import namespace="4e43e051-7039-43e7-ba89-f0e962fd318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c86be-381e-491c-bc88-9c0557bf97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43e051-7039-43e7-ba89-f0e962fd31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2C65D1-D33A-4FC7-B357-528EC71ED213}">
  <ds:schemaRefs>
    <ds:schemaRef ds:uri="http://www.w3.org/XML/1998/namespace"/>
    <ds:schemaRef ds:uri="46cc86be-381e-491c-bc88-9c0557bf97a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4e43e051-7039-43e7-ba89-f0e962fd318a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CD3A1EA-FFB5-42CD-B3D6-2AAB5760C5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cc86be-381e-491c-bc88-9c0557bf97ae"/>
    <ds:schemaRef ds:uri="4e43e051-7039-43e7-ba89-f0e962fd31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7CCEB08-B42F-463E-BDE4-CFFAD0345D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359</TotalTime>
  <Words>821</Words>
  <Application>Microsoft Office PowerPoint</Application>
  <PresentationFormat>Widescreen</PresentationFormat>
  <Paragraphs>95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Arial</vt:lpstr>
      <vt:lpstr>Arial-BoldMT</vt:lpstr>
      <vt:lpstr>Arial-ItalicMT</vt:lpstr>
      <vt:lpstr>ArialMT</vt:lpstr>
      <vt:lpstr>Arial-Rounded-Bold</vt:lpstr>
      <vt:lpstr>Calibri</vt:lpstr>
      <vt:lpstr>Calibri Light</vt:lpstr>
      <vt:lpstr>SVN-Apple</vt:lpstr>
      <vt:lpstr>Times New Roman</vt:lpstr>
      <vt:lpstr>UTM Cookies</vt:lpstr>
      <vt:lpstr>UTM Mother</vt:lpstr>
      <vt:lpstr>Wingdings-Regular</vt:lpstr>
      <vt:lpstr>Chủ đề Office</vt:lpstr>
      <vt:lpstr>1_Chủ đề Office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PC</cp:lastModifiedBy>
  <cp:revision>63</cp:revision>
  <dcterms:created xsi:type="dcterms:W3CDTF">2023-07-25T03:44:51Z</dcterms:created>
  <dcterms:modified xsi:type="dcterms:W3CDTF">2024-12-01T09:04:20Z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0x010100A8844D000FF0874E9A46FFE5352F7F53</vt:lpwstr>
  </property>
</Properties>
</file>