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84" r:id="rId2"/>
    <p:sldId id="2876" r:id="rId3"/>
    <p:sldId id="310" r:id="rId4"/>
    <p:sldId id="302" r:id="rId5"/>
    <p:sldId id="303" r:id="rId6"/>
    <p:sldId id="2877" r:id="rId7"/>
    <p:sldId id="2878" r:id="rId8"/>
    <p:sldId id="259" r:id="rId9"/>
    <p:sldId id="311" r:id="rId10"/>
    <p:sldId id="2882" r:id="rId11"/>
    <p:sldId id="2883" r:id="rId12"/>
    <p:sldId id="2879" r:id="rId13"/>
    <p:sldId id="2880" r:id="rId14"/>
    <p:sldId id="2881" r:id="rId15"/>
    <p:sldId id="258" r:id="rId16"/>
    <p:sldId id="2884" r:id="rId17"/>
    <p:sldId id="267" r:id="rId18"/>
    <p:sldId id="2886" r:id="rId19"/>
    <p:sldId id="2887" r:id="rId20"/>
    <p:sldId id="315" r:id="rId21"/>
    <p:sldId id="2888" r:id="rId22"/>
    <p:sldId id="312" r:id="rId23"/>
    <p:sldId id="2889" r:id="rId24"/>
    <p:sldId id="2890" r:id="rId25"/>
    <p:sldId id="313" r:id="rId26"/>
    <p:sldId id="2892" r:id="rId27"/>
    <p:sldId id="2893" r:id="rId28"/>
    <p:sldId id="2894" r:id="rId29"/>
    <p:sldId id="2895" r:id="rId30"/>
    <p:sldId id="2896" r:id="rId31"/>
    <p:sldId id="327" r:id="rId32"/>
    <p:sldId id="329" r:id="rId33"/>
    <p:sldId id="2897" r:id="rId34"/>
    <p:sldId id="2898" r:id="rId35"/>
    <p:sldId id="277"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D0D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654801-AF01-4CE5-9A93-8D46965CFCC2}"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5D498-92D2-4F78-88E2-1E8C3F27D037}" type="slidenum">
              <a:rPr lang="en-US" smtClean="0"/>
              <a:t>‹#›</a:t>
            </a:fld>
            <a:endParaRPr lang="en-US"/>
          </a:p>
        </p:txBody>
      </p:sp>
    </p:spTree>
    <p:extLst>
      <p:ext uri="{BB962C8B-B14F-4D97-AF65-F5344CB8AC3E}">
        <p14:creationId xmlns:p14="http://schemas.microsoft.com/office/powerpoint/2010/main" val="96126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 - </a:t>
            </a:r>
            <a:r>
              <a:rPr lang="en-US" altLang="zh-CN" dirty="0" err="1"/>
              <a:t>Bấm</a:t>
            </a:r>
            <a:r>
              <a:rPr lang="en-US" altLang="zh-CN" baseline="0" dirty="0"/>
              <a:t> </a:t>
            </a:r>
            <a:r>
              <a:rPr lang="en-US" altLang="zh-CN" baseline="0" dirty="0" err="1"/>
              <a:t>vào</a:t>
            </a:r>
            <a:r>
              <a:rPr lang="en-US" altLang="zh-CN" baseline="0" dirty="0"/>
              <a:t> </a:t>
            </a:r>
            <a:r>
              <a:rPr lang="en-US" altLang="zh-CN" baseline="0" dirty="0" err="1"/>
              <a:t>lần</a:t>
            </a:r>
            <a:r>
              <a:rPr lang="en-US" altLang="zh-CN" baseline="0" dirty="0"/>
              <a:t> </a:t>
            </a:r>
            <a:r>
              <a:rPr lang="en-US" altLang="zh-CN" baseline="0" dirty="0" err="1"/>
              <a:t>lượt</a:t>
            </a:r>
            <a:r>
              <a:rPr lang="en-US" altLang="zh-CN" baseline="0" dirty="0"/>
              <a:t> </a:t>
            </a:r>
            <a:r>
              <a:rPr lang="en-US" altLang="zh-CN" baseline="0" dirty="0" err="1"/>
              <a:t>từ</a:t>
            </a:r>
            <a:r>
              <a:rPr lang="en-US" altLang="zh-CN" baseline="0" dirty="0"/>
              <a:t> </a:t>
            </a:r>
            <a:r>
              <a:rPr lang="en-US" altLang="zh-CN" baseline="0" dirty="0" err="1"/>
              <a:t>số</a:t>
            </a:r>
            <a:r>
              <a:rPr lang="en-US" altLang="zh-CN" baseline="0" dirty="0"/>
              <a:t> 1,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câu</a:t>
            </a:r>
            <a:r>
              <a:rPr lang="en-US" altLang="zh-CN" baseline="0" dirty="0"/>
              <a:t> </a:t>
            </a:r>
            <a:r>
              <a:rPr lang="en-US" altLang="zh-CN" baseline="0" dirty="0" err="1"/>
              <a:t>hỏi</a:t>
            </a:r>
            <a:endParaRPr lang="en-US" altLang="zh-CN" baseline="0" dirty="0"/>
          </a:p>
          <a:p>
            <a:pPr marL="171450" indent="-171450">
              <a:buFontTx/>
              <a:buChar char="-"/>
            </a:pPr>
            <a:r>
              <a:rPr lang="en-US" altLang="zh-CN" baseline="0"/>
              <a:t>Sau </a:t>
            </a:r>
            <a:r>
              <a:rPr lang="en-US" altLang="zh-CN" baseline="0" dirty="0" err="1"/>
              <a:t>khi</a:t>
            </a:r>
            <a:r>
              <a:rPr lang="en-US" altLang="zh-CN" baseline="0" dirty="0"/>
              <a:t> quay </a:t>
            </a:r>
            <a:r>
              <a:rPr lang="en-US" altLang="zh-CN" baseline="0" dirty="0" err="1"/>
              <a:t>lại</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a:t>
            </a:r>
            <a:r>
              <a:rPr lang="en-US" altLang="zh-CN" baseline="0" dirty="0" err="1"/>
              <a:t>hình</a:t>
            </a:r>
            <a:r>
              <a:rPr lang="en-US" altLang="zh-CN" baseline="0" dirty="0"/>
              <a:t> </a:t>
            </a:r>
            <a:r>
              <a:rPr lang="en-US" altLang="zh-CN" baseline="0" dirty="0" err="1"/>
              <a:t>phía</a:t>
            </a:r>
            <a:r>
              <a:rPr lang="en-US" altLang="zh-CN" baseline="0" dirty="0"/>
              <a:t> </a:t>
            </a:r>
            <a:r>
              <a:rPr lang="en-US" altLang="zh-CN" baseline="0" dirty="0" err="1"/>
              <a:t>trên</a:t>
            </a:r>
            <a:r>
              <a:rPr lang="en-US" altLang="zh-CN" baseline="0" dirty="0"/>
              <a:t>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hiệu</a:t>
            </a:r>
            <a:r>
              <a:rPr lang="en-US" altLang="zh-CN" baseline="0" dirty="0"/>
              <a:t> </a:t>
            </a:r>
            <a:r>
              <a:rPr lang="en-US" altLang="zh-CN" baseline="0" dirty="0" err="1"/>
              <a:t>ứng</a:t>
            </a:r>
            <a:r>
              <a:rPr lang="en-US" altLang="zh-CN" baseline="0" dirty="0"/>
              <a:t> </a:t>
            </a:r>
            <a:r>
              <a:rPr lang="en-US" altLang="zh-CN" baseline="0" dirty="0" err="1"/>
              <a:t>và</a:t>
            </a:r>
            <a:r>
              <a:rPr lang="en-US" altLang="zh-CN" baseline="0" dirty="0"/>
              <a:t> </a:t>
            </a:r>
            <a:r>
              <a:rPr lang="en-US" altLang="zh-CN" baseline="0" dirty="0" err="1"/>
              <a:t>biến</a:t>
            </a:r>
            <a:r>
              <a:rPr lang="en-US" altLang="zh-CN" baseline="0" dirty="0"/>
              <a:t> </a:t>
            </a:r>
            <a:r>
              <a:rPr lang="en-US" altLang="zh-CN" baseline="0" dirty="0" err="1"/>
              <a:t>mất</a:t>
            </a:r>
            <a:r>
              <a:rPr lang="en-US" altLang="zh-CN" baseline="0" dirty="0"/>
              <a:t> </a:t>
            </a:r>
            <a:r>
              <a:rPr lang="en-US" altLang="zh-CN" baseline="0" dirty="0" err="1"/>
              <a:t>số</a:t>
            </a:r>
            <a:r>
              <a:rPr lang="en-US" altLang="zh-CN" baseline="0" dirty="0"/>
              <a:t> </a:t>
            </a:r>
            <a:r>
              <a:rPr lang="en-US" altLang="zh-CN" baseline="0" err="1"/>
              <a:t>đã</a:t>
            </a:r>
            <a:r>
              <a:rPr lang="en-US" altLang="zh-CN" baseline="0"/>
              <a:t> chọn</a:t>
            </a:r>
          </a:p>
          <a:p>
            <a:pPr marL="171450" indent="-171450">
              <a:buFontTx/>
              <a:buChar char="-"/>
            </a:pPr>
            <a:r>
              <a:rPr lang="en-US" altLang="zh-CN" baseline="0"/>
              <a:t>Bấm vào con thỏ đến trang giới thiệu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9489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5015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05286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Sau</a:t>
            </a:r>
            <a:r>
              <a:rPr lang="en-US" altLang="zh-CN" dirty="0"/>
              <a:t> </a:t>
            </a:r>
            <a:r>
              <a:rPr lang="en-US" altLang="zh-CN" dirty="0" err="1"/>
              <a:t>khi</a:t>
            </a:r>
            <a:r>
              <a:rPr lang="en-US" altLang="zh-CN" dirty="0"/>
              <a:t> </a:t>
            </a:r>
            <a:r>
              <a:rPr lang="en-US" altLang="zh-CN" dirty="0" err="1"/>
              <a:t>chốt</a:t>
            </a:r>
            <a:r>
              <a:rPr lang="en-US" altLang="zh-CN" dirty="0"/>
              <a:t>,</a:t>
            </a:r>
            <a:r>
              <a:rPr lang="en-US" altLang="zh-CN" baseline="0" dirty="0"/>
              <a:t> </a:t>
            </a:r>
            <a:r>
              <a:rPr lang="en-US" altLang="zh-CN" baseline="0"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Quay </a:t>
            </a:r>
            <a:r>
              <a:rPr lang="en-US" altLang="zh-CN" baseline="0" dirty="0" err="1"/>
              <a:t>về</a:t>
            </a:r>
            <a:r>
              <a:rPr lang="en-US" altLang="zh-CN" baseline="0" dirty="0"/>
              <a:t> ở </a:t>
            </a:r>
            <a:r>
              <a:rPr lang="en-US" altLang="zh-CN" baseline="0" dirty="0" err="1"/>
              <a:t>góc</a:t>
            </a:r>
            <a:r>
              <a:rPr lang="en-US" altLang="zh-CN" baseline="0" dirty="0"/>
              <a:t> </a:t>
            </a:r>
            <a:r>
              <a:rPr lang="en-US" altLang="zh-CN" baseline="0" dirty="0" err="1"/>
              <a:t>phải</a:t>
            </a:r>
            <a:r>
              <a:rPr lang="en-US" altLang="zh-CN" baseline="0" dirty="0"/>
              <a:t> </a:t>
            </a:r>
            <a:r>
              <a:rPr lang="en-US" altLang="zh-CN" baseline="0" dirty="0" err="1"/>
              <a:t>bên</a:t>
            </a:r>
            <a:r>
              <a:rPr lang="en-US" altLang="zh-CN" baseline="0" dirty="0"/>
              <a:t> </a:t>
            </a:r>
            <a:r>
              <a:rPr lang="en-US" altLang="zh-CN" baseline="0" dirty="0" err="1"/>
              <a:t>dưới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56487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B2849B2-730C-4C0D-9D09-E6E569F4CCFC}" type="slidenum">
              <a:rPr lang="zh-CN" altLang="en-US" smtClean="0"/>
              <a:t>15</a:t>
            </a:fld>
            <a:endParaRPr lang="zh-CN" altLang="en-US"/>
          </a:p>
        </p:txBody>
      </p:sp>
    </p:spTree>
    <p:extLst>
      <p:ext uri="{BB962C8B-B14F-4D97-AF65-F5344CB8AC3E}">
        <p14:creationId xmlns:p14="http://schemas.microsoft.com/office/powerpoint/2010/main" val="3340282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647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67787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BE6BE2-0757-48B3-976A-0C8F54952EEE}" type="slidenum">
              <a:rPr lang="en-US" smtClean="0"/>
              <a:t>35</a:t>
            </a:fld>
            <a:endParaRPr lang="en-US"/>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BFFF-8FAA-4B92-85F3-868009CF2B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2A5705-626D-4554-9174-2FEB235FF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7CEC5F-5010-48D6-B05D-800F5FF9AD3D}"/>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5" name="Footer Placeholder 4">
            <a:extLst>
              <a:ext uri="{FF2B5EF4-FFF2-40B4-BE49-F238E27FC236}">
                <a16:creationId xmlns:a16="http://schemas.microsoft.com/office/drawing/2014/main" id="{7351712B-5359-4DFD-B153-1FC57DAA5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50D55-C683-4D33-9B5E-EAA00497F018}"/>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20678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F85A-932C-4DD8-9637-AFF5350F7311}"/>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3" name="Footer Placeholder 2">
            <a:extLst>
              <a:ext uri="{FF2B5EF4-FFF2-40B4-BE49-F238E27FC236}">
                <a16:creationId xmlns:a16="http://schemas.microsoft.com/office/drawing/2014/main" id="{4504271F-1621-4543-A4A8-F61982D21C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EB5A29-FAAE-41E2-A4F5-3191CCAC2F41}"/>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798082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F85A-932C-4DD8-9637-AFF5350F7311}"/>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3" name="Footer Placeholder 2">
            <a:extLst>
              <a:ext uri="{FF2B5EF4-FFF2-40B4-BE49-F238E27FC236}">
                <a16:creationId xmlns:a16="http://schemas.microsoft.com/office/drawing/2014/main" id="{4504271F-1621-4543-A4A8-F61982D21C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EB5A29-FAAE-41E2-A4F5-3191CCAC2F41}"/>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1329021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F85A-932C-4DD8-9637-AFF5350F7311}"/>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3" name="Footer Placeholder 2">
            <a:extLst>
              <a:ext uri="{FF2B5EF4-FFF2-40B4-BE49-F238E27FC236}">
                <a16:creationId xmlns:a16="http://schemas.microsoft.com/office/drawing/2014/main" id="{4504271F-1621-4543-A4A8-F61982D21C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EB5A29-FAAE-41E2-A4F5-3191CCAC2F41}"/>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4088548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F85A-932C-4DD8-9637-AFF5350F7311}"/>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3" name="Footer Placeholder 2">
            <a:extLst>
              <a:ext uri="{FF2B5EF4-FFF2-40B4-BE49-F238E27FC236}">
                <a16:creationId xmlns:a16="http://schemas.microsoft.com/office/drawing/2014/main" id="{4504271F-1621-4543-A4A8-F61982D21C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EB5A29-FAAE-41E2-A4F5-3191CCAC2F41}"/>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1358611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14721-211E-4C33-9798-66994383F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B5FE9D-B4DD-4F94-AB75-34E7CC6CB4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D77D31-8E04-45EF-9902-CBDF230E83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3074CC-C26E-4C17-920C-DD7C3A969C14}"/>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6" name="Footer Placeholder 5">
            <a:extLst>
              <a:ext uri="{FF2B5EF4-FFF2-40B4-BE49-F238E27FC236}">
                <a16:creationId xmlns:a16="http://schemas.microsoft.com/office/drawing/2014/main" id="{8E963AE2-A8BA-4F67-8FB3-C20651FA7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6D6CF-644D-4DDB-88C1-7DAFEBC4252C}"/>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3763960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0F10-7065-40F9-B853-F5908A352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21E199-13B5-47F1-B42D-800EA575F6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CC881A-BE94-4241-A9A0-B39A4F65E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F5F330-455A-49F3-AA37-39BA793FFDC9}"/>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6" name="Footer Placeholder 5">
            <a:extLst>
              <a:ext uri="{FF2B5EF4-FFF2-40B4-BE49-F238E27FC236}">
                <a16:creationId xmlns:a16="http://schemas.microsoft.com/office/drawing/2014/main" id="{34AA3668-3782-47A9-9A34-CA6FEF4D5F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723CB-EAB2-484E-9A2F-F01CE0900366}"/>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664043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2F32-DB3B-4320-B64E-1D0D819F16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2C3B84-0C01-40B6-9C3F-69EEA3563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C9B2D-7E19-464C-BE1B-82CCAC4B0BD3}"/>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5" name="Footer Placeholder 4">
            <a:extLst>
              <a:ext uri="{FF2B5EF4-FFF2-40B4-BE49-F238E27FC236}">
                <a16:creationId xmlns:a16="http://schemas.microsoft.com/office/drawing/2014/main" id="{EB8714E5-DFAE-4FD5-866C-DF03B64EB5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4462-DF48-40B9-929E-8D2D8A27D309}"/>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2959875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F40823-ABCC-44DF-A5ED-6377D3D4FF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7C1283-DA49-4F12-B318-7607408673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7B868E-396F-493A-BBF4-0167498716D2}"/>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5" name="Footer Placeholder 4">
            <a:extLst>
              <a:ext uri="{FF2B5EF4-FFF2-40B4-BE49-F238E27FC236}">
                <a16:creationId xmlns:a16="http://schemas.microsoft.com/office/drawing/2014/main" id="{CC30A858-AA3B-4DDB-9625-BA6EAB4AB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95EBC-EBE4-41A1-BCE9-0B4041B27E14}"/>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1034768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747217"/>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102513"/>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BFFF-8FAA-4B92-85F3-868009CF2B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2A5705-626D-4554-9174-2FEB235FF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7CEC5F-5010-48D6-B05D-800F5FF9AD3D}"/>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5" name="Footer Placeholder 4">
            <a:extLst>
              <a:ext uri="{FF2B5EF4-FFF2-40B4-BE49-F238E27FC236}">
                <a16:creationId xmlns:a16="http://schemas.microsoft.com/office/drawing/2014/main" id="{7351712B-5359-4DFD-B153-1FC57DAA5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50D55-C683-4D33-9B5E-EAA00497F018}"/>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3247504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74309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17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542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42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821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878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44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575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90230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F12C-83DF-4FBC-8479-A9978F8D5C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26231-03CE-4742-9CC6-CC4CF054B3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09636-303F-41E5-9C62-F635689F1C62}"/>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5" name="Footer Placeholder 4">
            <a:extLst>
              <a:ext uri="{FF2B5EF4-FFF2-40B4-BE49-F238E27FC236}">
                <a16:creationId xmlns:a16="http://schemas.microsoft.com/office/drawing/2014/main" id="{968B4BB5-7502-4420-877D-1204D0EA1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58B3A-F2A5-4F2C-8D83-A2638173A604}"/>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21200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6900C-1A51-41DF-8D41-9814F302C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EE6291-CC9B-4A43-ADE5-7A271ECB6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6128E4-625D-4B4E-BE8A-311879084E64}"/>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5" name="Footer Placeholder 4">
            <a:extLst>
              <a:ext uri="{FF2B5EF4-FFF2-40B4-BE49-F238E27FC236}">
                <a16:creationId xmlns:a16="http://schemas.microsoft.com/office/drawing/2014/main" id="{1A753B08-DB78-4C3C-91C7-9DAC1AB1B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EF760-90FB-4BC4-9539-F057E5361A98}"/>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3567291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5FAA-4AB4-4585-BA96-BCAEB79F7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06A2C-9775-4BFD-995B-68D9B1D055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083A68-479B-40E3-A1CD-F3335E45C2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B53F0F-7C82-44E5-BFB6-DF4E2C4667FE}"/>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6" name="Footer Placeholder 5">
            <a:extLst>
              <a:ext uri="{FF2B5EF4-FFF2-40B4-BE49-F238E27FC236}">
                <a16:creationId xmlns:a16="http://schemas.microsoft.com/office/drawing/2014/main" id="{4019EC61-4C9A-4854-9DAD-CF4205FB9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377CEE-B060-4DFB-B62D-6E1C724112E7}"/>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3128843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B6DE-25D9-4E66-8036-4FC50C8A38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DAB16A-61D3-4259-9954-9CB12FFCB7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37ED19-595C-4B56-88CC-46CE03F7BB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3066AC-7309-499C-8AD0-10D5143D9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26517C-B160-4828-9409-58A008B704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072955-E0BC-4428-948C-BFBB930BB675}"/>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8" name="Footer Placeholder 7">
            <a:extLst>
              <a:ext uri="{FF2B5EF4-FFF2-40B4-BE49-F238E27FC236}">
                <a16:creationId xmlns:a16="http://schemas.microsoft.com/office/drawing/2014/main" id="{14F64EFE-C30B-40BF-A675-1A69DE797E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2ECF39-4DE5-4068-95F0-31BDD2D4AFC3}"/>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65171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B271-6097-401A-89A7-D13D3EF370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1B85A6-11C7-401C-842B-9324B243C593}"/>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4" name="Footer Placeholder 3">
            <a:extLst>
              <a:ext uri="{FF2B5EF4-FFF2-40B4-BE49-F238E27FC236}">
                <a16:creationId xmlns:a16="http://schemas.microsoft.com/office/drawing/2014/main" id="{1C6980D7-919D-471E-AD55-7189031017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3EE-B2F3-4282-ADBF-BBFC2E28E1A4}"/>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1594316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F85A-932C-4DD8-9637-AFF5350F7311}"/>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3" name="Footer Placeholder 2">
            <a:extLst>
              <a:ext uri="{FF2B5EF4-FFF2-40B4-BE49-F238E27FC236}">
                <a16:creationId xmlns:a16="http://schemas.microsoft.com/office/drawing/2014/main" id="{4504271F-1621-4543-A4A8-F61982D21C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EB5A29-FAAE-41E2-A4F5-3191CCAC2F41}"/>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72116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2CF85A-932C-4DD8-9637-AFF5350F7311}"/>
              </a:ext>
            </a:extLst>
          </p:cNvPr>
          <p:cNvSpPr>
            <a:spLocks noGrp="1"/>
          </p:cNvSpPr>
          <p:nvPr>
            <p:ph type="dt" sz="half" idx="10"/>
          </p:nvPr>
        </p:nvSpPr>
        <p:spPr/>
        <p:txBody>
          <a:bodyPr/>
          <a:lstStyle/>
          <a:p>
            <a:fld id="{7870E6FC-86C0-4E75-B45A-7CFE651B6084}" type="datetimeFigureOut">
              <a:rPr lang="en-US" smtClean="0"/>
              <a:t>12/1/2024</a:t>
            </a:fld>
            <a:endParaRPr lang="en-US"/>
          </a:p>
        </p:txBody>
      </p:sp>
      <p:sp>
        <p:nvSpPr>
          <p:cNvPr id="3" name="Footer Placeholder 2">
            <a:extLst>
              <a:ext uri="{FF2B5EF4-FFF2-40B4-BE49-F238E27FC236}">
                <a16:creationId xmlns:a16="http://schemas.microsoft.com/office/drawing/2014/main" id="{4504271F-1621-4543-A4A8-F61982D21C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EB5A29-FAAE-41E2-A4F5-3191CCAC2F41}"/>
              </a:ext>
            </a:extLst>
          </p:cNvPr>
          <p:cNvSpPr>
            <a:spLocks noGrp="1"/>
          </p:cNvSpPr>
          <p:nvPr>
            <p:ph type="sldNum" sz="quarter" idx="12"/>
          </p:nvPr>
        </p:nvSpPr>
        <p:spPr/>
        <p:txBody>
          <a:bodyPr/>
          <a:lstStyle/>
          <a:p>
            <a:fld id="{FE5DF2C0-3C20-404C-A492-81DF257ABB88}" type="slidenum">
              <a:rPr lang="en-US" smtClean="0"/>
              <a:t>‹#›</a:t>
            </a:fld>
            <a:endParaRPr lang="en-US"/>
          </a:p>
        </p:txBody>
      </p:sp>
    </p:spTree>
    <p:extLst>
      <p:ext uri="{BB962C8B-B14F-4D97-AF65-F5344CB8AC3E}">
        <p14:creationId xmlns:p14="http://schemas.microsoft.com/office/powerpoint/2010/main" val="2012755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1911200-938A-2579-2ECD-84AEE77FB2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FDE7D88-2D6F-450C-8EE8-DADA629156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1A7EC6-0B66-48E5-925A-2A335E7B50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C3CAA-2678-4563-8070-2A54030C9A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70E6FC-86C0-4E75-B45A-7CFE651B6084}" type="datetimeFigureOut">
              <a:rPr lang="en-US" smtClean="0"/>
              <a:t>12/1/2024</a:t>
            </a:fld>
            <a:endParaRPr lang="en-US"/>
          </a:p>
        </p:txBody>
      </p:sp>
      <p:sp>
        <p:nvSpPr>
          <p:cNvPr id="5" name="Footer Placeholder 4">
            <a:extLst>
              <a:ext uri="{FF2B5EF4-FFF2-40B4-BE49-F238E27FC236}">
                <a16:creationId xmlns:a16="http://schemas.microsoft.com/office/drawing/2014/main" id="{B2318B5B-15FD-4780-9A20-C7CBC73617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C52268-681C-4510-AE99-FA8B19D87E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DF2C0-3C20-404C-A492-81DF257ABB88}" type="slidenum">
              <a:rPr lang="en-US" smtClean="0"/>
              <a:t>‹#›</a:t>
            </a:fld>
            <a:endParaRPr lang="en-US"/>
          </a:p>
        </p:txBody>
      </p:sp>
    </p:spTree>
    <p:extLst>
      <p:ext uri="{BB962C8B-B14F-4D97-AF65-F5344CB8AC3E}">
        <p14:creationId xmlns:p14="http://schemas.microsoft.com/office/powerpoint/2010/main" val="195135938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1" r:id="rId4"/>
    <p:sldLayoutId id="2147483652" r:id="rId5"/>
    <p:sldLayoutId id="2147483653" r:id="rId6"/>
    <p:sldLayoutId id="2147483654" r:id="rId7"/>
    <p:sldLayoutId id="2147483655" r:id="rId8"/>
    <p:sldLayoutId id="2147483676" r:id="rId9"/>
    <p:sldLayoutId id="2147483675" r:id="rId10"/>
    <p:sldLayoutId id="2147483674" r:id="rId11"/>
    <p:sldLayoutId id="2147483667" r:id="rId12"/>
    <p:sldLayoutId id="2147483666" r:id="rId13"/>
    <p:sldLayoutId id="2147483656" r:id="rId14"/>
    <p:sldLayoutId id="2147483657" r:id="rId15"/>
    <p:sldLayoutId id="2147483658" r:id="rId16"/>
    <p:sldLayoutId id="2147483659" r:id="rId17"/>
    <p:sldLayoutId id="2147483677" r:id="rId18"/>
    <p:sldLayoutId id="2147483665" r:id="rId19"/>
    <p:sldLayoutId id="2147483661" r:id="rId20"/>
    <p:sldLayoutId id="2147483662" r:id="rId21"/>
    <p:sldLayoutId id="2147483673" r:id="rId22"/>
    <p:sldLayoutId id="2147483672" r:id="rId23"/>
    <p:sldLayoutId id="2147483671" r:id="rId24"/>
    <p:sldLayoutId id="2147483670" r:id="rId25"/>
    <p:sldLayoutId id="2147483669" r:id="rId26"/>
    <p:sldLayoutId id="2147483668" r:id="rId27"/>
    <p:sldLayoutId id="214748367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6.xml"/><Relationship Id="rId16" Type="http://schemas.openxmlformats.org/officeDocument/2006/relationships/image" Target="../media/image55.png"/><Relationship Id="rId1" Type="http://schemas.openxmlformats.org/officeDocument/2006/relationships/slideLayout" Target="../slideLayouts/slideLayout2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jpg"/><Relationship Id="rId1" Type="http://schemas.openxmlformats.org/officeDocument/2006/relationships/slideLayout" Target="../slideLayouts/slideLayout21.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59.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57.jpg"/><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57.jpg"/><Relationship Id="rId1" Type="http://schemas.openxmlformats.org/officeDocument/2006/relationships/slideLayout" Target="../slideLayouts/slideLayout8.xml"/><Relationship Id="rId6" Type="http://schemas.microsoft.com/office/2007/relationships/hdphoto" Target="../media/hdphoto10.wdp"/><Relationship Id="rId5" Type="http://schemas.openxmlformats.org/officeDocument/2006/relationships/image" Target="../media/image69.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8.jpg"/><Relationship Id="rId1" Type="http://schemas.openxmlformats.org/officeDocument/2006/relationships/slideLayout" Target="../slideLayouts/slideLayout8.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1.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0.png"/><Relationship Id="rId17"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2.gif"/><Relationship Id="rId10" Type="http://schemas.openxmlformats.org/officeDocument/2006/relationships/slide" Target="slide6.xml"/><Relationship Id="rId4" Type="http://schemas.openxmlformats.org/officeDocument/2006/relationships/image" Target="../media/image5.png"/><Relationship Id="rId9" Type="http://schemas.openxmlformats.org/officeDocument/2006/relationships/slide" Target="slide5.xml"/><Relationship Id="rId14" Type="http://schemas.openxmlformats.org/officeDocument/2006/relationships/slide" Target="slide8.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8.xml"/><Relationship Id="rId16" Type="http://schemas.openxmlformats.org/officeDocument/2006/relationships/image" Target="../media/image55.pn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png"/><Relationship Id="rId9" Type="http://schemas.openxmlformats.org/officeDocument/2006/relationships/image" Target="../media/image83.gif"/></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3.gi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18" Type="http://schemas.openxmlformats.org/officeDocument/2006/relationships/image" Target="../media/image10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99.png"/><Relationship Id="rId2" Type="http://schemas.openxmlformats.org/officeDocument/2006/relationships/notesSlide" Target="../notesSlides/notesSlide9.xml"/><Relationship Id="rId16" Type="http://schemas.openxmlformats.org/officeDocument/2006/relationships/image" Target="../media/image98.svg"/><Relationship Id="rId20" Type="http://schemas.openxmlformats.org/officeDocument/2006/relationships/image" Target="../media/image102.svg"/><Relationship Id="rId1" Type="http://schemas.openxmlformats.org/officeDocument/2006/relationships/slideLayout" Target="../slideLayouts/slideLayout3.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svg"/><Relationship Id="rId19" Type="http://schemas.openxmlformats.org/officeDocument/2006/relationships/image" Target="../media/image101.png"/><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1"/>
            <a:ext cx="838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dirty="0" err="1">
                <a:solidFill>
                  <a:srgbClr val="3333FF"/>
                </a:solidFill>
              </a:rPr>
              <a:t>Thứ</a:t>
            </a:r>
            <a:r>
              <a:rPr lang="en-US" altLang="en-US" sz="4000" dirty="0">
                <a:solidFill>
                  <a:srgbClr val="3333FF"/>
                </a:solidFill>
              </a:rPr>
              <a:t> </a:t>
            </a:r>
            <a:r>
              <a:rPr lang="en-US" altLang="en-US" sz="4000" dirty="0" err="1">
                <a:solidFill>
                  <a:srgbClr val="3333FF"/>
                </a:solidFill>
              </a:rPr>
              <a:t>ba</a:t>
            </a:r>
            <a:r>
              <a:rPr lang="en-US" altLang="en-US" sz="4000" dirty="0">
                <a:solidFill>
                  <a:srgbClr val="3333FF"/>
                </a:solidFill>
              </a:rPr>
              <a:t> </a:t>
            </a:r>
            <a:r>
              <a:rPr lang="en-US" altLang="en-US" sz="4000" dirty="0" err="1">
                <a:solidFill>
                  <a:srgbClr val="3333FF"/>
                </a:solidFill>
              </a:rPr>
              <a:t>ngày</a:t>
            </a:r>
            <a:r>
              <a:rPr lang="en-US" altLang="en-US" sz="4000" dirty="0">
                <a:solidFill>
                  <a:srgbClr val="3333FF"/>
                </a:solidFill>
              </a:rPr>
              <a:t> 17 </a:t>
            </a:r>
            <a:r>
              <a:rPr lang="en-US" altLang="en-US" sz="4000" dirty="0" err="1">
                <a:solidFill>
                  <a:srgbClr val="3333FF"/>
                </a:solidFill>
              </a:rPr>
              <a:t>tháng</a:t>
            </a:r>
            <a:r>
              <a:rPr lang="en-US" altLang="en-US" sz="4000" dirty="0">
                <a:solidFill>
                  <a:srgbClr val="3333FF"/>
                </a:solidFill>
              </a:rPr>
              <a:t> 12 </a:t>
            </a:r>
            <a:r>
              <a:rPr lang="en-US" altLang="en-US" sz="4000" dirty="0" err="1">
                <a:solidFill>
                  <a:srgbClr val="3333FF"/>
                </a:solidFill>
              </a:rPr>
              <a:t>năm</a:t>
            </a:r>
            <a:r>
              <a:rPr lang="en-US" altLang="en-US" sz="4000" dirty="0">
                <a:solidFill>
                  <a:srgbClr val="3333FF"/>
                </a:solidFill>
              </a:rPr>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5105400" y="746125"/>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a:solidFill>
                  <a:srgbClr val="FF0000"/>
                </a:solidFill>
              </a:rPr>
              <a:t>Khoa </a:t>
            </a:r>
            <a:r>
              <a:rPr lang="en-US" altLang="en-US" sz="4000" u="sng" dirty="0" err="1">
                <a:solidFill>
                  <a:srgbClr val="FF0000"/>
                </a:solidFill>
              </a:rPr>
              <a:t>học</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228600" y="1425714"/>
            <a:ext cx="116585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Sự</a:t>
            </a:r>
            <a:r>
              <a:rPr lang="en-US" altLang="en-US" sz="4000" b="1" dirty="0">
                <a:solidFill>
                  <a:srgbClr val="3333FF"/>
                </a:solidFill>
              </a:rPr>
              <a:t> </a:t>
            </a:r>
            <a:r>
              <a:rPr lang="en-US" altLang="en-US" sz="4000" b="1" dirty="0" err="1">
                <a:solidFill>
                  <a:srgbClr val="3333FF"/>
                </a:solidFill>
              </a:rPr>
              <a:t>lớn</a:t>
            </a:r>
            <a:r>
              <a:rPr lang="en-US" altLang="en-US" sz="4000" b="1" dirty="0">
                <a:solidFill>
                  <a:srgbClr val="3333FF"/>
                </a:solidFill>
              </a:rPr>
              <a:t> </a:t>
            </a:r>
            <a:r>
              <a:rPr lang="en-US" altLang="en-US" sz="4000" b="1" dirty="0" err="1">
                <a:solidFill>
                  <a:srgbClr val="3333FF"/>
                </a:solidFill>
              </a:rPr>
              <a:t>lên</a:t>
            </a:r>
            <a:r>
              <a:rPr lang="en-US" altLang="en-US" sz="4000" b="1" dirty="0">
                <a:solidFill>
                  <a:srgbClr val="3333FF"/>
                </a:solidFill>
              </a:rPr>
              <a:t> </a:t>
            </a:r>
            <a:r>
              <a:rPr lang="en-US" altLang="en-US" sz="4000" b="1" dirty="0" err="1">
                <a:solidFill>
                  <a:srgbClr val="3333FF"/>
                </a:solidFill>
              </a:rPr>
              <a:t>và</a:t>
            </a:r>
            <a:r>
              <a:rPr lang="en-US" altLang="en-US" sz="4000" b="1" dirty="0">
                <a:solidFill>
                  <a:srgbClr val="3333FF"/>
                </a:solidFill>
              </a:rPr>
              <a:t> </a:t>
            </a:r>
            <a:r>
              <a:rPr lang="en-US" altLang="en-US" sz="4000" b="1" dirty="0" err="1">
                <a:solidFill>
                  <a:srgbClr val="3333FF"/>
                </a:solidFill>
              </a:rPr>
              <a:t>phát</a:t>
            </a:r>
            <a:r>
              <a:rPr lang="en-US" altLang="en-US" sz="4000" b="1" dirty="0">
                <a:solidFill>
                  <a:srgbClr val="3333FF"/>
                </a:solidFill>
              </a:rPr>
              <a:t> </a:t>
            </a:r>
            <a:r>
              <a:rPr lang="en-US" altLang="en-US" sz="4000" b="1" dirty="0" err="1">
                <a:solidFill>
                  <a:srgbClr val="3333FF"/>
                </a:solidFill>
              </a:rPr>
              <a:t>triển</a:t>
            </a:r>
            <a:r>
              <a:rPr lang="en-US" altLang="en-US" sz="4000" b="1" dirty="0">
                <a:solidFill>
                  <a:srgbClr val="3333FF"/>
                </a:solidFill>
              </a:rPr>
              <a:t> </a:t>
            </a:r>
            <a:r>
              <a:rPr lang="en-US" altLang="en-US" sz="4000" b="1" dirty="0" err="1">
                <a:solidFill>
                  <a:srgbClr val="3333FF"/>
                </a:solidFill>
              </a:rPr>
              <a:t>của</a:t>
            </a:r>
            <a:r>
              <a:rPr lang="en-US" altLang="en-US" sz="4000" b="1" dirty="0">
                <a:solidFill>
                  <a:srgbClr val="3333FF"/>
                </a:solidFill>
              </a:rPr>
              <a:t> </a:t>
            </a:r>
            <a:r>
              <a:rPr lang="en-US" altLang="en-US" sz="4000" b="1" dirty="0" err="1">
                <a:solidFill>
                  <a:srgbClr val="3333FF"/>
                </a:solidFill>
              </a:rPr>
              <a:t>thực</a:t>
            </a:r>
            <a:r>
              <a:rPr lang="en-US" altLang="en-US" sz="4000" b="1" dirty="0">
                <a:solidFill>
                  <a:srgbClr val="3333FF"/>
                </a:solidFill>
              </a:rPr>
              <a:t> </a:t>
            </a:r>
            <a:r>
              <a:rPr lang="en-US" altLang="en-US" sz="4000" b="1" dirty="0" err="1">
                <a:solidFill>
                  <a:srgbClr val="3333FF"/>
                </a:solidFill>
              </a:rPr>
              <a:t>vật</a:t>
            </a:r>
            <a:r>
              <a:rPr lang="en-US" altLang="en-US" sz="4000" b="1" dirty="0">
                <a:solidFill>
                  <a:srgbClr val="3333FF"/>
                </a:solidFill>
              </a:rPr>
              <a:t> (</a:t>
            </a:r>
            <a:r>
              <a:rPr lang="en-US" altLang="en-US" sz="4000" b="1" dirty="0" err="1">
                <a:solidFill>
                  <a:srgbClr val="3333FF"/>
                </a:solidFill>
              </a:rPr>
              <a:t>tiết</a:t>
            </a:r>
            <a:r>
              <a:rPr lang="en-US" altLang="en-US" sz="4000" b="1" dirty="0">
                <a:solidFill>
                  <a:srgbClr val="3333FF"/>
                </a:solidFill>
              </a:rPr>
              <a:t> 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ình ảnh Cây Hoa Hồng Bụi Hoa Hồng Màu đỏ PNG , Cây Hoa Hồng, Bị Cô Lập,  Chậu Hoa PNG trong suốt và Vector để tải xuống miễn phí">
            <a:extLst>
              <a:ext uri="{FF2B5EF4-FFF2-40B4-BE49-F238E27FC236}">
                <a16:creationId xmlns:a16="http://schemas.microsoft.com/office/drawing/2014/main" id="{AB569621-6DFA-3EA8-0BC7-4ACBA28EB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871" y="2856233"/>
            <a:ext cx="2584053" cy="3786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nên trồng cây hoa bỏng trong nhà không? Cách chăm sóc thế nào?">
            <a:extLst>
              <a:ext uri="{FF2B5EF4-FFF2-40B4-BE49-F238E27FC236}">
                <a16:creationId xmlns:a16="http://schemas.microsoft.com/office/drawing/2014/main" id="{82B406C1-22C0-9F94-6CA7-FD8BE62C02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3375" l="10000" r="90000">
                        <a14:foregroundMark x1="45000" y1="88000" x2="58375" y2="93375"/>
                        <a14:foregroundMark x1="58375" y1="93375" x2="58375" y2="93375"/>
                        <a14:foregroundMark x1="64125" y1="91375" x2="64125" y2="91375"/>
                      </a14:backgroundRemoval>
                    </a14:imgEffect>
                  </a14:imgLayer>
                </a14:imgProps>
              </a:ext>
              <a:ext uri="{28A0092B-C50C-407E-A947-70E740481C1C}">
                <a14:useLocalDpi xmlns:a14="http://schemas.microsoft.com/office/drawing/2010/main" val="0"/>
              </a:ext>
            </a:extLst>
          </a:blip>
          <a:srcRect/>
          <a:stretch>
            <a:fillRect/>
          </a:stretch>
        </p:blipFill>
        <p:spPr bwMode="auto">
          <a:xfrm>
            <a:off x="766337" y="-384406"/>
            <a:ext cx="3600450" cy="360045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Hình ảnh Png Khoai Lang | Công cụ đồ họa PNG Tải xuống miễn phí - Pikbest">
            <a:extLst>
              <a:ext uri="{FF2B5EF4-FFF2-40B4-BE49-F238E27FC236}">
                <a16:creationId xmlns:a16="http://schemas.microsoft.com/office/drawing/2014/main" id="{FCFD9C34-82D4-F6CC-98D5-87F4B5846A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9276F9BC-662C-DD2F-2E8F-BC95A2C06F97}"/>
              </a:ext>
            </a:extLst>
          </p:cNvPr>
          <p:cNvPicPr>
            <a:picLocks noChangeAspect="1"/>
          </p:cNvPicPr>
          <p:nvPr/>
        </p:nvPicPr>
        <p:blipFill>
          <a:blip r:embed="rId6"/>
          <a:stretch>
            <a:fillRect/>
          </a:stretch>
        </p:blipFill>
        <p:spPr>
          <a:xfrm>
            <a:off x="4324350" y="3130319"/>
            <a:ext cx="3238500" cy="3238500"/>
          </a:xfrm>
          <a:prstGeom prst="rect">
            <a:avLst/>
          </a:prstGeom>
        </p:spPr>
      </p:pic>
      <p:pic>
        <p:nvPicPr>
          <p:cNvPr id="1032" name="Picture 8" descr="Hình ảnh Nghệ Thuốc Bắc PNG Miễn Phí Tải Về - Lovepik">
            <a:extLst>
              <a:ext uri="{FF2B5EF4-FFF2-40B4-BE49-F238E27FC236}">
                <a16:creationId xmlns:a16="http://schemas.microsoft.com/office/drawing/2014/main" id="{62643D6B-09B5-30E9-077A-845B34E45A7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43016" y="-119212"/>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Hình ảnh Cây Sắn Xanh Vectơ PNG , Băng Cát Xét, Lá Cây, Cây PNG và  Vector với nền trong suốt để tải xuống miễn phí">
            <a:extLst>
              <a:ext uri="{FF2B5EF4-FFF2-40B4-BE49-F238E27FC236}">
                <a16:creationId xmlns:a16="http://schemas.microsoft.com/office/drawing/2014/main" id="{2E09C5EC-B00C-BEA0-D03B-C2FE2940A5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7630" y="119212"/>
            <a:ext cx="32766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17867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20915" y="362748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2060"/>
                </a:solidFill>
                <a:effectLst/>
                <a:uLnTx/>
                <a:uFillTx/>
                <a:latin typeface="#1Li-N5 Brannboll Ny" panose="02000000000000000000" pitchFamily="2" charset="0"/>
                <a:ea typeface="+mn-ea"/>
                <a:cs typeface="+mn-cs"/>
              </a:rPr>
              <a:t>Trong năm loại cây trên, những cây nào mọc lên từ hạt?</a:t>
            </a:r>
            <a:endParaRPr kumimoji="0" lang="en-US" sz="8800" b="0" i="0" u="none" strike="noStrike" kern="1200" cap="none" spc="0" normalizeH="0" baseline="0" noProof="0" dirty="0">
              <a:ln>
                <a:noFill/>
              </a:ln>
              <a:solidFill>
                <a:srgbClr val="002060"/>
              </a:solidFill>
              <a:effectLst/>
              <a:uLnTx/>
              <a:uFillTx/>
              <a:latin typeface="#1Li-N5 Brannboll Ny" panose="02000000000000000000" pitchFamily="2" charset="0"/>
              <a:ea typeface="+mn-ea"/>
              <a:cs typeface="+mn-cs"/>
            </a:endParaRPr>
          </a:p>
        </p:txBody>
      </p:sp>
    </p:spTree>
    <p:extLst>
      <p:ext uri="{BB962C8B-B14F-4D97-AF65-F5344CB8AC3E}">
        <p14:creationId xmlns:p14="http://schemas.microsoft.com/office/powerpoint/2010/main" val="1968299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D2C366C-6F35-59B1-1CEF-D1852B757F75}"/>
              </a:ext>
            </a:extLst>
          </p:cNvPr>
          <p:cNvSpPr txBox="1"/>
          <p:nvPr/>
        </p:nvSpPr>
        <p:spPr>
          <a:xfrm>
            <a:off x="876300" y="471007"/>
            <a:ext cx="10744200" cy="1200329"/>
          </a:xfrm>
          <a:prstGeom prst="rect">
            <a:avLst/>
          </a:prstGeom>
          <a:noFill/>
        </p:spPr>
        <p:txBody>
          <a:bodyPr wrap="square" rtlCol="0">
            <a:spAutoFit/>
          </a:bodyPr>
          <a:lstStyle/>
          <a:p>
            <a:r>
              <a:rPr lang="en-US" sz="3600"/>
              <a:t>Quan sát các hình từ 7 đến 11, đọc thông tin và cho biết:</a:t>
            </a:r>
          </a:p>
          <a:p>
            <a:r>
              <a:rPr lang="en-US" sz="3600"/>
              <a:t>■ Cây con có thể mọc lên từ bộ phận nào của cây mẹ.</a:t>
            </a:r>
          </a:p>
        </p:txBody>
      </p:sp>
      <p:pic>
        <p:nvPicPr>
          <p:cNvPr id="12" name="Picture 11">
            <a:extLst>
              <a:ext uri="{FF2B5EF4-FFF2-40B4-BE49-F238E27FC236}">
                <a16:creationId xmlns:a16="http://schemas.microsoft.com/office/drawing/2014/main" id="{840FD9DB-764C-C660-E3E4-8AC105D8A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75" y="1826965"/>
            <a:ext cx="11090225" cy="4042364"/>
          </a:xfrm>
          <a:prstGeom prst="rect">
            <a:avLst/>
          </a:prstGeom>
        </p:spPr>
      </p:pic>
    </p:spTree>
    <p:extLst>
      <p:ext uri="{BB962C8B-B14F-4D97-AF65-F5344CB8AC3E}">
        <p14:creationId xmlns:p14="http://schemas.microsoft.com/office/powerpoint/2010/main" val="119942028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10F761E-0F3C-0A7B-CB47-84E5BF9B3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75" y="1476371"/>
            <a:ext cx="11440449" cy="3905257"/>
          </a:xfrm>
          <a:prstGeom prst="rect">
            <a:avLst/>
          </a:prstGeom>
        </p:spPr>
      </p:pic>
    </p:spTree>
    <p:extLst>
      <p:ext uri="{BB962C8B-B14F-4D97-AF65-F5344CB8AC3E}">
        <p14:creationId xmlns:p14="http://schemas.microsoft.com/office/powerpoint/2010/main" val="23613732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9862927-AE04-EA19-36FC-13ABFBBE4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13" y="1507018"/>
            <a:ext cx="11303973" cy="4779482"/>
          </a:xfrm>
          <a:prstGeom prst="rect">
            <a:avLst/>
          </a:prstGeom>
        </p:spPr>
      </p:pic>
      <p:sp>
        <p:nvSpPr>
          <p:cNvPr id="6" name="TextBox 5">
            <a:extLst>
              <a:ext uri="{FF2B5EF4-FFF2-40B4-BE49-F238E27FC236}">
                <a16:creationId xmlns:a16="http://schemas.microsoft.com/office/drawing/2014/main" id="{6CAAF5D4-BD8A-1C7F-F815-F4C9187617C3}"/>
              </a:ext>
            </a:extLst>
          </p:cNvPr>
          <p:cNvSpPr txBox="1"/>
          <p:nvPr/>
        </p:nvSpPr>
        <p:spPr>
          <a:xfrm>
            <a:off x="1600199" y="344789"/>
            <a:ext cx="8991600" cy="1323439"/>
          </a:xfrm>
          <a:prstGeom prst="rect">
            <a:avLst/>
          </a:prstGeom>
          <a:noFill/>
        </p:spPr>
        <p:txBody>
          <a:bodyPr wrap="square">
            <a:spAutoFit/>
          </a:bodyPr>
          <a:lstStyle/>
          <a:p>
            <a:r>
              <a:rPr lang="en-US" sz="4000"/>
              <a:t>■ Các giai đoạn phát triển chính của cây sắn con mọc lên từ thân của cây mẹ.</a:t>
            </a:r>
          </a:p>
        </p:txBody>
      </p:sp>
    </p:spTree>
    <p:extLst>
      <p:ext uri="{BB962C8B-B14F-4D97-AF65-F5344CB8AC3E}">
        <p14:creationId xmlns:p14="http://schemas.microsoft.com/office/powerpoint/2010/main" val="128270133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26" y="11114"/>
            <a:ext cx="4027428" cy="1899065"/>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4470399" y="2326352"/>
            <a:ext cx="7829550" cy="4798324"/>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794124" y="1115615"/>
            <a:ext cx="1015580" cy="1343282"/>
          </a:xfrm>
          <a:prstGeom prst="rect">
            <a:avLst/>
          </a:prstGeom>
        </p:spPr>
      </p:pic>
      <p:pic>
        <p:nvPicPr>
          <p:cNvPr id="6" name="Picture 5">
            <a:extLst>
              <a:ext uri="{FF2B5EF4-FFF2-40B4-BE49-F238E27FC236}">
                <a16:creationId xmlns:a16="http://schemas.microsoft.com/office/drawing/2014/main" id="{87912BBF-8C64-48ED-9D60-4FADE5C0F565}"/>
              </a:ext>
            </a:extLst>
          </p:cNvPr>
          <p:cNvPicPr>
            <a:picLocks noChangeAspect="1"/>
          </p:cNvPicPr>
          <p:nvPr/>
        </p:nvPicPr>
        <p:blipFill rotWithShape="1">
          <a:blip r:embed="rId15">
            <a:extLst>
              <a:ext uri="{28A0092B-C50C-407E-A947-70E740481C1C}">
                <a14:useLocalDpi xmlns:a14="http://schemas.microsoft.com/office/drawing/2010/main" val="0"/>
              </a:ext>
            </a:extLst>
          </a:blip>
          <a:srcRect l="15066" t="23758" r="62038" b="20688"/>
          <a:stretch/>
        </p:blipFill>
        <p:spPr>
          <a:xfrm>
            <a:off x="161172" y="2735929"/>
            <a:ext cx="3232605" cy="4411935"/>
          </a:xfrm>
          <a:prstGeom prst="rect">
            <a:avLst/>
          </a:prstGeom>
        </p:spPr>
      </p:pic>
      <p:grpSp>
        <p:nvGrpSpPr>
          <p:cNvPr id="12" name="Group 11">
            <a:extLst>
              <a:ext uri="{FF2B5EF4-FFF2-40B4-BE49-F238E27FC236}">
                <a16:creationId xmlns:a16="http://schemas.microsoft.com/office/drawing/2014/main" id="{E9E3EDBA-49D4-4089-99FE-09CA539FE663}"/>
              </a:ext>
            </a:extLst>
          </p:cNvPr>
          <p:cNvGrpSpPr/>
          <p:nvPr/>
        </p:nvGrpSpPr>
        <p:grpSpPr>
          <a:xfrm>
            <a:off x="3621691" y="493841"/>
            <a:ext cx="5952966" cy="5468113"/>
            <a:chOff x="3305210" y="644775"/>
            <a:chExt cx="5952966" cy="5468113"/>
          </a:xfrm>
        </p:grpSpPr>
        <p:pic>
          <p:nvPicPr>
            <p:cNvPr id="10" name="Picture 9">
              <a:extLst>
                <a:ext uri="{FF2B5EF4-FFF2-40B4-BE49-F238E27FC236}">
                  <a16:creationId xmlns:a16="http://schemas.microsoft.com/office/drawing/2014/main" id="{81B1DB53-1297-44DD-B638-4BB694699C3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3305210" y="644775"/>
              <a:ext cx="5906324" cy="5468113"/>
            </a:xfrm>
            <a:prstGeom prst="rect">
              <a:avLst/>
            </a:prstGeom>
          </p:spPr>
        </p:pic>
        <p:sp>
          <p:nvSpPr>
            <p:cNvPr id="4" name="TextBox 3">
              <a:extLst>
                <a:ext uri="{FF2B5EF4-FFF2-40B4-BE49-F238E27FC236}">
                  <a16:creationId xmlns:a16="http://schemas.microsoft.com/office/drawing/2014/main" id="{65BD8321-89E4-450D-A433-D0150317D663}"/>
                </a:ext>
              </a:extLst>
            </p:cNvPr>
            <p:cNvSpPr txBox="1"/>
            <p:nvPr/>
          </p:nvSpPr>
          <p:spPr>
            <a:xfrm>
              <a:off x="3813868" y="2487821"/>
              <a:ext cx="5444308" cy="1323439"/>
            </a:xfrm>
            <a:prstGeom prst="rect">
              <a:avLst/>
            </a:prstGeom>
            <a:noFill/>
          </p:spPr>
          <p:txBody>
            <a:bodyPr wrap="square" rtlCol="0">
              <a:spAutoFit/>
            </a:bodyPr>
            <a:lstStyle/>
            <a:p>
              <a:r>
                <a:rPr lang="en-US" sz="8000">
                  <a:solidFill>
                    <a:srgbClr val="0070C0"/>
                  </a:solidFill>
                  <a:latin typeface="#1Li-N7 Marbelia Regular" panose="02000500000000000000" pitchFamily="2" charset="0"/>
                </a:rPr>
                <a:t>LUYỆN TẬP</a:t>
              </a:r>
              <a:endParaRPr lang="en-US" sz="8000" dirty="0">
                <a:solidFill>
                  <a:srgbClr val="0070C0"/>
                </a:solidFill>
                <a:latin typeface="#1Li-N7 Marbelia Regular" panose="02000500000000000000" pitchFamily="2" charset="0"/>
              </a:endParaRPr>
            </a:p>
          </p:txBody>
        </p:sp>
      </p:grpSp>
    </p:spTree>
    <p:extLst>
      <p:ext uri="{BB962C8B-B14F-4D97-AF65-F5344CB8AC3E}">
        <p14:creationId xmlns:p14="http://schemas.microsoft.com/office/powerpoint/2010/main" val="11085543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ircle(in)">
                                      <p:cBhvr>
                                        <p:cTn id="6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D2C366C-6F35-59B1-1CEF-D1852B757F75}"/>
              </a:ext>
            </a:extLst>
          </p:cNvPr>
          <p:cNvSpPr txBox="1"/>
          <p:nvPr/>
        </p:nvSpPr>
        <p:spPr>
          <a:xfrm>
            <a:off x="738648" y="413857"/>
            <a:ext cx="107442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Calibri" panose="020F0502020204030204"/>
                <a:ea typeface="+mn-ea"/>
                <a:cs typeface="+mn-cs"/>
              </a:rPr>
              <a:t>Vẽ sơ đồ và ghi chú tên các giai đoạn phát triển chính của cây con mọc</a:t>
            </a: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400" b="0" i="0" u="none" strike="noStrike" kern="1200" cap="none" spc="0" normalizeH="0" baseline="0" noProof="0">
                <a:ln>
                  <a:noFill/>
                </a:ln>
                <a:solidFill>
                  <a:prstClr val="black"/>
                </a:solidFill>
                <a:effectLst/>
                <a:uLnTx/>
                <a:uFillTx/>
                <a:latin typeface="Calibri" panose="020F0502020204030204"/>
                <a:ea typeface="+mn-ea"/>
                <a:cs typeface="+mn-cs"/>
              </a:rPr>
              <a:t>lên từ một số bộ phận của cây mẹ trong một trường hợp cụ thể ở các</a:t>
            </a: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400" b="0" i="0" u="none" strike="noStrike" kern="1200" cap="none" spc="0" normalizeH="0" baseline="0" noProof="0">
                <a:ln>
                  <a:noFill/>
                </a:ln>
                <a:solidFill>
                  <a:prstClr val="black"/>
                </a:solidFill>
                <a:effectLst/>
                <a:uLnTx/>
                <a:uFillTx/>
                <a:latin typeface="Calibri" panose="020F0502020204030204"/>
                <a:ea typeface="+mn-ea"/>
                <a:cs typeface="+mn-cs"/>
              </a:rPr>
              <a:t>hình từ 7 đến 10.</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AC1FCE-C229-E55D-C00B-2856447D54D1}"/>
              </a:ext>
            </a:extLst>
          </p:cNvPr>
          <p:cNvPicPr>
            <a:picLocks noChangeAspect="1"/>
          </p:cNvPicPr>
          <p:nvPr/>
        </p:nvPicPr>
        <p:blipFill>
          <a:blip r:embed="rId3"/>
          <a:stretch>
            <a:fillRect/>
          </a:stretch>
        </p:blipFill>
        <p:spPr>
          <a:xfrm>
            <a:off x="3143250" y="2852507"/>
            <a:ext cx="6882726" cy="4005493"/>
          </a:xfrm>
          <a:prstGeom prst="rect">
            <a:avLst/>
          </a:prstGeom>
        </p:spPr>
      </p:pic>
    </p:spTree>
    <p:extLst>
      <p:ext uri="{BB962C8B-B14F-4D97-AF65-F5344CB8AC3E}">
        <p14:creationId xmlns:p14="http://schemas.microsoft.com/office/powerpoint/2010/main" val="31946921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r="-21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D5E22A5-3FF7-4995-BADF-5E8AD78F1297}"/>
              </a:ext>
            </a:extLst>
          </p:cNvPr>
          <p:cNvSpPr/>
          <p:nvPr/>
        </p:nvSpPr>
        <p:spPr>
          <a:xfrm>
            <a:off x="167148" y="216310"/>
            <a:ext cx="11779046" cy="6381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6 điều cần biết về trồng và chăm sóc hoa hồng ngoại">
            <a:extLst>
              <a:ext uri="{FF2B5EF4-FFF2-40B4-BE49-F238E27FC236}">
                <a16:creationId xmlns:a16="http://schemas.microsoft.com/office/drawing/2014/main" id="{4E3A3BC7-7D19-A5A5-8690-3FF0A336954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25" b="90000" l="9901" r="92673">
                        <a14:foregroundMark x1="32475" y1="11250" x2="34851" y2="16563"/>
                        <a14:foregroundMark x1="87129" y1="21250" x2="92673" y2="8125"/>
                        <a14:foregroundMark x1="78020" y1="8125" x2="78020" y2="8125"/>
                        <a14:foregroundMark x1="75644" y1="42188" x2="76436" y2="85625"/>
                        <a14:foregroundMark x1="76436" y1="85625" x2="76436" y2="85625"/>
                        <a14:backgroundMark x1="28119" y1="38125" x2="30099" y2="73125"/>
                        <a14:backgroundMark x1="59802" y1="46875" x2="59802" y2="68750"/>
                        <a14:backgroundMark x1="50693" y1="49063" x2="51881" y2="69063"/>
                      </a14:backgroundRemoval>
                    </a14:imgEffect>
                  </a14:imgLayer>
                </a14:imgProps>
              </a:ext>
              <a:ext uri="{28A0092B-C50C-407E-A947-70E740481C1C}">
                <a14:useLocalDpi xmlns:a14="http://schemas.microsoft.com/office/drawing/2010/main" val="0"/>
              </a:ext>
            </a:extLst>
          </a:blip>
          <a:srcRect r="45247" b="14063"/>
          <a:stretch/>
        </p:blipFill>
        <p:spPr bwMode="auto">
          <a:xfrm>
            <a:off x="458569" y="3057523"/>
            <a:ext cx="1503582" cy="299085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4 cách giâm hoa hồng phổ biến nhất hiện nay">
            <a:extLst>
              <a:ext uri="{FF2B5EF4-FFF2-40B4-BE49-F238E27FC236}">
                <a16:creationId xmlns:a16="http://schemas.microsoft.com/office/drawing/2014/main" id="{790A36FB-F636-1CF1-053E-99BBDB6837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9E64B312-CEF4-BD46-AAEF-7D5218DC0D2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6667" l="10000" r="90000">
                        <a14:foregroundMark x1="48000" y1="92333" x2="48000" y2="96667"/>
                      </a14:backgroundRemoval>
                    </a14:imgEffect>
                  </a14:imgLayer>
                </a14:imgProps>
              </a:ext>
            </a:extLst>
          </a:blip>
          <a:stretch>
            <a:fillRect/>
          </a:stretch>
        </p:blipFill>
        <p:spPr>
          <a:xfrm>
            <a:off x="1845598" y="2656878"/>
            <a:ext cx="4902200" cy="3676650"/>
          </a:xfrm>
          <a:prstGeom prst="rect">
            <a:avLst/>
          </a:prstGeom>
        </p:spPr>
      </p:pic>
      <p:pic>
        <p:nvPicPr>
          <p:cNvPr id="2054" name="Picture 6" descr="Trồng hoa hồng bằng cành nhanh, gọn mà cây vẫn khỏe, nở hoa to">
            <a:extLst>
              <a:ext uri="{FF2B5EF4-FFF2-40B4-BE49-F238E27FC236}">
                <a16:creationId xmlns:a16="http://schemas.microsoft.com/office/drawing/2014/main" id="{21E188D6-2C4B-EEE1-5861-06C328D02F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45" b="89901" l="10000" r="91667">
                        <a14:foregroundMark x1="22000" y1="12673" x2="24000" y2="5545"/>
                        <a14:foregroundMark x1="91000" y1="36436" x2="91667" y2="35248"/>
                        <a14:backgroundMark x1="35667" y1="18614" x2="45000" y2="30099"/>
                        <a14:backgroundMark x1="70667" y1="26931" x2="81000" y2="32475"/>
                        <a14:backgroundMark x1="55000" y1="20594" x2="73000" y2="28119"/>
                        <a14:backgroundMark x1="66667" y1="33267" x2="71333" y2="33267"/>
                        <a14:backgroundMark x1="84333" y1="46337" x2="94000" y2="48317"/>
                      </a14:backgroundRemoval>
                    </a14:imgEffect>
                  </a14:imgLayer>
                </a14:imgProps>
              </a:ext>
              <a:ext uri="{28A0092B-C50C-407E-A947-70E740481C1C}">
                <a14:useLocalDpi xmlns:a14="http://schemas.microsoft.com/office/drawing/2010/main" val="0"/>
              </a:ext>
            </a:extLst>
          </a:blip>
          <a:srcRect l="25151" t="23070"/>
          <a:stretch/>
        </p:blipFill>
        <p:spPr bwMode="auto">
          <a:xfrm>
            <a:off x="5582461" y="2974041"/>
            <a:ext cx="4277648" cy="37004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Cây Hoa Hồng Bụi Hoa Hồng Màu đỏ PNG , Cây Hoa Hồng, Bị Cô Lập,  Chậu Hoa PNG trong suốt và Vector để tải xuống miễn phí">
            <a:extLst>
              <a:ext uri="{FF2B5EF4-FFF2-40B4-BE49-F238E27FC236}">
                <a16:creationId xmlns:a16="http://schemas.microsoft.com/office/drawing/2014/main" id="{4CCD8C7A-E3A2-92BF-7418-88CD906C46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38862" y="2378757"/>
            <a:ext cx="2945959" cy="43170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C7AABCF-AA7A-66AC-203F-53808B7B2B5F}"/>
              </a:ext>
            </a:extLst>
          </p:cNvPr>
          <p:cNvSpPr/>
          <p:nvPr/>
        </p:nvSpPr>
        <p:spPr>
          <a:xfrm>
            <a:off x="458569" y="1295400"/>
            <a:ext cx="184648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Cành</a:t>
            </a:r>
            <a:endParaRPr lang="en-US" sz="2800">
              <a:solidFill>
                <a:schemeClr val="tx1"/>
              </a:solidFill>
            </a:endParaRPr>
          </a:p>
        </p:txBody>
      </p:sp>
      <p:sp>
        <p:nvSpPr>
          <p:cNvPr id="9" name="Rectangle: Rounded Corners 8">
            <a:extLst>
              <a:ext uri="{FF2B5EF4-FFF2-40B4-BE49-F238E27FC236}">
                <a16:creationId xmlns:a16="http://schemas.microsoft.com/office/drawing/2014/main" id="{CD30A55B-B805-87B9-12DC-B0DC1C39699C}"/>
              </a:ext>
            </a:extLst>
          </p:cNvPr>
          <p:cNvSpPr/>
          <p:nvPr/>
        </p:nvSpPr>
        <p:spPr>
          <a:xfrm>
            <a:off x="3402464" y="1299806"/>
            <a:ext cx="184648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Nảy chồi</a:t>
            </a:r>
            <a:endParaRPr lang="en-US" sz="2800">
              <a:solidFill>
                <a:schemeClr val="tx1"/>
              </a:solidFill>
            </a:endParaRPr>
          </a:p>
        </p:txBody>
      </p:sp>
      <p:sp>
        <p:nvSpPr>
          <p:cNvPr id="12" name="Rectangle: Rounded Corners 11">
            <a:extLst>
              <a:ext uri="{FF2B5EF4-FFF2-40B4-BE49-F238E27FC236}">
                <a16:creationId xmlns:a16="http://schemas.microsoft.com/office/drawing/2014/main" id="{DAE1750A-48D3-DAD4-A818-7CD5563C2B0E}"/>
              </a:ext>
            </a:extLst>
          </p:cNvPr>
          <p:cNvSpPr/>
          <p:nvPr/>
        </p:nvSpPr>
        <p:spPr>
          <a:xfrm>
            <a:off x="6202381" y="1300983"/>
            <a:ext cx="184648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Cây con</a:t>
            </a:r>
            <a:endParaRPr lang="en-US" sz="2800">
              <a:solidFill>
                <a:schemeClr val="tx1"/>
              </a:solidFill>
            </a:endParaRPr>
          </a:p>
        </p:txBody>
      </p:sp>
      <p:sp>
        <p:nvSpPr>
          <p:cNvPr id="13" name="Rectangle: Rounded Corners 12">
            <a:extLst>
              <a:ext uri="{FF2B5EF4-FFF2-40B4-BE49-F238E27FC236}">
                <a16:creationId xmlns:a16="http://schemas.microsoft.com/office/drawing/2014/main" id="{9B4FA075-3B66-21CA-3EBD-1C92BBE495BB}"/>
              </a:ext>
            </a:extLst>
          </p:cNvPr>
          <p:cNvSpPr/>
          <p:nvPr/>
        </p:nvSpPr>
        <p:spPr>
          <a:xfrm>
            <a:off x="8839200" y="1335703"/>
            <a:ext cx="228416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rPr>
              <a:t>Cây trưởng thành</a:t>
            </a:r>
            <a:endParaRPr lang="en-US" sz="2800">
              <a:solidFill>
                <a:schemeClr val="tx1"/>
              </a:solidFill>
            </a:endParaRPr>
          </a:p>
        </p:txBody>
      </p:sp>
      <p:pic>
        <p:nvPicPr>
          <p:cNvPr id="2058" name="Picture 10" descr="CHẬU CÂY NHỰA RESIN ĐẤT SÉT 11.4X10.2CM BLOEM - ACE Home Center VN">
            <a:extLst>
              <a:ext uri="{FF2B5EF4-FFF2-40B4-BE49-F238E27FC236}">
                <a16:creationId xmlns:a16="http://schemas.microsoft.com/office/drawing/2014/main" id="{22E7B383-4FC5-7E2F-7C8D-2290AC71A0F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9345" y="5082951"/>
            <a:ext cx="1670078" cy="1558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HẬU CÂY NHỰA RESIN ĐẤT SÉT 11.4X10.2CM BLOEM - ACE Home Center VN">
            <a:extLst>
              <a:ext uri="{FF2B5EF4-FFF2-40B4-BE49-F238E27FC236}">
                <a16:creationId xmlns:a16="http://schemas.microsoft.com/office/drawing/2014/main" id="{3DED5142-66D2-A73C-CC1F-4C581AD05A5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35128" y="5110928"/>
            <a:ext cx="1670078" cy="15587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HẬU CÂY NHỰA RESIN ĐẤT SÉT 11.4X10.2CM BLOEM - ACE Home Center VN">
            <a:extLst>
              <a:ext uri="{FF2B5EF4-FFF2-40B4-BE49-F238E27FC236}">
                <a16:creationId xmlns:a16="http://schemas.microsoft.com/office/drawing/2014/main" id="{99C6BE72-F2F2-F265-5488-FBFB30DCAB8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52864" y="5110928"/>
            <a:ext cx="1670078" cy="15587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HẬU CÂY NHỰA RESIN ĐẤT SÉT 11.4X10.2CM BLOEM - ACE Home Center VN">
            <a:extLst>
              <a:ext uri="{FF2B5EF4-FFF2-40B4-BE49-F238E27FC236}">
                <a16:creationId xmlns:a16="http://schemas.microsoft.com/office/drawing/2014/main" id="{051B10B7-F250-0797-642E-8521E362EA0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53520" y="5060828"/>
            <a:ext cx="1670078" cy="1558739"/>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99C4B02A-029A-D356-41A9-1D39039296F2}"/>
              </a:ext>
            </a:extLst>
          </p:cNvPr>
          <p:cNvSpPr/>
          <p:nvPr/>
        </p:nvSpPr>
        <p:spPr>
          <a:xfrm>
            <a:off x="2579631" y="1715639"/>
            <a:ext cx="584206" cy="2655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4A64FA0-7E66-3A10-D4E3-C6D49AD10E80}"/>
              </a:ext>
            </a:extLst>
          </p:cNvPr>
          <p:cNvSpPr/>
          <p:nvPr/>
        </p:nvSpPr>
        <p:spPr>
          <a:xfrm>
            <a:off x="5476163" y="1715639"/>
            <a:ext cx="584206" cy="2655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6432C0F6-8F6E-E222-BFAB-ED46268DE539}"/>
              </a:ext>
            </a:extLst>
          </p:cNvPr>
          <p:cNvSpPr/>
          <p:nvPr/>
        </p:nvSpPr>
        <p:spPr>
          <a:xfrm>
            <a:off x="8192158" y="1772817"/>
            <a:ext cx="584206" cy="2655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29193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r="-21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D5E22A5-3FF7-4995-BADF-5E8AD78F1297}"/>
              </a:ext>
            </a:extLst>
          </p:cNvPr>
          <p:cNvSpPr/>
          <p:nvPr/>
        </p:nvSpPr>
        <p:spPr>
          <a:xfrm>
            <a:off x="167148" y="216310"/>
            <a:ext cx="11779046" cy="6381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C7AABCF-AA7A-66AC-203F-53808B7B2B5F}"/>
              </a:ext>
            </a:extLst>
          </p:cNvPr>
          <p:cNvSpPr/>
          <p:nvPr/>
        </p:nvSpPr>
        <p:spPr>
          <a:xfrm>
            <a:off x="458569" y="1295400"/>
            <a:ext cx="184648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Mép lá</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D30A55B-B805-87B9-12DC-B0DC1C39699C}"/>
              </a:ext>
            </a:extLst>
          </p:cNvPr>
          <p:cNvSpPr/>
          <p:nvPr/>
        </p:nvSpPr>
        <p:spPr>
          <a:xfrm>
            <a:off x="3402464" y="1299806"/>
            <a:ext cx="184648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Nảy chồi</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AE1750A-48D3-DAD4-A818-7CD5563C2B0E}"/>
              </a:ext>
            </a:extLst>
          </p:cNvPr>
          <p:cNvSpPr/>
          <p:nvPr/>
        </p:nvSpPr>
        <p:spPr>
          <a:xfrm>
            <a:off x="6202381" y="1300983"/>
            <a:ext cx="184648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Cây con</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9B4FA075-3B66-21CA-3EBD-1C92BBE495BB}"/>
              </a:ext>
            </a:extLst>
          </p:cNvPr>
          <p:cNvSpPr/>
          <p:nvPr/>
        </p:nvSpPr>
        <p:spPr>
          <a:xfrm>
            <a:off x="8839200" y="1335703"/>
            <a:ext cx="228416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Cây trưởng thành</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99C4B02A-029A-D356-41A9-1D39039296F2}"/>
              </a:ext>
            </a:extLst>
          </p:cNvPr>
          <p:cNvSpPr/>
          <p:nvPr/>
        </p:nvSpPr>
        <p:spPr>
          <a:xfrm>
            <a:off x="2579631" y="1715639"/>
            <a:ext cx="584206" cy="2655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Right 18">
            <a:extLst>
              <a:ext uri="{FF2B5EF4-FFF2-40B4-BE49-F238E27FC236}">
                <a16:creationId xmlns:a16="http://schemas.microsoft.com/office/drawing/2014/main" id="{84A64FA0-7E66-3A10-D4E3-C6D49AD10E80}"/>
              </a:ext>
            </a:extLst>
          </p:cNvPr>
          <p:cNvSpPr/>
          <p:nvPr/>
        </p:nvSpPr>
        <p:spPr>
          <a:xfrm>
            <a:off x="5476163" y="1715639"/>
            <a:ext cx="584206" cy="2655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6432C0F6-8F6E-E222-BFAB-ED46268DE539}"/>
              </a:ext>
            </a:extLst>
          </p:cNvPr>
          <p:cNvSpPr/>
          <p:nvPr/>
        </p:nvSpPr>
        <p:spPr>
          <a:xfrm>
            <a:off x="8192158" y="1772817"/>
            <a:ext cx="584206" cy="2655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ây thuốc bỏng | BvNTP">
            <a:extLst>
              <a:ext uri="{FF2B5EF4-FFF2-40B4-BE49-F238E27FC236}">
                <a16:creationId xmlns:a16="http://schemas.microsoft.com/office/drawing/2014/main" id="{47454A9A-0312-ED9E-C39A-16AE404134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125" l="7292" r="96354">
                        <a14:foregroundMark x1="7292" y1="55000" x2="12500" y2="60417"/>
                        <a14:foregroundMark x1="51823" y1="95000" x2="59375" y2="98333"/>
                        <a14:foregroundMark x1="90885" y1="77500" x2="96354" y2="79583"/>
                        <a14:backgroundMark x1="4427" y1="15000" x2="88542" y2="45417"/>
                        <a14:backgroundMark x1="8333" y1="33750" x2="38542" y2="37917"/>
                        <a14:backgroundMark x1="13021" y1="37917" x2="77865" y2="49167"/>
                      </a14:backgroundRemoval>
                    </a14:imgEffect>
                  </a14:imgLayer>
                </a14:imgProps>
              </a:ext>
              <a:ext uri="{28A0092B-C50C-407E-A947-70E740481C1C}">
                <a14:useLocalDpi xmlns:a14="http://schemas.microsoft.com/office/drawing/2010/main" val="0"/>
              </a:ext>
            </a:extLst>
          </a:blip>
          <a:srcRect/>
          <a:stretch>
            <a:fillRect/>
          </a:stretch>
        </p:blipFill>
        <p:spPr bwMode="auto">
          <a:xfrm>
            <a:off x="167148" y="2415120"/>
            <a:ext cx="3409309" cy="21308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ây thuốc bỏng | BvNTP">
            <a:extLst>
              <a:ext uri="{FF2B5EF4-FFF2-40B4-BE49-F238E27FC236}">
                <a16:creationId xmlns:a16="http://schemas.microsoft.com/office/drawing/2014/main" id="{FD450814-2252-5C8B-F86D-1AE69A972367}"/>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10000" b="98125" l="7292" r="96354">
                        <a14:foregroundMark x1="7292" y1="55000" x2="12500" y2="60417"/>
                        <a14:foregroundMark x1="51823" y1="95000" x2="59375" y2="98333"/>
                        <a14:foregroundMark x1="90885" y1="77500" x2="96354" y2="79583"/>
                        <a14:foregroundMark x1="12500" y1="41042" x2="14193" y2="41042"/>
                        <a14:foregroundMark x1="31510" y1="41875" x2="75260" y2="44375"/>
                        <a14:foregroundMark x1="75260" y1="44375" x2="80078" y2="47292"/>
                        <a14:foregroundMark x1="26432" y1="39375" x2="37630" y2="39375"/>
                        <a14:foregroundMark x1="76172" y1="50000" x2="76172" y2="50000"/>
                        <a14:foregroundMark x1="72917" y1="47292" x2="77344" y2="50833"/>
                        <a14:foregroundMark x1="11979" y1="42917" x2="21484" y2="43750"/>
                        <a14:foregroundMark x1="11458" y1="40208" x2="14193" y2="40208"/>
                        <a14:foregroundMark x1="10807" y1="37500" x2="13021" y2="37500"/>
                        <a14:foregroundMark x1="30990" y1="41875" x2="35938" y2="41875"/>
                        <a14:backgroundMark x1="4427" y1="15000" x2="88542" y2="45417"/>
                        <a14:backgroundMark x1="14191" y1="34558" x2="38542" y2="37917"/>
                        <a14:backgroundMark x1="8333" y1="33750" x2="13850" y2="34511"/>
                        <a14:backgroundMark x1="64069" y1="46774" x2="72393" y2="48218"/>
                        <a14:backgroundMark x1="15280" y1="38309" x2="26109" y2="40188"/>
                      </a14:backgroundRemoval>
                    </a14:imgEffect>
                  </a14:imgLayer>
                </a14:imgProps>
              </a:ext>
              <a:ext uri="{28A0092B-C50C-407E-A947-70E740481C1C}">
                <a14:useLocalDpi xmlns:a14="http://schemas.microsoft.com/office/drawing/2010/main" val="0"/>
              </a:ext>
            </a:extLst>
          </a:blip>
          <a:srcRect/>
          <a:stretch>
            <a:fillRect/>
          </a:stretch>
        </p:blipFill>
        <p:spPr bwMode="auto">
          <a:xfrm>
            <a:off x="2621049" y="3916400"/>
            <a:ext cx="3409309" cy="21308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ây thuốc bỏng | BvNTP">
            <a:extLst>
              <a:ext uri="{FF2B5EF4-FFF2-40B4-BE49-F238E27FC236}">
                <a16:creationId xmlns:a16="http://schemas.microsoft.com/office/drawing/2014/main" id="{BC1FE609-3EB8-427A-7B38-6C366BE9D364}"/>
              </a:ext>
            </a:extLst>
          </p:cNvPr>
          <p:cNvPicPr>
            <a:picLocks noChangeAspect="1" noChangeArrowheads="1"/>
          </p:cNvPicPr>
          <p:nvPr/>
        </p:nvPicPr>
        <p:blipFill>
          <a:blip r:embed="rId6">
            <a:extLst>
              <a:ext uri="{BEBA8EAE-BF5A-486C-A8C5-ECC9F3942E4B}">
                <a14:imgProps xmlns:a14="http://schemas.microsoft.com/office/drawing/2010/main">
                  <a14:imgLayer r:embed="rId4">
                    <a14:imgEffect>
                      <a14:backgroundRemoval t="7500" b="98125" l="5469" r="96224">
                        <a14:foregroundMark x1="7292" y1="55000" x2="12500" y2="60417"/>
                        <a14:foregroundMark x1="51823" y1="95000" x2="59375" y2="98333"/>
                        <a14:foregroundMark x1="90885" y1="77500" x2="96354" y2="79583"/>
                        <a14:foregroundMark x1="12500" y1="41042" x2="14193" y2="41042"/>
                        <a14:foregroundMark x1="31510" y1="41875" x2="75260" y2="44375"/>
                        <a14:foregroundMark x1="75260" y1="44375" x2="80078" y2="47292"/>
                        <a14:foregroundMark x1="26432" y1="39375" x2="37630" y2="39375"/>
                        <a14:foregroundMark x1="76172" y1="50000" x2="76172" y2="50000"/>
                        <a14:foregroundMark x1="72917" y1="47292" x2="77344" y2="50833"/>
                        <a14:foregroundMark x1="11979" y1="42917" x2="21484" y2="43750"/>
                        <a14:foregroundMark x1="11458" y1="40208" x2="14193" y2="40208"/>
                        <a14:foregroundMark x1="10807" y1="37500" x2="13021" y2="37500"/>
                        <a14:foregroundMark x1="30990" y1="41875" x2="35938" y2="41875"/>
                        <a14:foregroundMark x1="11068" y1="22708" x2="12760" y2="25208"/>
                        <a14:foregroundMark x1="5469" y1="30625" x2="5469" y2="30625"/>
                        <a14:foregroundMark x1="13411" y1="17292" x2="13411" y2="17292"/>
                        <a14:foregroundMark x1="42448" y1="12708" x2="45703" y2="23542"/>
                        <a14:foregroundMark x1="38542" y1="7500" x2="38542" y2="7500"/>
                        <a14:foregroundMark x1="27344" y1="31458" x2="31250" y2="32500"/>
                        <a14:foregroundMark x1="59766" y1="26250" x2="59766" y2="36875"/>
                        <a14:foregroundMark x1="72005" y1="33333" x2="72005" y2="33333"/>
                        <a14:foregroundMark x1="54167" y1="33333" x2="58073" y2="35208"/>
                        <a14:foregroundMark x1="31771" y1="30625" x2="37891" y2="29792"/>
                        <a14:foregroundMark x1="33464" y1="24375" x2="33464" y2="24375"/>
                        <a14:foregroundMark x1="25651" y1="34167" x2="32292" y2="33333"/>
                        <a14:foregroundMark x1="10026" y1="20000" x2="11719" y2="20000"/>
                        <a14:backgroundMark x1="61980" y1="35812" x2="88542" y2="45417"/>
                        <a14:backgroundMark x1="38785" y1="27424" x2="54311" y2="33038"/>
                        <a14:backgroundMark x1="12541" y1="17934" x2="37518" y2="26966"/>
                        <a14:backgroundMark x1="4427" y1="15000" x2="11061" y2="17399"/>
                        <a14:backgroundMark x1="29118" y1="36617" x2="38542" y2="37917"/>
                        <a14:backgroundMark x1="14191" y1="34558" x2="24941" y2="36041"/>
                        <a14:backgroundMark x1="8333" y1="33750" x2="13850" y2="34511"/>
                        <a14:backgroundMark x1="64069" y1="46774" x2="72393" y2="48218"/>
                        <a14:backgroundMark x1="15280" y1="38309" x2="26109" y2="40188"/>
                      </a14:backgroundRemoval>
                    </a14:imgEffect>
                  </a14:imgLayer>
                </a14:imgProps>
              </a:ext>
              <a:ext uri="{28A0092B-C50C-407E-A947-70E740481C1C}">
                <a14:useLocalDpi xmlns:a14="http://schemas.microsoft.com/office/drawing/2010/main" val="0"/>
              </a:ext>
            </a:extLst>
          </a:blip>
          <a:srcRect/>
          <a:stretch>
            <a:fillRect/>
          </a:stretch>
        </p:blipFill>
        <p:spPr bwMode="auto">
          <a:xfrm>
            <a:off x="5768266" y="3464188"/>
            <a:ext cx="3409309" cy="21308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ây sống đời (thuốc lá bỏng), từ tên gọi đến nhiều công dụng quý">
            <a:extLst>
              <a:ext uri="{FF2B5EF4-FFF2-40B4-BE49-F238E27FC236}">
                <a16:creationId xmlns:a16="http://schemas.microsoft.com/office/drawing/2014/main" id="{08B3DE34-3649-321A-E4FE-3EDFB2C0FE2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243" b="96408" l="6667" r="98867">
                        <a14:foregroundMark x1="6733" y1="82524" x2="8400" y2="94757"/>
                        <a14:foregroundMark x1="45800" y1="85534" x2="57667" y2="93592"/>
                        <a14:foregroundMark x1="63000" y1="93883" x2="63000" y2="96408"/>
                        <a14:foregroundMark x1="94067" y1="26990" x2="98867" y2="26990"/>
                        <a14:foregroundMark x1="45800" y1="5243" x2="42400" y2="18058"/>
                      </a14:backgroundRemoval>
                    </a14:imgEffect>
                  </a14:imgLayer>
                </a14:imgProps>
              </a:ext>
              <a:ext uri="{28A0092B-C50C-407E-A947-70E740481C1C}">
                <a14:useLocalDpi xmlns:a14="http://schemas.microsoft.com/office/drawing/2010/main" val="0"/>
              </a:ext>
            </a:extLst>
          </a:blip>
          <a:srcRect/>
          <a:stretch>
            <a:fillRect/>
          </a:stretch>
        </p:blipFill>
        <p:spPr bwMode="auto">
          <a:xfrm>
            <a:off x="8776364" y="3681316"/>
            <a:ext cx="3855825" cy="264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70758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1000" r="-21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D5E22A5-3FF7-4995-BADF-5E8AD78F1297}"/>
              </a:ext>
            </a:extLst>
          </p:cNvPr>
          <p:cNvSpPr/>
          <p:nvPr/>
        </p:nvSpPr>
        <p:spPr>
          <a:xfrm>
            <a:off x="167148" y="216310"/>
            <a:ext cx="11779046" cy="63811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C7AABCF-AA7A-66AC-203F-53808B7B2B5F}"/>
              </a:ext>
            </a:extLst>
          </p:cNvPr>
          <p:cNvSpPr/>
          <p:nvPr/>
        </p:nvSpPr>
        <p:spPr>
          <a:xfrm>
            <a:off x="458569" y="1295400"/>
            <a:ext cx="184648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Rễ củ</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D30A55B-B805-87B9-12DC-B0DC1C39699C}"/>
              </a:ext>
            </a:extLst>
          </p:cNvPr>
          <p:cNvSpPr/>
          <p:nvPr/>
        </p:nvSpPr>
        <p:spPr>
          <a:xfrm>
            <a:off x="3402464" y="1299806"/>
            <a:ext cx="184648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Nảy chồi</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DAE1750A-48D3-DAD4-A818-7CD5563C2B0E}"/>
              </a:ext>
            </a:extLst>
          </p:cNvPr>
          <p:cNvSpPr/>
          <p:nvPr/>
        </p:nvSpPr>
        <p:spPr>
          <a:xfrm>
            <a:off x="6202381" y="1300983"/>
            <a:ext cx="184648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Cây con</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9B4FA075-3B66-21CA-3EBD-1C92BBE495BB}"/>
              </a:ext>
            </a:extLst>
          </p:cNvPr>
          <p:cNvSpPr/>
          <p:nvPr/>
        </p:nvSpPr>
        <p:spPr>
          <a:xfrm>
            <a:off x="8839200" y="1335703"/>
            <a:ext cx="2284161" cy="985036"/>
          </a:xfrm>
          <a:prstGeom prst="roundRect">
            <a:avLst/>
          </a:prstGeom>
          <a:solidFill>
            <a:schemeClr val="bg1"/>
          </a:solid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Cây trưởng thành</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99C4B02A-029A-D356-41A9-1D39039296F2}"/>
              </a:ext>
            </a:extLst>
          </p:cNvPr>
          <p:cNvSpPr/>
          <p:nvPr/>
        </p:nvSpPr>
        <p:spPr>
          <a:xfrm>
            <a:off x="2579631" y="1715639"/>
            <a:ext cx="584206" cy="2655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Right 18">
            <a:extLst>
              <a:ext uri="{FF2B5EF4-FFF2-40B4-BE49-F238E27FC236}">
                <a16:creationId xmlns:a16="http://schemas.microsoft.com/office/drawing/2014/main" id="{84A64FA0-7E66-3A10-D4E3-C6D49AD10E80}"/>
              </a:ext>
            </a:extLst>
          </p:cNvPr>
          <p:cNvSpPr/>
          <p:nvPr/>
        </p:nvSpPr>
        <p:spPr>
          <a:xfrm>
            <a:off x="5476163" y="1715639"/>
            <a:ext cx="584206" cy="2655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Right 19">
            <a:extLst>
              <a:ext uri="{FF2B5EF4-FFF2-40B4-BE49-F238E27FC236}">
                <a16:creationId xmlns:a16="http://schemas.microsoft.com/office/drawing/2014/main" id="{6432C0F6-8F6E-E222-BFAB-ED46268DE539}"/>
              </a:ext>
            </a:extLst>
          </p:cNvPr>
          <p:cNvSpPr/>
          <p:nvPr/>
        </p:nvSpPr>
        <p:spPr>
          <a:xfrm>
            <a:off x="8192158" y="1772817"/>
            <a:ext cx="584206" cy="26556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Hình ảnh Lá Khoai Lang Nảy Mầm PNG , Ngọt, Món ăn, Sự Gần Gũi PNG trong  suốt và Vector để tải xuống miễn phí">
            <a:extLst>
              <a:ext uri="{FF2B5EF4-FFF2-40B4-BE49-F238E27FC236}">
                <a16:creationId xmlns:a16="http://schemas.microsoft.com/office/drawing/2014/main" id="{CCF7E63D-B86C-897C-B12C-79A0F793A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48" y="2495049"/>
            <a:ext cx="3689708" cy="24439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ình ảnh Thảm Thực Vật Khoai Lang Nảy Mầm PNG , Nảy Mầm, Thực Vật Học, Khoai  Tây PNG trong suốt và Vector để tải xuống miễn phí">
            <a:extLst>
              <a:ext uri="{FF2B5EF4-FFF2-40B4-BE49-F238E27FC236}">
                <a16:creationId xmlns:a16="http://schemas.microsoft.com/office/drawing/2014/main" id="{626EA2D5-AB41-DC0C-A7A5-AAFEC1116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0767" y="3594885"/>
            <a:ext cx="3689708" cy="24439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ình ảnh Khoai Lang Tươi PNG Miễn Phí Tải Về - Lovepik">
            <a:extLst>
              <a:ext uri="{FF2B5EF4-FFF2-40B4-BE49-F238E27FC236}">
                <a16:creationId xmlns:a16="http://schemas.microsoft.com/office/drawing/2014/main" id="{67BCF514-51D5-5C9B-E0D4-FCE8ADD58A4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92158" y="2743761"/>
            <a:ext cx="3906389" cy="390638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ình ảnh Một Củ Khoai Lang Mềm Ngon PNG , Một, Món ăn, Khoai Từ PNG miễn  phí tải tập tin PSDComment và Vector">
            <a:extLst>
              <a:ext uri="{FF2B5EF4-FFF2-40B4-BE49-F238E27FC236}">
                <a16:creationId xmlns:a16="http://schemas.microsoft.com/office/drawing/2014/main" id="{DB8D0B93-7828-DD76-AFE1-2B9B48DAE5D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252" y="3954054"/>
            <a:ext cx="3672626" cy="244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88800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sp>
        <p:nvSpPr>
          <p:cNvPr id="8" name="TextBox 7">
            <a:extLst>
              <a:ext uri="{FF2B5EF4-FFF2-40B4-BE49-F238E27FC236}">
                <a16:creationId xmlns:a16="http://schemas.microsoft.com/office/drawing/2014/main" id="{96087C3B-FCA0-45B6-9E17-671F93064311}"/>
              </a:ext>
            </a:extLst>
          </p:cNvPr>
          <p:cNvSpPr txBox="1"/>
          <p:nvPr/>
        </p:nvSpPr>
        <p:spPr>
          <a:xfrm>
            <a:off x="3696929" y="2808950"/>
            <a:ext cx="747251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KHỞI ĐỘNG</a:t>
            </a:r>
          </a:p>
        </p:txBody>
      </p:sp>
    </p:spTree>
    <p:extLst>
      <p:ext uri="{BB962C8B-B14F-4D97-AF65-F5344CB8AC3E}">
        <p14:creationId xmlns:p14="http://schemas.microsoft.com/office/powerpoint/2010/main" val="953260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611719"/>
            <a:ext cx="11454581" cy="7469720"/>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212257" y="2387702"/>
              <a:ext cx="88981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Li-N UTM Flamenco" panose="02040603050506020204" pitchFamily="18" charset="0"/>
                  <a:ea typeface="+mn-ea"/>
                  <a:cs typeface="+mn-cs"/>
                </a:rPr>
                <a:t>Đối với các thực vật có hoa, cây con có thể được mọc lên từ một số bộ phận của cây mẹ như lá, thân, cành, rễ,… trong điều kiện độ ẩm và nhiệt độ thích hợp.</a:t>
              </a:r>
              <a:endParaRPr kumimoji="0" lang="en-US" sz="4000" b="0" i="0" u="none" strike="noStrike" kern="1200" cap="none" spc="0" normalizeH="0" baseline="0" noProof="0">
                <a:ln>
                  <a:noFill/>
                </a:ln>
                <a:solidFill>
                  <a:prstClr val="black"/>
                </a:solidFill>
                <a:effectLst/>
                <a:uLnTx/>
                <a:uFillTx/>
                <a:latin typeface="#Li-N UTM Flamenco" panose="02040603050506020204" pitchFamily="18" charset="0"/>
                <a:ea typeface="+mn-ea"/>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473676" y="1314849"/>
              <a:ext cx="6204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7 SVNZiclets" panose="02000603000000000000" pitchFamily="2" charset="0"/>
                  <a:ea typeface="+mn-ea"/>
                  <a:cs typeface="+mn-cs"/>
                </a:rPr>
                <a:t>Kết</a:t>
              </a:r>
              <a:r>
                <a:rPr kumimoji="0" lang="en-US" sz="5400" b="0" i="0" u="none" strike="noStrike" kern="1200" cap="none" spc="0" normalizeH="0" baseline="0" noProof="0" dirty="0">
                  <a:ln>
                    <a:noFill/>
                  </a:ln>
                  <a:solidFill>
                    <a:srgbClr val="FF0000"/>
                  </a:solidFill>
                  <a:effectLst/>
                  <a:uLnTx/>
                  <a:uFillTx/>
                  <a:latin typeface="#9Slide07 SVNZiclets" panose="02000603000000000000" pitchFamily="2" charset="0"/>
                  <a:ea typeface="+mn-ea"/>
                  <a:cs typeface="+mn-cs"/>
                </a:rPr>
                <a:t> </a:t>
              </a:r>
              <a:r>
                <a:rPr kumimoji="0" lang="en-US" sz="5400" b="0" i="0" u="none" strike="noStrike" kern="1200" cap="none" spc="0" normalizeH="0" baseline="0" noProof="0" dirty="0" err="1">
                  <a:ln>
                    <a:noFill/>
                  </a:ln>
                  <a:solidFill>
                    <a:srgbClr val="FF0000"/>
                  </a:solidFill>
                  <a:effectLst/>
                  <a:uLnTx/>
                  <a:uFillTx/>
                  <a:latin typeface="#9Slide07 SVNZiclets" panose="02000603000000000000" pitchFamily="2" charset="0"/>
                  <a:ea typeface="+mn-ea"/>
                  <a:cs typeface="+mn-cs"/>
                </a:rPr>
                <a:t>luận</a:t>
              </a:r>
              <a:endParaRPr kumimoji="0" lang="en-US" sz="5400" b="0" i="0" u="none" strike="noStrike" kern="1200" cap="none" spc="0" normalizeH="0" baseline="0" noProof="0" dirty="0">
                <a:ln>
                  <a:noFill/>
                </a:ln>
                <a:solidFill>
                  <a:srgbClr val="FF0000"/>
                </a:solidFill>
                <a:effectLst/>
                <a:uLnTx/>
                <a:uFillTx/>
                <a:latin typeface="#9Slide07 SVNZiclets" panose="02000603000000000000" pitchFamily="2" charset="0"/>
                <a:ea typeface="+mn-ea"/>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2958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79" y="1268808"/>
            <a:ext cx="10559187" cy="3072650"/>
          </a:xfrm>
          <a:prstGeom prst="rect">
            <a:avLst/>
          </a:prstGeom>
        </p:spPr>
      </p:pic>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76379" y="2986621"/>
            <a:ext cx="2625714" cy="3871379"/>
          </a:xfrm>
          <a:prstGeom prst="rect">
            <a:avLst/>
          </a:prstGeom>
        </p:spPr>
      </p:pic>
    </p:spTree>
    <p:extLst>
      <p:ext uri="{BB962C8B-B14F-4D97-AF65-F5344CB8AC3E}">
        <p14:creationId xmlns:p14="http://schemas.microsoft.com/office/powerpoint/2010/main" val="36881415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2060"/>
                </a:solidFill>
                <a:effectLst/>
                <a:uLnTx/>
                <a:uFillTx/>
                <a:latin typeface="#1Li-N5 Brannboll Ny" panose="02000000000000000000" pitchFamily="2" charset="0"/>
                <a:ea typeface="+mn-ea"/>
                <a:cs typeface="+mn-cs"/>
              </a:rPr>
              <a:t>Cây con trong mỗi hình từ 12 đến 19 mọc lên từ bộ phận nào của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2060"/>
                </a:solidFill>
                <a:effectLst/>
                <a:uLnTx/>
                <a:uFillTx/>
                <a:latin typeface="#1Li-N5 Brannboll Ny" panose="02000000000000000000" pitchFamily="2" charset="0"/>
                <a:ea typeface="+mn-ea"/>
                <a:cs typeface="+mn-cs"/>
              </a:rPr>
              <a:t>cây mẹ?</a:t>
            </a:r>
            <a:endParaRPr kumimoji="0" lang="en-US" sz="7200" b="0" i="0" u="none" strike="noStrike" kern="1200" cap="none" spc="0" normalizeH="0" baseline="0" noProof="0" dirty="0">
              <a:ln>
                <a:noFill/>
              </a:ln>
              <a:solidFill>
                <a:srgbClr val="002060"/>
              </a:solidFill>
              <a:effectLst/>
              <a:uLnTx/>
              <a:uFillTx/>
              <a:latin typeface="#1Li-N5 Brannboll Ny" panose="02000000000000000000" pitchFamily="2" charset="0"/>
              <a:ea typeface="+mn-ea"/>
              <a:cs typeface="+mn-cs"/>
            </a:endParaRPr>
          </a:p>
        </p:txBody>
      </p:sp>
    </p:spTree>
    <p:extLst>
      <p:ext uri="{BB962C8B-B14F-4D97-AF65-F5344CB8AC3E}">
        <p14:creationId xmlns:p14="http://schemas.microsoft.com/office/powerpoint/2010/main" val="2519452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0015CE4-7E63-CC7B-36BB-6DDCB015E732}"/>
              </a:ext>
            </a:extLst>
          </p:cNvPr>
          <p:cNvPicPr>
            <a:picLocks noChangeAspect="1"/>
          </p:cNvPicPr>
          <p:nvPr/>
        </p:nvPicPr>
        <p:blipFill rotWithShape="1">
          <a:blip r:embed="rId3">
            <a:extLst>
              <a:ext uri="{28A0092B-C50C-407E-A947-70E740481C1C}">
                <a14:useLocalDpi xmlns:a14="http://schemas.microsoft.com/office/drawing/2010/main" val="0"/>
              </a:ext>
            </a:extLst>
          </a:blip>
          <a:srcRect r="52657" b="67005"/>
          <a:stretch/>
        </p:blipFill>
        <p:spPr>
          <a:xfrm>
            <a:off x="7797326" y="629293"/>
            <a:ext cx="3458204" cy="2083066"/>
          </a:xfrm>
          <a:prstGeom prst="rect">
            <a:avLst/>
          </a:prstGeom>
        </p:spPr>
      </p:pic>
      <p:pic>
        <p:nvPicPr>
          <p:cNvPr id="7" name="Picture 6">
            <a:extLst>
              <a:ext uri="{FF2B5EF4-FFF2-40B4-BE49-F238E27FC236}">
                <a16:creationId xmlns:a16="http://schemas.microsoft.com/office/drawing/2014/main" id="{35DCF80C-C760-B4C5-5167-34E49B074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470" y="629293"/>
            <a:ext cx="6435880" cy="2001517"/>
          </a:xfrm>
          <a:prstGeom prst="rect">
            <a:avLst/>
          </a:prstGeom>
        </p:spPr>
      </p:pic>
      <p:pic>
        <p:nvPicPr>
          <p:cNvPr id="8" name="Picture 7">
            <a:extLst>
              <a:ext uri="{FF2B5EF4-FFF2-40B4-BE49-F238E27FC236}">
                <a16:creationId xmlns:a16="http://schemas.microsoft.com/office/drawing/2014/main" id="{BBCB790E-7DCA-A1BA-2B1E-28E0BCAB6EC3}"/>
              </a:ext>
            </a:extLst>
          </p:cNvPr>
          <p:cNvPicPr>
            <a:picLocks noChangeAspect="1"/>
          </p:cNvPicPr>
          <p:nvPr/>
        </p:nvPicPr>
        <p:blipFill rotWithShape="1">
          <a:blip r:embed="rId3">
            <a:extLst>
              <a:ext uri="{28A0092B-C50C-407E-A947-70E740481C1C}">
                <a14:useLocalDpi xmlns:a14="http://schemas.microsoft.com/office/drawing/2010/main" val="0"/>
              </a:ext>
            </a:extLst>
          </a:blip>
          <a:srcRect t="33151" b="33854"/>
          <a:stretch/>
        </p:blipFill>
        <p:spPr>
          <a:xfrm>
            <a:off x="4394027" y="3533143"/>
            <a:ext cx="7304517" cy="2083066"/>
          </a:xfrm>
          <a:prstGeom prst="rect">
            <a:avLst/>
          </a:prstGeom>
        </p:spPr>
      </p:pic>
      <p:pic>
        <p:nvPicPr>
          <p:cNvPr id="9" name="Picture 8">
            <a:extLst>
              <a:ext uri="{FF2B5EF4-FFF2-40B4-BE49-F238E27FC236}">
                <a16:creationId xmlns:a16="http://schemas.microsoft.com/office/drawing/2014/main" id="{B45F13F9-105C-67A3-6FC3-95F0F8480454}"/>
              </a:ext>
            </a:extLst>
          </p:cNvPr>
          <p:cNvPicPr>
            <a:picLocks noChangeAspect="1"/>
          </p:cNvPicPr>
          <p:nvPr/>
        </p:nvPicPr>
        <p:blipFill rotWithShape="1">
          <a:blip r:embed="rId3">
            <a:extLst>
              <a:ext uri="{28A0092B-C50C-407E-A947-70E740481C1C}">
                <a14:useLocalDpi xmlns:a14="http://schemas.microsoft.com/office/drawing/2010/main" val="0"/>
              </a:ext>
            </a:extLst>
          </a:blip>
          <a:srcRect l="51067" t="-1531" r="-1140" b="66887"/>
          <a:stretch/>
        </p:blipFill>
        <p:spPr>
          <a:xfrm>
            <a:off x="530256" y="3429000"/>
            <a:ext cx="3657600" cy="2187208"/>
          </a:xfrm>
          <a:prstGeom prst="rect">
            <a:avLst/>
          </a:prstGeom>
        </p:spPr>
      </p:pic>
    </p:spTree>
    <p:extLst>
      <p:ext uri="{BB962C8B-B14F-4D97-AF65-F5344CB8AC3E}">
        <p14:creationId xmlns:p14="http://schemas.microsoft.com/office/powerpoint/2010/main" val="91456903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BCB790E-7DCA-A1BA-2B1E-28E0BCAB6EC3}"/>
              </a:ext>
            </a:extLst>
          </p:cNvPr>
          <p:cNvPicPr>
            <a:picLocks noChangeAspect="1"/>
          </p:cNvPicPr>
          <p:nvPr/>
        </p:nvPicPr>
        <p:blipFill rotWithShape="1">
          <a:blip r:embed="rId3">
            <a:extLst>
              <a:ext uri="{28A0092B-C50C-407E-A947-70E740481C1C}">
                <a14:useLocalDpi xmlns:a14="http://schemas.microsoft.com/office/drawing/2010/main" val="0"/>
              </a:ext>
            </a:extLst>
          </a:blip>
          <a:srcRect t="66575" b="1"/>
          <a:stretch/>
        </p:blipFill>
        <p:spPr>
          <a:xfrm>
            <a:off x="450677" y="1849257"/>
            <a:ext cx="10936712" cy="3159486"/>
          </a:xfrm>
          <a:prstGeom prst="rect">
            <a:avLst/>
          </a:prstGeom>
        </p:spPr>
      </p:pic>
    </p:spTree>
    <p:extLst>
      <p:ext uri="{BB962C8B-B14F-4D97-AF65-F5344CB8AC3E}">
        <p14:creationId xmlns:p14="http://schemas.microsoft.com/office/powerpoint/2010/main" val="392502671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F89747C-2B11-952C-C524-29C95DD64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07" y="2491384"/>
            <a:ext cx="11700388" cy="1653764"/>
          </a:xfrm>
          <a:prstGeom prst="rect">
            <a:avLst/>
          </a:prstGeom>
        </p:spPr>
      </p:pic>
      <p:sp>
        <p:nvSpPr>
          <p:cNvPr id="9" name="TextBox 8">
            <a:extLst>
              <a:ext uri="{FF2B5EF4-FFF2-40B4-BE49-F238E27FC236}">
                <a16:creationId xmlns:a16="http://schemas.microsoft.com/office/drawing/2014/main" id="{E0668390-E3B2-0695-B5BF-FE416A899834}"/>
              </a:ext>
            </a:extLst>
          </p:cNvPr>
          <p:cNvSpPr txBox="1"/>
          <p:nvPr/>
        </p:nvSpPr>
        <p:spPr>
          <a:xfrm>
            <a:off x="1657350" y="738303"/>
            <a:ext cx="7924800" cy="1569660"/>
          </a:xfrm>
          <a:prstGeom prst="rect">
            <a:avLst/>
          </a:prstGeom>
          <a:noFill/>
        </p:spPr>
        <p:txBody>
          <a:bodyPr wrap="square" rtlCol="0">
            <a:spAutoFit/>
          </a:bodyPr>
          <a:lstStyle/>
          <a:p>
            <a:pPr algn="ctr"/>
            <a:r>
              <a:rPr lang="en-US" sz="4800"/>
              <a:t>Thảo luận với các bạn và hoàn thành bảng theo gợi ý.</a:t>
            </a:r>
          </a:p>
        </p:txBody>
      </p:sp>
    </p:spTree>
    <p:extLst>
      <p:ext uri="{BB962C8B-B14F-4D97-AF65-F5344CB8AC3E}">
        <p14:creationId xmlns:p14="http://schemas.microsoft.com/office/powerpoint/2010/main" val="193083177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A0A79D36-061A-8D73-8A0A-E396810FCB48}"/>
              </a:ext>
            </a:extLst>
          </p:cNvPr>
          <p:cNvGraphicFramePr>
            <a:graphicFrameLocks noGrp="1"/>
          </p:cNvGraphicFramePr>
          <p:nvPr>
            <p:extLst>
              <p:ext uri="{D42A27DB-BD31-4B8C-83A1-F6EECF244321}">
                <p14:modId xmlns:p14="http://schemas.microsoft.com/office/powerpoint/2010/main" val="4268268267"/>
              </p:ext>
            </p:extLst>
          </p:nvPr>
        </p:nvGraphicFramePr>
        <p:xfrm>
          <a:off x="989964" y="814782"/>
          <a:ext cx="10212071" cy="5210652"/>
        </p:xfrm>
        <a:graphic>
          <a:graphicData uri="http://schemas.openxmlformats.org/drawingml/2006/table">
            <a:tbl>
              <a:tblPr firstRow="1" firstCol="1" lastRow="1" lastCol="1" bandRow="1" bandCol="1"/>
              <a:tblGrid>
                <a:gridCol w="3476088">
                  <a:extLst>
                    <a:ext uri="{9D8B030D-6E8A-4147-A177-3AD203B41FA5}">
                      <a16:colId xmlns:a16="http://schemas.microsoft.com/office/drawing/2014/main" val="2339565888"/>
                    </a:ext>
                  </a:extLst>
                </a:gridCol>
                <a:gridCol w="3531958">
                  <a:extLst>
                    <a:ext uri="{9D8B030D-6E8A-4147-A177-3AD203B41FA5}">
                      <a16:colId xmlns:a16="http://schemas.microsoft.com/office/drawing/2014/main" val="911846431"/>
                    </a:ext>
                  </a:extLst>
                </a:gridCol>
                <a:gridCol w="3204025">
                  <a:extLst>
                    <a:ext uri="{9D8B030D-6E8A-4147-A177-3AD203B41FA5}">
                      <a16:colId xmlns:a16="http://schemas.microsoft.com/office/drawing/2014/main" val="1158565929"/>
                    </a:ext>
                  </a:extLst>
                </a:gridCol>
              </a:tblGrid>
              <a:tr h="638652">
                <a:tc>
                  <a:txBody>
                    <a:bodyPr/>
                    <a:lstStyle/>
                    <a:p>
                      <a:pPr marL="7620" algn="ctr">
                        <a:lnSpc>
                          <a:spcPct val="100000"/>
                        </a:lnSpc>
                        <a:spcBef>
                          <a:spcPts val="0"/>
                        </a:spcBef>
                        <a:spcAft>
                          <a:spcPts val="0"/>
                        </a:spcAft>
                      </a:pPr>
                      <a:r>
                        <a:rPr lang="vi-VN" sz="2000" b="1">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Cây</a:t>
                      </a:r>
                      <a:r>
                        <a:rPr lang="vi-VN" sz="2000" b="1" spc="-7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con</a:t>
                      </a:r>
                      <a:r>
                        <a:rPr lang="vi-VN" sz="2000" b="1" spc="-7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mọc lên từ lá của cây mẹ</a:t>
                      </a:r>
                      <a:endParaRPr lang="en-US" sz="2000">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D7D7"/>
                    </a:solidFill>
                  </a:tcPr>
                </a:tc>
                <a:tc>
                  <a:txBody>
                    <a:bodyPr/>
                    <a:lstStyle/>
                    <a:p>
                      <a:pPr marL="131445" indent="-54610">
                        <a:lnSpc>
                          <a:spcPct val="100000"/>
                        </a:lnSpc>
                        <a:spcBef>
                          <a:spcPts val="0"/>
                        </a:spcBef>
                        <a:spcAft>
                          <a:spcPts val="0"/>
                        </a:spcAft>
                      </a:pPr>
                      <a:r>
                        <a:rPr lang="vi-VN" sz="2000" b="1">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Cây</a:t>
                      </a:r>
                      <a:r>
                        <a:rPr lang="vi-VN" sz="2000" b="1" spc="-7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con</a:t>
                      </a:r>
                      <a:r>
                        <a:rPr lang="vi-VN" sz="2000" b="1" spc="-7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mọc lên từ thân của cây mẹ</a:t>
                      </a:r>
                      <a:endParaRPr lang="en-US" sz="2000">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D7D7"/>
                    </a:solidFill>
                  </a:tcPr>
                </a:tc>
                <a:tc>
                  <a:txBody>
                    <a:bodyPr/>
                    <a:lstStyle/>
                    <a:p>
                      <a:pPr marL="3175" algn="ctr">
                        <a:lnSpc>
                          <a:spcPct val="100000"/>
                        </a:lnSpc>
                        <a:spcBef>
                          <a:spcPts val="0"/>
                        </a:spcBef>
                        <a:spcAft>
                          <a:spcPts val="0"/>
                        </a:spcAft>
                      </a:pPr>
                      <a:r>
                        <a:rPr lang="vi-VN" sz="2000" b="1" spc="-3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Cây</a:t>
                      </a:r>
                      <a:r>
                        <a:rPr lang="vi-VN" sz="2000" b="1" spc="-7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spc="-3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con</a:t>
                      </a:r>
                      <a:r>
                        <a:rPr lang="vi-VN" sz="2000" b="1" spc="-7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spc="-3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mọc </a:t>
                      </a:r>
                      <a:r>
                        <a:rPr lang="vi-VN" sz="2000" b="1" spc="-1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lên</a:t>
                      </a:r>
                      <a:r>
                        <a:rPr lang="vi-VN" sz="2000" b="1" spc="-8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spc="-1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từ</a:t>
                      </a:r>
                      <a:r>
                        <a:rPr lang="vi-VN" sz="2000" b="1" spc="-7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spc="-1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rễ</a:t>
                      </a:r>
                      <a:r>
                        <a:rPr lang="vi-VN" sz="2000" b="1" spc="-7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spc="-1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của </a:t>
                      </a:r>
                      <a:r>
                        <a:rPr lang="vi-VN" sz="2000" b="1">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cây</a:t>
                      </a:r>
                      <a:r>
                        <a:rPr lang="vi-VN" sz="2000" b="1" spc="-70">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a:solidFill>
                            <a:srgbClr val="000000"/>
                          </a:solidFill>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rPr>
                        <a:t>mẹ</a:t>
                      </a:r>
                      <a:endParaRPr lang="en-US" sz="2000">
                        <a:effectLst/>
                        <a:highlight>
                          <a:srgbClr val="D7D7D7"/>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D7D7"/>
                    </a:solidFill>
                  </a:tcPr>
                </a:tc>
                <a:extLst>
                  <a:ext uri="{0D108BD9-81ED-4DB2-BD59-A6C34878D82A}">
                    <a16:rowId xmlns:a16="http://schemas.microsoft.com/office/drawing/2014/main" val="445233625"/>
                  </a:ext>
                </a:extLst>
              </a:tr>
              <a:tr h="2782290">
                <a:tc>
                  <a:txBody>
                    <a:bodyPr/>
                    <a:lstStyle/>
                    <a:p>
                      <a:pPr marL="76835" marR="69215" algn="ctr">
                        <a:lnSpc>
                          <a:spcPct val="100000"/>
                        </a:lnSpc>
                        <a:spcBef>
                          <a:spcPts val="0"/>
                        </a:spcBef>
                        <a:spcAft>
                          <a:spcPts val="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Cây</a:t>
                      </a:r>
                      <a:r>
                        <a:rPr lang="vi-VN" sz="2000" spc="-7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lô</a:t>
                      </a:r>
                      <a:r>
                        <a:rPr lang="vi-VN" sz="2000" spc="-7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hội, cây tiểu </a:t>
                      </a:r>
                      <a:r>
                        <a:rPr lang="vi-VN" sz="2000" spc="-10">
                          <a:effectLst/>
                          <a:latin typeface="Times New Roman" panose="02020603050405020304" pitchFamily="18" charset="0"/>
                          <a:ea typeface="Times New Roman" panose="02020603050405020304" pitchFamily="18" charset="0"/>
                          <a:cs typeface="Times New Roman" panose="02020603050405020304" pitchFamily="18" charset="0"/>
                        </a:rPr>
                        <a:t>quỳnh</a:t>
                      </a: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spc="-10">
                        <a:effectLst/>
                        <a:latin typeface="Times New Roman" panose="02020603050405020304" pitchFamily="18" charset="0"/>
                        <a:ea typeface="Times New Roman" panose="02020603050405020304" pitchFamily="18" charset="0"/>
                        <a:cs typeface="Times New Roman" panose="02020603050405020304" pitchFamily="18" charset="0"/>
                      </a:endParaRPr>
                    </a:p>
                    <a:p>
                      <a:pPr marL="76835" marR="69215" algn="ctr">
                        <a:lnSpc>
                          <a:spcPct val="100000"/>
                        </a:lnSpc>
                        <a:spcBef>
                          <a:spcPts val="0"/>
                        </a:spcBef>
                        <a:spcAft>
                          <a:spcPts val="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98425" marR="86995" indent="-3810" algn="just">
                        <a:lnSpc>
                          <a:spcPct val="100000"/>
                        </a:lnSpc>
                        <a:spcBef>
                          <a:spcPts val="0"/>
                        </a:spcBef>
                        <a:spcAft>
                          <a:spcPts val="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98425" marR="86995" indent="-3810" algn="just">
                        <a:lnSpc>
                          <a:spcPct val="100000"/>
                        </a:lnSpc>
                        <a:spcBef>
                          <a:spcPts val="0"/>
                        </a:spcBef>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Cây</a:t>
                      </a:r>
                      <a:r>
                        <a:rPr lang="vi-VN" sz="2000" spc="-7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mía,</a:t>
                      </a:r>
                      <a:r>
                        <a:rPr lang="vi-VN" sz="2000" spc="-7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cây phát</a:t>
                      </a:r>
                      <a:r>
                        <a:rPr lang="vi-VN" sz="20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lộc,</a:t>
                      </a:r>
                      <a:r>
                        <a:rPr lang="vi-VN" sz="2000" spc="-2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cây sả, cây </a:t>
                      </a:r>
                      <a:r>
                        <a:rPr lang="vi-VN" sz="2000" spc="-10">
                          <a:effectLst/>
                          <a:latin typeface="Times New Roman" panose="02020603050405020304" pitchFamily="18" charset="0"/>
                          <a:ea typeface="Times New Roman" panose="02020603050405020304" pitchFamily="18" charset="0"/>
                          <a:cs typeface="Times New Roman" panose="02020603050405020304" pitchFamily="18" charset="0"/>
                        </a:rPr>
                        <a:t>chuối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0645" marR="73025" algn="ctr">
                        <a:lnSpc>
                          <a:spcPct val="100000"/>
                        </a:lnSpc>
                        <a:spcBef>
                          <a:spcPts val="0"/>
                        </a:spcBef>
                        <a:spcAft>
                          <a:spcPts val="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80645" marR="73025" algn="ctr">
                        <a:lnSpc>
                          <a:spcPct val="100000"/>
                        </a:lnSpc>
                        <a:spcBef>
                          <a:spcPts val="0"/>
                        </a:spcBef>
                        <a:spcAft>
                          <a:spcPts val="0"/>
                        </a:spcAft>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Cây</a:t>
                      </a:r>
                      <a:r>
                        <a:rPr lang="vi-VN" sz="2000" spc="-7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hành, cây khoai </a:t>
                      </a:r>
                      <a:r>
                        <a:rPr lang="vi-VN" sz="2000" spc="-20">
                          <a:effectLst/>
                          <a:latin typeface="Times New Roman" panose="02020603050405020304" pitchFamily="18" charset="0"/>
                          <a:ea typeface="Times New Roman" panose="02020603050405020304" pitchFamily="18" charset="0"/>
                          <a:cs typeface="Times New Roman" panose="02020603050405020304" pitchFamily="18" charset="0"/>
                        </a:rPr>
                        <a:t>tây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8043630"/>
                  </a:ext>
                </a:extLst>
              </a:tr>
            </a:tbl>
          </a:graphicData>
        </a:graphic>
      </p:graphicFrame>
      <p:pic>
        <p:nvPicPr>
          <p:cNvPr id="3" name="Picture 2">
            <a:extLst>
              <a:ext uri="{FF2B5EF4-FFF2-40B4-BE49-F238E27FC236}">
                <a16:creationId xmlns:a16="http://schemas.microsoft.com/office/drawing/2014/main" id="{9211D2C3-47E6-70FA-3A8C-087A34856083}"/>
              </a:ext>
            </a:extLst>
          </p:cNvPr>
          <p:cNvPicPr>
            <a:picLocks noChangeAspect="1"/>
          </p:cNvPicPr>
          <p:nvPr/>
        </p:nvPicPr>
        <p:blipFill rotWithShape="1">
          <a:blip r:embed="rId3">
            <a:extLst>
              <a:ext uri="{28A0092B-C50C-407E-A947-70E740481C1C}">
                <a14:useLocalDpi xmlns:a14="http://schemas.microsoft.com/office/drawing/2010/main" val="0"/>
              </a:ext>
            </a:extLst>
          </a:blip>
          <a:srcRect r="52657" b="67005"/>
          <a:stretch/>
        </p:blipFill>
        <p:spPr>
          <a:xfrm>
            <a:off x="8643727" y="2154013"/>
            <a:ext cx="1930201" cy="1162666"/>
          </a:xfrm>
          <a:prstGeom prst="rect">
            <a:avLst/>
          </a:prstGeom>
        </p:spPr>
      </p:pic>
      <p:pic>
        <p:nvPicPr>
          <p:cNvPr id="5" name="Picture 4">
            <a:extLst>
              <a:ext uri="{FF2B5EF4-FFF2-40B4-BE49-F238E27FC236}">
                <a16:creationId xmlns:a16="http://schemas.microsoft.com/office/drawing/2014/main" id="{83D0F5A4-05E3-C11F-DC19-730516D44A1F}"/>
              </a:ext>
            </a:extLst>
          </p:cNvPr>
          <p:cNvPicPr>
            <a:picLocks noChangeAspect="1"/>
          </p:cNvPicPr>
          <p:nvPr/>
        </p:nvPicPr>
        <p:blipFill rotWithShape="1">
          <a:blip r:embed="rId4">
            <a:extLst>
              <a:ext uri="{28A0092B-C50C-407E-A947-70E740481C1C}">
                <a14:useLocalDpi xmlns:a14="http://schemas.microsoft.com/office/drawing/2010/main" val="0"/>
              </a:ext>
            </a:extLst>
          </a:blip>
          <a:srcRect r="48935" b="-3206"/>
          <a:stretch/>
        </p:blipFill>
        <p:spPr>
          <a:xfrm>
            <a:off x="4685897" y="2464604"/>
            <a:ext cx="1834359" cy="1152962"/>
          </a:xfrm>
          <a:prstGeom prst="rect">
            <a:avLst/>
          </a:prstGeom>
        </p:spPr>
      </p:pic>
      <p:pic>
        <p:nvPicPr>
          <p:cNvPr id="6" name="Picture 5">
            <a:extLst>
              <a:ext uri="{FF2B5EF4-FFF2-40B4-BE49-F238E27FC236}">
                <a16:creationId xmlns:a16="http://schemas.microsoft.com/office/drawing/2014/main" id="{0F315E9C-F5F7-AB6E-1E3B-DFEB1703167A}"/>
              </a:ext>
            </a:extLst>
          </p:cNvPr>
          <p:cNvPicPr>
            <a:picLocks noChangeAspect="1"/>
          </p:cNvPicPr>
          <p:nvPr/>
        </p:nvPicPr>
        <p:blipFill rotWithShape="1">
          <a:blip r:embed="rId3">
            <a:extLst>
              <a:ext uri="{28A0092B-C50C-407E-A947-70E740481C1C}">
                <a14:useLocalDpi xmlns:a14="http://schemas.microsoft.com/office/drawing/2010/main" val="0"/>
              </a:ext>
            </a:extLst>
          </a:blip>
          <a:srcRect t="33151" r="53702" b="33854"/>
          <a:stretch/>
        </p:blipFill>
        <p:spPr>
          <a:xfrm>
            <a:off x="5866498" y="4903389"/>
            <a:ext cx="1887561" cy="1162666"/>
          </a:xfrm>
          <a:prstGeom prst="rect">
            <a:avLst/>
          </a:prstGeom>
        </p:spPr>
      </p:pic>
      <p:pic>
        <p:nvPicPr>
          <p:cNvPr id="7" name="Picture 6">
            <a:extLst>
              <a:ext uri="{FF2B5EF4-FFF2-40B4-BE49-F238E27FC236}">
                <a16:creationId xmlns:a16="http://schemas.microsoft.com/office/drawing/2014/main" id="{7613C216-7585-7D9E-04BA-91909A6619F2}"/>
              </a:ext>
            </a:extLst>
          </p:cNvPr>
          <p:cNvPicPr>
            <a:picLocks noChangeAspect="1"/>
          </p:cNvPicPr>
          <p:nvPr/>
        </p:nvPicPr>
        <p:blipFill rotWithShape="1">
          <a:blip r:embed="rId3">
            <a:extLst>
              <a:ext uri="{28A0092B-C50C-407E-A947-70E740481C1C}">
                <a14:useLocalDpi xmlns:a14="http://schemas.microsoft.com/office/drawing/2010/main" val="0"/>
              </a:ext>
            </a:extLst>
          </a:blip>
          <a:srcRect l="51067" t="-1531" r="-1140" b="66887"/>
          <a:stretch/>
        </p:blipFill>
        <p:spPr>
          <a:xfrm>
            <a:off x="4600927" y="3745586"/>
            <a:ext cx="2041494" cy="1220793"/>
          </a:xfrm>
          <a:prstGeom prst="rect">
            <a:avLst/>
          </a:prstGeom>
        </p:spPr>
      </p:pic>
      <p:pic>
        <p:nvPicPr>
          <p:cNvPr id="8" name="Picture 7">
            <a:extLst>
              <a:ext uri="{FF2B5EF4-FFF2-40B4-BE49-F238E27FC236}">
                <a16:creationId xmlns:a16="http://schemas.microsoft.com/office/drawing/2014/main" id="{E8437868-215F-BAF6-6739-6776599BB110}"/>
              </a:ext>
            </a:extLst>
          </p:cNvPr>
          <p:cNvPicPr>
            <a:picLocks noChangeAspect="1"/>
          </p:cNvPicPr>
          <p:nvPr/>
        </p:nvPicPr>
        <p:blipFill rotWithShape="1">
          <a:blip r:embed="rId3">
            <a:extLst>
              <a:ext uri="{28A0092B-C50C-407E-A947-70E740481C1C}">
                <a14:useLocalDpi xmlns:a14="http://schemas.microsoft.com/office/drawing/2010/main" val="0"/>
              </a:ext>
            </a:extLst>
          </a:blip>
          <a:srcRect l="52433" t="67417" b="1"/>
          <a:stretch/>
        </p:blipFill>
        <p:spPr>
          <a:xfrm>
            <a:off x="1608946" y="4113312"/>
            <a:ext cx="1887560" cy="1117442"/>
          </a:xfrm>
          <a:prstGeom prst="rect">
            <a:avLst/>
          </a:prstGeom>
        </p:spPr>
      </p:pic>
      <p:pic>
        <p:nvPicPr>
          <p:cNvPr id="10" name="Picture 9">
            <a:extLst>
              <a:ext uri="{FF2B5EF4-FFF2-40B4-BE49-F238E27FC236}">
                <a16:creationId xmlns:a16="http://schemas.microsoft.com/office/drawing/2014/main" id="{013B5D42-09E1-6826-2514-DF5B2F87FB46}"/>
              </a:ext>
            </a:extLst>
          </p:cNvPr>
          <p:cNvPicPr>
            <a:picLocks noChangeAspect="1"/>
          </p:cNvPicPr>
          <p:nvPr/>
        </p:nvPicPr>
        <p:blipFill rotWithShape="1">
          <a:blip r:embed="rId4">
            <a:extLst>
              <a:ext uri="{28A0092B-C50C-407E-A947-70E740481C1C}">
                <a14:useLocalDpi xmlns:a14="http://schemas.microsoft.com/office/drawing/2010/main" val="0"/>
              </a:ext>
            </a:extLst>
          </a:blip>
          <a:srcRect l="50821" t="-1" b="-4074"/>
          <a:stretch/>
        </p:blipFill>
        <p:spPr>
          <a:xfrm>
            <a:off x="8807340" y="3803713"/>
            <a:ext cx="1766588" cy="1162666"/>
          </a:xfrm>
          <a:prstGeom prst="rect">
            <a:avLst/>
          </a:prstGeom>
        </p:spPr>
      </p:pic>
      <p:pic>
        <p:nvPicPr>
          <p:cNvPr id="11" name="Picture 10">
            <a:extLst>
              <a:ext uri="{FF2B5EF4-FFF2-40B4-BE49-F238E27FC236}">
                <a16:creationId xmlns:a16="http://schemas.microsoft.com/office/drawing/2014/main" id="{EECF601C-3F1A-83B8-19F7-6E2472AA7EAB}"/>
              </a:ext>
            </a:extLst>
          </p:cNvPr>
          <p:cNvPicPr>
            <a:picLocks noChangeAspect="1"/>
          </p:cNvPicPr>
          <p:nvPr/>
        </p:nvPicPr>
        <p:blipFill rotWithShape="1">
          <a:blip r:embed="rId3">
            <a:extLst>
              <a:ext uri="{28A0092B-C50C-407E-A947-70E740481C1C}">
                <a14:useLocalDpi xmlns:a14="http://schemas.microsoft.com/office/drawing/2010/main" val="0"/>
              </a:ext>
            </a:extLst>
          </a:blip>
          <a:srcRect l="113" t="67435" r="52320" b="-2436"/>
          <a:stretch/>
        </p:blipFill>
        <p:spPr>
          <a:xfrm>
            <a:off x="6302672" y="2899485"/>
            <a:ext cx="1665226" cy="1059030"/>
          </a:xfrm>
          <a:prstGeom prst="rect">
            <a:avLst/>
          </a:prstGeom>
        </p:spPr>
      </p:pic>
      <p:pic>
        <p:nvPicPr>
          <p:cNvPr id="12" name="Picture 11">
            <a:extLst>
              <a:ext uri="{FF2B5EF4-FFF2-40B4-BE49-F238E27FC236}">
                <a16:creationId xmlns:a16="http://schemas.microsoft.com/office/drawing/2014/main" id="{79E6A07D-21EA-1224-4481-1A74D19F8119}"/>
              </a:ext>
            </a:extLst>
          </p:cNvPr>
          <p:cNvPicPr>
            <a:picLocks noChangeAspect="1"/>
          </p:cNvPicPr>
          <p:nvPr/>
        </p:nvPicPr>
        <p:blipFill rotWithShape="1">
          <a:blip r:embed="rId3">
            <a:extLst>
              <a:ext uri="{28A0092B-C50C-407E-A947-70E740481C1C}">
                <a14:useLocalDpi xmlns:a14="http://schemas.microsoft.com/office/drawing/2010/main" val="0"/>
              </a:ext>
            </a:extLst>
          </a:blip>
          <a:srcRect l="49927" t="33426" b="33854"/>
          <a:stretch/>
        </p:blipFill>
        <p:spPr>
          <a:xfrm>
            <a:off x="1449904" y="2713890"/>
            <a:ext cx="2041494" cy="1152962"/>
          </a:xfrm>
          <a:prstGeom prst="rect">
            <a:avLst/>
          </a:prstGeom>
        </p:spPr>
      </p:pic>
    </p:spTree>
    <p:extLst>
      <p:ext uri="{BB962C8B-B14F-4D97-AF65-F5344CB8AC3E}">
        <p14:creationId xmlns:p14="http://schemas.microsoft.com/office/powerpoint/2010/main" val="1485055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26" y="11114"/>
            <a:ext cx="4027428" cy="1899065"/>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4470399" y="2326352"/>
            <a:ext cx="7829550" cy="4798324"/>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794124" y="1115615"/>
            <a:ext cx="1015580" cy="1343282"/>
          </a:xfrm>
          <a:prstGeom prst="rect">
            <a:avLst/>
          </a:prstGeom>
        </p:spPr>
      </p:pic>
      <p:pic>
        <p:nvPicPr>
          <p:cNvPr id="6" name="Picture 5">
            <a:extLst>
              <a:ext uri="{FF2B5EF4-FFF2-40B4-BE49-F238E27FC236}">
                <a16:creationId xmlns:a16="http://schemas.microsoft.com/office/drawing/2014/main" id="{87912BBF-8C64-48ED-9D60-4FADE5C0F565}"/>
              </a:ext>
            </a:extLst>
          </p:cNvPr>
          <p:cNvPicPr>
            <a:picLocks noChangeAspect="1"/>
          </p:cNvPicPr>
          <p:nvPr/>
        </p:nvPicPr>
        <p:blipFill rotWithShape="1">
          <a:blip r:embed="rId15">
            <a:extLst>
              <a:ext uri="{28A0092B-C50C-407E-A947-70E740481C1C}">
                <a14:useLocalDpi xmlns:a14="http://schemas.microsoft.com/office/drawing/2010/main" val="0"/>
              </a:ext>
            </a:extLst>
          </a:blip>
          <a:srcRect l="15066" t="23758" r="62038" b="20688"/>
          <a:stretch/>
        </p:blipFill>
        <p:spPr>
          <a:xfrm>
            <a:off x="161172" y="2735929"/>
            <a:ext cx="3232605" cy="4411935"/>
          </a:xfrm>
          <a:prstGeom prst="rect">
            <a:avLst/>
          </a:prstGeom>
        </p:spPr>
      </p:pic>
      <p:grpSp>
        <p:nvGrpSpPr>
          <p:cNvPr id="12" name="Group 11">
            <a:extLst>
              <a:ext uri="{FF2B5EF4-FFF2-40B4-BE49-F238E27FC236}">
                <a16:creationId xmlns:a16="http://schemas.microsoft.com/office/drawing/2014/main" id="{E9E3EDBA-49D4-4089-99FE-09CA539FE663}"/>
              </a:ext>
            </a:extLst>
          </p:cNvPr>
          <p:cNvGrpSpPr/>
          <p:nvPr/>
        </p:nvGrpSpPr>
        <p:grpSpPr>
          <a:xfrm>
            <a:off x="3621691" y="493841"/>
            <a:ext cx="5952966" cy="5468113"/>
            <a:chOff x="3305210" y="644775"/>
            <a:chExt cx="5952966" cy="5468113"/>
          </a:xfrm>
        </p:grpSpPr>
        <p:pic>
          <p:nvPicPr>
            <p:cNvPr id="10" name="Picture 9">
              <a:extLst>
                <a:ext uri="{FF2B5EF4-FFF2-40B4-BE49-F238E27FC236}">
                  <a16:creationId xmlns:a16="http://schemas.microsoft.com/office/drawing/2014/main" id="{81B1DB53-1297-44DD-B638-4BB694699C3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3305210" y="644775"/>
              <a:ext cx="5906324" cy="5468113"/>
            </a:xfrm>
            <a:prstGeom prst="rect">
              <a:avLst/>
            </a:prstGeom>
          </p:spPr>
        </p:pic>
        <p:sp>
          <p:nvSpPr>
            <p:cNvPr id="4" name="TextBox 3">
              <a:extLst>
                <a:ext uri="{FF2B5EF4-FFF2-40B4-BE49-F238E27FC236}">
                  <a16:creationId xmlns:a16="http://schemas.microsoft.com/office/drawing/2014/main" id="{65BD8321-89E4-450D-A433-D0150317D663}"/>
                </a:ext>
              </a:extLst>
            </p:cNvPr>
            <p:cNvSpPr txBox="1"/>
            <p:nvPr/>
          </p:nvSpPr>
          <p:spPr>
            <a:xfrm>
              <a:off x="3813868" y="2487821"/>
              <a:ext cx="544430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a:solidFill>
                    <a:srgbClr val="0070C0"/>
                  </a:solidFill>
                  <a:latin typeface="#1Li-N7 Marbelia Regular" panose="02000500000000000000" pitchFamily="2" charset="0"/>
                </a:rPr>
                <a:t>THỰC HÀNH</a:t>
              </a:r>
              <a:endParaRPr kumimoji="0" lang="en-US" sz="8000" b="0" i="0" u="none" strike="noStrike" kern="1200" cap="none" spc="0" normalizeH="0" baseline="0" noProof="0" dirty="0">
                <a:ln>
                  <a:noFill/>
                </a:ln>
                <a:solidFill>
                  <a:srgbClr val="0070C0"/>
                </a:solidFill>
                <a:effectLst/>
                <a:uLnTx/>
                <a:uFillTx/>
                <a:latin typeface="#1Li-N7 Marbelia Regular" panose="02000500000000000000" pitchFamily="2" charset="0"/>
                <a:ea typeface="+mn-ea"/>
                <a:cs typeface="+mn-cs"/>
              </a:endParaRPr>
            </a:p>
          </p:txBody>
        </p:sp>
      </p:grpSp>
    </p:spTree>
    <p:extLst>
      <p:ext uri="{BB962C8B-B14F-4D97-AF65-F5344CB8AC3E}">
        <p14:creationId xmlns:p14="http://schemas.microsoft.com/office/powerpoint/2010/main" val="354442716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ircle(in)">
                                      <p:cBhvr>
                                        <p:cTn id="6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0668390-E3B2-0695-B5BF-FE416A899834}"/>
              </a:ext>
            </a:extLst>
          </p:cNvPr>
          <p:cNvSpPr txBox="1"/>
          <p:nvPr/>
        </p:nvSpPr>
        <p:spPr>
          <a:xfrm>
            <a:off x="725744" y="419286"/>
            <a:ext cx="1122045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FF0000"/>
                </a:solidFill>
                <a:effectLst/>
                <a:uLnTx/>
                <a:uFillTx/>
                <a:latin typeface="Calibri" panose="020F0502020204030204"/>
                <a:ea typeface="+mn-ea"/>
                <a:cs typeface="+mn-cs"/>
              </a:rPr>
              <a:t>Chuẩn bị: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 Một số hạt đậu xanh được đặt trên bông ẩm khoảng 2 – 3 ngày;</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một số đoạn thân (cành) rau khoai lang, rau húng quế,…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 Hai chậu trồng cây chứa đất.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 Bình tưới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srgbClr val="FF0000"/>
                </a:solidFill>
                <a:effectLst/>
                <a:uLnTx/>
                <a:uFillTx/>
                <a:latin typeface="Calibri" panose="020F0502020204030204"/>
                <a:ea typeface="+mn-ea"/>
                <a:cs typeface="+mn-cs"/>
              </a:rPr>
              <a:t>Tiến hành: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 Cho vào một chậu đất 5 hạt đậu xanh, phủ một lớp đất mỏng.</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Cắm 5 đoạn thân cây khoai lang (cây húng quế,…) vào chậu đất</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còn lại. Chú ý cắm nghiêng và đầu ngọn của thân hướng lên trên,</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ấn nhẹ đất quanh thân.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 Đặt các chậu trong bóng mát. Tưới nước đủ ẩm cho đất hằng ngày.</a:t>
            </a:r>
          </a:p>
        </p:txBody>
      </p:sp>
    </p:spTree>
    <p:extLst>
      <p:ext uri="{BB962C8B-B14F-4D97-AF65-F5344CB8AC3E}">
        <p14:creationId xmlns:p14="http://schemas.microsoft.com/office/powerpoint/2010/main" val="381155261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0668390-E3B2-0695-B5BF-FE416A899834}"/>
              </a:ext>
            </a:extLst>
          </p:cNvPr>
          <p:cNvSpPr txBox="1"/>
          <p:nvPr/>
        </p:nvSpPr>
        <p:spPr>
          <a:xfrm>
            <a:off x="1104900" y="414453"/>
            <a:ext cx="112204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a:ea typeface="+mn-ea"/>
                <a:cs typeface="+mn-cs"/>
              </a:rPr>
              <a:t>■Theo dõi, ghi chép kết quả vào phiếu quan sát.</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B504851-414E-2293-2FFA-984674BAD6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39" y="1260142"/>
            <a:ext cx="10729722" cy="5012178"/>
          </a:xfrm>
          <a:prstGeom prst="rect">
            <a:avLst/>
          </a:prstGeom>
        </p:spPr>
      </p:pic>
    </p:spTree>
    <p:extLst>
      <p:ext uri="{BB962C8B-B14F-4D97-AF65-F5344CB8AC3E}">
        <p14:creationId xmlns:p14="http://schemas.microsoft.com/office/powerpoint/2010/main" val="24641245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9" name="Picture 28" descr="A picture containing text&#10;&#10;Description automatically generated">
            <a:extLst>
              <a:ext uri="{FF2B5EF4-FFF2-40B4-BE49-F238E27FC236}">
                <a16:creationId xmlns:a16="http://schemas.microsoft.com/office/drawing/2014/main" id="{08136487-EDFB-476C-BCA6-BC4858DD649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891" b="-1"/>
          <a:stretch/>
        </p:blipFill>
        <p:spPr>
          <a:xfrm>
            <a:off x="6901593" y="4819081"/>
            <a:ext cx="5187216" cy="2039086"/>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69AC27FC-941C-4368-BE17-15755811D3B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3154"/>
          <a:stretch/>
        </p:blipFill>
        <p:spPr>
          <a:xfrm rot="20457261">
            <a:off x="8186686" y="3891543"/>
            <a:ext cx="1079312" cy="2303945"/>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F21650CB-C8A4-4792-A3C3-34931852928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5857" r="43150" b="30522"/>
          <a:stretch/>
        </p:blipFill>
        <p:spPr>
          <a:xfrm rot="18970747">
            <a:off x="8901461" y="137996"/>
            <a:ext cx="1187480" cy="1119986"/>
          </a:xfrm>
          <a:prstGeom prst="rect">
            <a:avLst/>
          </a:prstGeom>
        </p:spPr>
      </p:pic>
      <p:pic>
        <p:nvPicPr>
          <p:cNvPr id="51" name="Picture 50" descr="Icon&#10;&#10;Description automatically generated">
            <a:extLst>
              <a:ext uri="{FF2B5EF4-FFF2-40B4-BE49-F238E27FC236}">
                <a16:creationId xmlns:a16="http://schemas.microsoft.com/office/drawing/2014/main" id="{177442AB-78D1-421F-8065-0437E621EE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172826" y="147603"/>
            <a:ext cx="922740" cy="922740"/>
          </a:xfrm>
          <a:prstGeom prst="rect">
            <a:avLst/>
          </a:prstGeom>
        </p:spPr>
      </p:pic>
      <p:pic>
        <p:nvPicPr>
          <p:cNvPr id="53" name="Picture 52">
            <a:extLst>
              <a:ext uri="{FF2B5EF4-FFF2-40B4-BE49-F238E27FC236}">
                <a16:creationId xmlns:a16="http://schemas.microsoft.com/office/drawing/2014/main" id="{EF9ED48C-14BA-4259-89CC-9ED07C91D3C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36550" y="-128066"/>
            <a:ext cx="1421765" cy="1421765"/>
          </a:xfrm>
          <a:prstGeom prst="rect">
            <a:avLst/>
          </a:prstGeom>
        </p:spPr>
      </p:pic>
      <p:sp>
        <p:nvSpPr>
          <p:cNvPr id="3" name="Oval 2">
            <a:hlinkClick r:id="rId8" action="ppaction://hlinksldjump"/>
            <a:extLst>
              <a:ext uri="{FF2B5EF4-FFF2-40B4-BE49-F238E27FC236}">
                <a16:creationId xmlns:a16="http://schemas.microsoft.com/office/drawing/2014/main" id="{7BEFC367-C7EF-47B4-8260-1A58DFFDEEE3}"/>
              </a:ext>
            </a:extLst>
          </p:cNvPr>
          <p:cNvSpPr/>
          <p:nvPr/>
        </p:nvSpPr>
        <p:spPr>
          <a:xfrm>
            <a:off x="7759158" y="1280691"/>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iny" panose="02000903060500060000" pitchFamily="2" charset="0"/>
                <a:ea typeface="+mn-ea"/>
                <a:cs typeface="+mn-cs"/>
              </a:rPr>
              <a:t>1</a:t>
            </a:r>
          </a:p>
        </p:txBody>
      </p:sp>
      <p:sp>
        <p:nvSpPr>
          <p:cNvPr id="19" name="Oval 18">
            <a:hlinkClick r:id="rId9" action="ppaction://hlinksldjump"/>
            <a:extLst>
              <a:ext uri="{FF2B5EF4-FFF2-40B4-BE49-F238E27FC236}">
                <a16:creationId xmlns:a16="http://schemas.microsoft.com/office/drawing/2014/main" id="{D2B29E0E-63C7-4950-9AAC-4448BAD6052C}"/>
              </a:ext>
            </a:extLst>
          </p:cNvPr>
          <p:cNvSpPr/>
          <p:nvPr/>
        </p:nvSpPr>
        <p:spPr>
          <a:xfrm>
            <a:off x="9167079" y="1302623"/>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oiny" panose="02000903060500060000" pitchFamily="2" charset="0"/>
                <a:ea typeface="+mn-ea"/>
                <a:cs typeface="+mn-cs"/>
              </a:rPr>
              <a:t>2</a:t>
            </a:r>
          </a:p>
        </p:txBody>
      </p:sp>
      <p:sp>
        <p:nvSpPr>
          <p:cNvPr id="20" name="Oval 19">
            <a:hlinkClick r:id="rId10" action="ppaction://hlinksldjump"/>
            <a:extLst>
              <a:ext uri="{FF2B5EF4-FFF2-40B4-BE49-F238E27FC236}">
                <a16:creationId xmlns:a16="http://schemas.microsoft.com/office/drawing/2014/main" id="{89DF8745-789F-4AD8-A714-D5AC5E5A07A8}"/>
              </a:ext>
            </a:extLst>
          </p:cNvPr>
          <p:cNvSpPr/>
          <p:nvPr/>
        </p:nvSpPr>
        <p:spPr>
          <a:xfrm>
            <a:off x="10339072" y="1337135"/>
            <a:ext cx="576547" cy="576547"/>
          </a:xfrm>
          <a:prstGeom prst="ellipse">
            <a:avLst/>
          </a:prstGeom>
          <a:solidFill>
            <a:srgbClr val="C00000"/>
          </a:solidFill>
          <a:ln>
            <a:solidFill>
              <a:srgbClr val="D82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oiny" panose="02000903060500060000" pitchFamily="2" charset="0"/>
                <a:ea typeface="+mn-ea"/>
                <a:cs typeface="+mn-cs"/>
              </a:rPr>
              <a:t>3</a:t>
            </a:r>
          </a:p>
        </p:txBody>
      </p:sp>
      <p:grpSp>
        <p:nvGrpSpPr>
          <p:cNvPr id="4" name="Group 3">
            <a:extLst>
              <a:ext uri="{FF2B5EF4-FFF2-40B4-BE49-F238E27FC236}">
                <a16:creationId xmlns:a16="http://schemas.microsoft.com/office/drawing/2014/main" id="{898144A9-1C94-43BC-86EC-4C5E490648DA}"/>
              </a:ext>
            </a:extLst>
          </p:cNvPr>
          <p:cNvGrpSpPr/>
          <p:nvPr/>
        </p:nvGrpSpPr>
        <p:grpSpPr>
          <a:xfrm>
            <a:off x="-5274128" y="3354649"/>
            <a:ext cx="2798458" cy="3256950"/>
            <a:chOff x="-5274128" y="3354649"/>
            <a:chExt cx="2798458" cy="3256950"/>
          </a:xfrm>
        </p:grpSpPr>
        <p:pic>
          <p:nvPicPr>
            <p:cNvPr id="23" name="Picture 22" descr="A picture containing toy, doll, vector graphics&#10;&#10;Description automatically generated">
              <a:extLst>
                <a:ext uri="{FF2B5EF4-FFF2-40B4-BE49-F238E27FC236}">
                  <a16:creationId xmlns:a16="http://schemas.microsoft.com/office/drawing/2014/main" id="{12A0B5CC-603C-4575-BA35-B69C56200DA5}"/>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274128" y="3354649"/>
              <a:ext cx="1939503" cy="3256950"/>
            </a:xfrm>
            <a:prstGeom prst="rect">
              <a:avLst/>
            </a:prstGeom>
          </p:spPr>
        </p:pic>
        <p:pic>
          <p:nvPicPr>
            <p:cNvPr id="24" name="Picture 23">
              <a:extLst>
                <a:ext uri="{FF2B5EF4-FFF2-40B4-BE49-F238E27FC236}">
                  <a16:creationId xmlns:a16="http://schemas.microsoft.com/office/drawing/2014/main" id="{26FCC17F-335E-413F-A52E-1FA60498E1D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897435" y="4272241"/>
              <a:ext cx="1421765" cy="1421765"/>
            </a:xfrm>
            <a:prstGeom prst="rect">
              <a:avLst/>
            </a:prstGeom>
          </p:spPr>
        </p:pic>
      </p:grpSp>
      <p:grpSp>
        <p:nvGrpSpPr>
          <p:cNvPr id="11" name="Group 10">
            <a:extLst>
              <a:ext uri="{FF2B5EF4-FFF2-40B4-BE49-F238E27FC236}">
                <a16:creationId xmlns:a16="http://schemas.microsoft.com/office/drawing/2014/main" id="{933B0917-C30F-4723-AA79-6AA85459332D}"/>
              </a:ext>
            </a:extLst>
          </p:cNvPr>
          <p:cNvGrpSpPr/>
          <p:nvPr/>
        </p:nvGrpSpPr>
        <p:grpSpPr>
          <a:xfrm>
            <a:off x="6672547" y="4743068"/>
            <a:ext cx="725876" cy="580673"/>
            <a:chOff x="-3527288" y="1751478"/>
            <a:chExt cx="725876" cy="580673"/>
          </a:xfrm>
        </p:grpSpPr>
        <p:sp>
          <p:nvSpPr>
            <p:cNvPr id="10" name="Oval 9">
              <a:extLst>
                <a:ext uri="{FF2B5EF4-FFF2-40B4-BE49-F238E27FC236}">
                  <a16:creationId xmlns:a16="http://schemas.microsoft.com/office/drawing/2014/main" id="{E1EE52DE-B9E9-43DF-BF29-A18403D7640F}"/>
                </a:ext>
              </a:extLst>
            </p:cNvPr>
            <p:cNvSpPr/>
            <p:nvPr/>
          </p:nvSpPr>
          <p:spPr>
            <a:xfrm>
              <a:off x="-3334625" y="17514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15C2F74A-4EDD-439B-8C00-58B2F9999036}"/>
                </a:ext>
              </a:extLst>
            </p:cNvPr>
            <p:cNvSpPr/>
            <p:nvPr/>
          </p:nvSpPr>
          <p:spPr>
            <a:xfrm>
              <a:off x="-3182225" y="19038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AC2FEB8-3A4B-4E58-A791-07775A96454A}"/>
                </a:ext>
              </a:extLst>
            </p:cNvPr>
            <p:cNvSpPr/>
            <p:nvPr/>
          </p:nvSpPr>
          <p:spPr>
            <a:xfrm>
              <a:off x="-3029825" y="20562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167A4E56-8D62-4DF2-9956-A79AF18A7E74}"/>
                </a:ext>
              </a:extLst>
            </p:cNvPr>
            <p:cNvSpPr/>
            <p:nvPr/>
          </p:nvSpPr>
          <p:spPr>
            <a:xfrm>
              <a:off x="-2877425" y="220867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0037651D-8648-469B-A96A-769BD9A65D17}"/>
                </a:ext>
              </a:extLst>
            </p:cNvPr>
            <p:cNvSpPr/>
            <p:nvPr/>
          </p:nvSpPr>
          <p:spPr>
            <a:xfrm>
              <a:off x="-3334626" y="1941884"/>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88D32F1-009E-45FA-9156-8318917EF143}"/>
                </a:ext>
              </a:extLst>
            </p:cNvPr>
            <p:cNvSpPr/>
            <p:nvPr/>
          </p:nvSpPr>
          <p:spPr>
            <a:xfrm>
              <a:off x="-3205719" y="2056277"/>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EF9355EF-D4C7-4828-A5DB-B480AE1544BF}"/>
                </a:ext>
              </a:extLst>
            </p:cNvPr>
            <p:cNvSpPr/>
            <p:nvPr/>
          </p:nvSpPr>
          <p:spPr>
            <a:xfrm>
              <a:off x="-3527288" y="1913740"/>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7BA2F109-E92A-42A0-B6F8-D382AD5D8255}"/>
                </a:ext>
              </a:extLst>
            </p:cNvPr>
            <p:cNvSpPr/>
            <p:nvPr/>
          </p:nvSpPr>
          <p:spPr>
            <a:xfrm>
              <a:off x="-3451275" y="2071963"/>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92D769E0-6DAD-4A54-A614-FDBE94EF7E62}"/>
                </a:ext>
              </a:extLst>
            </p:cNvPr>
            <p:cNvSpPr/>
            <p:nvPr/>
          </p:nvSpPr>
          <p:spPr>
            <a:xfrm>
              <a:off x="-3375262" y="2230186"/>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E426FD5A-5F03-4B6A-99C1-22016C2029CC}"/>
                </a:ext>
              </a:extLst>
            </p:cNvPr>
            <p:cNvSpPr/>
            <p:nvPr/>
          </p:nvSpPr>
          <p:spPr>
            <a:xfrm>
              <a:off x="-3167713" y="2256138"/>
              <a:ext cx="76013" cy="760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descr="A picture containing toy, doll, vector graphics&#10;&#10;Description automatically generated">
            <a:extLst>
              <a:ext uri="{FF2B5EF4-FFF2-40B4-BE49-F238E27FC236}">
                <a16:creationId xmlns:a16="http://schemas.microsoft.com/office/drawing/2014/main" id="{C499C451-A70B-4909-A4D2-F84CB29CF1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50181" y="3429000"/>
            <a:ext cx="2970488" cy="3256950"/>
          </a:xfrm>
          <a:prstGeom prst="rect">
            <a:avLst/>
          </a:prstGeom>
        </p:spPr>
      </p:pic>
      <p:grpSp>
        <p:nvGrpSpPr>
          <p:cNvPr id="13" name="Group 12">
            <a:extLst>
              <a:ext uri="{FF2B5EF4-FFF2-40B4-BE49-F238E27FC236}">
                <a16:creationId xmlns:a16="http://schemas.microsoft.com/office/drawing/2014/main" id="{936F46E1-B23F-4243-B1F8-47583ACF9ECA}"/>
              </a:ext>
            </a:extLst>
          </p:cNvPr>
          <p:cNvGrpSpPr/>
          <p:nvPr/>
        </p:nvGrpSpPr>
        <p:grpSpPr>
          <a:xfrm>
            <a:off x="-5211181" y="6305606"/>
            <a:ext cx="2622370" cy="3256950"/>
            <a:chOff x="-5211181" y="6305606"/>
            <a:chExt cx="2622370" cy="3256950"/>
          </a:xfrm>
        </p:grpSpPr>
        <p:pic>
          <p:nvPicPr>
            <p:cNvPr id="57" name="Picture 56" descr="A picture containing toy, doll, vector graphics&#10;&#10;Description automatically generated">
              <a:extLst>
                <a:ext uri="{FF2B5EF4-FFF2-40B4-BE49-F238E27FC236}">
                  <a16:creationId xmlns:a16="http://schemas.microsoft.com/office/drawing/2014/main" id="{B3E17B69-3157-438F-897E-D7F17F56D3EE}"/>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211181" y="6305606"/>
              <a:ext cx="1939503" cy="3256950"/>
            </a:xfrm>
            <a:prstGeom prst="rect">
              <a:avLst/>
            </a:prstGeom>
          </p:spPr>
        </p:pic>
        <p:pic>
          <p:nvPicPr>
            <p:cNvPr id="54" name="Picture 53" descr="Icon&#10;&#10;Description automatically generated">
              <a:extLst>
                <a:ext uri="{FF2B5EF4-FFF2-40B4-BE49-F238E27FC236}">
                  <a16:creationId xmlns:a16="http://schemas.microsoft.com/office/drawing/2014/main" id="{377DB78F-00F3-4A53-BADE-FE9F342602F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11551" y="7297550"/>
              <a:ext cx="922740" cy="922740"/>
            </a:xfrm>
            <a:prstGeom prst="rect">
              <a:avLst/>
            </a:prstGeom>
          </p:spPr>
        </p:pic>
      </p:grpSp>
      <p:grpSp>
        <p:nvGrpSpPr>
          <p:cNvPr id="14" name="Group 13">
            <a:extLst>
              <a:ext uri="{FF2B5EF4-FFF2-40B4-BE49-F238E27FC236}">
                <a16:creationId xmlns:a16="http://schemas.microsoft.com/office/drawing/2014/main" id="{29EF6CDC-A449-4C73-8A62-998836D56671}"/>
              </a:ext>
            </a:extLst>
          </p:cNvPr>
          <p:cNvGrpSpPr/>
          <p:nvPr/>
        </p:nvGrpSpPr>
        <p:grpSpPr>
          <a:xfrm>
            <a:off x="-5331748" y="-457614"/>
            <a:ext cx="2882569" cy="3256950"/>
            <a:chOff x="-5331748" y="-457614"/>
            <a:chExt cx="2882569" cy="3256950"/>
          </a:xfrm>
        </p:grpSpPr>
        <p:pic>
          <p:nvPicPr>
            <p:cNvPr id="47" name="Picture 46" descr="A picture containing toy, doll, vector graphics&#10;&#10;Description automatically generated">
              <a:extLst>
                <a:ext uri="{FF2B5EF4-FFF2-40B4-BE49-F238E27FC236}">
                  <a16:creationId xmlns:a16="http://schemas.microsoft.com/office/drawing/2014/main" id="{8E3C66FE-EBDE-4DD3-824D-5CEFC4723EA4}"/>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5331748" y="-457614"/>
              <a:ext cx="1939503" cy="3256950"/>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E4BF1A68-FFD2-4CCF-B28A-DC71C75AADE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15944" r="43150" b="29315"/>
            <a:stretch/>
          </p:blipFill>
          <p:spPr>
            <a:xfrm rot="18970747">
              <a:off x="-3636659" y="483846"/>
              <a:ext cx="1187480" cy="1143433"/>
            </a:xfrm>
            <a:prstGeom prst="rect">
              <a:avLst/>
            </a:prstGeom>
          </p:spPr>
        </p:pic>
      </p:grpSp>
      <p:grpSp>
        <p:nvGrpSpPr>
          <p:cNvPr id="15" name="Group 14">
            <a:extLst>
              <a:ext uri="{FF2B5EF4-FFF2-40B4-BE49-F238E27FC236}">
                <a16:creationId xmlns:a16="http://schemas.microsoft.com/office/drawing/2014/main" id="{725EDCDA-8332-4DC3-8E74-AA5D29355177}"/>
              </a:ext>
            </a:extLst>
          </p:cNvPr>
          <p:cNvGrpSpPr/>
          <p:nvPr/>
        </p:nvGrpSpPr>
        <p:grpSpPr>
          <a:xfrm>
            <a:off x="-3059393" y="389077"/>
            <a:ext cx="2696690" cy="3256950"/>
            <a:chOff x="-3059393" y="389077"/>
            <a:chExt cx="2696690" cy="3256950"/>
          </a:xfrm>
        </p:grpSpPr>
        <p:pic>
          <p:nvPicPr>
            <p:cNvPr id="49" name="Picture 48" descr="A picture containing toy, doll, vector graphics&#10;&#10;Description automatically generated">
              <a:extLst>
                <a:ext uri="{FF2B5EF4-FFF2-40B4-BE49-F238E27FC236}">
                  <a16:creationId xmlns:a16="http://schemas.microsoft.com/office/drawing/2014/main" id="{2BF69466-72B1-4D68-85B8-FF385032363E}"/>
                </a:ext>
              </a:extLst>
            </p:cNvPr>
            <p:cNvPicPr>
              <a:picLocks noChangeAspect="1"/>
            </p:cNvPicPr>
            <p:nvPr/>
          </p:nvPicPr>
          <p:blipFill rotWithShape="1">
            <a:blip r:embed="rId11">
              <a:extLst>
                <a:ext uri="{28A0092B-C50C-407E-A947-70E740481C1C}">
                  <a14:useLocalDpi xmlns:a14="http://schemas.microsoft.com/office/drawing/2010/main" val="0"/>
                </a:ext>
              </a:extLst>
            </a:blip>
            <a:srcRect r="34708"/>
            <a:stretch/>
          </p:blipFill>
          <p:spPr>
            <a:xfrm>
              <a:off x="-3059393" y="389077"/>
              <a:ext cx="1939503" cy="3256950"/>
            </a:xfrm>
            <a:prstGeom prst="rect">
              <a:avLst/>
            </a:prstGeom>
          </p:spPr>
        </p:pic>
        <p:pic>
          <p:nvPicPr>
            <p:cNvPr id="67" name="Picture 66" descr="A picture containing basket, container&#10;&#10;Description automatically generated">
              <a:extLst>
                <a:ext uri="{FF2B5EF4-FFF2-40B4-BE49-F238E27FC236}">
                  <a16:creationId xmlns:a16="http://schemas.microsoft.com/office/drawing/2014/main" id="{2143F4CC-09A1-44EA-9DBD-F3648A13618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446216" y="1543048"/>
              <a:ext cx="1083513" cy="1083513"/>
            </a:xfrm>
            <a:prstGeom prst="rect">
              <a:avLst/>
            </a:prstGeom>
          </p:spPr>
        </p:pic>
      </p:grpSp>
      <p:sp>
        <p:nvSpPr>
          <p:cNvPr id="28" name="AutoShape 2" descr="Yenp (yenp4942) - Hồ sơ | Pinterest">
            <a:extLst>
              <a:ext uri="{FF2B5EF4-FFF2-40B4-BE49-F238E27FC236}">
                <a16:creationId xmlns:a16="http://schemas.microsoft.com/office/drawing/2014/main" id="{1A6287E5-F24F-4D2A-A33E-9A31B8278F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6" name="Picture 45" descr="Graphical user interface&#10;&#10;Description automatically generated with low confidence">
            <a:extLst>
              <a:ext uri="{FF2B5EF4-FFF2-40B4-BE49-F238E27FC236}">
                <a16:creationId xmlns:a16="http://schemas.microsoft.com/office/drawing/2014/main" id="{2484F56D-2ABB-4C08-8DAF-2332CA9124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5839" y="2145803"/>
            <a:ext cx="4380850" cy="961515"/>
          </a:xfrm>
          <a:prstGeom prst="rect">
            <a:avLst/>
          </a:prstGeom>
        </p:spPr>
      </p:pic>
      <p:sp>
        <p:nvSpPr>
          <p:cNvPr id="48" name="AutoShape 4" descr="Ghim trên Gif">
            <a:extLst>
              <a:ext uri="{FF2B5EF4-FFF2-40B4-BE49-F238E27FC236}">
                <a16:creationId xmlns:a16="http://schemas.microsoft.com/office/drawing/2014/main" id="{7D1AA651-ABB5-4237-BF3E-50BFD4B8521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Ghim trên Gif">
            <a:hlinkClick r:id="rId14" action="ppaction://hlinksldjump"/>
            <a:extLst>
              <a:ext uri="{FF2B5EF4-FFF2-40B4-BE49-F238E27FC236}">
                <a16:creationId xmlns:a16="http://schemas.microsoft.com/office/drawing/2014/main" id="{2E2671D2-BFFA-46B1-84F4-6F5E303E089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788980" y="2964731"/>
            <a:ext cx="3646601" cy="364660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98EA5F0E-895B-4F9D-8CED-BDC65B7B1F4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7455" y="5009487"/>
            <a:ext cx="1807415" cy="1551916"/>
          </a:xfrm>
          <a:prstGeom prst="rect">
            <a:avLst/>
          </a:prstGeom>
        </p:spPr>
      </p:pic>
      <p:pic>
        <p:nvPicPr>
          <p:cNvPr id="72" name="Picture 71">
            <a:extLst>
              <a:ext uri="{FF2B5EF4-FFF2-40B4-BE49-F238E27FC236}">
                <a16:creationId xmlns:a16="http://schemas.microsoft.com/office/drawing/2014/main" id="{A4C2E574-A2BC-4FCE-82B1-C5B3EFE05F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51646" y="5009487"/>
            <a:ext cx="1807415" cy="1551916"/>
          </a:xfrm>
          <a:prstGeom prst="rect">
            <a:avLst/>
          </a:prstGeom>
        </p:spPr>
      </p:pic>
      <p:pic>
        <p:nvPicPr>
          <p:cNvPr id="73" name="Picture 72">
            <a:extLst>
              <a:ext uri="{FF2B5EF4-FFF2-40B4-BE49-F238E27FC236}">
                <a16:creationId xmlns:a16="http://schemas.microsoft.com/office/drawing/2014/main" id="{86064FF3-0C94-45E4-997C-FD77D886556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63961" y="5085873"/>
            <a:ext cx="1807415" cy="1551916"/>
          </a:xfrm>
          <a:prstGeom prst="rect">
            <a:avLst/>
          </a:prstGeom>
        </p:spPr>
      </p:pic>
      <p:sp>
        <p:nvSpPr>
          <p:cNvPr id="12" name="TextBox 11">
            <a:extLst>
              <a:ext uri="{FF2B5EF4-FFF2-40B4-BE49-F238E27FC236}">
                <a16:creationId xmlns:a16="http://schemas.microsoft.com/office/drawing/2014/main" id="{D0C9387F-A0F2-4BE5-B9C4-D2825DD1B3B0}"/>
              </a:ext>
            </a:extLst>
          </p:cNvPr>
          <p:cNvSpPr txBox="1"/>
          <p:nvPr/>
        </p:nvSpPr>
        <p:spPr>
          <a:xfrm>
            <a:off x="4739206" y="2059276"/>
            <a:ext cx="719299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38100">
                  <a:solidFill>
                    <a:prstClr val="black"/>
                  </a:solidFill>
                </a:ln>
                <a:solidFill>
                  <a:srgbClr val="FFC000"/>
                </a:solidFill>
                <a:effectLst/>
                <a:uLnTx/>
                <a:uFillTx/>
                <a:latin typeface="SVN-Cheeseburga" pitchFamily="50" charset="0"/>
                <a:ea typeface="+mn-ea"/>
                <a:cs typeface="+mn-cs"/>
              </a:rPr>
              <a:t>THU HOẠCH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38100">
                  <a:solidFill>
                    <a:prstClr val="black"/>
                  </a:solidFill>
                </a:ln>
                <a:solidFill>
                  <a:srgbClr val="FFC000"/>
                </a:solidFill>
                <a:effectLst/>
                <a:uLnTx/>
                <a:uFillTx/>
                <a:latin typeface="SVN-Cheeseburga" pitchFamily="50" charset="0"/>
                <a:ea typeface="+mn-ea"/>
                <a:cs typeface="+mn-cs"/>
              </a:rPr>
              <a:t>BÍ ĐỎ</a:t>
            </a:r>
          </a:p>
        </p:txBody>
      </p:sp>
      <p:sp>
        <p:nvSpPr>
          <p:cNvPr id="50" name="TextBox 49">
            <a:extLst>
              <a:ext uri="{FF2B5EF4-FFF2-40B4-BE49-F238E27FC236}">
                <a16:creationId xmlns:a16="http://schemas.microsoft.com/office/drawing/2014/main" id="{3C27FE99-298B-478E-9C6B-F3BA35A14C05}"/>
              </a:ext>
            </a:extLst>
          </p:cNvPr>
          <p:cNvSpPr txBox="1"/>
          <p:nvPr/>
        </p:nvSpPr>
        <p:spPr>
          <a:xfrm>
            <a:off x="-1097792" y="-69082"/>
            <a:ext cx="71929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38100">
                  <a:solidFill>
                    <a:srgbClr val="FFC000"/>
                  </a:solidFill>
                </a:ln>
                <a:solidFill>
                  <a:srgbClr val="0070C0"/>
                </a:solidFill>
                <a:effectLst/>
                <a:uLnTx/>
                <a:uFillTx/>
                <a:latin typeface="#Li-N UTM Cookies" panose="02040603050506020204" pitchFamily="18" charset="0"/>
                <a:ea typeface="+mn-ea"/>
                <a:cs typeface="+mn-cs"/>
              </a:rPr>
              <a:t>Trò chơi</a:t>
            </a:r>
          </a:p>
        </p:txBody>
      </p:sp>
      <p:sp>
        <p:nvSpPr>
          <p:cNvPr id="2" name="Arrow: Right 1">
            <a:hlinkClick r:id="rId17" action="ppaction://hlinksldjump"/>
            <a:extLst>
              <a:ext uri="{FF2B5EF4-FFF2-40B4-BE49-F238E27FC236}">
                <a16:creationId xmlns:a16="http://schemas.microsoft.com/office/drawing/2014/main" id="{B11301CE-03DF-27E7-F69D-4539C540D2D4}"/>
              </a:ext>
            </a:extLst>
          </p:cNvPr>
          <p:cNvSpPr/>
          <p:nvPr/>
        </p:nvSpPr>
        <p:spPr>
          <a:xfrm>
            <a:off x="-24485" y="231955"/>
            <a:ext cx="860460" cy="638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3155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01575 0.62315 L 0.88841 0.62824 " pathEditMode="relative" rAng="0" ptsTypes="AA">
                                      <p:cBhvr>
                                        <p:cTn id="26" dur="2000" fill="hold"/>
                                        <p:tgtEl>
                                          <p:spTgt spid="14"/>
                                        </p:tgtEl>
                                        <p:attrNameLst>
                                          <p:attrName>ppt_x</p:attrName>
                                          <p:attrName>ppt_y</p:attrName>
                                        </p:attrNameLst>
                                      </p:cBhvr>
                                      <p:rCtr x="43633" y="255"/>
                                    </p:animMotion>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1250"/>
                                        <p:tgtEl>
                                          <p:spTgt spid="33"/>
                                        </p:tgtEl>
                                      </p:cBhvr>
                                    </p:animEffect>
                                  </p:childTnLst>
                                </p:cTn>
                              </p:par>
                            </p:childTnLst>
                          </p:cTn>
                        </p:par>
                        <p:par>
                          <p:cTn id="31" fill="hold">
                            <p:stCondLst>
                              <p:cond delay="3250"/>
                            </p:stCondLst>
                            <p:childTnLst>
                              <p:par>
                                <p:cTn id="32" presetID="10" presetClass="exit" presetSubtype="0" fill="hold" nodeType="afterEffect">
                                  <p:stCondLst>
                                    <p:cond delay="0"/>
                                  </p:stCondLst>
                                  <p:childTnLst>
                                    <p:animEffect transition="out" filter="fade">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childTnLst>
                          </p:cTn>
                        </p:par>
                        <p:par>
                          <p:cTn id="35" fill="hold">
                            <p:stCondLst>
                              <p:cond delay="3750"/>
                            </p:stCondLst>
                            <p:childTnLst>
                              <p:par>
                                <p:cTn id="36" presetID="2" presetClass="exit" presetSubtype="2" fill="hold" nodeType="afterEffect">
                                  <p:stCondLst>
                                    <p:cond delay="0"/>
                                  </p:stCondLst>
                                  <p:childTnLst>
                                    <p:anim calcmode="lin" valueType="num">
                                      <p:cBhvr additive="base">
                                        <p:cTn id="37" dur="1000"/>
                                        <p:tgtEl>
                                          <p:spTgt spid="14"/>
                                        </p:tgtEl>
                                        <p:attrNameLst>
                                          <p:attrName>ppt_x</p:attrName>
                                        </p:attrNameLst>
                                      </p:cBhvr>
                                      <p:tavLst>
                                        <p:tav tm="0">
                                          <p:val>
                                            <p:strVal val="ppt_x"/>
                                          </p:val>
                                        </p:tav>
                                        <p:tav tm="100000">
                                          <p:val>
                                            <p:strVal val="1+ppt_w/2"/>
                                          </p:val>
                                        </p:tav>
                                      </p:tavLst>
                                    </p:anim>
                                    <p:anim calcmode="lin" valueType="num">
                                      <p:cBhvr additive="base">
                                        <p:cTn id="38" dur="1000"/>
                                        <p:tgtEl>
                                          <p:spTgt spid="14"/>
                                        </p:tgtEl>
                                        <p:attrNameLst>
                                          <p:attrName>ppt_y</p:attrName>
                                        </p:attrNameLst>
                                      </p:cBhvr>
                                      <p:tavLst>
                                        <p:tav tm="0">
                                          <p:val>
                                            <p:strVal val="ppt_y"/>
                                          </p:val>
                                        </p:tav>
                                        <p:tav tm="100000">
                                          <p:val>
                                            <p:strVal val="ppt_y"/>
                                          </p:val>
                                        </p:tav>
                                      </p:tavLst>
                                    </p:anim>
                                    <p:set>
                                      <p:cBhvr>
                                        <p:cTn id="39" dur="1" fill="hold">
                                          <p:stCondLst>
                                            <p:cond delay="9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4075 0.44259 L 0.71289 0.44259 " pathEditMode="relative" rAng="0" ptsTypes="AA">
                                      <p:cBhvr>
                                        <p:cTn id="43" dur="2000" fill="hold"/>
                                        <p:tgtEl>
                                          <p:spTgt spid="15"/>
                                        </p:tgtEl>
                                        <p:attrNameLst>
                                          <p:attrName>ppt_x</p:attrName>
                                          <p:attrName>ppt_y</p:attrName>
                                        </p:attrNameLst>
                                      </p:cBhvr>
                                      <p:rCtr x="33607" y="0"/>
                                    </p:animMotion>
                                  </p:childTnLst>
                                </p:cTn>
                              </p:par>
                            </p:childTnLst>
                          </p:cTn>
                        </p:par>
                        <p:par>
                          <p:cTn id="44" fill="hold">
                            <p:stCondLst>
                              <p:cond delay="2000"/>
                            </p:stCondLst>
                            <p:childTnLst>
                              <p:par>
                                <p:cTn id="45" presetID="2" presetClass="exit" presetSubtype="2" fill="hold" nodeType="afterEffect">
                                  <p:stCondLst>
                                    <p:cond delay="0"/>
                                  </p:stCondLst>
                                  <p:childTnLst>
                                    <p:anim calcmode="lin" valueType="num">
                                      <p:cBhvr additive="base">
                                        <p:cTn id="46" dur="1000"/>
                                        <p:tgtEl>
                                          <p:spTgt spid="15"/>
                                        </p:tgtEl>
                                        <p:attrNameLst>
                                          <p:attrName>ppt_x</p:attrName>
                                        </p:attrNameLst>
                                      </p:cBhvr>
                                      <p:tavLst>
                                        <p:tav tm="0">
                                          <p:val>
                                            <p:strVal val="ppt_x"/>
                                          </p:val>
                                        </p:tav>
                                        <p:tav tm="100000">
                                          <p:val>
                                            <p:strVal val="1+ppt_w/2"/>
                                          </p:val>
                                        </p:tav>
                                      </p:tavLst>
                                    </p:anim>
                                    <p:anim calcmode="lin" valueType="num">
                                      <p:cBhvr additive="base">
                                        <p:cTn id="47" dur="1000"/>
                                        <p:tgtEl>
                                          <p:spTgt spid="15"/>
                                        </p:tgtEl>
                                        <p:attrNameLst>
                                          <p:attrName>ppt_y</p:attrName>
                                        </p:attrNameLst>
                                      </p:cBhvr>
                                      <p:tavLst>
                                        <p:tav tm="0">
                                          <p:val>
                                            <p:strVal val="ppt_y"/>
                                          </p:val>
                                        </p:tav>
                                        <p:tav tm="100000">
                                          <p:val>
                                            <p:strVal val="ppt_y"/>
                                          </p:val>
                                        </p:tav>
                                      </p:tavLst>
                                    </p:anim>
                                    <p:set>
                                      <p:cBhvr>
                                        <p:cTn id="48" dur="1" fill="hold">
                                          <p:stCondLst>
                                            <p:cond delay="999"/>
                                          </p:stCondLst>
                                        </p:cTn>
                                        <p:tgtEl>
                                          <p:spTgt spid="15"/>
                                        </p:tgtEl>
                                        <p:attrNameLst>
                                          <p:attrName>style.visibility</p:attrName>
                                        </p:attrNameLst>
                                      </p:cBhvr>
                                      <p:to>
                                        <p:strVal val="hidden"/>
                                      </p:to>
                                    </p:set>
                                  </p:childTnLst>
                                </p:cTn>
                              </p:par>
                            </p:childTnLst>
                          </p:cTn>
                        </p:par>
                        <p:par>
                          <p:cTn id="49" fill="hold">
                            <p:stCondLst>
                              <p:cond delay="3000"/>
                            </p:stCondLst>
                            <p:childTnLst>
                              <p:par>
                                <p:cTn id="50" presetID="53" presetClass="entr" presetSubtype="16" fill="hold"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500" fill="hold"/>
                                        <p:tgtEl>
                                          <p:spTgt spid="46"/>
                                        </p:tgtEl>
                                        <p:attrNameLst>
                                          <p:attrName>ppt_w</p:attrName>
                                        </p:attrNameLst>
                                      </p:cBhvr>
                                      <p:tavLst>
                                        <p:tav tm="0">
                                          <p:val>
                                            <p:fltVal val="0"/>
                                          </p:val>
                                        </p:tav>
                                        <p:tav tm="100000">
                                          <p:val>
                                            <p:strVal val="#ppt_w"/>
                                          </p:val>
                                        </p:tav>
                                      </p:tavLst>
                                    </p:anim>
                                    <p:anim calcmode="lin" valueType="num">
                                      <p:cBhvr>
                                        <p:cTn id="53" dur="500" fill="hold"/>
                                        <p:tgtEl>
                                          <p:spTgt spid="46"/>
                                        </p:tgtEl>
                                        <p:attrNameLst>
                                          <p:attrName>ppt_h</p:attrName>
                                        </p:attrNameLst>
                                      </p:cBhvr>
                                      <p:tavLst>
                                        <p:tav tm="0">
                                          <p:val>
                                            <p:fltVal val="0"/>
                                          </p:val>
                                        </p:tav>
                                        <p:tav tm="100000">
                                          <p:val>
                                            <p:strVal val="#ppt_h"/>
                                          </p:val>
                                        </p:tav>
                                      </p:tavLst>
                                    </p:anim>
                                    <p:animEffect transition="in" filter="fade">
                                      <p:cBhvr>
                                        <p:cTn id="54" dur="500"/>
                                        <p:tgtEl>
                                          <p:spTgt spid="46"/>
                                        </p:tgtEl>
                                      </p:cBhvr>
                                    </p:animEffect>
                                  </p:childTnLst>
                                </p:cTn>
                              </p:par>
                              <p:par>
                                <p:cTn id="55" presetID="53" presetClass="entr" presetSubtype="16"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53"/>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1.66667E-6 -3.7037E-7 L 0.83464 0.00069 " pathEditMode="relative" rAng="0" ptsTypes="AA">
                                      <p:cBhvr>
                                        <p:cTn id="64" dur="2000" fill="hold"/>
                                        <p:tgtEl>
                                          <p:spTgt spid="4"/>
                                        </p:tgtEl>
                                        <p:attrNameLst>
                                          <p:attrName>ppt_x</p:attrName>
                                          <p:attrName>ppt_y</p:attrName>
                                        </p:attrNameLst>
                                      </p:cBhvr>
                                      <p:rCtr x="41732" y="23"/>
                                    </p:animMotion>
                                  </p:childTnLst>
                                </p:cTn>
                              </p:par>
                              <p:par>
                                <p:cTn id="65" presetID="18" presetClass="exit" presetSubtype="12" fill="hold" grpId="1" nodeType="withEffect">
                                  <p:stCondLst>
                                    <p:cond delay="0"/>
                                  </p:stCondLst>
                                  <p:childTnLst>
                                    <p:animEffect transition="out" filter="strips(downLeft)">
                                      <p:cBhvr>
                                        <p:cTn id="66" dur="500"/>
                                        <p:tgtEl>
                                          <p:spTgt spid="3"/>
                                        </p:tgtEl>
                                      </p:cBhvr>
                                    </p:animEffect>
                                    <p:set>
                                      <p:cBhvr>
                                        <p:cTn id="67" dur="1" fill="hold">
                                          <p:stCondLst>
                                            <p:cond delay="499"/>
                                          </p:stCondLst>
                                        </p:cTn>
                                        <p:tgtEl>
                                          <p:spTgt spid="3"/>
                                        </p:tgtEl>
                                        <p:attrNameLst>
                                          <p:attrName>style.visibility</p:attrName>
                                        </p:attrNameLst>
                                      </p:cBhvr>
                                      <p:to>
                                        <p:strVal val="hidden"/>
                                      </p:to>
                                    </p:set>
                                  </p:childTnLst>
                                </p:cTn>
                              </p:par>
                            </p:childTnLst>
                          </p:cTn>
                        </p:par>
                        <p:par>
                          <p:cTn id="68" fill="hold">
                            <p:stCondLst>
                              <p:cond delay="2000"/>
                            </p:stCondLst>
                            <p:childTnLst>
                              <p:par>
                                <p:cTn id="69" presetID="1" presetClass="entr" presetSubtype="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p:stCondLst>
                              <p:cond delay="2000"/>
                            </p:stCondLst>
                            <p:childTnLst>
                              <p:par>
                                <p:cTn id="72" presetID="0" presetClass="path" presetSubtype="0" accel="50000" decel="50000" fill="hold" nodeType="afterEffect">
                                  <p:stCondLst>
                                    <p:cond delay="0"/>
                                  </p:stCondLst>
                                  <p:childTnLst>
                                    <p:animMotion origin="layout" path="M -0.00429 0.00278 L -0.00429 0.00278 C 0.00196 -0.01181 0.01328 -0.04121 0.02305 -0.05486 C 0.03047 -0.06528 0.03815 -0.07523 0.04636 -0.0838 C 0.06016 -0.09815 0.06498 -0.10486 0.07969 -0.11435 C 0.08633 -0.11852 0.0931 -0.12315 0.1 -0.12523 C 0.10769 -0.12732 0.1155 -0.12639 0.12331 -0.12685 C 0.13073 -0.12639 0.13828 -0.12778 0.14558 -0.12523 C 0.15339 -0.12246 0.16055 -0.11621 0.16784 -0.11065 C 0.20013 -0.08704 0.17448 -0.10301 0.20235 -0.08009 C 0.20664 -0.07662 0.21107 -0.07408 0.2155 -0.07107 C 0.21823 -0.0669 0.22149 -0.06366 0.22357 -0.05857 C 0.22995 -0.04306 0.23203 -0.03426 0.23477 -0.01875 C 0.23542 -0.01459 0.23607 -0.01042 0.23685 -0.00625 C 0.23568 0.08935 0.23581 0.05393 0.23581 0.10023 L 0.23581 0.10023 " pathEditMode="relative" ptsTypes="AAAAAAAAAAAAAAAA">
                                      <p:cBhvr>
                                        <p:cTn id="73" dur="2000" fill="hold"/>
                                        <p:tgtEl>
                                          <p:spTgt spid="11"/>
                                        </p:tgtEl>
                                        <p:attrNameLst>
                                          <p:attrName>ppt_x</p:attrName>
                                          <p:attrName>ppt_y</p:attrName>
                                        </p:attrNameLst>
                                      </p:cBhvr>
                                    </p:animMotion>
                                  </p:childTnLst>
                                </p:cTn>
                              </p:par>
                            </p:childTnLst>
                          </p:cTn>
                        </p:par>
                        <p:par>
                          <p:cTn id="74" fill="hold">
                            <p:stCondLst>
                              <p:cond delay="4000"/>
                            </p:stCondLst>
                            <p:childTnLst>
                              <p:par>
                                <p:cTn id="75" presetID="1" presetClass="exit" presetSubtype="0" fill="hold" nodeType="afterEffect">
                                  <p:stCondLst>
                                    <p:cond delay="0"/>
                                  </p:stCondLst>
                                  <p:childTnLst>
                                    <p:set>
                                      <p:cBhvr>
                                        <p:cTn id="76" dur="1" fill="hold">
                                          <p:stCondLst>
                                            <p:cond delay="0"/>
                                          </p:stCondLst>
                                        </p:cTn>
                                        <p:tgtEl>
                                          <p:spTgt spid="11"/>
                                        </p:tgtEl>
                                        <p:attrNameLst>
                                          <p:attrName>style.visibility</p:attrName>
                                        </p:attrNameLst>
                                      </p:cBhvr>
                                      <p:to>
                                        <p:strVal val="hidden"/>
                                      </p:to>
                                    </p:set>
                                  </p:childTnLst>
                                </p:cTn>
                              </p:par>
                            </p:childTnLst>
                          </p:cTn>
                        </p:par>
                        <p:par>
                          <p:cTn id="77" fill="hold">
                            <p:stCondLst>
                              <p:cond delay="4000"/>
                            </p:stCondLst>
                            <p:childTnLst>
                              <p:par>
                                <p:cTn id="78" presetID="2" presetClass="exit" presetSubtype="2" fill="hold" nodeType="afterEffect">
                                  <p:stCondLst>
                                    <p:cond delay="0"/>
                                  </p:stCondLst>
                                  <p:childTnLst>
                                    <p:anim calcmode="lin" valueType="num">
                                      <p:cBhvr additive="base">
                                        <p:cTn id="79" dur="1000"/>
                                        <p:tgtEl>
                                          <p:spTgt spid="4"/>
                                        </p:tgtEl>
                                        <p:attrNameLst>
                                          <p:attrName>ppt_x</p:attrName>
                                        </p:attrNameLst>
                                      </p:cBhvr>
                                      <p:tavLst>
                                        <p:tav tm="0">
                                          <p:val>
                                            <p:strVal val="ppt_x"/>
                                          </p:val>
                                        </p:tav>
                                        <p:tav tm="100000">
                                          <p:val>
                                            <p:strVal val="1+ppt_w/2"/>
                                          </p:val>
                                        </p:tav>
                                      </p:tavLst>
                                    </p:anim>
                                    <p:anim calcmode="lin" valueType="num">
                                      <p:cBhvr additive="base">
                                        <p:cTn id="80" dur="1000"/>
                                        <p:tgtEl>
                                          <p:spTgt spid="4"/>
                                        </p:tgtEl>
                                        <p:attrNameLst>
                                          <p:attrName>ppt_y</p:attrName>
                                        </p:attrNameLst>
                                      </p:cBhvr>
                                      <p:tavLst>
                                        <p:tav tm="0">
                                          <p:val>
                                            <p:strVal val="ppt_y"/>
                                          </p:val>
                                        </p:tav>
                                        <p:tav tm="100000">
                                          <p:val>
                                            <p:strVal val="ppt_y"/>
                                          </p:val>
                                        </p:tav>
                                      </p:tavLst>
                                    </p:anim>
                                    <p:set>
                                      <p:cBhvr>
                                        <p:cTn id="81" dur="1" fill="hold">
                                          <p:stCondLst>
                                            <p:cond delay="999"/>
                                          </p:stCondLst>
                                        </p:cTn>
                                        <p:tgtEl>
                                          <p:spTgt spid="4"/>
                                        </p:tgtEl>
                                        <p:attrNameLst>
                                          <p:attrName>style.visibility</p:attrName>
                                        </p:attrNameLst>
                                      </p:cBhvr>
                                      <p:to>
                                        <p:strVal val="hidden"/>
                                      </p:to>
                                    </p:set>
                                  </p:childTnLst>
                                </p:cTn>
                              </p:par>
                            </p:childTnLst>
                          </p:cTn>
                        </p:par>
                        <p:par>
                          <p:cTn id="82" fill="hold">
                            <p:stCondLst>
                              <p:cond delay="5000"/>
                            </p:stCondLst>
                            <p:childTnLst>
                              <p:par>
                                <p:cTn id="83" presetID="6" presetClass="entr" presetSubtype="16" fill="hold" nodeType="after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circle(in)">
                                      <p:cBhvr>
                                        <p:cTn id="85" dur="2000"/>
                                        <p:tgtEl>
                                          <p:spTgt spid="64"/>
                                        </p:tgtEl>
                                      </p:cBhvr>
                                    </p:animEffect>
                                  </p:childTnLst>
                                </p:cTn>
                              </p:par>
                            </p:childTnLst>
                          </p:cTn>
                        </p:par>
                      </p:childTnLst>
                    </p:cTn>
                  </p:par>
                </p:childTnLst>
              </p:cTn>
              <p:nextCondLst>
                <p:cond evt="onClick" delay="0">
                  <p:tgtEl>
                    <p:spTgt spid="53"/>
                  </p:tgtEl>
                </p:cond>
              </p:nextCondLst>
            </p:seq>
            <p:seq concurrent="1" nextAc="seek">
              <p:cTn id="86" restart="whenNotActive" fill="hold" evtFilter="cancelBubble" nodeType="interactiveSeq">
                <p:stCondLst>
                  <p:cond evt="onClick" delay="0">
                    <p:tgtEl>
                      <p:spTgt spid="35"/>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4.79167E-6 0 L 0.70092 -0.00069 " pathEditMode="relative" rAng="0" ptsTypes="AA">
                                      <p:cBhvr>
                                        <p:cTn id="90" dur="2000" fill="hold"/>
                                        <p:tgtEl>
                                          <p:spTgt spid="7"/>
                                        </p:tgtEl>
                                        <p:attrNameLst>
                                          <p:attrName>ppt_x</p:attrName>
                                          <p:attrName>ppt_y</p:attrName>
                                        </p:attrNameLst>
                                      </p:cBhvr>
                                      <p:rCtr x="35039" y="-46"/>
                                    </p:animMotion>
                                  </p:childTnLst>
                                </p:cTn>
                              </p:par>
                              <p:par>
                                <p:cTn id="91" presetID="18" presetClass="exit" presetSubtype="12" fill="hold" grpId="1" nodeType="withEffect">
                                  <p:stCondLst>
                                    <p:cond delay="0"/>
                                  </p:stCondLst>
                                  <p:childTnLst>
                                    <p:animEffect transition="out" filter="strips(downLeft)">
                                      <p:cBhvr>
                                        <p:cTn id="92" dur="500"/>
                                        <p:tgtEl>
                                          <p:spTgt spid="19"/>
                                        </p:tgtEl>
                                      </p:cBhvr>
                                    </p:animEffect>
                                    <p:set>
                                      <p:cBhvr>
                                        <p:cTn id="93" dur="1" fill="hold">
                                          <p:stCondLst>
                                            <p:cond delay="499"/>
                                          </p:stCondLst>
                                        </p:cTn>
                                        <p:tgtEl>
                                          <p:spTgt spid="19"/>
                                        </p:tgtEl>
                                        <p:attrNameLst>
                                          <p:attrName>style.visibility</p:attrName>
                                        </p:attrNameLst>
                                      </p:cBhvr>
                                      <p:to>
                                        <p:strVal val="hidden"/>
                                      </p:to>
                                    </p:set>
                                  </p:childTnLst>
                                </p:cTn>
                              </p:par>
                            </p:childTnLst>
                          </p:cTn>
                        </p:par>
                        <p:par>
                          <p:cTn id="94" fill="hold">
                            <p:stCondLst>
                              <p:cond delay="2000"/>
                            </p:stCondLst>
                            <p:childTnLst>
                              <p:par>
                                <p:cTn id="95" presetID="22" presetClass="entr" presetSubtype="1" fill="hold" nodeType="after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up)">
                                      <p:cBhvr>
                                        <p:cTn id="97" dur="1400"/>
                                        <p:tgtEl>
                                          <p:spTgt spid="33"/>
                                        </p:tgtEl>
                                      </p:cBhvr>
                                    </p:animEffect>
                                  </p:childTnLst>
                                </p:cTn>
                              </p:par>
                            </p:childTnLst>
                          </p:cTn>
                        </p:par>
                        <p:par>
                          <p:cTn id="98" fill="hold">
                            <p:stCondLst>
                              <p:cond delay="3400"/>
                            </p:stCondLst>
                            <p:childTnLst>
                              <p:par>
                                <p:cTn id="99" presetID="10" presetClass="exit" presetSubtype="0" fill="hold" nodeType="afterEffect">
                                  <p:stCondLst>
                                    <p:cond delay="0"/>
                                  </p:stCondLst>
                                  <p:childTnLst>
                                    <p:animEffect transition="out" filter="fade">
                                      <p:cBhvr>
                                        <p:cTn id="100" dur="500"/>
                                        <p:tgtEl>
                                          <p:spTgt spid="33"/>
                                        </p:tgtEl>
                                      </p:cBhvr>
                                    </p:animEffect>
                                    <p:set>
                                      <p:cBhvr>
                                        <p:cTn id="101" dur="1" fill="hold">
                                          <p:stCondLst>
                                            <p:cond delay="499"/>
                                          </p:stCondLst>
                                        </p:cTn>
                                        <p:tgtEl>
                                          <p:spTgt spid="33"/>
                                        </p:tgtEl>
                                        <p:attrNameLst>
                                          <p:attrName>style.visibility</p:attrName>
                                        </p:attrNameLst>
                                      </p:cBhvr>
                                      <p:to>
                                        <p:strVal val="hidden"/>
                                      </p:to>
                                    </p:set>
                                  </p:childTnLst>
                                </p:cTn>
                              </p:par>
                            </p:childTnLst>
                          </p:cTn>
                        </p:par>
                        <p:par>
                          <p:cTn id="102" fill="hold">
                            <p:stCondLst>
                              <p:cond delay="3900"/>
                            </p:stCondLst>
                            <p:childTnLst>
                              <p:par>
                                <p:cTn id="103" presetID="2" presetClass="exit" presetSubtype="2" fill="hold" nodeType="afterEffect">
                                  <p:stCondLst>
                                    <p:cond delay="0"/>
                                  </p:stCondLst>
                                  <p:childTnLst>
                                    <p:anim calcmode="lin" valueType="num">
                                      <p:cBhvr additive="base">
                                        <p:cTn id="104" dur="1000"/>
                                        <p:tgtEl>
                                          <p:spTgt spid="7"/>
                                        </p:tgtEl>
                                        <p:attrNameLst>
                                          <p:attrName>ppt_x</p:attrName>
                                        </p:attrNameLst>
                                      </p:cBhvr>
                                      <p:tavLst>
                                        <p:tav tm="0">
                                          <p:val>
                                            <p:strVal val="ppt_x"/>
                                          </p:val>
                                        </p:tav>
                                        <p:tav tm="100000">
                                          <p:val>
                                            <p:strVal val="1+ppt_w/2"/>
                                          </p:val>
                                        </p:tav>
                                      </p:tavLst>
                                    </p:anim>
                                    <p:anim calcmode="lin" valueType="num">
                                      <p:cBhvr additive="base">
                                        <p:cTn id="105" dur="1000"/>
                                        <p:tgtEl>
                                          <p:spTgt spid="7"/>
                                        </p:tgtEl>
                                        <p:attrNameLst>
                                          <p:attrName>ppt_y</p:attrName>
                                        </p:attrNameLst>
                                      </p:cBhvr>
                                      <p:tavLst>
                                        <p:tav tm="0">
                                          <p:val>
                                            <p:strVal val="ppt_y"/>
                                          </p:val>
                                        </p:tav>
                                        <p:tav tm="100000">
                                          <p:val>
                                            <p:strVal val="ppt_y"/>
                                          </p:val>
                                        </p:tav>
                                      </p:tavLst>
                                    </p:anim>
                                    <p:set>
                                      <p:cBhvr>
                                        <p:cTn id="106" dur="1" fill="hold">
                                          <p:stCondLst>
                                            <p:cond delay="999"/>
                                          </p:stCondLst>
                                        </p:cTn>
                                        <p:tgtEl>
                                          <p:spTgt spid="7"/>
                                        </p:tgtEl>
                                        <p:attrNameLst>
                                          <p:attrName>style.visibility</p:attrName>
                                        </p:attrNameLst>
                                      </p:cBhvr>
                                      <p:to>
                                        <p:strVal val="hidden"/>
                                      </p:to>
                                    </p:set>
                                  </p:childTnLst>
                                </p:cTn>
                              </p:par>
                            </p:childTnLst>
                          </p:cTn>
                        </p:par>
                        <p:par>
                          <p:cTn id="107" fill="hold">
                            <p:stCondLst>
                              <p:cond delay="4900"/>
                            </p:stCondLst>
                            <p:childTnLst>
                              <p:par>
                                <p:cTn id="108" presetID="16" presetClass="entr" presetSubtype="21" fill="hold" nodeType="after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barn(inVertical)">
                                      <p:cBhvr>
                                        <p:cTn id="110" dur="500"/>
                                        <p:tgtEl>
                                          <p:spTgt spid="72"/>
                                        </p:tgtEl>
                                      </p:cBhvr>
                                    </p:animEffec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51"/>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0.0013 -0.39236 L 0.82903 -0.39907 " pathEditMode="relative" rAng="0" ptsTypes="AA">
                                      <p:cBhvr>
                                        <p:cTn id="115" dur="2000" fill="hold"/>
                                        <p:tgtEl>
                                          <p:spTgt spid="13"/>
                                        </p:tgtEl>
                                        <p:attrNameLst>
                                          <p:attrName>ppt_x</p:attrName>
                                          <p:attrName>ppt_y</p:attrName>
                                        </p:attrNameLst>
                                      </p:cBhvr>
                                      <p:rCtr x="41380" y="-347"/>
                                    </p:animMotion>
                                  </p:childTnLst>
                                </p:cTn>
                              </p:par>
                              <p:par>
                                <p:cTn id="116" presetID="18" presetClass="exit" presetSubtype="12" fill="hold" grpId="1" nodeType="withEffect">
                                  <p:stCondLst>
                                    <p:cond delay="0"/>
                                  </p:stCondLst>
                                  <p:childTnLst>
                                    <p:animEffect transition="out" filter="strips(downLeft)">
                                      <p:cBhvr>
                                        <p:cTn id="117" dur="500"/>
                                        <p:tgtEl>
                                          <p:spTgt spid="20"/>
                                        </p:tgtEl>
                                      </p:cBhvr>
                                    </p:animEffect>
                                    <p:set>
                                      <p:cBhvr>
                                        <p:cTn id="118" dur="1" fill="hold">
                                          <p:stCondLst>
                                            <p:cond delay="499"/>
                                          </p:stCondLst>
                                        </p:cTn>
                                        <p:tgtEl>
                                          <p:spTgt spid="20"/>
                                        </p:tgtEl>
                                        <p:attrNameLst>
                                          <p:attrName>style.visibility</p:attrName>
                                        </p:attrNameLst>
                                      </p:cBhvr>
                                      <p:to>
                                        <p:strVal val="hidden"/>
                                      </p:to>
                                    </p:set>
                                  </p:childTnLst>
                                </p:cTn>
                              </p:par>
                            </p:childTnLst>
                          </p:cTn>
                        </p:par>
                        <p:par>
                          <p:cTn id="119" fill="hold">
                            <p:stCondLst>
                              <p:cond delay="2000"/>
                            </p:stCondLst>
                            <p:childTnLst>
                              <p:par>
                                <p:cTn id="120" presetID="1" presetClass="entr" presetSubtype="0" fill="hold" nodeType="afterEffect">
                                  <p:stCondLst>
                                    <p:cond delay="0"/>
                                  </p:stCondLst>
                                  <p:childTnLst>
                                    <p:set>
                                      <p:cBhvr>
                                        <p:cTn id="121" dur="1" fill="hold">
                                          <p:stCondLst>
                                            <p:cond delay="0"/>
                                          </p:stCondLst>
                                        </p:cTn>
                                        <p:tgtEl>
                                          <p:spTgt spid="11"/>
                                        </p:tgtEl>
                                        <p:attrNameLst>
                                          <p:attrName>style.visibility</p:attrName>
                                        </p:attrNameLst>
                                      </p:cBhvr>
                                      <p:to>
                                        <p:strVal val="visible"/>
                                      </p:to>
                                    </p:set>
                                  </p:childTnLst>
                                </p:cTn>
                              </p:par>
                            </p:childTnLst>
                          </p:cTn>
                        </p:par>
                        <p:par>
                          <p:cTn id="122" fill="hold">
                            <p:stCondLst>
                              <p:cond delay="2000"/>
                            </p:stCondLst>
                            <p:childTnLst>
                              <p:par>
                                <p:cTn id="123" presetID="0" presetClass="path" presetSubtype="0" accel="50000" decel="50000" fill="hold" nodeType="afterEffect">
                                  <p:stCondLst>
                                    <p:cond delay="0"/>
                                  </p:stCondLst>
                                  <p:childTnLst>
                                    <p:animMotion origin="layout" path="M -0.00794 0.02245 L -0.00794 0.02245 C -0.00416 0.01574 0.00013 0.00972 0.00339 0.00208 C 0.00612 -0.00394 0.00743 -0.01181 0.0099 -0.01806 C 0.01341 -0.02732 0.01758 -0.03542 0.02136 -0.04422 C 0.02735 -0.05857 0.02969 -0.06806 0.03763 -0.07894 C 0.03959 -0.08172 0.04206 -0.08264 0.04414 -0.08472 C 0.04701 -0.0875 0.04961 -0.09051 0.05235 -0.09352 C 0.05404 -0.09537 0.05547 -0.09769 0.05716 -0.09931 C 0.06576 -0.10695 0.09037 -0.12246 0.09466 -0.12523 C 0.13008 -0.11875 0.1612 -0.12315 0.19258 -0.09931 C 0.19766 -0.09537 0.20235 -0.08959 0.20729 -0.08472 C 0.21589 -0.0669 0.21914 -0.06111 0.22683 -0.04121 C 0.23594 -0.01783 0.22722 -0.03472 0.23659 -0.01806 C 0.23763 -0.0132 0.23841 -0.00834 0.23985 -0.00371 C 0.24284 0.00625 0.24766 0.01458 0.24961 0.02523 C 0.25013 0.02824 0.25039 0.03148 0.25131 0.03403 C 0.25261 0.03819 0.25482 0.04143 0.25612 0.0456 C 0.26185 0.06296 0.26172 0.06366 0.26433 0.07754 C 0.26615 0.09768 0.26589 0.08912 0.26589 0.1037 L 0.26589 0.1037 " pathEditMode="relative" ptsTypes="AAAAAAAAAAAAAAAAAAAAA">
                                      <p:cBhvr>
                                        <p:cTn id="124" dur="2000" fill="hold"/>
                                        <p:tgtEl>
                                          <p:spTgt spid="11"/>
                                        </p:tgtEl>
                                        <p:attrNameLst>
                                          <p:attrName>ppt_x</p:attrName>
                                          <p:attrName>ppt_y</p:attrName>
                                        </p:attrNameLst>
                                      </p:cBhvr>
                                    </p:animMotion>
                                  </p:childTnLst>
                                </p:cTn>
                              </p:par>
                            </p:childTnLst>
                          </p:cTn>
                        </p:par>
                        <p:par>
                          <p:cTn id="125" fill="hold">
                            <p:stCondLst>
                              <p:cond delay="4000"/>
                            </p:stCondLst>
                            <p:childTnLst>
                              <p:par>
                                <p:cTn id="126" presetID="10" presetClass="exit" presetSubtype="0" fill="hold" nodeType="afterEffect">
                                  <p:stCondLst>
                                    <p:cond delay="0"/>
                                  </p:stCondLst>
                                  <p:childTnLst>
                                    <p:animEffect transition="out" filter="fade">
                                      <p:cBhvr>
                                        <p:cTn id="127" dur="500"/>
                                        <p:tgtEl>
                                          <p:spTgt spid="11"/>
                                        </p:tgtEl>
                                      </p:cBhvr>
                                    </p:animEffect>
                                    <p:set>
                                      <p:cBhvr>
                                        <p:cTn id="128" dur="1" fill="hold">
                                          <p:stCondLst>
                                            <p:cond delay="499"/>
                                          </p:stCondLst>
                                        </p:cTn>
                                        <p:tgtEl>
                                          <p:spTgt spid="11"/>
                                        </p:tgtEl>
                                        <p:attrNameLst>
                                          <p:attrName>style.visibility</p:attrName>
                                        </p:attrNameLst>
                                      </p:cBhvr>
                                      <p:to>
                                        <p:strVal val="hidden"/>
                                      </p:to>
                                    </p:set>
                                  </p:childTnLst>
                                </p:cTn>
                              </p:par>
                            </p:childTnLst>
                          </p:cTn>
                        </p:par>
                        <p:par>
                          <p:cTn id="129" fill="hold">
                            <p:stCondLst>
                              <p:cond delay="4500"/>
                            </p:stCondLst>
                            <p:childTnLst>
                              <p:par>
                                <p:cTn id="130" presetID="2" presetClass="exit" presetSubtype="2" fill="hold" nodeType="afterEffect">
                                  <p:stCondLst>
                                    <p:cond delay="0"/>
                                  </p:stCondLst>
                                  <p:childTnLst>
                                    <p:anim calcmode="lin" valueType="num">
                                      <p:cBhvr additive="base">
                                        <p:cTn id="131" dur="1000"/>
                                        <p:tgtEl>
                                          <p:spTgt spid="13"/>
                                        </p:tgtEl>
                                        <p:attrNameLst>
                                          <p:attrName>ppt_x</p:attrName>
                                        </p:attrNameLst>
                                      </p:cBhvr>
                                      <p:tavLst>
                                        <p:tav tm="0">
                                          <p:val>
                                            <p:strVal val="ppt_x"/>
                                          </p:val>
                                        </p:tav>
                                        <p:tav tm="100000">
                                          <p:val>
                                            <p:strVal val="1+ppt_w/2"/>
                                          </p:val>
                                        </p:tav>
                                      </p:tavLst>
                                    </p:anim>
                                    <p:anim calcmode="lin" valueType="num">
                                      <p:cBhvr additive="base">
                                        <p:cTn id="132" dur="1000"/>
                                        <p:tgtEl>
                                          <p:spTgt spid="13"/>
                                        </p:tgtEl>
                                        <p:attrNameLst>
                                          <p:attrName>ppt_y</p:attrName>
                                        </p:attrNameLst>
                                      </p:cBhvr>
                                      <p:tavLst>
                                        <p:tav tm="0">
                                          <p:val>
                                            <p:strVal val="ppt_y"/>
                                          </p:val>
                                        </p:tav>
                                        <p:tav tm="100000">
                                          <p:val>
                                            <p:strVal val="ppt_y"/>
                                          </p:val>
                                        </p:tav>
                                      </p:tavLst>
                                    </p:anim>
                                    <p:set>
                                      <p:cBhvr>
                                        <p:cTn id="133" dur="1" fill="hold">
                                          <p:stCondLst>
                                            <p:cond delay="999"/>
                                          </p:stCondLst>
                                        </p:cTn>
                                        <p:tgtEl>
                                          <p:spTgt spid="13"/>
                                        </p:tgtEl>
                                        <p:attrNameLst>
                                          <p:attrName>style.visibility</p:attrName>
                                        </p:attrNameLst>
                                      </p:cBhvr>
                                      <p:to>
                                        <p:strVal val="hidden"/>
                                      </p:to>
                                    </p:set>
                                  </p:childTnLst>
                                </p:cTn>
                              </p:par>
                            </p:childTnLst>
                          </p:cTn>
                        </p:par>
                        <p:par>
                          <p:cTn id="134" fill="hold">
                            <p:stCondLst>
                              <p:cond delay="5500"/>
                            </p:stCondLst>
                            <p:childTnLst>
                              <p:par>
                                <p:cTn id="135" presetID="16" presetClass="entr" presetSubtype="21" fill="hold" nodeType="after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barn(inVertical)">
                                      <p:cBhvr>
                                        <p:cTn id="137" dur="500"/>
                                        <p:tgtEl>
                                          <p:spTgt spid="73"/>
                                        </p:tgtEl>
                                      </p:cBhvr>
                                    </p:animEffect>
                                  </p:childTnLst>
                                </p:cTn>
                              </p:par>
                            </p:childTnLst>
                          </p:cTn>
                        </p:par>
                      </p:childTnLst>
                    </p:cTn>
                  </p:par>
                </p:childTnLst>
              </p:cTn>
              <p:nextCondLst>
                <p:cond evt="onClick" delay="0">
                  <p:tgtEl>
                    <p:spTgt spid="51"/>
                  </p:tgtEl>
                </p:cond>
              </p:nextCondLst>
            </p:seq>
          </p:childTnLst>
        </p:cTn>
      </p:par>
    </p:tnLst>
    <p:bldLst>
      <p:bldP spid="3" grpId="0" animBg="1"/>
      <p:bldP spid="3" grpId="1" animBg="1"/>
      <p:bldP spid="19" grpId="0" animBg="1"/>
      <p:bldP spid="19" grpId="1" animBg="1"/>
      <p:bldP spid="20" grpId="0" animBg="1"/>
      <p:bldP spid="2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26" y="11114"/>
            <a:ext cx="4027428" cy="1899065"/>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27" name="图片 26">
            <a:extLst>
              <a:ext uri="{FF2B5EF4-FFF2-40B4-BE49-F238E27FC236}">
                <a16:creationId xmlns:a16="http://schemas.microsoft.com/office/drawing/2014/main" id="{6A713E3F-3D67-49C8-9B98-CE8B6C4F7362}"/>
              </a:ext>
            </a:extLst>
          </p:cNvPr>
          <p:cNvPicPr>
            <a:picLocks noChangeAspect="1"/>
          </p:cNvPicPr>
          <p:nvPr/>
        </p:nvPicPr>
        <p:blipFill rotWithShape="1">
          <a:blip r:embed="rId12">
            <a:extLst>
              <a:ext uri="{28A0092B-C50C-407E-A947-70E740481C1C}">
                <a14:useLocalDpi xmlns:a14="http://schemas.microsoft.com/office/drawing/2010/main" val="0"/>
              </a:ext>
            </a:extLst>
          </a:blip>
          <a:srcRect t="-1" b="-2531"/>
          <a:stretch/>
        </p:blipFill>
        <p:spPr>
          <a:xfrm>
            <a:off x="4470399" y="2326352"/>
            <a:ext cx="7829550" cy="4798324"/>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pic>
        <p:nvPicPr>
          <p:cNvPr id="34" name="图片 33">
            <a:extLst>
              <a:ext uri="{FF2B5EF4-FFF2-40B4-BE49-F238E27FC236}">
                <a16:creationId xmlns:a16="http://schemas.microsoft.com/office/drawing/2014/main" id="{AA294FB9-47B0-4FE8-ACC8-9EEB80327E2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794124" y="1115615"/>
            <a:ext cx="1015580" cy="1343282"/>
          </a:xfrm>
          <a:prstGeom prst="rect">
            <a:avLst/>
          </a:prstGeom>
        </p:spPr>
      </p:pic>
      <p:pic>
        <p:nvPicPr>
          <p:cNvPr id="6" name="Picture 5">
            <a:extLst>
              <a:ext uri="{FF2B5EF4-FFF2-40B4-BE49-F238E27FC236}">
                <a16:creationId xmlns:a16="http://schemas.microsoft.com/office/drawing/2014/main" id="{87912BBF-8C64-48ED-9D60-4FADE5C0F565}"/>
              </a:ext>
            </a:extLst>
          </p:cNvPr>
          <p:cNvPicPr>
            <a:picLocks noChangeAspect="1"/>
          </p:cNvPicPr>
          <p:nvPr/>
        </p:nvPicPr>
        <p:blipFill rotWithShape="1">
          <a:blip r:embed="rId15">
            <a:extLst>
              <a:ext uri="{28A0092B-C50C-407E-A947-70E740481C1C}">
                <a14:useLocalDpi xmlns:a14="http://schemas.microsoft.com/office/drawing/2010/main" val="0"/>
              </a:ext>
            </a:extLst>
          </a:blip>
          <a:srcRect l="15066" t="23758" r="62038" b="20688"/>
          <a:stretch/>
        </p:blipFill>
        <p:spPr>
          <a:xfrm>
            <a:off x="161172" y="2735929"/>
            <a:ext cx="3232605" cy="4411935"/>
          </a:xfrm>
          <a:prstGeom prst="rect">
            <a:avLst/>
          </a:prstGeom>
        </p:spPr>
      </p:pic>
      <p:grpSp>
        <p:nvGrpSpPr>
          <p:cNvPr id="12" name="Group 11">
            <a:extLst>
              <a:ext uri="{FF2B5EF4-FFF2-40B4-BE49-F238E27FC236}">
                <a16:creationId xmlns:a16="http://schemas.microsoft.com/office/drawing/2014/main" id="{E9E3EDBA-49D4-4089-99FE-09CA539FE663}"/>
              </a:ext>
            </a:extLst>
          </p:cNvPr>
          <p:cNvGrpSpPr/>
          <p:nvPr/>
        </p:nvGrpSpPr>
        <p:grpSpPr>
          <a:xfrm>
            <a:off x="3621691" y="493841"/>
            <a:ext cx="5952966" cy="5468113"/>
            <a:chOff x="3305210" y="644775"/>
            <a:chExt cx="5952966" cy="5468113"/>
          </a:xfrm>
        </p:grpSpPr>
        <p:pic>
          <p:nvPicPr>
            <p:cNvPr id="10" name="Picture 9">
              <a:extLst>
                <a:ext uri="{FF2B5EF4-FFF2-40B4-BE49-F238E27FC236}">
                  <a16:creationId xmlns:a16="http://schemas.microsoft.com/office/drawing/2014/main" id="{81B1DB53-1297-44DD-B638-4BB694699C3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3305210" y="644775"/>
              <a:ext cx="5906324" cy="5468113"/>
            </a:xfrm>
            <a:prstGeom prst="rect">
              <a:avLst/>
            </a:prstGeom>
          </p:spPr>
        </p:pic>
        <p:sp>
          <p:nvSpPr>
            <p:cNvPr id="4" name="TextBox 3">
              <a:extLst>
                <a:ext uri="{FF2B5EF4-FFF2-40B4-BE49-F238E27FC236}">
                  <a16:creationId xmlns:a16="http://schemas.microsoft.com/office/drawing/2014/main" id="{65BD8321-89E4-450D-A433-D0150317D663}"/>
                </a:ext>
              </a:extLst>
            </p:cNvPr>
            <p:cNvSpPr txBox="1"/>
            <p:nvPr/>
          </p:nvSpPr>
          <p:spPr>
            <a:xfrm>
              <a:off x="3813868" y="2487821"/>
              <a:ext cx="544430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0">
                  <a:solidFill>
                    <a:srgbClr val="0070C0"/>
                  </a:solidFill>
                  <a:latin typeface="#1Li-N7 Marbelia Regular" panose="02000500000000000000" pitchFamily="2" charset="0"/>
                </a:rPr>
                <a:t>CỦNG CỐ</a:t>
              </a:r>
              <a:endParaRPr kumimoji="0" lang="en-US" sz="8000" b="0" i="0" u="none" strike="noStrike" kern="1200" cap="none" spc="0" normalizeH="0" baseline="0" noProof="0" dirty="0">
                <a:ln>
                  <a:noFill/>
                </a:ln>
                <a:solidFill>
                  <a:srgbClr val="0070C0"/>
                </a:solidFill>
                <a:effectLst/>
                <a:uLnTx/>
                <a:uFillTx/>
                <a:latin typeface="#1Li-N7 Marbelia Regular" panose="02000500000000000000" pitchFamily="2" charset="0"/>
                <a:ea typeface="+mn-ea"/>
                <a:cs typeface="+mn-cs"/>
              </a:endParaRPr>
            </a:p>
          </p:txBody>
        </p:sp>
      </p:grpSp>
    </p:spTree>
    <p:extLst>
      <p:ext uri="{BB962C8B-B14F-4D97-AF65-F5344CB8AC3E}">
        <p14:creationId xmlns:p14="http://schemas.microsoft.com/office/powerpoint/2010/main" val="40356029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anim calcmode="lin" valueType="num">
                                      <p:cBhvr>
                                        <p:cTn id="47" dur="1000" fill="hold"/>
                                        <p:tgtEl>
                                          <p:spTgt spid="23"/>
                                        </p:tgtEl>
                                        <p:attrNameLst>
                                          <p:attrName>ppt_x</p:attrName>
                                        </p:attrNameLst>
                                      </p:cBhvr>
                                      <p:tavLst>
                                        <p:tav tm="0">
                                          <p:val>
                                            <p:strVal val="#ppt_x"/>
                                          </p:val>
                                        </p:tav>
                                        <p:tav tm="100000">
                                          <p:val>
                                            <p:strVal val="#ppt_x"/>
                                          </p:val>
                                        </p:tav>
                                      </p:tavLst>
                                    </p:anim>
                                    <p:anim calcmode="lin" valueType="num">
                                      <p:cBhvr>
                                        <p:cTn id="48" dur="1000" fill="hold"/>
                                        <p:tgtEl>
                                          <p:spTgt spid="23"/>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1000"/>
                                        <p:tgtEl>
                                          <p:spTgt spid="34"/>
                                        </p:tgtEl>
                                      </p:cBhvr>
                                    </p:animEffect>
                                    <p:anim calcmode="lin" valueType="num">
                                      <p:cBhvr>
                                        <p:cTn id="62" dur="1000" fill="hold"/>
                                        <p:tgtEl>
                                          <p:spTgt spid="34"/>
                                        </p:tgtEl>
                                        <p:attrNameLst>
                                          <p:attrName>ppt_x</p:attrName>
                                        </p:attrNameLst>
                                      </p:cBhvr>
                                      <p:tavLst>
                                        <p:tav tm="0">
                                          <p:val>
                                            <p:strVal val="#ppt_x"/>
                                          </p:val>
                                        </p:tav>
                                        <p:tav tm="100000">
                                          <p:val>
                                            <p:strVal val="#ppt_x"/>
                                          </p:val>
                                        </p:tav>
                                      </p:tavLst>
                                    </p:anim>
                                    <p:anim calcmode="lin" valueType="num">
                                      <p:cBhvr>
                                        <p:cTn id="6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ircle(in)">
                                      <p:cBhvr>
                                        <p:cTn id="6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C4CFC3-038A-407F-BE9B-61DD546771AD}"/>
              </a:ext>
            </a:extLst>
          </p:cNvPr>
          <p:cNvPicPr>
            <a:picLocks noChangeAspect="1"/>
          </p:cNvPicPr>
          <p:nvPr/>
        </p:nvPicPr>
        <p:blipFill rotWithShape="1">
          <a:blip r:embed="rId4"/>
          <a:srcRect l="642" r="642"/>
          <a:stretch/>
        </p:blipFill>
        <p:spPr>
          <a:xfrm>
            <a:off x="0" y="-186812"/>
            <a:ext cx="12192000" cy="6858000"/>
          </a:xfrm>
          <a:prstGeom prst="rect">
            <a:avLst/>
          </a:prstGeom>
        </p:spPr>
      </p:pic>
      <p:pic>
        <p:nvPicPr>
          <p:cNvPr id="16" name="Picture 15">
            <a:extLst>
              <a:ext uri="{FF2B5EF4-FFF2-40B4-BE49-F238E27FC236}">
                <a16:creationId xmlns:a16="http://schemas.microsoft.com/office/drawing/2014/main" id="{F191B3A2-3F27-410A-981D-BC03A634CCDA}"/>
              </a:ext>
            </a:extLst>
          </p:cNvPr>
          <p:cNvPicPr>
            <a:picLocks noChangeAspect="1"/>
          </p:cNvPicPr>
          <p:nvPr/>
        </p:nvPicPr>
        <p:blipFill>
          <a:blip r:embed="rId5"/>
          <a:stretch>
            <a:fillRect/>
          </a:stretch>
        </p:blipFill>
        <p:spPr>
          <a:xfrm>
            <a:off x="1631844" y="2017517"/>
            <a:ext cx="2549984" cy="2440888"/>
          </a:xfrm>
          <a:prstGeom prst="rect">
            <a:avLst/>
          </a:prstGeom>
        </p:spPr>
      </p:pic>
      <p:pic>
        <p:nvPicPr>
          <p:cNvPr id="17" name="Picture 16">
            <a:extLst>
              <a:ext uri="{FF2B5EF4-FFF2-40B4-BE49-F238E27FC236}">
                <a16:creationId xmlns:a16="http://schemas.microsoft.com/office/drawing/2014/main" id="{76F4DF28-73D4-4751-BC71-F1474B8C53B7}"/>
              </a:ext>
            </a:extLst>
          </p:cNvPr>
          <p:cNvPicPr>
            <a:picLocks noChangeAspect="1"/>
          </p:cNvPicPr>
          <p:nvPr/>
        </p:nvPicPr>
        <p:blipFill>
          <a:blip r:embed="rId6"/>
          <a:stretch>
            <a:fillRect/>
          </a:stretch>
        </p:blipFill>
        <p:spPr>
          <a:xfrm>
            <a:off x="9147621" y="3553500"/>
            <a:ext cx="3247578" cy="3090050"/>
          </a:xfrm>
          <a:prstGeom prst="rect">
            <a:avLst/>
          </a:prstGeom>
        </p:spPr>
      </p:pic>
      <p:sp>
        <p:nvSpPr>
          <p:cNvPr id="19" name="Rectangle: Rounded Corners 18">
            <a:extLst>
              <a:ext uri="{FF2B5EF4-FFF2-40B4-BE49-F238E27FC236}">
                <a16:creationId xmlns:a16="http://schemas.microsoft.com/office/drawing/2014/main" id="{106A6A9A-A66B-4B2F-8AE5-DDF2B0E8D56D}"/>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0" name="06 NK PowerSkills">
            <a:extLst>
              <a:ext uri="{FF2B5EF4-FFF2-40B4-BE49-F238E27FC236}">
                <a16:creationId xmlns:a16="http://schemas.microsoft.com/office/drawing/2014/main" id="{CEA341F4-8930-4A9E-B846-ADDD8D575834}"/>
              </a:ext>
            </a:extLst>
          </p:cNvPr>
          <p:cNvSpPr txBox="1"/>
          <p:nvPr/>
        </p:nvSpPr>
        <p:spPr>
          <a:xfrm>
            <a:off x="1434360" y="203975"/>
            <a:ext cx="9830949"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Ngoài những cây mọc lên từ hạt, cây con có thể mọc lên từ một số bộ phận nào của cây? </a:t>
            </a:r>
            <a:endParaRPr kumimoji="0" lang="en-US" sz="5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1" name="Đ Ghé thăm Fb.com/nkpowerskills">
            <a:extLst>
              <a:ext uri="{FF2B5EF4-FFF2-40B4-BE49-F238E27FC236}">
                <a16:creationId xmlns:a16="http://schemas.microsoft.com/office/drawing/2014/main" id="{23E45173-0F6B-4119-BF0A-362AC34A0B77}"/>
              </a:ext>
            </a:extLst>
          </p:cNvPr>
          <p:cNvSpPr/>
          <p:nvPr/>
        </p:nvSpPr>
        <p:spPr>
          <a:xfrm>
            <a:off x="7264981" y="3528896"/>
            <a:ext cx="3507107" cy="9515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Quả, thân, rễ</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2" name="Ghé thăm Fb.com/nkpowerskills">
            <a:extLst>
              <a:ext uri="{FF2B5EF4-FFF2-40B4-BE49-F238E27FC236}">
                <a16:creationId xmlns:a16="http://schemas.microsoft.com/office/drawing/2014/main" id="{0F70523D-61B8-498B-9FD9-546FD8CBDDC9}"/>
              </a:ext>
            </a:extLst>
          </p:cNvPr>
          <p:cNvSpPr/>
          <p:nvPr/>
        </p:nvSpPr>
        <p:spPr>
          <a:xfrm>
            <a:off x="1684946" y="4893670"/>
            <a:ext cx="3507107" cy="9515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 chồi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3" name="Ghé thăm Fb.com/nkpowerskills">
            <a:extLst>
              <a:ext uri="{FF2B5EF4-FFF2-40B4-BE49-F238E27FC236}">
                <a16:creationId xmlns:a16="http://schemas.microsoft.com/office/drawing/2014/main" id="{BA5CE232-D8AC-4903-BAEF-BAED4805666A}"/>
              </a:ext>
            </a:extLst>
          </p:cNvPr>
          <p:cNvSpPr/>
          <p:nvPr/>
        </p:nvSpPr>
        <p:spPr>
          <a:xfrm>
            <a:off x="7264981" y="4924018"/>
            <a:ext cx="3507107" cy="9515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Chồi, rễ</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24" name="Ghé thăm Fb.com/nkpowerskills">
            <a:extLst>
              <a:ext uri="{FF2B5EF4-FFF2-40B4-BE49-F238E27FC236}">
                <a16:creationId xmlns:a16="http://schemas.microsoft.com/office/drawing/2014/main" id="{CC2AB392-235D-4BC8-BC0A-F9C6A643364F}"/>
              </a:ext>
            </a:extLst>
          </p:cNvPr>
          <p:cNvSpPr/>
          <p:nvPr/>
        </p:nvSpPr>
        <p:spPr>
          <a:xfrm>
            <a:off x="1676894" y="3490290"/>
            <a:ext cx="3507107" cy="9515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Quả, chồi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26" name="Picture 4" descr="Káº¿t quáº£ hÃ¬nh áº£nh cho right icon">
            <a:extLst>
              <a:ext uri="{FF2B5EF4-FFF2-40B4-BE49-F238E27FC236}">
                <a16:creationId xmlns:a16="http://schemas.microsoft.com/office/drawing/2014/main" id="{CB2A61DB-3D2C-4AFF-991C-AD6DC28CCA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17929" y="358505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wrong icon">
            <a:extLst>
              <a:ext uri="{FF2B5EF4-FFF2-40B4-BE49-F238E27FC236}">
                <a16:creationId xmlns:a16="http://schemas.microsoft.com/office/drawing/2014/main" id="{79861D57-AFC6-451B-A7F9-E7A5653CC4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1152"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wrong icon">
            <a:extLst>
              <a:ext uri="{FF2B5EF4-FFF2-40B4-BE49-F238E27FC236}">
                <a16:creationId xmlns:a16="http://schemas.microsoft.com/office/drawing/2014/main" id="{516FE1CC-0DEA-422A-8032-B4D3949D81D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5128"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wrong icon">
            <a:extLst>
              <a:ext uri="{FF2B5EF4-FFF2-40B4-BE49-F238E27FC236}">
                <a16:creationId xmlns:a16="http://schemas.microsoft.com/office/drawing/2014/main" id="{FC0C6399-1EF0-4FF0-BF82-924ED18E73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17961" y="493533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30" name="01 NK PowerSkills">
            <a:extLst>
              <a:ext uri="{FF2B5EF4-FFF2-40B4-BE49-F238E27FC236}">
                <a16:creationId xmlns:a16="http://schemas.microsoft.com/office/drawing/2014/main" id="{8527B382-5F85-40FD-915F-2A8A9CB98E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181828" y="904014"/>
            <a:ext cx="4219908" cy="4152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6465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23"/>
                                        </p:tgtEl>
                                        <p:attrNameLst>
                                          <p:attrName>fillcolor</p:attrName>
                                        </p:attrNameLst>
                                      </p:cBhvr>
                                      <p:to>
                                        <a:srgbClr val="FF7C80"/>
                                      </p:to>
                                    </p:animClr>
                                    <p:set>
                                      <p:cBhvr>
                                        <p:cTn id="7" dur="200" fill="hold"/>
                                        <p:tgtEl>
                                          <p:spTgt spid="23"/>
                                        </p:tgtEl>
                                        <p:attrNameLst>
                                          <p:attrName>fill.type</p:attrName>
                                        </p:attrNameLst>
                                      </p:cBhvr>
                                      <p:to>
                                        <p:strVal val="solid"/>
                                      </p:to>
                                    </p:set>
                                    <p:set>
                                      <p:cBhvr>
                                        <p:cTn id="8" dur="200" fill="hold"/>
                                        <p:tgtEl>
                                          <p:spTgt spid="2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30"/>
                                        </p:tgtEl>
                                      </p:cBhvr>
                                    </p:animEffect>
                                    <p:set>
                                      <p:cBhvr>
                                        <p:cTn id="18"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21"/>
                                        </p:tgtEl>
                                        <p:attrNameLst>
                                          <p:attrName>fillcolor</p:attrName>
                                        </p:attrNameLst>
                                      </p:cBhvr>
                                      <p:to>
                                        <a:srgbClr val="00FF00"/>
                                      </p:to>
                                    </p:animClr>
                                    <p:set>
                                      <p:cBhvr>
                                        <p:cTn id="24" dur="200" fill="hold"/>
                                        <p:tgtEl>
                                          <p:spTgt spid="21"/>
                                        </p:tgtEl>
                                        <p:attrNameLst>
                                          <p:attrName>fill.type</p:attrName>
                                        </p:attrNameLst>
                                      </p:cBhvr>
                                      <p:to>
                                        <p:strVal val="solid"/>
                                      </p:to>
                                    </p:set>
                                    <p:set>
                                      <p:cBhvr>
                                        <p:cTn id="25" dur="200" fill="hold"/>
                                        <p:tgtEl>
                                          <p:spTgt spid="21"/>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repeatCount="4000" fill="hold" nodeType="clickEffect">
                                  <p:stCondLst>
                                    <p:cond delay="0"/>
                                  </p:stCondLst>
                                  <p:childTnLst>
                                    <p:animClr clrSpc="rgb" dir="cw">
                                      <p:cBhvr>
                                        <p:cTn id="32" dur="200" fill="hold"/>
                                        <p:tgtEl>
                                          <p:spTgt spid="24"/>
                                        </p:tgtEl>
                                        <p:attrNameLst>
                                          <p:attrName>fillcolor</p:attrName>
                                        </p:attrNameLst>
                                      </p:cBhvr>
                                      <p:to>
                                        <a:srgbClr val="FF7C80"/>
                                      </p:to>
                                    </p:animClr>
                                    <p:set>
                                      <p:cBhvr>
                                        <p:cTn id="33" dur="200" fill="hold"/>
                                        <p:tgtEl>
                                          <p:spTgt spid="24"/>
                                        </p:tgtEl>
                                        <p:attrNameLst>
                                          <p:attrName>fill.type</p:attrName>
                                        </p:attrNameLst>
                                      </p:cBhvr>
                                      <p:to>
                                        <p:strVal val="solid"/>
                                      </p:to>
                                    </p:set>
                                    <p:set>
                                      <p:cBhvr>
                                        <p:cTn id="34" dur="200" fill="hold"/>
                                        <p:tgtEl>
                                          <p:spTgt spid="24"/>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5" fill="hold">
                            <p:stCondLst>
                              <p:cond delay="800"/>
                            </p:stCondLst>
                            <p:childTnLst>
                              <p:par>
                                <p:cTn id="36" presetID="10" presetClass="entr" presetSubtype="0"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par>
                          <p:cTn id="41" fill="hold">
                            <p:stCondLst>
                              <p:cond delay="1300"/>
                            </p:stCondLst>
                            <p:childTnLst>
                              <p:par>
                                <p:cTn id="42" presetID="10" presetClass="exit" presetSubtype="0" fill="hold" nodeType="afterEffect">
                                  <p:stCondLst>
                                    <p:cond delay="1500"/>
                                  </p:stCondLst>
                                  <p:childTnLst>
                                    <p:animEffect transition="out" filter="fade">
                                      <p:cBhvr>
                                        <p:cTn id="43" dur="500"/>
                                        <p:tgtEl>
                                          <p:spTgt spid="30"/>
                                        </p:tgtEl>
                                      </p:cBhvr>
                                    </p:animEffect>
                                    <p:set>
                                      <p:cBhvr>
                                        <p:cTn id="4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repeatCount="4000" fill="hold" nodeType="clickEffect">
                                  <p:stCondLst>
                                    <p:cond delay="0"/>
                                  </p:stCondLst>
                                  <p:childTnLst>
                                    <p:animClr clrSpc="rgb" dir="cw">
                                      <p:cBhvr>
                                        <p:cTn id="49" dur="200" fill="hold"/>
                                        <p:tgtEl>
                                          <p:spTgt spid="22"/>
                                        </p:tgtEl>
                                        <p:attrNameLst>
                                          <p:attrName>fillcolor</p:attrName>
                                        </p:attrNameLst>
                                      </p:cBhvr>
                                      <p:to>
                                        <a:srgbClr val="FF7C80"/>
                                      </p:to>
                                    </p:animClr>
                                    <p:set>
                                      <p:cBhvr>
                                        <p:cTn id="50" dur="200" fill="hold"/>
                                        <p:tgtEl>
                                          <p:spTgt spid="22"/>
                                        </p:tgtEl>
                                        <p:attrNameLst>
                                          <p:attrName>fill.type</p:attrName>
                                        </p:attrNameLst>
                                      </p:cBhvr>
                                      <p:to>
                                        <p:strVal val="solid"/>
                                      </p:to>
                                    </p:set>
                                    <p:set>
                                      <p:cBhvr>
                                        <p:cTn id="51" dur="200" fill="hold"/>
                                        <p:tgtEl>
                                          <p:spTgt spid="2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800"/>
                            </p:stCondLst>
                            <p:childTnLst>
                              <p:par>
                                <p:cTn id="53" presetID="10" presetClass="entr" presetSubtype="0"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 presetClass="entr" presetSubtype="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Am-thanh-tra-loi-sai-www_nhacchuongvui_com.wav"/>
                                        </p:tgtEl>
                                      </p:cMediaNode>
                                    </p:audio>
                                  </p:subTnLst>
                                </p:cTn>
                              </p:par>
                            </p:childTnLst>
                          </p:cTn>
                        </p:par>
                        <p:par>
                          <p:cTn id="58" fill="hold">
                            <p:stCondLst>
                              <p:cond delay="1300"/>
                            </p:stCondLst>
                            <p:childTnLst>
                              <p:par>
                                <p:cTn id="59" presetID="10" presetClass="exit" presetSubtype="0" fill="hold" nodeType="afterEffect">
                                  <p:stCondLst>
                                    <p:cond delay="1500"/>
                                  </p:stCondLst>
                                  <p:childTnLst>
                                    <p:animEffect transition="out" filter="fade">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02096-0B4C-40A2-A32A-8F292D0AA297}"/>
              </a:ext>
            </a:extLst>
          </p:cNvPr>
          <p:cNvPicPr>
            <a:picLocks noChangeAspect="1"/>
          </p:cNvPicPr>
          <p:nvPr/>
        </p:nvPicPr>
        <p:blipFill rotWithShape="1">
          <a:blip r:embed="rId4"/>
          <a:srcRect l="642" r="64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52B3B70-0387-4025-95B7-9D0267E764A8}"/>
              </a:ext>
            </a:extLst>
          </p:cNvPr>
          <p:cNvSpPr/>
          <p:nvPr/>
        </p:nvSpPr>
        <p:spPr>
          <a:xfrm>
            <a:off x="945229" y="102629"/>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 name="06 NK PowerSkills">
            <a:extLst>
              <a:ext uri="{FF2B5EF4-FFF2-40B4-BE49-F238E27FC236}">
                <a16:creationId xmlns:a16="http://schemas.microsoft.com/office/drawing/2014/main" id="{4C4362FE-F491-45BE-9960-6357312FEAA4}"/>
              </a:ext>
            </a:extLst>
          </p:cNvPr>
          <p:cNvSpPr txBox="1"/>
          <p:nvPr/>
        </p:nvSpPr>
        <p:spPr>
          <a:xfrm>
            <a:off x="1099410" y="734423"/>
            <a:ext cx="1006020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4800" b="1" i="0" u="none" strike="noStrike" kern="1200" cap="none" spc="0" normalizeH="0" baseline="0" noProof="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vi-VN" sz="4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Người ta có thể sử dụng phần nào của cây khoai tây để trồng?</a:t>
            </a:r>
            <a:endParaRPr kumimoji="0" lang="en-US" sz="4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Đ Ghé thăm Fb.com/nkpowerskills">
            <a:extLst>
              <a:ext uri="{FF2B5EF4-FFF2-40B4-BE49-F238E27FC236}">
                <a16:creationId xmlns:a16="http://schemas.microsoft.com/office/drawing/2014/main" id="{7F5775CF-378E-4036-A26F-B944E2411BBA}"/>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Ghé thăm Fb.com/nkpowerskills">
            <a:extLst>
              <a:ext uri="{FF2B5EF4-FFF2-40B4-BE49-F238E27FC236}">
                <a16:creationId xmlns:a16="http://schemas.microsoft.com/office/drawing/2014/main" id="{077DFA89-4E18-477E-87E2-0AF8DCBE209D}"/>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Cành</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4DD7163D-15FC-42D4-936C-2A52F2B1BF1E}"/>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Ngọn</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2620B49-5025-4586-AF14-42D5363DDD6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Rễ</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4" descr="Káº¿t quáº£ hÃ¬nh áº£nh cho right icon">
            <a:extLst>
              <a:ext uri="{FF2B5EF4-FFF2-40B4-BE49-F238E27FC236}">
                <a16:creationId xmlns:a16="http://schemas.microsoft.com/office/drawing/2014/main" id="{21A41420-93EE-4D54-82E8-0794C6FE7C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1CA53865-BEB2-417A-BFF0-49B27CCB8F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55F9E6E6-3D3F-4731-8E4E-DC6EA2FC7F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3399D5CC-94E8-4AD9-A527-94B9509B3F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01 NK PowerSkills">
            <a:extLst>
              <a:ext uri="{FF2B5EF4-FFF2-40B4-BE49-F238E27FC236}">
                <a16:creationId xmlns:a16="http://schemas.microsoft.com/office/drawing/2014/main" id="{E7699A44-36D7-40B8-96B3-6DD5F215C6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3894784" y="1884413"/>
            <a:ext cx="4219908" cy="4152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18317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8"/>
                                        </p:tgtEl>
                                        <p:attrNameLst>
                                          <p:attrName>fillcolor</p:attrName>
                                        </p:attrNameLst>
                                      </p:cBhvr>
                                      <p:to>
                                        <a:srgbClr val="FF7C80"/>
                                      </p:to>
                                    </p:animClr>
                                    <p:set>
                                      <p:cBhvr>
                                        <p:cTn id="7" dur="200" fill="hold"/>
                                        <p:tgtEl>
                                          <p:spTgt spid="8"/>
                                        </p:tgtEl>
                                        <p:attrNameLst>
                                          <p:attrName>fill.type</p:attrName>
                                        </p:attrNameLst>
                                      </p:cBhvr>
                                      <p:to>
                                        <p:strVal val="solid"/>
                                      </p:to>
                                    </p:set>
                                    <p:set>
                                      <p:cBhvr>
                                        <p:cTn id="8" dur="200" fill="hold"/>
                                        <p:tgtEl>
                                          <p:spTgt spid="8"/>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6"/>
                                        </p:tgtEl>
                                        <p:attrNameLst>
                                          <p:attrName>fillcolor</p:attrName>
                                        </p:attrNameLst>
                                      </p:cBhvr>
                                      <p:to>
                                        <a:srgbClr val="00FF00"/>
                                      </p:to>
                                    </p:animClr>
                                    <p:set>
                                      <p:cBhvr>
                                        <p:cTn id="24" dur="200" fill="hold"/>
                                        <p:tgtEl>
                                          <p:spTgt spid="6"/>
                                        </p:tgtEl>
                                        <p:attrNameLst>
                                          <p:attrName>fill.type</p:attrName>
                                        </p:attrNameLst>
                                      </p:cBhvr>
                                      <p:to>
                                        <p:strVal val="solid"/>
                                      </p:to>
                                    </p:set>
                                    <p:set>
                                      <p:cBhvr>
                                        <p:cTn id="25" dur="200" fill="hold"/>
                                        <p:tgtEl>
                                          <p:spTgt spid="6"/>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repeatCount="4000" fill="hold" nodeType="clickEffect">
                                  <p:stCondLst>
                                    <p:cond delay="0"/>
                                  </p:stCondLst>
                                  <p:childTnLst>
                                    <p:animClr clrSpc="rgb" dir="cw">
                                      <p:cBhvr>
                                        <p:cTn id="32" dur="200" fill="hold"/>
                                        <p:tgtEl>
                                          <p:spTgt spid="9"/>
                                        </p:tgtEl>
                                        <p:attrNameLst>
                                          <p:attrName>fillcolor</p:attrName>
                                        </p:attrNameLst>
                                      </p:cBhvr>
                                      <p:to>
                                        <a:srgbClr val="FF7C80"/>
                                      </p:to>
                                    </p:animClr>
                                    <p:set>
                                      <p:cBhvr>
                                        <p:cTn id="33" dur="200" fill="hold"/>
                                        <p:tgtEl>
                                          <p:spTgt spid="9"/>
                                        </p:tgtEl>
                                        <p:attrNameLst>
                                          <p:attrName>fill.type</p:attrName>
                                        </p:attrNameLst>
                                      </p:cBhvr>
                                      <p:to>
                                        <p:strVal val="solid"/>
                                      </p:to>
                                    </p:set>
                                    <p:set>
                                      <p:cBhvr>
                                        <p:cTn id="34" dur="20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5" fill="hold">
                            <p:stCondLst>
                              <p:cond delay="8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par>
                          <p:cTn id="41" fill="hold">
                            <p:stCondLst>
                              <p:cond delay="1300"/>
                            </p:stCondLst>
                            <p:childTnLst>
                              <p:par>
                                <p:cTn id="42" presetID="10" presetClass="exit" presetSubtype="0" fill="hold" nodeType="afterEffect">
                                  <p:stCondLst>
                                    <p:cond delay="150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repeatCount="4000" fill="hold" nodeType="clickEffect">
                                  <p:stCondLst>
                                    <p:cond delay="0"/>
                                  </p:stCondLst>
                                  <p:childTnLst>
                                    <p:animClr clrSpc="rgb" dir="cw">
                                      <p:cBhvr>
                                        <p:cTn id="49" dur="200" fill="hold"/>
                                        <p:tgtEl>
                                          <p:spTgt spid="7"/>
                                        </p:tgtEl>
                                        <p:attrNameLst>
                                          <p:attrName>fillcolor</p:attrName>
                                        </p:attrNameLst>
                                      </p:cBhvr>
                                      <p:to>
                                        <a:srgbClr val="FF7C80"/>
                                      </p:to>
                                    </p:animClr>
                                    <p:set>
                                      <p:cBhvr>
                                        <p:cTn id="50" dur="200" fill="hold"/>
                                        <p:tgtEl>
                                          <p:spTgt spid="7"/>
                                        </p:tgtEl>
                                        <p:attrNameLst>
                                          <p:attrName>fill.type</p:attrName>
                                        </p:attrNameLst>
                                      </p:cBhvr>
                                      <p:to>
                                        <p:strVal val="solid"/>
                                      </p:to>
                                    </p:set>
                                    <p:set>
                                      <p:cBhvr>
                                        <p:cTn id="51" dur="200" fill="hold"/>
                                        <p:tgtEl>
                                          <p:spTgt spid="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8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Am-thanh-tra-loi-sai-www_nhacchuongvui_com.wav"/>
                                        </p:tgtEl>
                                      </p:cMediaNode>
                                    </p:audio>
                                  </p:subTnLst>
                                </p:cTn>
                              </p:par>
                            </p:childTnLst>
                          </p:cTn>
                        </p:par>
                        <p:par>
                          <p:cTn id="58" fill="hold">
                            <p:stCondLst>
                              <p:cond delay="1300"/>
                            </p:stCondLst>
                            <p:childTnLst>
                              <p:par>
                                <p:cTn id="59" presetID="10" presetClass="exit" presetSubtype="0" fill="hold" nodeType="afterEffect">
                                  <p:stCondLst>
                                    <p:cond delay="150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0668390-E3B2-0695-B5BF-FE416A899834}"/>
              </a:ext>
            </a:extLst>
          </p:cNvPr>
          <p:cNvSpPr txBox="1"/>
          <p:nvPr/>
        </p:nvSpPr>
        <p:spPr>
          <a:xfrm>
            <a:off x="742950" y="603952"/>
            <a:ext cx="10706100" cy="56323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panose="020F0502020204030204"/>
                <a:ea typeface="+mn-ea"/>
                <a:cs typeface="+mn-cs"/>
              </a:rPr>
              <a:t>EM ĐÃ HỌC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mn-ea"/>
                <a:cs typeface="+mn-cs"/>
              </a:rPr>
              <a:t>• Hạt gồm các bộ phận: vỏ hạt, phôi và chất dinh dưỡng.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mn-ea"/>
                <a:cs typeface="+mn-cs"/>
              </a:rPr>
              <a:t>• Đối với các thực vật có hoa, cây con có thể được mọc lên từ hạt hoặc từ</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mn-ea"/>
                <a:cs typeface="+mn-cs"/>
              </a:rPr>
              <a:t>một số bộ phận của cây mẹ như lá, thân, cành, rễ,… trong điều kiện độ ẩm</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1" i="0" u="none" strike="noStrike" kern="1200" cap="none" spc="0" normalizeH="0" baseline="0" noProof="0">
                <a:ln>
                  <a:noFill/>
                </a:ln>
                <a:solidFill>
                  <a:prstClr val="black"/>
                </a:solidFill>
                <a:effectLst/>
                <a:uLnTx/>
                <a:uFillTx/>
                <a:latin typeface="Calibri" panose="020F0502020204030204"/>
                <a:ea typeface="+mn-ea"/>
                <a:cs typeface="+mn-cs"/>
              </a:rPr>
              <a:t>và nhiệt độ thích hợp.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a:ea typeface="+mn-ea"/>
                <a:cs typeface="+mn-cs"/>
              </a:rPr>
              <a:t>• Thực vật có ba giai đoạn phát triển chính: nảy mầm, cây con, cây trưởng thành.</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779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9B847F1-BCB1-EBEA-91AD-798899134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510061"/>
            <a:ext cx="10563851" cy="5937711"/>
          </a:xfrm>
          <a:prstGeom prst="rect">
            <a:avLst/>
          </a:prstGeom>
        </p:spPr>
      </p:pic>
    </p:spTree>
    <p:extLst>
      <p:ext uri="{BB962C8B-B14F-4D97-AF65-F5344CB8AC3E}">
        <p14:creationId xmlns:p14="http://schemas.microsoft.com/office/powerpoint/2010/main" val="105176104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endParaRPr lang="th-TH"/>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endParaRPr lang="th-TH"/>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endParaRPr lang="th-TH"/>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endParaRPr lang="th-TH"/>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endParaRPr lang="th-TH"/>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endParaRPr lang="th-TH"/>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endParaRPr lang="th-TH"/>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endParaRPr lang="th-TH"/>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endParaRPr lang="th-TH"/>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endParaRPr lang="th-TH"/>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endParaRPr lang="th-TH"/>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endParaRPr lang="th-TH"/>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endParaRPr lang="th-TH"/>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endParaRPr lang="th-TH"/>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endParaRPr lang="th-TH"/>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endParaRPr lang="th-TH"/>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endParaRPr lang="th-TH"/>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endParaRPr lang="th-TH"/>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endParaRPr lang="th-TH"/>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endParaRPr lang="th-TH"/>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endParaRPr lang="th-TH"/>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endParaRPr lang="th-TH"/>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endParaRPr lang="th-TH"/>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endParaRPr lang="th-TH"/>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endParaRPr lang="th-TH"/>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endParaRPr lang="th-TH"/>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endParaRPr lang="th-TH"/>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endParaRPr lang="th-TH"/>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endParaRPr lang="th-TH"/>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endParaRPr lang="th-TH"/>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endParaRPr lang="th-TH"/>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endParaRPr lang="th-TH"/>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endParaRPr lang="th-TH"/>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endParaRPr lang="th-TH"/>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endParaRPr lang="th-TH"/>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endParaRPr lang="th-TH"/>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endParaRPr lang="th-TH"/>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endParaRPr lang="th-TH"/>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endParaRPr lang="th-TH"/>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endParaRPr lang="th-TH"/>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endParaRPr lang="th-TH"/>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endParaRPr lang="th-TH"/>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endParaRPr lang="th-TH"/>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endParaRPr lang="th-TH"/>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endParaRPr lang="th-TH"/>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endParaRPr lang="th-TH"/>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endParaRPr lang="en-US"/>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endParaRPr lang="th-TH"/>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endParaRPr lang="th-TH"/>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endParaRPr lang="th-TH"/>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endParaRPr lang="th-TH"/>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endParaRPr lang="th-TH"/>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endParaRPr lang="th-TH"/>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endParaRPr lang="th-TH"/>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endParaRPr lang="th-TH"/>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endParaRPr lang="th-TH"/>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endParaRPr lang="th-TH"/>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endParaRPr lang="th-TH"/>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endParaRPr lang="th-TH"/>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sp>
        <p:nvSpPr>
          <p:cNvPr id="40" name="TextBox 39">
            <a:extLst>
              <a:ext uri="{FF2B5EF4-FFF2-40B4-BE49-F238E27FC236}">
                <a16:creationId xmlns:a16="http://schemas.microsoft.com/office/drawing/2014/main" id="{6B5C1CCD-5E54-44AB-B644-0BAAB1DC3783}"/>
              </a:ext>
            </a:extLst>
          </p:cNvPr>
          <p:cNvSpPr txBox="1"/>
          <p:nvPr/>
        </p:nvSpPr>
        <p:spPr>
          <a:xfrm>
            <a:off x="2590422" y="2318980"/>
            <a:ext cx="8467425" cy="1015663"/>
          </a:xfrm>
          <a:prstGeom prst="rect">
            <a:avLst/>
          </a:prstGeom>
          <a:noFill/>
        </p:spPr>
        <p:txBody>
          <a:bodyPr wrap="square" rtlCol="0">
            <a:spAutoFit/>
          </a:bodyPr>
          <a:lstStyle/>
          <a:p>
            <a:r>
              <a:rPr lang="en-US" sz="6000">
                <a:solidFill>
                  <a:srgbClr val="0070C0"/>
                </a:solidFill>
                <a:latin typeface="#Li-N UTM Cookies" panose="02040603050506020204" pitchFamily="18" charset="0"/>
              </a:rPr>
              <a:t>CHÚC CÁC EM HỌC TỐT</a:t>
            </a:r>
          </a:p>
        </p:txBody>
      </p:sp>
    </p:spTree>
    <p:extLst>
      <p:ext uri="{BB962C8B-B14F-4D97-AF65-F5344CB8AC3E}">
        <p14:creationId xmlns:p14="http://schemas.microsoft.com/office/powerpoint/2010/main" val="3441825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FC235BA-EA8B-4CBD-856D-34F390ADDE16}"/>
              </a:ext>
            </a:extLst>
          </p:cNvPr>
          <p:cNvPicPr>
            <a:picLocks noChangeAspect="1"/>
          </p:cNvPicPr>
          <p:nvPr/>
        </p:nvPicPr>
        <p:blipFill rotWithShape="1">
          <a:blip r:embed="rId4"/>
          <a:srcRect l="1491"/>
          <a:stretch/>
        </p:blipFill>
        <p:spPr>
          <a:xfrm>
            <a:off x="2101241" y="2453849"/>
            <a:ext cx="7277707" cy="3861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37" name="Group 36">
            <a:extLst>
              <a:ext uri="{FF2B5EF4-FFF2-40B4-BE49-F238E27FC236}">
                <a16:creationId xmlns:a16="http://schemas.microsoft.com/office/drawing/2014/main" id="{7D367089-E47F-442C-9C39-F9B19D193FF0}"/>
              </a:ext>
            </a:extLst>
          </p:cNvPr>
          <p:cNvGrpSpPr/>
          <p:nvPr/>
        </p:nvGrpSpPr>
        <p:grpSpPr>
          <a:xfrm>
            <a:off x="119871" y="233038"/>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prstClr val="black"/>
                  </a:solidFill>
                  <a:effectLst/>
                  <a:uLnTx/>
                  <a:uFillTx/>
                  <a:latin typeface="VNI-Avo" pitchFamily="2" charset="0"/>
                  <a:ea typeface="仓耳今楷05-6763 W05" panose="02020400000000000000" pitchFamily="18" charset="-122"/>
                  <a:cs typeface="+mn-cs"/>
                </a:rPr>
                <a:t>Caâu 1</a:t>
              </a:r>
            </a:p>
          </p:txBody>
        </p:sp>
      </p:grpSp>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6109" y="-1970885"/>
            <a:ext cx="3702050" cy="3702050"/>
          </a:xfrm>
          <a:prstGeom prst="rect">
            <a:avLst/>
          </a:prstGeom>
        </p:spPr>
      </p:pic>
      <p:pic>
        <p:nvPicPr>
          <p:cNvPr id="32" name="Picture 31">
            <a:extLst>
              <a:ext uri="{FF2B5EF4-FFF2-40B4-BE49-F238E27FC236}">
                <a16:creationId xmlns:a16="http://schemas.microsoft.com/office/drawing/2014/main" id="{EDE6114A-BC3E-4ABA-87EA-3D000F40B083}"/>
              </a:ext>
            </a:extLst>
          </p:cNvPr>
          <p:cNvPicPr>
            <a:picLocks noChangeAspect="1"/>
          </p:cNvPicPr>
          <p:nvPr/>
        </p:nvPicPr>
        <p:blipFill rotWithShape="1">
          <a:blip r:embed="rId7">
            <a:extLst>
              <a:ext uri="{28A0092B-C50C-407E-A947-70E740481C1C}">
                <a14:useLocalDpi xmlns:a14="http://schemas.microsoft.com/office/drawing/2010/main" val="0"/>
              </a:ext>
            </a:extLst>
          </a:blip>
          <a:srcRect b="7268"/>
          <a:stretch/>
        </p:blipFill>
        <p:spPr>
          <a:xfrm>
            <a:off x="9911262" y="3766837"/>
            <a:ext cx="2136125" cy="240813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8">
            <a:extLst>
              <a:ext uri="{28A0092B-C50C-407E-A947-70E740481C1C}">
                <a14:useLocalDpi xmlns:a14="http://schemas.microsoft.com/office/drawing/2010/main" val="0"/>
              </a:ext>
            </a:extLst>
          </a:blip>
          <a:srcRect l="6953" t="22972" r="9069" b="55722"/>
          <a:stretch/>
        </p:blipFill>
        <p:spPr>
          <a:xfrm>
            <a:off x="2101241" y="-16673"/>
            <a:ext cx="8878084" cy="2375697"/>
          </a:xfrm>
          <a:prstGeom prst="rect">
            <a:avLst/>
          </a:prstGeom>
        </p:spPr>
      </p:pic>
      <p:sp>
        <p:nvSpPr>
          <p:cNvPr id="59" name="TextBox 58">
            <a:extLst>
              <a:ext uri="{FF2B5EF4-FFF2-40B4-BE49-F238E27FC236}">
                <a16:creationId xmlns:a16="http://schemas.microsoft.com/office/drawing/2014/main" id="{2400C677-0CE9-465A-A6E9-938534A3A4C5}"/>
              </a:ext>
            </a:extLst>
          </p:cNvPr>
          <p:cNvSpPr txBox="1"/>
          <p:nvPr/>
        </p:nvSpPr>
        <p:spPr>
          <a:xfrm>
            <a:off x="3498567" y="983686"/>
            <a:ext cx="71736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Em hãy nêu quá trình hạt mọc thành cây.</a:t>
            </a:r>
          </a:p>
        </p:txBody>
      </p:sp>
      <p:pic>
        <p:nvPicPr>
          <p:cNvPr id="60" name="Picture 59" descr="Icon&#10;&#10;Description automatically generated with low confidence">
            <a:extLst>
              <a:ext uri="{FF2B5EF4-FFF2-40B4-BE49-F238E27FC236}">
                <a16:creationId xmlns:a16="http://schemas.microsoft.com/office/drawing/2014/main" id="{8D263560-21C1-4387-9DCE-577F2FFCC0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122" y="3827903"/>
            <a:ext cx="2286000" cy="2286000"/>
          </a:xfrm>
          <a:prstGeom prst="rect">
            <a:avLst/>
          </a:prstGeom>
        </p:spPr>
      </p:pic>
      <p:sp>
        <p:nvSpPr>
          <p:cNvPr id="14" name="Rounded Rectangle 1">
            <a:hlinkClick r:id="rId10" action="ppaction://hlinksldjump"/>
            <a:extLst>
              <a:ext uri="{FF2B5EF4-FFF2-40B4-BE49-F238E27FC236}">
                <a16:creationId xmlns:a16="http://schemas.microsoft.com/office/drawing/2014/main" id="{46C3065A-228A-4852-8EEC-150AB1DBB00C}"/>
              </a:ext>
            </a:extLst>
          </p:cNvPr>
          <p:cNvSpPr/>
          <p:nvPr/>
        </p:nvSpPr>
        <p:spPr>
          <a:xfrm>
            <a:off x="10125142" y="6315162"/>
            <a:ext cx="1708364" cy="4677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Quay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6920824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6 L 0.94609 0.05787 " pathEditMode="relative" rAng="0" ptsTypes="AA">
                                      <p:cBhvr>
                                        <p:cTn id="12" dur="2000" fill="hold"/>
                                        <p:tgtEl>
                                          <p:spTgt spid="23"/>
                                        </p:tgtEl>
                                        <p:attrNameLst>
                                          <p:attrName>ppt_x</p:attrName>
                                          <p:attrName>ppt_y</p:attrName>
                                        </p:attrNameLst>
                                      </p:cBhvr>
                                      <p:rCtr x="28880" y="995"/>
                                    </p:animMotion>
                                  </p:childTnLst>
                                </p:cTn>
                              </p:par>
                              <p:par>
                                <p:cTn id="13" presetID="22" presetClass="entr" presetSubtype="8"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750"/>
                                        <p:tgtEl>
                                          <p:spTgt spid="3"/>
                                        </p:tgtEl>
                                      </p:cBhvr>
                                    </p:animEffect>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par>
                          <p:cTn id="20" fill="hold">
                            <p:stCondLst>
                              <p:cond delay="3000"/>
                            </p:stCondLst>
                            <p:childTnLst>
                              <p:par>
                                <p:cTn id="21" presetID="53" presetClass="entr" presetSubtype="16"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circle(in)">
                                      <p:cBhvr>
                                        <p:cTn id="30" dur="2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42"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1000"/>
                                        <p:tgtEl>
                                          <p:spTgt spid="60"/>
                                        </p:tgtEl>
                                      </p:cBhvr>
                                    </p:animEffect>
                                    <p:anim calcmode="lin" valueType="num">
                                      <p:cBhvr>
                                        <p:cTn id="39" dur="1000" fill="hold"/>
                                        <p:tgtEl>
                                          <p:spTgt spid="60"/>
                                        </p:tgtEl>
                                        <p:attrNameLst>
                                          <p:attrName>ppt_x</p:attrName>
                                        </p:attrNameLst>
                                      </p:cBhvr>
                                      <p:tavLst>
                                        <p:tav tm="0">
                                          <p:val>
                                            <p:strVal val="#ppt_x"/>
                                          </p:val>
                                        </p:tav>
                                        <p:tav tm="100000">
                                          <p:val>
                                            <p:strVal val="#ppt_x"/>
                                          </p:val>
                                        </p:tav>
                                      </p:tavLst>
                                    </p:anim>
                                    <p:anim calcmode="lin" valueType="num">
                                      <p:cBhvr>
                                        <p:cTn id="4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3EA5BD99-F5BA-4B22-83C3-36F307399A68}"/>
              </a:ext>
            </a:extLst>
          </p:cNvPr>
          <p:cNvGrpSpPr/>
          <p:nvPr/>
        </p:nvGrpSpPr>
        <p:grpSpPr>
          <a:xfrm>
            <a:off x="419789" y="1158959"/>
            <a:ext cx="11350833" cy="5438254"/>
            <a:chOff x="388883" y="1124654"/>
            <a:chExt cx="11350833" cy="5438254"/>
          </a:xfrm>
        </p:grpSpPr>
        <p:sp>
          <p:nvSpPr>
            <p:cNvPr id="6" name="Flowchart: Alternate Process 5">
              <a:extLst>
                <a:ext uri="{FF2B5EF4-FFF2-40B4-BE49-F238E27FC236}">
                  <a16:creationId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Operation 9">
              <a:extLst>
                <a:ext uri="{FF2B5EF4-FFF2-40B4-BE49-F238E27FC236}">
                  <a16:creationId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Manual Operation 10">
              <a:extLst>
                <a:ext uri="{FF2B5EF4-FFF2-40B4-BE49-F238E27FC236}">
                  <a16:creationId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Manual Operation 11">
              <a:extLst>
                <a:ext uri="{FF2B5EF4-FFF2-40B4-BE49-F238E27FC236}">
                  <a16:creationId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Manual Operation 12">
              <a:extLst>
                <a:ext uri="{FF2B5EF4-FFF2-40B4-BE49-F238E27FC236}">
                  <a16:creationId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Manual Operation 13">
              <a:extLst>
                <a:ext uri="{FF2B5EF4-FFF2-40B4-BE49-F238E27FC236}">
                  <a16:creationId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Manual Operation 14">
              <a:extLst>
                <a:ext uri="{FF2B5EF4-FFF2-40B4-BE49-F238E27FC236}">
                  <a16:creationId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7D367089-E47F-442C-9C39-F9B19D193FF0}"/>
              </a:ext>
            </a:extLst>
          </p:cNvPr>
          <p:cNvGrpSpPr/>
          <p:nvPr/>
        </p:nvGrpSpPr>
        <p:grpSpPr>
          <a:xfrm>
            <a:off x="975743" y="0"/>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prstClr val="black"/>
                  </a:solidFill>
                  <a:effectLst/>
                  <a:uLnTx/>
                  <a:uFillTx/>
                  <a:latin typeface="VNI-Avo" pitchFamily="2" charset="0"/>
                  <a:ea typeface="仓耳今楷05-6763 W05" panose="02020400000000000000" pitchFamily="18" charset="-122"/>
                  <a:cs typeface="+mn-cs"/>
                </a:rPr>
                <a:t>Caâu 2</a:t>
              </a:r>
            </a:p>
          </p:txBody>
        </p:sp>
      </p:grpSp>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799686" y="-160645"/>
            <a:ext cx="8878084" cy="2375697"/>
          </a:xfrm>
          <a:prstGeom prst="rect">
            <a:avLst/>
          </a:prstGeom>
        </p:spPr>
      </p:pic>
      <p:sp>
        <p:nvSpPr>
          <p:cNvPr id="59" name="TextBox 58">
            <a:extLst>
              <a:ext uri="{FF2B5EF4-FFF2-40B4-BE49-F238E27FC236}">
                <a16:creationId xmlns:a16="http://schemas.microsoft.com/office/drawing/2014/main" id="{2400C677-0CE9-465A-A6E9-938534A3A4C5}"/>
              </a:ext>
            </a:extLst>
          </p:cNvPr>
          <p:cNvSpPr txBox="1"/>
          <p:nvPr/>
        </p:nvSpPr>
        <p:spPr>
          <a:xfrm>
            <a:off x="4183268" y="766278"/>
            <a:ext cx="73223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Nêu</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các</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điều</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kiện</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để</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hạt</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nảy</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mầm</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rPr>
              <a:t>.</a:t>
            </a:r>
          </a:p>
        </p:txBody>
      </p:sp>
      <p:pic>
        <p:nvPicPr>
          <p:cNvPr id="7" name="Picture 6" descr="Icon&#10;&#10;Description automatically generated with low confidence">
            <a:extLst>
              <a:ext uri="{FF2B5EF4-FFF2-40B4-BE49-F238E27FC236}">
                <a16:creationId xmlns:a16="http://schemas.microsoft.com/office/drawing/2014/main" id="{AD0F1B0E-1CD1-49D1-8016-586949A1B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7" name="Rounded Rectangle 26">
            <a:hlinkClick r:id="rId8" action="ppaction://hlinksldjump"/>
          </p:cNvPr>
          <p:cNvSpPr/>
          <p:nvPr/>
        </p:nvSpPr>
        <p:spPr>
          <a:xfrm>
            <a:off x="9996256" y="6019800"/>
            <a:ext cx="1774366" cy="6231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Quay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72250D63-562F-42CA-A5B2-DB8A147BC4A9}"/>
              </a:ext>
            </a:extLst>
          </p:cNvPr>
          <p:cNvGrpSpPr/>
          <p:nvPr/>
        </p:nvGrpSpPr>
        <p:grpSpPr>
          <a:xfrm>
            <a:off x="3799279" y="2194083"/>
            <a:ext cx="5297692" cy="3504958"/>
            <a:chOff x="3067750" y="3053239"/>
            <a:chExt cx="5297692" cy="3504958"/>
          </a:xfrm>
        </p:grpSpPr>
        <p:pic>
          <p:nvPicPr>
            <p:cNvPr id="4" name="Picture 3">
              <a:extLst>
                <a:ext uri="{FF2B5EF4-FFF2-40B4-BE49-F238E27FC236}">
                  <a16:creationId xmlns:a16="http://schemas.microsoft.com/office/drawing/2014/main" id="{08668A53-4B88-4FE0-A0E3-CAA3D1B83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7750" y="3053239"/>
              <a:ext cx="5297692" cy="3504958"/>
            </a:xfrm>
            <a:prstGeom prst="rect">
              <a:avLst/>
            </a:prstGeom>
          </p:spPr>
        </p:pic>
        <p:sp>
          <p:nvSpPr>
            <p:cNvPr id="28" name="TextBox 27">
              <a:extLst>
                <a:ext uri="{FF2B5EF4-FFF2-40B4-BE49-F238E27FC236}">
                  <a16:creationId xmlns:a16="http://schemas.microsoft.com/office/drawing/2014/main" id="{7CDE9451-7B79-4DD0-AF32-6C1FEC5C19AE}"/>
                </a:ext>
              </a:extLst>
            </p:cNvPr>
            <p:cNvSpPr txBox="1"/>
            <p:nvPr/>
          </p:nvSpPr>
          <p:spPr>
            <a:xfrm>
              <a:off x="3950625" y="4437973"/>
              <a:ext cx="399696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ẩm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nhiệt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độ</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Tree>
    <p:extLst>
      <p:ext uri="{BB962C8B-B14F-4D97-AF65-F5344CB8AC3E}">
        <p14:creationId xmlns:p14="http://schemas.microsoft.com/office/powerpoint/2010/main" val="288125570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FF17B692-8C15-460A-9724-817082CA95BB}"/>
              </a:ext>
            </a:extLst>
          </p:cNvPr>
          <p:cNvSpPr/>
          <p:nvPr/>
        </p:nvSpPr>
        <p:spPr>
          <a:xfrm flipV="1">
            <a:off x="0" y="1158959"/>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3EA5BD99-F5BA-4B22-83C3-36F307399A68}"/>
              </a:ext>
            </a:extLst>
          </p:cNvPr>
          <p:cNvGrpSpPr/>
          <p:nvPr/>
        </p:nvGrpSpPr>
        <p:grpSpPr>
          <a:xfrm>
            <a:off x="419789" y="1158959"/>
            <a:ext cx="11350833" cy="5438254"/>
            <a:chOff x="388883" y="1124654"/>
            <a:chExt cx="11350833" cy="5438254"/>
          </a:xfrm>
        </p:grpSpPr>
        <p:sp>
          <p:nvSpPr>
            <p:cNvPr id="6" name="Flowchart: Alternate Process 5">
              <a:extLst>
                <a:ext uri="{FF2B5EF4-FFF2-40B4-BE49-F238E27FC236}">
                  <a16:creationId xmlns:a16="http://schemas.microsoft.com/office/drawing/2014/main" id="{1E0582BD-43B9-4768-95D5-AFCD195C3175}"/>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owchart: Manual Operation 9">
              <a:extLst>
                <a:ext uri="{FF2B5EF4-FFF2-40B4-BE49-F238E27FC236}">
                  <a16:creationId xmlns:a16="http://schemas.microsoft.com/office/drawing/2014/main" id="{9047BFEF-9DBD-4715-B3D8-69936B4A895E}"/>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Manual Operation 10">
              <a:extLst>
                <a:ext uri="{FF2B5EF4-FFF2-40B4-BE49-F238E27FC236}">
                  <a16:creationId xmlns:a16="http://schemas.microsoft.com/office/drawing/2014/main" id="{E2DC0964-A2E4-4BD7-8911-9F371391309D}"/>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Manual Operation 11">
              <a:extLst>
                <a:ext uri="{FF2B5EF4-FFF2-40B4-BE49-F238E27FC236}">
                  <a16:creationId xmlns:a16="http://schemas.microsoft.com/office/drawing/2014/main" id="{BEA84EC9-DAB1-44AC-B3B4-991B16B2527D}"/>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lowchart: Manual Operation 12">
              <a:extLst>
                <a:ext uri="{FF2B5EF4-FFF2-40B4-BE49-F238E27FC236}">
                  <a16:creationId xmlns:a16="http://schemas.microsoft.com/office/drawing/2014/main" id="{88E47FB4-BB43-46DD-BE6C-7357BC36C646}"/>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lowchart: Manual Operation 13">
              <a:extLst>
                <a:ext uri="{FF2B5EF4-FFF2-40B4-BE49-F238E27FC236}">
                  <a16:creationId xmlns:a16="http://schemas.microsoft.com/office/drawing/2014/main" id="{90C9C11C-2E5B-4D4F-B922-C40532837C78}"/>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Manual Operation 14">
              <a:extLst>
                <a:ext uri="{FF2B5EF4-FFF2-40B4-BE49-F238E27FC236}">
                  <a16:creationId xmlns:a16="http://schemas.microsoft.com/office/drawing/2014/main" id="{2CFEF51D-A27D-4813-B47E-18114E680ACD}"/>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7D367089-E47F-442C-9C39-F9B19D193FF0}"/>
              </a:ext>
            </a:extLst>
          </p:cNvPr>
          <p:cNvGrpSpPr/>
          <p:nvPr/>
        </p:nvGrpSpPr>
        <p:grpSpPr>
          <a:xfrm>
            <a:off x="975743" y="0"/>
            <a:ext cx="2092007" cy="1897560"/>
            <a:chOff x="-1093572" y="1595704"/>
            <a:chExt cx="1630009" cy="1485472"/>
          </a:xfrm>
        </p:grpSpPr>
        <p:grpSp>
          <p:nvGrpSpPr>
            <p:cNvPr id="38" name="Group 37">
              <a:extLst>
                <a:ext uri="{FF2B5EF4-FFF2-40B4-BE49-F238E27FC236}">
                  <a16:creationId xmlns:a16="http://schemas.microsoft.com/office/drawing/2014/main" id="{A273741F-B4C9-4BF7-B37C-333F894FCE81}"/>
                </a:ext>
              </a:extLst>
            </p:cNvPr>
            <p:cNvGrpSpPr/>
            <p:nvPr/>
          </p:nvGrpSpPr>
          <p:grpSpPr>
            <a:xfrm>
              <a:off x="-1093572" y="1595704"/>
              <a:ext cx="1630009" cy="1485472"/>
              <a:chOff x="-1131957" y="1022239"/>
              <a:chExt cx="1630009" cy="1485472"/>
            </a:xfrm>
          </p:grpSpPr>
          <p:pic>
            <p:nvPicPr>
              <p:cNvPr id="40" name="图片 20">
                <a:extLst>
                  <a:ext uri="{FF2B5EF4-FFF2-40B4-BE49-F238E27FC236}">
                    <a16:creationId xmlns:a16="http://schemas.microsoft.com/office/drawing/2014/main" id="{C8095658-8365-4312-B639-684B0D6AAB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957" y="1022239"/>
                <a:ext cx="1630009" cy="1485472"/>
              </a:xfrm>
              <a:prstGeom prst="rect">
                <a:avLst/>
              </a:prstGeom>
            </p:spPr>
          </p:pic>
          <p:sp>
            <p:nvSpPr>
              <p:cNvPr id="41" name="Oval 40">
                <a:extLst>
                  <a:ext uri="{FF2B5EF4-FFF2-40B4-BE49-F238E27FC236}">
                    <a16:creationId xmlns:a16="http://schemas.microsoft.com/office/drawing/2014/main" id="{4FFBA979-270F-4992-A9F8-3499BF485067}"/>
                  </a:ext>
                </a:extLst>
              </p:cNvPr>
              <p:cNvSpPr/>
              <p:nvPr/>
            </p:nvSpPr>
            <p:spPr>
              <a:xfrm>
                <a:off x="-805871" y="1363604"/>
                <a:ext cx="1000494" cy="773312"/>
              </a:xfrm>
              <a:prstGeom prst="ellipse">
                <a:avLst/>
              </a:prstGeom>
              <a:solidFill>
                <a:srgbClr val="FFD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extBox 38">
              <a:extLst>
                <a:ext uri="{FF2B5EF4-FFF2-40B4-BE49-F238E27FC236}">
                  <a16:creationId xmlns:a16="http://schemas.microsoft.com/office/drawing/2014/main" id="{15E1884E-34BF-4EAF-B035-68C2DF1EAE98}"/>
                </a:ext>
              </a:extLst>
            </p:cNvPr>
            <p:cNvSpPr txBox="1"/>
            <p:nvPr/>
          </p:nvSpPr>
          <p:spPr>
            <a:xfrm>
              <a:off x="-784936" y="2117426"/>
              <a:ext cx="1176358" cy="4336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a:ln>
                    <a:noFill/>
                  </a:ln>
                  <a:solidFill>
                    <a:prstClr val="black"/>
                  </a:solidFill>
                  <a:effectLst/>
                  <a:uLnTx/>
                  <a:uFillTx/>
                  <a:latin typeface="VNI-Avo" pitchFamily="2" charset="0"/>
                  <a:ea typeface="仓耳今楷05-6763 W05" panose="02020400000000000000" pitchFamily="18" charset="-122"/>
                  <a:cs typeface="+mn-cs"/>
                </a:rPr>
                <a:t>Caâu 3</a:t>
              </a:r>
            </a:p>
          </p:txBody>
        </p:sp>
      </p:grpSp>
      <p:pic>
        <p:nvPicPr>
          <p:cNvPr id="3" name="Picture 2" descr="A picture containing text&#10;&#10;Description automatically generated">
            <a:extLst>
              <a:ext uri="{FF2B5EF4-FFF2-40B4-BE49-F238E27FC236}">
                <a16:creationId xmlns:a16="http://schemas.microsoft.com/office/drawing/2014/main" id="{6D5EBB4C-C9B5-4CE2-AE36-3BEBDBF60E77}"/>
              </a:ext>
            </a:extLst>
          </p:cNvPr>
          <p:cNvPicPr>
            <a:picLocks noChangeAspect="1"/>
          </p:cNvPicPr>
          <p:nvPr/>
        </p:nvPicPr>
        <p:blipFill rotWithShape="1">
          <a:blip r:embed="rId5">
            <a:extLst>
              <a:ext uri="{28A0092B-C50C-407E-A947-70E740481C1C}">
                <a14:useLocalDpi xmlns:a14="http://schemas.microsoft.com/office/drawing/2010/main" val="0"/>
              </a:ext>
            </a:extLst>
          </a:blip>
          <a:srcRect l="6953" t="22972" r="9069" b="55722"/>
          <a:stretch/>
        </p:blipFill>
        <p:spPr>
          <a:xfrm>
            <a:off x="2799686" y="-160645"/>
            <a:ext cx="8878084" cy="2375697"/>
          </a:xfrm>
          <a:prstGeom prst="rect">
            <a:avLst/>
          </a:prstGeom>
        </p:spPr>
      </p:pic>
      <p:sp>
        <p:nvSpPr>
          <p:cNvPr id="59" name="TextBox 58">
            <a:extLst>
              <a:ext uri="{FF2B5EF4-FFF2-40B4-BE49-F238E27FC236}">
                <a16:creationId xmlns:a16="http://schemas.microsoft.com/office/drawing/2014/main" id="{2400C677-0CE9-465A-A6E9-938534A3A4C5}"/>
              </a:ext>
            </a:extLst>
          </p:cNvPr>
          <p:cNvSpPr txBox="1"/>
          <p:nvPr/>
        </p:nvSpPr>
        <p:spPr>
          <a:xfrm>
            <a:off x="3660163" y="755793"/>
            <a:ext cx="7566708" cy="584775"/>
          </a:xfrm>
          <a:prstGeom prst="rect">
            <a:avLst/>
          </a:prstGeom>
          <a:noFill/>
        </p:spPr>
        <p:txBody>
          <a:bodyPr wrap="square" rtlCol="0">
            <a:spAutoFit/>
          </a:bodyPr>
          <a:lstStyle/>
          <a:p>
            <a:pPr lvl="0"/>
            <a:r>
              <a:rPr lang="vi-VN" altLang="zh-CN" sz="3200" b="1">
                <a:solidFill>
                  <a:prstClr val="white"/>
                </a:solidFill>
                <a:latin typeface="Calibri" panose="020F0502020204030204" pitchFamily="34" charset="0"/>
                <a:cs typeface="Calibri" panose="020F0502020204030204" pitchFamily="34" charset="0"/>
              </a:rPr>
              <a:t>Thực vật có </a:t>
            </a:r>
            <a:r>
              <a:rPr lang="en-US" altLang="zh-CN" sz="3200" b="1">
                <a:solidFill>
                  <a:prstClr val="white"/>
                </a:solidFill>
                <a:latin typeface="Calibri" panose="020F0502020204030204" pitchFamily="34" charset="0"/>
                <a:cs typeface="Calibri" panose="020F0502020204030204" pitchFamily="34" charset="0"/>
              </a:rPr>
              <a:t>mấy</a:t>
            </a:r>
            <a:r>
              <a:rPr lang="vi-VN" altLang="zh-CN" sz="3200" b="1">
                <a:solidFill>
                  <a:prstClr val="white"/>
                </a:solidFill>
                <a:latin typeface="Calibri" panose="020F0502020204030204" pitchFamily="34" charset="0"/>
                <a:cs typeface="Calibri" panose="020F0502020204030204" pitchFamily="34" charset="0"/>
              </a:rPr>
              <a:t> giai đoạn phát triển chính: </a:t>
            </a:r>
            <a:endPar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7" name="Picture 6" descr="Icon&#10;&#10;Description automatically generated with low confidence">
            <a:extLst>
              <a:ext uri="{FF2B5EF4-FFF2-40B4-BE49-F238E27FC236}">
                <a16:creationId xmlns:a16="http://schemas.microsoft.com/office/drawing/2014/main" id="{AD0F1B0E-1CD1-49D1-8016-586949A1B2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07" y="4016439"/>
            <a:ext cx="2286000" cy="2286000"/>
          </a:xfrm>
          <a:prstGeom prst="rect">
            <a:avLst/>
          </a:prstGeom>
        </p:spPr>
      </p:pic>
      <p:pic>
        <p:nvPicPr>
          <p:cNvPr id="23" name="Picture 22" descr="Logo&#10;&#10;Description automatically generated">
            <a:extLst>
              <a:ext uri="{FF2B5EF4-FFF2-40B4-BE49-F238E27FC236}">
                <a16:creationId xmlns:a16="http://schemas.microsoft.com/office/drawing/2014/main" id="{F00A6EBB-476F-417E-AF72-ECF4505E82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8275" y="-646347"/>
            <a:ext cx="3702050" cy="3702050"/>
          </a:xfrm>
          <a:prstGeom prst="rect">
            <a:avLst/>
          </a:prstGeom>
        </p:spPr>
      </p:pic>
      <p:sp>
        <p:nvSpPr>
          <p:cNvPr id="27" name="Rounded Rectangle 26">
            <a:hlinkClick r:id="rId8" action="ppaction://hlinksldjump"/>
          </p:cNvPr>
          <p:cNvSpPr/>
          <p:nvPr/>
        </p:nvSpPr>
        <p:spPr>
          <a:xfrm>
            <a:off x="9996256" y="6019800"/>
            <a:ext cx="1774366" cy="6231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Quay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72250D63-562F-42CA-A5B2-DB8A147BC4A9}"/>
              </a:ext>
            </a:extLst>
          </p:cNvPr>
          <p:cNvGrpSpPr/>
          <p:nvPr/>
        </p:nvGrpSpPr>
        <p:grpSpPr>
          <a:xfrm>
            <a:off x="2799686" y="1911443"/>
            <a:ext cx="7196570" cy="4390995"/>
            <a:chOff x="3067750" y="3053239"/>
            <a:chExt cx="5297692" cy="3504958"/>
          </a:xfrm>
        </p:grpSpPr>
        <p:pic>
          <p:nvPicPr>
            <p:cNvPr id="4" name="Picture 3">
              <a:extLst>
                <a:ext uri="{FF2B5EF4-FFF2-40B4-BE49-F238E27FC236}">
                  <a16:creationId xmlns:a16="http://schemas.microsoft.com/office/drawing/2014/main" id="{08668A53-4B88-4FE0-A0E3-CAA3D1B83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7750" y="3053239"/>
              <a:ext cx="5297692" cy="3504958"/>
            </a:xfrm>
            <a:prstGeom prst="rect">
              <a:avLst/>
            </a:prstGeom>
          </p:spPr>
        </p:pic>
        <p:sp>
          <p:nvSpPr>
            <p:cNvPr id="28" name="TextBox 27">
              <a:extLst>
                <a:ext uri="{FF2B5EF4-FFF2-40B4-BE49-F238E27FC236}">
                  <a16:creationId xmlns:a16="http://schemas.microsoft.com/office/drawing/2014/main" id="{7CDE9451-7B79-4DD0-AF32-6C1FEC5C19AE}"/>
                </a:ext>
              </a:extLst>
            </p:cNvPr>
            <p:cNvSpPr txBox="1"/>
            <p:nvPr/>
          </p:nvSpPr>
          <p:spPr>
            <a:xfrm>
              <a:off x="4155016" y="4348912"/>
              <a:ext cx="3629469" cy="12529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Giai đoạn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nảy mầm,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Giai đoạn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cây con, </a:t>
              </a: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Giai đoạn </a:t>
              </a:r>
              <a:r>
                <a:rPr kumimoji="0" lang="vi-VN" sz="3200" b="0" i="0" u="none" strike="noStrike" kern="1200" cap="none" spc="0" normalizeH="0" baseline="0" noProof="0">
                  <a:ln>
                    <a:noFill/>
                  </a:ln>
                  <a:solidFill>
                    <a:prstClr val="black"/>
                  </a:solidFill>
                  <a:effectLst/>
                  <a:uLnTx/>
                  <a:uFillTx/>
                  <a:latin typeface="Calibri" panose="020F0502020204030204"/>
                  <a:ea typeface="+mn-ea"/>
                  <a:cs typeface="+mn-cs"/>
                </a:rPr>
                <a:t>cây trưởng thành.</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4058564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42" presetClass="path" presetSubtype="0" accel="50000" decel="50000" fill="hold" nodeType="afterEffect">
                                  <p:stCondLst>
                                    <p:cond delay="0"/>
                                  </p:stCondLst>
                                  <p:childTnLst>
                                    <p:animMotion origin="layout" path="M 0.36836 0.03797 L 0.94609 0.05787 " pathEditMode="relative" rAng="0" ptsTypes="AA">
                                      <p:cBhvr>
                                        <p:cTn id="12" dur="2000" fill="hold"/>
                                        <p:tgtEl>
                                          <p:spTgt spid="23"/>
                                        </p:tgtEl>
                                        <p:attrNameLst>
                                          <p:attrName>ppt_x</p:attrName>
                                          <p:attrName>ppt_y</p:attrName>
                                        </p:attrNameLst>
                                      </p:cBhvr>
                                      <p:rCtr x="28880" y="995"/>
                                    </p:animMotion>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22" presetClass="entr" presetSubtype="8"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1750"/>
                                        <p:tgtEl>
                                          <p:spTgt spid="3"/>
                                        </p:tgtEl>
                                      </p:cBhvr>
                                    </p:animEffect>
                                  </p:childTnLst>
                                </p:cTn>
                              </p:par>
                            </p:childTnLst>
                          </p:cTn>
                        </p:par>
                        <p:par>
                          <p:cTn id="21" fill="hold">
                            <p:stCondLst>
                              <p:cond delay="2500"/>
                            </p:stCondLst>
                            <p:childTnLst>
                              <p:par>
                                <p:cTn id="22" presetID="10" presetClass="exit" presetSubtype="0" fill="hold" nodeType="after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par>
                          <p:cTn id="25" fill="hold">
                            <p:stCondLst>
                              <p:cond delay="3000"/>
                            </p:stCondLst>
                            <p:childTnLst>
                              <p:par>
                                <p:cTn id="26" presetID="53" presetClass="entr" presetSubtype="16"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500" fill="hold"/>
                                        <p:tgtEl>
                                          <p:spTgt spid="59"/>
                                        </p:tgtEl>
                                        <p:attrNameLst>
                                          <p:attrName>ppt_w</p:attrName>
                                        </p:attrNameLst>
                                      </p:cBhvr>
                                      <p:tavLst>
                                        <p:tav tm="0">
                                          <p:val>
                                            <p:fltVal val="0"/>
                                          </p:val>
                                        </p:tav>
                                        <p:tav tm="100000">
                                          <p:val>
                                            <p:strVal val="#ppt_w"/>
                                          </p:val>
                                        </p:tav>
                                      </p:tavLst>
                                    </p:anim>
                                    <p:anim calcmode="lin" valueType="num">
                                      <p:cBhvr>
                                        <p:cTn id="29" dur="500" fill="hold"/>
                                        <p:tgtEl>
                                          <p:spTgt spid="59"/>
                                        </p:tgtEl>
                                        <p:attrNameLst>
                                          <p:attrName>ppt_h</p:attrName>
                                        </p:attrNameLst>
                                      </p:cBhvr>
                                      <p:tavLst>
                                        <p:tav tm="0">
                                          <p:val>
                                            <p:fltVal val="0"/>
                                          </p:val>
                                        </p:tav>
                                        <p:tav tm="100000">
                                          <p:val>
                                            <p:strVal val="#ppt_h"/>
                                          </p:val>
                                        </p:tav>
                                      </p:tavLst>
                                    </p:anim>
                                    <p:animEffect transition="in" filter="fade">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b="-1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9BB2B-3CDE-42E9-BAA3-B0F88D9DD9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7655754" y="3586902"/>
            <a:ext cx="2162201" cy="3187971"/>
          </a:xfrm>
          <a:prstGeom prst="rect">
            <a:avLst/>
          </a:prstGeom>
        </p:spPr>
      </p:pic>
      <p:sp>
        <p:nvSpPr>
          <p:cNvPr id="10" name="Speech Bubble: Rectangle with Corners Rounded 9">
            <a:extLst>
              <a:ext uri="{FF2B5EF4-FFF2-40B4-BE49-F238E27FC236}">
                <a16:creationId xmlns:a16="http://schemas.microsoft.com/office/drawing/2014/main" id="{27CCD627-D497-4537-BFF2-6B124A6473A5}"/>
              </a:ext>
            </a:extLst>
          </p:cNvPr>
          <p:cNvSpPr/>
          <p:nvPr/>
        </p:nvSpPr>
        <p:spPr>
          <a:xfrm>
            <a:off x="6947678" y="1679444"/>
            <a:ext cx="4758812" cy="1907458"/>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9Slide05 Claudia" pitchFamily="2" charset="0"/>
                <a:ea typeface="+mn-ea"/>
                <a:cs typeface="Pattaya" panose="020B0604020202020204" charset="-34"/>
              </a:rPr>
              <a:t>Hôm qua, cô giáo có cho lớp em tìm hiểu về các loại cây mọc lên từ một số bộ phận của cây mẹ.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9Slide05 Claudia" pitchFamily="2" charset="0"/>
                <a:ea typeface="+mn-ea"/>
                <a:cs typeface="Pattaya" panose="020B0604020202020204" charset="-34"/>
              </a:rPr>
              <a:t>Anh giúp em với.</a:t>
            </a:r>
          </a:p>
        </p:txBody>
      </p:sp>
      <p:pic>
        <p:nvPicPr>
          <p:cNvPr id="11" name="Picture 10">
            <a:extLst>
              <a:ext uri="{FF2B5EF4-FFF2-40B4-BE49-F238E27FC236}">
                <a16:creationId xmlns:a16="http://schemas.microsoft.com/office/drawing/2014/main" id="{599F7FFA-4BE8-443E-B586-D0ACB7AD825A}"/>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1700981" y="2568678"/>
            <a:ext cx="1973901" cy="3802613"/>
          </a:xfrm>
          <a:prstGeom prst="rect">
            <a:avLst/>
          </a:prstGeom>
        </p:spPr>
      </p:pic>
      <p:sp>
        <p:nvSpPr>
          <p:cNvPr id="12" name="Speech Bubble: Rectangle with Corners Rounded 11">
            <a:extLst>
              <a:ext uri="{FF2B5EF4-FFF2-40B4-BE49-F238E27FC236}">
                <a16:creationId xmlns:a16="http://schemas.microsoft.com/office/drawing/2014/main" id="{80C311F0-FE44-4742-984C-916705ABE286}"/>
              </a:ext>
            </a:extLst>
          </p:cNvPr>
          <p:cNvSpPr/>
          <p:nvPr/>
        </p:nvSpPr>
        <p:spPr>
          <a:xfrm>
            <a:off x="1512682" y="1015181"/>
            <a:ext cx="4021392" cy="1290484"/>
          </a:xfrm>
          <a:prstGeom prst="wedgeRoundRectCallou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9Slide05 Claudia" pitchFamily="2" charset="0"/>
                <a:ea typeface="+mn-ea"/>
                <a:cs typeface="Pattaya" panose="020B0604020202020204" charset="-34"/>
              </a:rPr>
              <a:t>Được thôi em. Nào chúng ta cùng ra vườn thôi.</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581BB2-EDFE-47DB-A777-6D0B82BE8FF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157939" y="3822975"/>
            <a:ext cx="2162201" cy="3187971"/>
          </a:xfrm>
          <a:prstGeom prst="rect">
            <a:avLst/>
          </a:prstGeom>
        </p:spPr>
      </p:pic>
      <p:grpSp>
        <p:nvGrpSpPr>
          <p:cNvPr id="20" name="Group 19">
            <a:extLst>
              <a:ext uri="{FF2B5EF4-FFF2-40B4-BE49-F238E27FC236}">
                <a16:creationId xmlns:a16="http://schemas.microsoft.com/office/drawing/2014/main" id="{426FE872-4480-490B-A521-FC278F0BD44F}"/>
              </a:ext>
            </a:extLst>
          </p:cNvPr>
          <p:cNvGrpSpPr/>
          <p:nvPr/>
        </p:nvGrpSpPr>
        <p:grpSpPr>
          <a:xfrm>
            <a:off x="2876428" y="3822975"/>
            <a:ext cx="1879408" cy="1120506"/>
            <a:chOff x="423734" y="3838884"/>
            <a:chExt cx="1879408" cy="1120506"/>
          </a:xfrm>
        </p:grpSpPr>
        <p:pic>
          <p:nvPicPr>
            <p:cNvPr id="21" name="Picture 20">
              <a:extLst>
                <a:ext uri="{FF2B5EF4-FFF2-40B4-BE49-F238E27FC236}">
                  <a16:creationId xmlns:a16="http://schemas.microsoft.com/office/drawing/2014/main" id="{AB124772-279E-4874-88DC-095D585EB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22" name="Picture 21">
              <a:extLst>
                <a:ext uri="{FF2B5EF4-FFF2-40B4-BE49-F238E27FC236}">
                  <a16:creationId xmlns:a16="http://schemas.microsoft.com/office/drawing/2014/main" id="{2D81FE16-FA3E-47B1-A20E-09F7589F7B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23" name="Picture 22">
              <a:extLst>
                <a:ext uri="{FF2B5EF4-FFF2-40B4-BE49-F238E27FC236}">
                  <a16:creationId xmlns:a16="http://schemas.microsoft.com/office/drawing/2014/main" id="{7C00CD26-9927-41AE-AD49-57B355960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2" name="Group 31">
            <a:extLst>
              <a:ext uri="{FF2B5EF4-FFF2-40B4-BE49-F238E27FC236}">
                <a16:creationId xmlns:a16="http://schemas.microsoft.com/office/drawing/2014/main" id="{DABAF1C9-AA38-47EA-A1E6-F44982439698}"/>
              </a:ext>
            </a:extLst>
          </p:cNvPr>
          <p:cNvGrpSpPr/>
          <p:nvPr/>
        </p:nvGrpSpPr>
        <p:grpSpPr>
          <a:xfrm>
            <a:off x="1676892" y="3813143"/>
            <a:ext cx="1879408" cy="1120506"/>
            <a:chOff x="423734" y="3838884"/>
            <a:chExt cx="1879408" cy="1120506"/>
          </a:xfrm>
        </p:grpSpPr>
        <p:pic>
          <p:nvPicPr>
            <p:cNvPr id="33" name="Picture 32">
              <a:extLst>
                <a:ext uri="{FF2B5EF4-FFF2-40B4-BE49-F238E27FC236}">
                  <a16:creationId xmlns:a16="http://schemas.microsoft.com/office/drawing/2014/main" id="{4BD010D1-86E3-4449-9313-FC0C825EE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4" name="Picture 33">
              <a:extLst>
                <a:ext uri="{FF2B5EF4-FFF2-40B4-BE49-F238E27FC236}">
                  <a16:creationId xmlns:a16="http://schemas.microsoft.com/office/drawing/2014/main" id="{5CF23A0C-E6E8-4282-A858-3974ABF966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5" name="Picture 34">
              <a:extLst>
                <a:ext uri="{FF2B5EF4-FFF2-40B4-BE49-F238E27FC236}">
                  <a16:creationId xmlns:a16="http://schemas.microsoft.com/office/drawing/2014/main" id="{00AA642B-1811-40DE-9696-370BB9B5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36" name="Group 35">
            <a:extLst>
              <a:ext uri="{FF2B5EF4-FFF2-40B4-BE49-F238E27FC236}">
                <a16:creationId xmlns:a16="http://schemas.microsoft.com/office/drawing/2014/main" id="{1819986E-C759-4C35-81F3-EDC34A3BB9C0}"/>
              </a:ext>
            </a:extLst>
          </p:cNvPr>
          <p:cNvGrpSpPr/>
          <p:nvPr/>
        </p:nvGrpSpPr>
        <p:grpSpPr>
          <a:xfrm>
            <a:off x="452331" y="3956509"/>
            <a:ext cx="1879408" cy="1120506"/>
            <a:chOff x="423734" y="3838884"/>
            <a:chExt cx="1879408" cy="1120506"/>
          </a:xfrm>
        </p:grpSpPr>
        <p:pic>
          <p:nvPicPr>
            <p:cNvPr id="37" name="Picture 36">
              <a:extLst>
                <a:ext uri="{FF2B5EF4-FFF2-40B4-BE49-F238E27FC236}">
                  <a16:creationId xmlns:a16="http://schemas.microsoft.com/office/drawing/2014/main" id="{7278556B-C233-4CB6-8EFC-6F13AF2D5C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38" name="Picture 37">
              <a:extLst>
                <a:ext uri="{FF2B5EF4-FFF2-40B4-BE49-F238E27FC236}">
                  <a16:creationId xmlns:a16="http://schemas.microsoft.com/office/drawing/2014/main" id="{8D979EAB-5EEF-4E0E-BBF4-17EA800342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39" name="Picture 38">
              <a:extLst>
                <a:ext uri="{FF2B5EF4-FFF2-40B4-BE49-F238E27FC236}">
                  <a16:creationId xmlns:a16="http://schemas.microsoft.com/office/drawing/2014/main" id="{C96EB4AB-A68B-44D1-8EAC-AF66D0AD6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grpSp>
        <p:nvGrpSpPr>
          <p:cNvPr id="40" name="Group 39">
            <a:extLst>
              <a:ext uri="{FF2B5EF4-FFF2-40B4-BE49-F238E27FC236}">
                <a16:creationId xmlns:a16="http://schemas.microsoft.com/office/drawing/2014/main" id="{C90CA96A-DA93-4C8C-8FC2-A4D5328CE3E4}"/>
              </a:ext>
            </a:extLst>
          </p:cNvPr>
          <p:cNvGrpSpPr/>
          <p:nvPr/>
        </p:nvGrpSpPr>
        <p:grpSpPr>
          <a:xfrm>
            <a:off x="4164279" y="3888181"/>
            <a:ext cx="1879408" cy="1120506"/>
            <a:chOff x="423734" y="3838884"/>
            <a:chExt cx="1879408" cy="1120506"/>
          </a:xfrm>
        </p:grpSpPr>
        <p:pic>
          <p:nvPicPr>
            <p:cNvPr id="41" name="Picture 40">
              <a:extLst>
                <a:ext uri="{FF2B5EF4-FFF2-40B4-BE49-F238E27FC236}">
                  <a16:creationId xmlns:a16="http://schemas.microsoft.com/office/drawing/2014/main" id="{9EC65B6F-3836-4A15-BFF1-CEF4C663F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734" y="4532671"/>
              <a:ext cx="1169093" cy="426719"/>
            </a:xfrm>
            <a:prstGeom prst="rect">
              <a:avLst/>
            </a:prstGeom>
          </p:spPr>
        </p:pic>
        <p:pic>
          <p:nvPicPr>
            <p:cNvPr id="42" name="Picture 41">
              <a:extLst>
                <a:ext uri="{FF2B5EF4-FFF2-40B4-BE49-F238E27FC236}">
                  <a16:creationId xmlns:a16="http://schemas.microsoft.com/office/drawing/2014/main" id="{071BFEA4-4357-4927-A1D8-E66414D9C3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68" y="4113999"/>
              <a:ext cx="1603021" cy="549084"/>
            </a:xfrm>
            <a:prstGeom prst="rect">
              <a:avLst/>
            </a:prstGeom>
          </p:spPr>
        </p:pic>
        <p:pic>
          <p:nvPicPr>
            <p:cNvPr id="43" name="Picture 42">
              <a:extLst>
                <a:ext uri="{FF2B5EF4-FFF2-40B4-BE49-F238E27FC236}">
                  <a16:creationId xmlns:a16="http://schemas.microsoft.com/office/drawing/2014/main" id="{A29F95F6-DCA2-45EA-95E3-8FC67C5D4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049" y="3838884"/>
              <a:ext cx="1169093" cy="426719"/>
            </a:xfrm>
            <a:prstGeom prst="rect">
              <a:avLst/>
            </a:prstGeom>
          </p:spPr>
        </p:pic>
      </p:grpSp>
      <p:sp>
        <p:nvSpPr>
          <p:cNvPr id="44" name="Speech Bubble: Rectangle with Corners Rounded 43">
            <a:extLst>
              <a:ext uri="{FF2B5EF4-FFF2-40B4-BE49-F238E27FC236}">
                <a16:creationId xmlns:a16="http://schemas.microsoft.com/office/drawing/2014/main" id="{C08CEC08-0CB7-493E-841A-C11D576FF353}"/>
              </a:ext>
            </a:extLst>
          </p:cNvPr>
          <p:cNvSpPr/>
          <p:nvPr/>
        </p:nvSpPr>
        <p:spPr>
          <a:xfrm>
            <a:off x="7393859" y="1737698"/>
            <a:ext cx="4359980" cy="1826495"/>
          </a:xfrm>
          <a:prstGeom prst="wedgeRoundRectCallo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9Slide05 Claudia" pitchFamily="2" charset="0"/>
                <a:ea typeface="+mn-ea"/>
                <a:cs typeface="Pattaya" panose="020B0604020202020204" charset="-34"/>
              </a:rPr>
              <a:t>Anh ơi, ở đây trồng rất nhiều cây. Làm thế nào để mình phân biệt cây con mọc lên từ một số bộ phận của cây mẹ hả anh?</a:t>
            </a:r>
          </a:p>
        </p:txBody>
      </p:sp>
      <p:pic>
        <p:nvPicPr>
          <p:cNvPr id="9" name="Picture 8">
            <a:extLst>
              <a:ext uri="{FF2B5EF4-FFF2-40B4-BE49-F238E27FC236}">
                <a16:creationId xmlns:a16="http://schemas.microsoft.com/office/drawing/2014/main" id="{479D1948-4149-4CDE-B63C-2BCD415222F2}"/>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443544" y="2661612"/>
            <a:ext cx="1590519" cy="3064048"/>
          </a:xfrm>
          <a:prstGeom prst="rect">
            <a:avLst/>
          </a:prstGeom>
        </p:spPr>
      </p:pic>
      <p:sp>
        <p:nvSpPr>
          <p:cNvPr id="45" name="Speech Bubble: Rectangle with Corners Rounded 44">
            <a:extLst>
              <a:ext uri="{FF2B5EF4-FFF2-40B4-BE49-F238E27FC236}">
                <a16:creationId xmlns:a16="http://schemas.microsoft.com/office/drawing/2014/main" id="{DA14F040-4E36-4C0A-B84E-F16C39206456}"/>
              </a:ext>
            </a:extLst>
          </p:cNvPr>
          <p:cNvSpPr/>
          <p:nvPr/>
        </p:nvSpPr>
        <p:spPr>
          <a:xfrm>
            <a:off x="1036877" y="493662"/>
            <a:ext cx="4758812" cy="1907458"/>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5 Claudia" pitchFamily="2" charset="0"/>
                <a:ea typeface="+mn-ea"/>
                <a:cs typeface="Pattaya" panose="020B0604020202020204" charset="-34"/>
              </a:rPr>
              <a:t>Vậy thì hãy cùng anh quan sát và tìm ra cách để phân biệt các loại cây này nhé!</a:t>
            </a:r>
          </a:p>
        </p:txBody>
      </p:sp>
    </p:spTree>
    <p:extLst>
      <p:ext uri="{BB962C8B-B14F-4D97-AF65-F5344CB8AC3E}">
        <p14:creationId xmlns:p14="http://schemas.microsoft.com/office/powerpoint/2010/main" val="1631575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randombar(horizontal)">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486906-F91E-478C-9522-CF69C82FB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06" y="489528"/>
            <a:ext cx="9376925" cy="3253509"/>
          </a:xfrm>
          <a:prstGeom prst="rect">
            <a:avLst/>
          </a:prstGeom>
        </p:spPr>
      </p:pic>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spTree>
    <p:extLst>
      <p:ext uri="{BB962C8B-B14F-4D97-AF65-F5344CB8AC3E}">
        <p14:creationId xmlns:p14="http://schemas.microsoft.com/office/powerpoint/2010/main" val="87138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752736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1791</TotalTime>
  <Words>850</Words>
  <Application>Microsoft Office PowerPoint</Application>
  <PresentationFormat>Widescreen</PresentationFormat>
  <Paragraphs>109</Paragraphs>
  <Slides>35</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#1Li-N5 Brannboll Ny</vt:lpstr>
      <vt:lpstr>#1Li-N7 Marbelia Regular</vt:lpstr>
      <vt:lpstr>#9Slide05 Claudia</vt:lpstr>
      <vt:lpstr>#9Slide05 FS Blonde Script</vt:lpstr>
      <vt:lpstr>#9Slide07 SVNZiclets</vt:lpstr>
      <vt:lpstr>#Li-N UTM Cookies</vt:lpstr>
      <vt:lpstr>#Li-N UTM Flamenco</vt:lpstr>
      <vt:lpstr>Arial</vt:lpstr>
      <vt:lpstr>Calibri</vt:lpstr>
      <vt:lpstr>Calibri Light</vt:lpstr>
      <vt:lpstr>Coiny</vt:lpstr>
      <vt:lpstr>SVN-Cheeseburga</vt:lpstr>
      <vt:lpstr>Times New Roman</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14</cp:revision>
  <dcterms:created xsi:type="dcterms:W3CDTF">2022-02-16T12:44:14Z</dcterms:created>
  <dcterms:modified xsi:type="dcterms:W3CDTF">2024-12-01T09:44:37Z</dcterms:modified>
  <cp:category>9Slide.vn</cp:category>
</cp:coreProperties>
</file>