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634" r:id="rId3"/>
    <p:sldId id="313" r:id="rId4"/>
    <p:sldId id="315" r:id="rId5"/>
    <p:sldId id="318" r:id="rId6"/>
    <p:sldId id="319" r:id="rId7"/>
    <p:sldId id="320" r:id="rId8"/>
    <p:sldId id="327" r:id="rId9"/>
    <p:sldId id="331" r:id="rId10"/>
    <p:sldId id="328" r:id="rId11"/>
    <p:sldId id="329" r:id="rId12"/>
    <p:sldId id="326" r:id="rId13"/>
    <p:sldId id="2636" r:id="rId14"/>
    <p:sldId id="2638" r:id="rId15"/>
    <p:sldId id="335" r:id="rId16"/>
    <p:sldId id="337" r:id="rId17"/>
    <p:sldId id="338" r:id="rId18"/>
    <p:sldId id="339" r:id="rId19"/>
    <p:sldId id="340" r:id="rId20"/>
    <p:sldId id="341" r:id="rId21"/>
    <p:sldId id="342" r:id="rId22"/>
    <p:sldId id="343" r:id="rId23"/>
    <p:sldId id="345" r:id="rId24"/>
    <p:sldId id="347" r:id="rId25"/>
    <p:sldId id="2635" r:id="rId26"/>
    <p:sldId id="353" r:id="rId27"/>
    <p:sldId id="354" r:id="rId28"/>
    <p:sldId id="355" r:id="rId29"/>
    <p:sldId id="356" r:id="rId30"/>
    <p:sldId id="357" r:id="rId31"/>
    <p:sldId id="359" r:id="rId32"/>
    <p:sldId id="360" r:id="rId33"/>
    <p:sldId id="362" r:id="rId34"/>
    <p:sldId id="31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D179"/>
    <a:srgbClr val="B986B9"/>
    <a:srgbClr val="E19E24"/>
    <a:srgbClr val="FF5050"/>
    <a:srgbClr val="A03428"/>
    <a:srgbClr val="FFC26F"/>
    <a:srgbClr val="569EC9"/>
    <a:srgbClr val="6F1531"/>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2693" autoAdjust="0"/>
  </p:normalViewPr>
  <p:slideViewPr>
    <p:cSldViewPr snapToGrid="0">
      <p:cViewPr varScale="1">
        <p:scale>
          <a:sx n="113" d="100"/>
          <a:sy n="113" d="100"/>
        </p:scale>
        <p:origin x="51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4BA4C-55ED-4862-B050-83AF8C868989}" type="datetimeFigureOut">
              <a:rPr lang="en-US" smtClean="0"/>
              <a:t>22/12/2024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E7B86-5E49-44A6-AEA8-E970A543447F}" type="slidenum">
              <a:rPr lang="en-US" smtClean="0"/>
              <a:t>‹#›</a:t>
            </a:fld>
            <a:endParaRPr lang="en-US"/>
          </a:p>
        </p:txBody>
      </p:sp>
    </p:spTree>
    <p:extLst>
      <p:ext uri="{BB962C8B-B14F-4D97-AF65-F5344CB8AC3E}">
        <p14:creationId xmlns:p14="http://schemas.microsoft.com/office/powerpoint/2010/main" val="1641438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7771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23161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38293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70867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8292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90844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60333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87403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09240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8553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2536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375751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26952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7036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75082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13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315269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71947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505656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4957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30483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43303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22/12/2024</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51569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22/12/2024</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3701892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0B6D93-779F-5AC1-6AF7-7951603E39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7208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11.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0.png"/><Relationship Id="rId5" Type="http://schemas.openxmlformats.org/officeDocument/2006/relationships/image" Target="../media/image52.png"/><Relationship Id="rId10" Type="http://schemas.openxmlformats.org/officeDocument/2006/relationships/image" Target="../media/image9.png"/><Relationship Id="rId4" Type="http://schemas.openxmlformats.org/officeDocument/2006/relationships/image" Target="../media/image51.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microsoft.com/office/2007/relationships/hdphoto" Target="../media/hdphoto1.wdp"/><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4"/>
          <p:cNvSpPr txBox="1"/>
          <p:nvPr/>
        </p:nvSpPr>
        <p:spPr>
          <a:xfrm>
            <a:off x="582422" y="716254"/>
            <a:ext cx="10914859" cy="3323975"/>
          </a:xfrm>
          <a:prstGeom prst="rect">
            <a:avLst/>
          </a:prstGeom>
          <a:noFill/>
        </p:spPr>
        <p:txBody>
          <a:bodyPr wrap="square" lIns="182871" tIns="91434" rIns="182871" bIns="9143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latin typeface="Times New Roman" pitchFamily="18" charset="0"/>
                <a:cs typeface="Times New Roman" pitchFamily="18" charset="0"/>
              </a:rPr>
              <a:t>Thứ hai, ngày 23 tháng 12 năm 2024</a:t>
            </a:r>
          </a:p>
          <a:p>
            <a:pPr algn="ctr"/>
            <a:r>
              <a:rPr lang="en-US" sz="4800" b="1" u="sng">
                <a:latin typeface="Times New Roman" pitchFamily="18" charset="0"/>
                <a:cs typeface="Times New Roman" pitchFamily="18" charset="0"/>
              </a:rPr>
              <a:t>Tiếng Việt</a:t>
            </a:r>
          </a:p>
          <a:p>
            <a:pPr algn="ctr"/>
            <a:r>
              <a:rPr lang="en-US" sz="4800" b="1">
                <a:solidFill>
                  <a:srgbClr val="FF0000"/>
                </a:solidFill>
                <a:latin typeface="Times New Roman" pitchFamily="18" charset="0"/>
                <a:cs typeface="Times New Roman" pitchFamily="18" charset="0"/>
              </a:rPr>
              <a:t>Đọc: Những lá thư</a:t>
            </a:r>
            <a:endParaRPr lang="en-US" sz="4000">
              <a:solidFill>
                <a:srgbClr val="2F54CB"/>
              </a:solidFill>
              <a:latin typeface="Times New Roman" pitchFamily="18" charset="0"/>
              <a:cs typeface="Times New Roman" pitchFamily="18" charset="0"/>
            </a:endParaRPr>
          </a:p>
          <a:p>
            <a:pPr algn="ctr"/>
            <a:endParaRPr lang="en-US" sz="6000" b="1">
              <a:latin typeface="Times New Roman" pitchFamily="18" charset="0"/>
              <a:cs typeface="Times New Roman" pitchFamily="18" charset="0"/>
            </a:endParaRPr>
          </a:p>
        </p:txBody>
      </p:sp>
    </p:spTree>
    <p:extLst>
      <p:ext uri="{BB962C8B-B14F-4D97-AF65-F5344CB8AC3E}">
        <p14:creationId xmlns:p14="http://schemas.microsoft.com/office/powerpoint/2010/main" val="220978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617838" y="2990966"/>
            <a:ext cx="10525395"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Nhìn thấy tên người gửi là</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Ao-ki Đai-ki-chi, cụ vội vàng mở phong bì, rút lá thư ra.</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endPar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B93E824-6313-001B-E511-90D38516EF09}"/>
              </a:ext>
            </a:extLst>
          </p:cNvPr>
          <p:cNvPicPr>
            <a:picLocks noChangeAspect="1"/>
          </p:cNvPicPr>
          <p:nvPr/>
        </p:nvPicPr>
        <p:blipFill>
          <a:blip r:embed="rId4"/>
          <a:stretch>
            <a:fillRect/>
          </a:stretch>
        </p:blipFill>
        <p:spPr>
          <a:xfrm>
            <a:off x="2784801" y="580654"/>
            <a:ext cx="7876715" cy="1237595"/>
          </a:xfrm>
          <a:prstGeom prst="rect">
            <a:avLst/>
          </a:prstGeom>
        </p:spPr>
      </p:pic>
    </p:spTree>
    <p:extLst>
      <p:ext uri="{BB962C8B-B14F-4D97-AF65-F5344CB8AC3E}">
        <p14:creationId xmlns:p14="http://schemas.microsoft.com/office/powerpoint/2010/main" val="331909592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FBAAC2C-7106-4C0D-5832-39671C18C83C}"/>
              </a:ext>
            </a:extLst>
          </p:cNvPr>
          <p:cNvGrpSpPr/>
          <p:nvPr/>
        </p:nvGrpSpPr>
        <p:grpSpPr>
          <a:xfrm>
            <a:off x="-28731" y="526467"/>
            <a:ext cx="12192000" cy="1066800"/>
            <a:chOff x="-28731" y="526467"/>
            <a:chExt cx="12192000" cy="1066800"/>
          </a:xfrm>
        </p:grpSpPr>
        <p:sp>
          <p:nvSpPr>
            <p:cNvPr id="4" name="TextBox 3">
              <a:extLst>
                <a:ext uri="{FF2B5EF4-FFF2-40B4-BE49-F238E27FC236}">
                  <a16:creationId xmlns:a16="http://schemas.microsoft.com/office/drawing/2014/main" id="{DCD93AF2-FF95-0B28-DF31-0C62B31D2CFA}"/>
                </a:ext>
              </a:extLst>
            </p:cNvPr>
            <p:cNvSpPr txBox="1"/>
            <p:nvPr/>
          </p:nvSpPr>
          <p:spPr>
            <a:xfrm>
              <a:off x="1402277" y="63139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6" name="Straight Connector 5">
              <a:extLst>
                <a:ext uri="{FF2B5EF4-FFF2-40B4-BE49-F238E27FC236}">
                  <a16:creationId xmlns:a16="http://schemas.microsoft.com/office/drawing/2014/main" id="{ADEDAF05-0D46-FA8F-B684-8C489181131D}"/>
                </a:ext>
              </a:extLst>
            </p:cNvPr>
            <p:cNvCxnSpPr>
              <a:cxnSpLocks/>
            </p:cNvCxnSpPr>
            <p:nvPr/>
          </p:nvCxnSpPr>
          <p:spPr>
            <a:xfrm>
              <a:off x="-28731" y="526467"/>
              <a:ext cx="121920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766BFD3C-8EA7-6321-1BCE-BB5AD9E668BA}"/>
                </a:ext>
              </a:extLst>
            </p:cNvPr>
            <p:cNvCxnSpPr>
              <a:cxnSpLocks/>
            </p:cNvCxnSpPr>
            <p:nvPr/>
          </p:nvCxnSpPr>
          <p:spPr>
            <a:xfrm>
              <a:off x="-28731" y="1593267"/>
              <a:ext cx="12192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5B430CB2-34F4-D3F1-13E0-558C8EBA0C8B}"/>
                </a:ext>
              </a:extLst>
            </p:cNvPr>
            <p:cNvSpPr/>
            <p:nvPr/>
          </p:nvSpPr>
          <p:spPr>
            <a:xfrm>
              <a:off x="-28731" y="636823"/>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E9632CE-461B-70D0-2F54-2AD15ADBB774}"/>
                </a:ext>
              </a:extLst>
            </p:cNvPr>
            <p:cNvSpPr txBox="1"/>
            <p:nvPr/>
          </p:nvSpPr>
          <p:spPr>
            <a:xfrm>
              <a:off x="785782" y="631398"/>
              <a:ext cx="10457920" cy="830997"/>
            </a:xfrm>
            <a:prstGeom prst="rect">
              <a:avLst/>
            </a:prstGeom>
            <a:noFill/>
          </p:spPr>
          <p:txBody>
            <a:bodyPr wrap="square" rtlCol="0">
              <a:spAutoFit/>
            </a:bodyPr>
            <a:lstStyle/>
            <a:p>
              <a:r>
                <a:rPr lang="en-US" sz="480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 tập đọc được chia làm mấy đoạn?</a:t>
              </a:r>
            </a:p>
          </p:txBody>
        </p:sp>
      </p:grpSp>
      <p:grpSp>
        <p:nvGrpSpPr>
          <p:cNvPr id="18" name="Group 17">
            <a:extLst>
              <a:ext uri="{FF2B5EF4-FFF2-40B4-BE49-F238E27FC236}">
                <a16:creationId xmlns:a16="http://schemas.microsoft.com/office/drawing/2014/main" id="{BBB36823-4A3E-7C1F-ADF8-160F791F933A}"/>
              </a:ext>
            </a:extLst>
          </p:cNvPr>
          <p:cNvGrpSpPr/>
          <p:nvPr/>
        </p:nvGrpSpPr>
        <p:grpSpPr>
          <a:xfrm>
            <a:off x="2263993" y="2350499"/>
            <a:ext cx="8411362" cy="963418"/>
            <a:chOff x="-2490876" y="2328463"/>
            <a:chExt cx="14804047" cy="963418"/>
          </a:xfrm>
        </p:grpSpPr>
        <p:sp>
          <p:nvSpPr>
            <p:cNvPr id="19" name="Rectangle: Rounded Corners 18">
              <a:extLst>
                <a:ext uri="{FF2B5EF4-FFF2-40B4-BE49-F238E27FC236}">
                  <a16:creationId xmlns:a16="http://schemas.microsoft.com/office/drawing/2014/main" id="{82239CE6-0849-1055-E2E1-2B6697C4BB7D}"/>
                </a:ext>
              </a:extLst>
            </p:cNvPr>
            <p:cNvSpPr/>
            <p:nvPr/>
          </p:nvSpPr>
          <p:spPr>
            <a:xfrm>
              <a:off x="-2490876" y="2328463"/>
              <a:ext cx="14500926"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TextBox 19">
              <a:extLst>
                <a:ext uri="{FF2B5EF4-FFF2-40B4-BE49-F238E27FC236}">
                  <a16:creationId xmlns:a16="http://schemas.microsoft.com/office/drawing/2014/main" id="{DACEE5E7-AA99-45B4-47A3-DB0296AC0213}"/>
                </a:ext>
              </a:extLst>
            </p:cNvPr>
            <p:cNvSpPr txBox="1"/>
            <p:nvPr/>
          </p:nvSpPr>
          <p:spPr>
            <a:xfrm>
              <a:off x="-2187756" y="2464530"/>
              <a:ext cx="14500927" cy="646331"/>
            </a:xfrm>
            <a:prstGeom prst="rect">
              <a:avLst/>
            </a:prstGeom>
            <a:noFill/>
          </p:spPr>
          <p:txBody>
            <a:bodyPr wrap="square" rtlCol="0">
              <a:spAutoFit/>
            </a:bodyPr>
            <a:lstStyle/>
            <a:p>
              <a:r>
                <a:rPr lang="en-US" sz="3600"/>
                <a:t>• Đoạn 1: Từ đầu đến “mới về”.</a:t>
              </a:r>
            </a:p>
          </p:txBody>
        </p:sp>
      </p:grpSp>
      <p:grpSp>
        <p:nvGrpSpPr>
          <p:cNvPr id="21" name="Group 20">
            <a:extLst>
              <a:ext uri="{FF2B5EF4-FFF2-40B4-BE49-F238E27FC236}">
                <a16:creationId xmlns:a16="http://schemas.microsoft.com/office/drawing/2014/main" id="{7E75B02F-9581-8949-78AA-4E515F275CE1}"/>
              </a:ext>
            </a:extLst>
          </p:cNvPr>
          <p:cNvGrpSpPr/>
          <p:nvPr/>
        </p:nvGrpSpPr>
        <p:grpSpPr>
          <a:xfrm>
            <a:off x="2253496" y="3743925"/>
            <a:ext cx="8395454" cy="963418"/>
            <a:chOff x="-2490876" y="3848047"/>
            <a:chExt cx="15839754" cy="963418"/>
          </a:xfrm>
        </p:grpSpPr>
        <p:sp>
          <p:nvSpPr>
            <p:cNvPr id="22" name="Rectangle: Rounded Corners 21">
              <a:extLst>
                <a:ext uri="{FF2B5EF4-FFF2-40B4-BE49-F238E27FC236}">
                  <a16:creationId xmlns:a16="http://schemas.microsoft.com/office/drawing/2014/main" id="{B9D705F7-57F4-1DCD-E254-A61D221FD44E}"/>
                </a:ext>
              </a:extLst>
            </p:cNvPr>
            <p:cNvSpPr/>
            <p:nvPr/>
          </p:nvSpPr>
          <p:spPr>
            <a:xfrm>
              <a:off x="-2490876" y="3848047"/>
              <a:ext cx="15839754"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3" name="TextBox 22">
              <a:extLst>
                <a:ext uri="{FF2B5EF4-FFF2-40B4-BE49-F238E27FC236}">
                  <a16:creationId xmlns:a16="http://schemas.microsoft.com/office/drawing/2014/main" id="{1DE3C06B-56F9-B609-4FBD-073E7025DF5F}"/>
                </a:ext>
              </a:extLst>
            </p:cNvPr>
            <p:cNvSpPr txBox="1"/>
            <p:nvPr/>
          </p:nvSpPr>
          <p:spPr>
            <a:xfrm>
              <a:off x="-2251464" y="3968818"/>
              <a:ext cx="15600342" cy="646331"/>
            </a:xfrm>
            <a:prstGeom prst="rect">
              <a:avLst/>
            </a:prstGeom>
            <a:noFill/>
          </p:spPr>
          <p:txBody>
            <a:bodyPr wrap="square" rtlCol="0">
              <a:spAutoFit/>
            </a:bodyPr>
            <a:lstStyle/>
            <a:p>
              <a:r>
                <a:rPr lang="vi-VN" sz="3600"/>
                <a:t>• Đoạn 2: Tiếp theo đến “của bưu điện”.</a:t>
              </a:r>
              <a:endParaRPr lang="en-US" sz="3600"/>
            </a:p>
          </p:txBody>
        </p:sp>
      </p:grpSp>
      <p:grpSp>
        <p:nvGrpSpPr>
          <p:cNvPr id="27" name="Group 26">
            <a:extLst>
              <a:ext uri="{FF2B5EF4-FFF2-40B4-BE49-F238E27FC236}">
                <a16:creationId xmlns:a16="http://schemas.microsoft.com/office/drawing/2014/main" id="{AB6AC667-5141-6047-08C5-A253027C9B7B}"/>
              </a:ext>
            </a:extLst>
          </p:cNvPr>
          <p:cNvGrpSpPr/>
          <p:nvPr/>
        </p:nvGrpSpPr>
        <p:grpSpPr>
          <a:xfrm>
            <a:off x="2253496" y="5137351"/>
            <a:ext cx="8395454" cy="963418"/>
            <a:chOff x="3371850" y="5334533"/>
            <a:chExt cx="8782390" cy="963418"/>
          </a:xfrm>
        </p:grpSpPr>
        <p:sp>
          <p:nvSpPr>
            <p:cNvPr id="28" name="Rectangle: Rounded Corners 27">
              <a:extLst>
                <a:ext uri="{FF2B5EF4-FFF2-40B4-BE49-F238E27FC236}">
                  <a16:creationId xmlns:a16="http://schemas.microsoft.com/office/drawing/2014/main" id="{DC3DFD61-4428-FAAE-BDED-605E4F038DA2}"/>
                </a:ext>
              </a:extLst>
            </p:cNvPr>
            <p:cNvSpPr/>
            <p:nvPr/>
          </p:nvSpPr>
          <p:spPr>
            <a:xfrm>
              <a:off x="3371850" y="5334533"/>
              <a:ext cx="8733422"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9" name="TextBox 28">
              <a:extLst>
                <a:ext uri="{FF2B5EF4-FFF2-40B4-BE49-F238E27FC236}">
                  <a16:creationId xmlns:a16="http://schemas.microsoft.com/office/drawing/2014/main" id="{6A603D9A-6A84-226E-949F-66D7FDF9EB01}"/>
                </a:ext>
              </a:extLst>
            </p:cNvPr>
            <p:cNvSpPr txBox="1"/>
            <p:nvPr/>
          </p:nvSpPr>
          <p:spPr>
            <a:xfrm>
              <a:off x="3516040" y="5455304"/>
              <a:ext cx="8638200" cy="646331"/>
            </a:xfrm>
            <a:prstGeom prst="rect">
              <a:avLst/>
            </a:prstGeom>
            <a:noFill/>
          </p:spPr>
          <p:txBody>
            <a:bodyPr wrap="square" rtlCol="0">
              <a:spAutoFit/>
            </a:bodyPr>
            <a:lstStyle/>
            <a:p>
              <a:r>
                <a:rPr lang="en-US" sz="3600"/>
                <a:t> • Đoạn 3: Còn lại.</a:t>
              </a:r>
            </a:p>
          </p:txBody>
        </p:sp>
      </p:grpSp>
    </p:spTree>
    <p:extLst>
      <p:ext uri="{BB962C8B-B14F-4D97-AF65-F5344CB8AC3E}">
        <p14:creationId xmlns:p14="http://schemas.microsoft.com/office/powerpoint/2010/main" val="1871583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058ED4-B5EF-4846-B44A-CCB820B85E09}"/>
              </a:ext>
            </a:extLst>
          </p:cNvPr>
          <p:cNvSpPr/>
          <p:nvPr/>
        </p:nvSpPr>
        <p:spPr>
          <a:xfrm>
            <a:off x="1668556" y="1712096"/>
            <a:ext cx="8371202" cy="769441"/>
          </a:xfrm>
          <a:prstGeom prst="rect">
            <a:avLst/>
          </a:prstGeom>
        </p:spPr>
        <p:txBody>
          <a:bodyPr wrap="none">
            <a:spAutoFit/>
          </a:bodyPr>
          <a:lstStyle/>
          <a:p>
            <a:r>
              <a:rPr lang="en-US" sz="440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Luyện đọc nối tiếp đoạn theo nhóm</a:t>
            </a:r>
          </a:p>
        </p:txBody>
      </p:sp>
    </p:spTree>
    <p:extLst>
      <p:ext uri="{BB962C8B-B14F-4D97-AF65-F5344CB8AC3E}">
        <p14:creationId xmlns:p14="http://schemas.microsoft.com/office/powerpoint/2010/main" val="84398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058ED4-B5EF-4846-B44A-CCB820B85E09}"/>
              </a:ext>
            </a:extLst>
          </p:cNvPr>
          <p:cNvSpPr/>
          <p:nvPr/>
        </p:nvSpPr>
        <p:spPr>
          <a:xfrm>
            <a:off x="1668556" y="1712096"/>
            <a:ext cx="4142481" cy="769441"/>
          </a:xfrm>
          <a:prstGeom prst="rect">
            <a:avLst/>
          </a:prstGeom>
        </p:spPr>
        <p:txBody>
          <a:bodyPr wrap="none">
            <a:spAutoFit/>
          </a:bodyPr>
          <a:lstStyle/>
          <a:p>
            <a:r>
              <a:rPr lang="en-US" sz="440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Thi đọc tr</a:t>
            </a:r>
            <a:r>
              <a:rPr lang="vi-VN" sz="440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ư</a:t>
            </a:r>
            <a:r>
              <a:rPr lang="en-US" sz="440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ớc lớp</a:t>
            </a:r>
          </a:p>
        </p:txBody>
      </p:sp>
    </p:spTree>
    <p:extLst>
      <p:ext uri="{BB962C8B-B14F-4D97-AF65-F5344CB8AC3E}">
        <p14:creationId xmlns:p14="http://schemas.microsoft.com/office/powerpoint/2010/main" val="4018783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88064C-C6EE-3683-1FE5-63560001307E}"/>
              </a:ext>
            </a:extLst>
          </p:cNvPr>
          <p:cNvPicPr>
            <a:picLocks noChangeAspect="1"/>
          </p:cNvPicPr>
          <p:nvPr/>
        </p:nvPicPr>
        <p:blipFill>
          <a:blip r:embed="rId7"/>
          <a:stretch>
            <a:fillRect/>
          </a:stretch>
        </p:blipFill>
        <p:spPr>
          <a:xfrm>
            <a:off x="731055" y="1045931"/>
            <a:ext cx="10729890" cy="6212362"/>
          </a:xfrm>
          <a:prstGeom prst="rect">
            <a:avLst/>
          </a:prstGeom>
        </p:spPr>
      </p:pic>
    </p:spTree>
    <p:extLst>
      <p:ext uri="{BB962C8B-B14F-4D97-AF65-F5344CB8AC3E}">
        <p14:creationId xmlns:p14="http://schemas.microsoft.com/office/powerpoint/2010/main" val="385579822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998535" y="2106997"/>
            <a:ext cx="9760541"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71680" cy="1025980"/>
              <a:chOff x="1273368" y="822482"/>
              <a:chExt cx="8761634" cy="1025980"/>
            </a:xfrm>
          </p:grpSpPr>
          <p:sp>
            <p:nvSpPr>
              <p:cNvPr id="16" name="TextBox 15">
                <a:extLst>
                  <a:ext uri="{FF2B5EF4-FFF2-40B4-BE49-F238E27FC236}">
                    <a16:creationId xmlns:a16="http://schemas.microsoft.com/office/drawing/2014/main" id="{0175D711-C20D-5BF8-5E3B-9059A9E0106D}"/>
                  </a:ext>
                </a:extLst>
              </p:cNvPr>
              <p:cNvSpPr txBox="1"/>
              <p:nvPr/>
            </p:nvSpPr>
            <p:spPr>
              <a:xfrm>
                <a:off x="1752087" y="1065269"/>
                <a:ext cx="8282915" cy="783193"/>
              </a:xfrm>
              <a:prstGeom prst="roundRect">
                <a:avLst/>
              </a:prstGeom>
              <a:solidFill>
                <a:schemeClr val="accent4">
                  <a:lumMod val="20000"/>
                  <a:lumOff val="80000"/>
                </a:schemeClr>
              </a:solidFill>
              <a:ln w="38100">
                <a:noFill/>
              </a:ln>
            </p:spPr>
            <p:txBody>
              <a:bodyPr wrap="square" rtlCol="0">
                <a:spAutoFit/>
              </a:bodyPr>
              <a:lstStyle/>
              <a:p>
                <a:pPr algn="just"/>
                <a:r>
                  <a:rPr lang="en-US" sz="4000" b="1">
                    <a:ea typeface="Roboto" panose="02000000000000000000" pitchFamily="2" charset="0"/>
                  </a:rPr>
                  <a:t>1</a:t>
                </a:r>
                <a:r>
                  <a:rPr lang="en-US" sz="4000" b="1">
                    <a:latin typeface="Times New Roman" panose="02020603050405020304" pitchFamily="18" charset="0"/>
                    <a:ea typeface="Roboto" panose="02000000000000000000" pitchFamily="2" charset="0"/>
                    <a:cs typeface="Times New Roman" panose="02020603050405020304" pitchFamily="18" charset="0"/>
                  </a:rPr>
                  <a:t>. Hoàn cảnh của cụ Ya-e-nô có gì đặc biệt? </a:t>
                </a:r>
                <a:endParaRPr lang="en-US" sz="4000" b="1" dirty="0">
                  <a:latin typeface="Times New Roman" panose="02020603050405020304" pitchFamily="18" charset="0"/>
                  <a:ea typeface="Roboto" panose="02000000000000000000" pitchFamily="2" charset="0"/>
                  <a:cs typeface="Times New Roman" panose="02020603050405020304" pitchFamily="18" charset="0"/>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4"/>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1455323" y="2896464"/>
            <a:ext cx="8982017" cy="1787797"/>
          </a:xfrm>
          <a:prstGeom prst="rect">
            <a:avLst/>
          </a:prstGeom>
          <a:noFill/>
        </p:spPr>
        <p:txBody>
          <a:bodyPr wrap="square" rtlCol="0">
            <a:spAutoFit/>
          </a:bodyPr>
          <a:lstStyle/>
          <a:p>
            <a:pPr algn="just">
              <a:lnSpc>
                <a:spcPct val="120000"/>
              </a:lnSpc>
            </a:pPr>
            <a:r>
              <a:rPr lang="en-US" sz="4800">
                <a:latin typeface="Times New Roman" panose="02020603050405020304" pitchFamily="18" charset="0"/>
                <a:cs typeface="Times New Roman" panose="02020603050405020304" pitchFamily="18" charset="0"/>
              </a:rPr>
              <a:t>Cụ Ya-e-nô đã lớn tuổi, sống một mình ở rìa làng.</a:t>
            </a:r>
          </a:p>
        </p:txBody>
      </p:sp>
    </p:spTree>
    <p:extLst>
      <p:ext uri="{BB962C8B-B14F-4D97-AF65-F5344CB8AC3E}">
        <p14:creationId xmlns:p14="http://schemas.microsoft.com/office/powerpoint/2010/main" val="2804730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2</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Kể lại cuộc trò chuyện giữa cụ Ya-e-nô và bác Ao-ki vào lần đầu tiên bác đến phát thư.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4"/>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354227" y="2301042"/>
            <a:ext cx="10794281" cy="3785652"/>
          </a:xfrm>
          <a:prstGeom prst="rect">
            <a:avLst/>
          </a:prstGeom>
          <a:noFill/>
        </p:spPr>
        <p:txBody>
          <a:bodyPr wrap="square" rtlCol="0">
            <a:spAutoFit/>
          </a:bodyPr>
          <a:lstStyle/>
          <a:p>
            <a:pPr lvl="0" algn="just">
              <a:lnSpc>
                <a:spcPct val="120000"/>
              </a:lnSpc>
            </a:pPr>
            <a:r>
              <a:rPr lang="vi-VN" sz="4000">
                <a:solidFill>
                  <a:prstClr val="black"/>
                </a:solidFill>
                <a:latin typeface="+mj-lt"/>
              </a:rPr>
              <a:t>Bác bưu tá vừa đánh tiếng: “Cụ ơi, cụ có thư!” thì cụ Ya-e-nô từ trong nhà bước ra. Vừa gặp bác bưu tá, cụ Ya-e-nô đã mời bác vào nhà dùng trà. Cụ mang rất nhiều món ra để đãi khách. Bác Ao-ki ăn đến khi no mới ra về.</a:t>
            </a:r>
            <a:endParaRPr kumimoji="0" lang="en-US" sz="4000" b="0" i="0" u="none" strike="noStrike" kern="1200" cap="none" spc="0" normalizeH="0" baseline="0" noProof="0">
              <a:ln>
                <a:noFill/>
              </a:ln>
              <a:solidFill>
                <a:prstClr val="black"/>
              </a:solidFill>
              <a:effectLst/>
              <a:uLnTx/>
              <a:uFillTx/>
              <a:latin typeface="+mj-lt"/>
            </a:endParaRPr>
          </a:p>
        </p:txBody>
      </p:sp>
    </p:spTree>
    <p:extLst>
      <p:ext uri="{BB962C8B-B14F-4D97-AF65-F5344CB8AC3E}">
        <p14:creationId xmlns:p14="http://schemas.microsoft.com/office/powerpoint/2010/main" val="1906958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977573" y="361496"/>
            <a:ext cx="10236853" cy="2088809"/>
            <a:chOff x="1504432" y="495572"/>
            <a:chExt cx="9183135" cy="2088809"/>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83196" y="1662793"/>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1504432" y="495572"/>
              <a:ext cx="9183135" cy="1318780"/>
              <a:chOff x="1607541" y="533473"/>
              <a:chExt cx="9183135" cy="1318780"/>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2410978" y="928923"/>
                <a:ext cx="7606838" cy="923330"/>
                <a:chOff x="-885819" y="2068180"/>
                <a:chExt cx="7866862" cy="923330"/>
              </a:xfrm>
            </p:grpSpPr>
            <p:sp>
              <p:nvSpPr>
                <p:cNvPr id="26" name="TextBox 25">
                  <a:extLst>
                    <a:ext uri="{FF2B5EF4-FFF2-40B4-BE49-F238E27FC236}">
                      <a16:creationId xmlns:a16="http://schemas.microsoft.com/office/drawing/2014/main" id="{6537F202-45C8-BE4D-A513-872AB7163B14}"/>
                    </a:ext>
                  </a:extLst>
                </p:cNvPr>
                <p:cNvSpPr txBox="1"/>
                <p:nvPr/>
              </p:nvSpPr>
              <p:spPr>
                <a:xfrm>
                  <a:off x="-723818" y="2068180"/>
                  <a:ext cx="7704861"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endParaRPr lang="sv-SE" sz="5400" dirty="0">
                    <a:ln w="127000">
                      <a:solidFill>
                        <a:schemeClr val="bg1"/>
                      </a:solidFill>
                    </a:ln>
                    <a:solidFill>
                      <a:schemeClr val="bg1"/>
                    </a:solidFill>
                    <a:effectLst>
                      <a:outerShdw blurRad="50800" dist="38100" dir="2700000" algn="tl" rotWithShape="0">
                        <a:prstClr val="black">
                          <a:alpha val="40000"/>
                        </a:prstClr>
                      </a:outerShdw>
                    </a:effectLst>
                    <a:latin typeface="SVN-ARCO Typography" panose="020B0603050302020204" pitchFamily="34" charset="2"/>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885819" y="2068180"/>
                  <a:ext cx="7704861"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5400">
                      <a:solidFill>
                        <a:srgbClr val="FF0000"/>
                      </a:solidFill>
                      <a:latin typeface="Times New Roman" panose="02020603050405020304" pitchFamily="18" charset="0"/>
                      <a:cs typeface="Times New Roman" panose="02020603050405020304" pitchFamily="18" charset="0"/>
                    </a:rPr>
                    <a:t>Ý chính của đoạn 1:</a:t>
                  </a:r>
                  <a:endParaRPr lang="sv-SE" sz="5400" dirty="0">
                    <a:solidFill>
                      <a:srgbClr val="FF0000"/>
                    </a:solidFill>
                    <a:latin typeface="Times New Roman" panose="02020603050405020304" pitchFamily="18" charset="0"/>
                    <a:cs typeface="Times New Roman" panose="02020603050405020304" pitchFamily="18" charset="0"/>
                  </a:endParaRP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0039">
                <a:off x="9401146" y="558056"/>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299961" flipH="1">
                <a:off x="1607541" y="533473"/>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1476774" y="2096095"/>
            <a:ext cx="9186910" cy="1787797"/>
          </a:xfrm>
          <a:prstGeom prst="rect">
            <a:avLst/>
          </a:prstGeom>
          <a:noFill/>
        </p:spPr>
        <p:txBody>
          <a:bodyPr wrap="square" rtlCol="0">
            <a:spAutoFit/>
          </a:bodyPr>
          <a:lstStyle/>
          <a:p>
            <a:pPr algn="just">
              <a:lnSpc>
                <a:spcPct val="120000"/>
              </a:lnSpc>
            </a:pPr>
            <a:r>
              <a:rPr lang="en-US" sz="4800">
                <a:latin typeface="Times New Roman" panose="02020603050405020304" pitchFamily="18" charset="0"/>
                <a:cs typeface="Times New Roman" panose="02020603050405020304" pitchFamily="18" charset="0"/>
              </a:rPr>
              <a:t>Cuộc trò chuyện giữa cụ Ya-e-nô và bác Ao-ki vào lần đầu gặp nhau.</a:t>
            </a:r>
          </a:p>
        </p:txBody>
      </p:sp>
    </p:spTree>
    <p:extLst>
      <p:ext uri="{BB962C8B-B14F-4D97-AF65-F5344CB8AC3E}">
        <p14:creationId xmlns:p14="http://schemas.microsoft.com/office/powerpoint/2010/main" val="2957901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628651" y="2106997"/>
            <a:ext cx="10820400"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mj-lt"/>
                    <a:ea typeface="Roboto" panose="02000000000000000000" pitchFamily="2" charset="0"/>
                    <a:cs typeface="+mn-cs"/>
                  </a:rPr>
                  <a:t>3. Vì sao cụ Ya-e-nô thường viết thư gửi cho mình? </a:t>
                </a:r>
                <a:endParaRPr kumimoji="0" lang="en-US"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5"/>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929194" y="2301042"/>
            <a:ext cx="10219314" cy="3743076"/>
          </a:xfrm>
          <a:prstGeom prst="rect">
            <a:avLst/>
          </a:prstGeom>
          <a:noFill/>
        </p:spPr>
        <p:txBody>
          <a:bodyPr wrap="square" rtlCol="0">
            <a:spAutoFit/>
          </a:bodyPr>
          <a:lstStyle/>
          <a:p>
            <a:pPr lvl="0" algn="just">
              <a:lnSpc>
                <a:spcPct val="120000"/>
              </a:lnSpc>
            </a:pPr>
            <a:r>
              <a:rPr lang="vi-VN" sz="4000">
                <a:solidFill>
                  <a:prstClr val="black"/>
                </a:solidFill>
                <a:latin typeface="+mj-lt"/>
              </a:rPr>
              <a:t>Cụ Ya-e-nô thường viết thư gửi cho mình vì cụ sống một mình, rất cô đơn nên viết thư để tự đem lại niềm vui cho bản thân, giúp cụ tìm được người để trò chuyện và cảm thấy lúc nào cũng có người quan tâm, nhớ đến cụ</a:t>
            </a:r>
            <a:r>
              <a:rPr lang="en-US" sz="4000">
                <a:solidFill>
                  <a:prstClr val="black"/>
                </a:solidFill>
                <a:latin typeface="+mj-lt"/>
              </a:rPr>
              <a:t>.</a:t>
            </a:r>
            <a:endParaRPr kumimoji="0" lang="en-US" sz="4000" b="0" i="0" u="none" strike="noStrike" kern="1200" cap="none" spc="0" normalizeH="0" baseline="0" noProof="0">
              <a:ln>
                <a:noFill/>
              </a:ln>
              <a:solidFill>
                <a:prstClr val="black"/>
              </a:solidFill>
              <a:effectLst/>
              <a:uLnTx/>
              <a:uFillTx/>
              <a:latin typeface="+mj-lt"/>
            </a:endParaRPr>
          </a:p>
        </p:txBody>
      </p:sp>
    </p:spTree>
    <p:extLst>
      <p:ext uri="{BB962C8B-B14F-4D97-AF65-F5344CB8AC3E}">
        <p14:creationId xmlns:p14="http://schemas.microsoft.com/office/powerpoint/2010/main" val="1998567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10D7873-59F2-9F36-3CAF-FAD85AEA3DCC}"/>
              </a:ext>
            </a:extLst>
          </p:cNvPr>
          <p:cNvSpPr/>
          <p:nvPr/>
        </p:nvSpPr>
        <p:spPr>
          <a:xfrm>
            <a:off x="1207636" y="1241812"/>
            <a:ext cx="9725187" cy="5254692"/>
          </a:xfrm>
          <a:prstGeom prst="rect">
            <a:avLst/>
          </a:prstGeom>
          <a:solidFill>
            <a:schemeClr val="bg1"/>
          </a:solidFill>
          <a:ln w="57150">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977573" y="361496"/>
            <a:ext cx="10236853" cy="2088809"/>
            <a:chOff x="1504432" y="495572"/>
            <a:chExt cx="9183135" cy="2088809"/>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83196" y="1662793"/>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1504432" y="495572"/>
              <a:ext cx="9183135" cy="1318780"/>
              <a:chOff x="1607541" y="533473"/>
              <a:chExt cx="9183135" cy="1318780"/>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2410978" y="928923"/>
                <a:ext cx="7606838" cy="923330"/>
                <a:chOff x="-885819" y="2068180"/>
                <a:chExt cx="7866862" cy="923330"/>
              </a:xfrm>
            </p:grpSpPr>
            <p:sp>
              <p:nvSpPr>
                <p:cNvPr id="26" name="TextBox 25">
                  <a:extLst>
                    <a:ext uri="{FF2B5EF4-FFF2-40B4-BE49-F238E27FC236}">
                      <a16:creationId xmlns:a16="http://schemas.microsoft.com/office/drawing/2014/main" id="{6537F202-45C8-BE4D-A513-872AB7163B14}"/>
                    </a:ext>
                  </a:extLst>
                </p:cNvPr>
                <p:cNvSpPr txBox="1"/>
                <p:nvPr/>
              </p:nvSpPr>
              <p:spPr>
                <a:xfrm>
                  <a:off x="-723818"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rPr>
                    <a:t>Ý chính của đoạn 1:</a:t>
                  </a:r>
                  <a:endParaRPr kumimoji="0" lang="sv-SE" sz="54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885819"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a:noFill/>
                      </a:ln>
                      <a:solidFill>
                        <a:srgbClr val="8EB529"/>
                      </a:solidFill>
                      <a:effectLst/>
                      <a:uLnTx/>
                      <a:uFillTx/>
                      <a:latin typeface="Arial" panose="020B0604020202020204" pitchFamily="34" charset="0"/>
                      <a:ea typeface="+mn-ea"/>
                      <a:cs typeface="Arial" panose="020B0604020202020204" pitchFamily="34" charset="0"/>
                    </a:rPr>
                    <a:t>Ý</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9966FF"/>
                      </a:solidFill>
                      <a:effectLst/>
                      <a:uLnTx/>
                      <a:uFillTx/>
                      <a:latin typeface="Arial" panose="020B0604020202020204" pitchFamily="34" charset="0"/>
                      <a:ea typeface="+mn-ea"/>
                      <a:cs typeface="Arial" panose="020B0604020202020204" pitchFamily="34" charset="0"/>
                    </a:rPr>
                    <a:t>chính</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AD24"/>
                      </a:solidFill>
                      <a:effectLst/>
                      <a:uLnTx/>
                      <a:uFillTx/>
                      <a:latin typeface="Arial" panose="020B0604020202020204" pitchFamily="34" charset="0"/>
                      <a:ea typeface="+mn-ea"/>
                      <a:cs typeface="Arial" panose="020B0604020202020204" pitchFamily="34" charset="0"/>
                    </a:rPr>
                    <a:t>của</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506D"/>
                      </a:solidFill>
                      <a:effectLst/>
                      <a:uLnTx/>
                      <a:uFillTx/>
                      <a:latin typeface="Arial" panose="020B0604020202020204" pitchFamily="34" charset="0"/>
                      <a:ea typeface="+mn-ea"/>
                      <a:cs typeface="Arial" panose="020B0604020202020204" pitchFamily="34" charset="0"/>
                    </a:rPr>
                    <a:t>đoạn</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2</a:t>
                  </a:r>
                  <a:endParaRPr kumimoji="0" lang="sv-SE" sz="5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00039">
                <a:off x="9401146" y="558056"/>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299961" flipH="1">
                <a:off x="1607541" y="533473"/>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1476774" y="2096095"/>
            <a:ext cx="9186910" cy="1240853"/>
          </a:xfrm>
          <a:prstGeom prst="rect">
            <a:avLst/>
          </a:prstGeom>
          <a:noFill/>
        </p:spPr>
        <p:txBody>
          <a:bodyPr wrap="square" rtlCol="0">
            <a:spAutoFit/>
          </a:bodyPr>
          <a:lstStyle/>
          <a:p>
            <a:pPr lvl="0" algn="just">
              <a:lnSpc>
                <a:spcPct val="120000"/>
              </a:lnSpc>
            </a:pPr>
            <a:r>
              <a:rPr lang="en-US" sz="6600">
                <a:solidFill>
                  <a:prstClr val="black"/>
                </a:solidFill>
              </a:rPr>
              <a:t>Niềm vui của cụ Ya-e-nô.</a:t>
            </a:r>
            <a:endParaRPr kumimoji="0" lang="en-US" sz="6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descr="Hình ảnh Cụ Già PNG, Vector, PSD, và biểu tượng để tải về miễn phí | pngtree">
            <a:extLst>
              <a:ext uri="{FF2B5EF4-FFF2-40B4-BE49-F238E27FC236}">
                <a16:creationId xmlns:a16="http://schemas.microsoft.com/office/drawing/2014/main" id="{ADD96C89-DE15-D2AD-7DF2-0C4269BF2F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8026" y="31318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15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defTabSz="609630"/>
            <a:endParaRPr lang="vi-VN" sz="1200" dirty="0">
              <a:solidFill>
                <a:prstClr val="black"/>
              </a:solidFill>
              <a:latin typeface="Arial" panose="020B0604020202020204" pitchFamily="34" charset="0"/>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10" name="Picture 9">
            <a:extLst>
              <a:ext uri="{FF2B5EF4-FFF2-40B4-BE49-F238E27FC236}">
                <a16:creationId xmlns:a16="http://schemas.microsoft.com/office/drawing/2014/main" id="{D0E5F99A-4EA3-1A5F-DD7C-670C718E227C}"/>
              </a:ext>
            </a:extLst>
          </p:cNvPr>
          <p:cNvPicPr>
            <a:picLocks noChangeAspect="1"/>
          </p:cNvPicPr>
          <p:nvPr/>
        </p:nvPicPr>
        <p:blipFill>
          <a:blip r:embed="rId7"/>
          <a:stretch>
            <a:fillRect/>
          </a:stretch>
        </p:blipFill>
        <p:spPr>
          <a:xfrm>
            <a:off x="-151051" y="1731265"/>
            <a:ext cx="12192000" cy="307326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628651" y="2106997"/>
            <a:ext cx="10820400"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4. Việc làm của bác Ao-ki sau khi trò chuyện với đồng nghiệp có ý nghĩa gì?</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3"/>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929194" y="2301042"/>
            <a:ext cx="10219314" cy="3004412"/>
          </a:xfrm>
          <a:prstGeom prst="rect">
            <a:avLst/>
          </a:prstGeom>
          <a:noFill/>
        </p:spPr>
        <p:txBody>
          <a:bodyPr wrap="square" rtlCol="0">
            <a:spAutoFit/>
          </a:bodyPr>
          <a:lstStyle/>
          <a:p>
            <a:pPr lvl="0" algn="just">
              <a:lnSpc>
                <a:spcPct val="120000"/>
              </a:lnSpc>
            </a:pPr>
            <a:r>
              <a:rPr lang="vi-VN" sz="4000">
                <a:solidFill>
                  <a:prstClr val="black"/>
                </a:solidFill>
                <a:latin typeface="Aptos" panose="02110004020202020204"/>
              </a:rPr>
              <a:t>Việc làm của bác Ao-ki sau khi trò chuyện với đồng nghiệp nói lên rằng bác Ao-ki rất đồng cảm, thương cụ Ya-e-nô và muốn giúp cụ không còn cảm thấy cô đơn nữa,</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1014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977573" y="361496"/>
            <a:ext cx="10236853" cy="2088809"/>
            <a:chOff x="1504432" y="495572"/>
            <a:chExt cx="9183135" cy="2088809"/>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83196" y="1662793"/>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1504432" y="495572"/>
              <a:ext cx="9183135" cy="1318780"/>
              <a:chOff x="1607541" y="533473"/>
              <a:chExt cx="9183135" cy="1318780"/>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2410978" y="928923"/>
                <a:ext cx="7606838" cy="923330"/>
                <a:chOff x="-885819" y="2068180"/>
                <a:chExt cx="7866862" cy="923330"/>
              </a:xfrm>
            </p:grpSpPr>
            <p:sp>
              <p:nvSpPr>
                <p:cNvPr id="26" name="TextBox 25">
                  <a:extLst>
                    <a:ext uri="{FF2B5EF4-FFF2-40B4-BE49-F238E27FC236}">
                      <a16:creationId xmlns:a16="http://schemas.microsoft.com/office/drawing/2014/main" id="{6537F202-45C8-BE4D-A513-872AB7163B14}"/>
                    </a:ext>
                  </a:extLst>
                </p:cNvPr>
                <p:cNvSpPr txBox="1"/>
                <p:nvPr/>
              </p:nvSpPr>
              <p:spPr>
                <a:xfrm>
                  <a:off x="-723818"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sv-SE" sz="54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885819"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a:noFill/>
                      </a:ln>
                      <a:solidFill>
                        <a:srgbClr val="8EB529"/>
                      </a:solidFill>
                      <a:effectLst/>
                      <a:uLnTx/>
                      <a:uFillTx/>
                      <a:latin typeface="Arial" panose="020B0604020202020204" pitchFamily="34" charset="0"/>
                      <a:ea typeface="+mn-ea"/>
                      <a:cs typeface="Arial" panose="020B0604020202020204" pitchFamily="34" charset="0"/>
                    </a:rPr>
                    <a:t>Ý</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9966FF"/>
                      </a:solidFill>
                      <a:effectLst/>
                      <a:uLnTx/>
                      <a:uFillTx/>
                      <a:latin typeface="Arial" panose="020B0604020202020204" pitchFamily="34" charset="0"/>
                      <a:ea typeface="+mn-ea"/>
                      <a:cs typeface="Arial" panose="020B0604020202020204" pitchFamily="34" charset="0"/>
                    </a:rPr>
                    <a:t>chính</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AD24"/>
                      </a:solidFill>
                      <a:effectLst/>
                      <a:uLnTx/>
                      <a:uFillTx/>
                      <a:latin typeface="Arial" panose="020B0604020202020204" pitchFamily="34" charset="0"/>
                      <a:ea typeface="+mn-ea"/>
                      <a:cs typeface="Arial" panose="020B0604020202020204" pitchFamily="34" charset="0"/>
                    </a:rPr>
                    <a:t>của</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506D"/>
                      </a:solidFill>
                      <a:effectLst/>
                      <a:uLnTx/>
                      <a:uFillTx/>
                      <a:latin typeface="Arial" panose="020B0604020202020204" pitchFamily="34" charset="0"/>
                      <a:ea typeface="+mn-ea"/>
                      <a:cs typeface="Arial" panose="020B0604020202020204" pitchFamily="34" charset="0"/>
                    </a:rPr>
                    <a:t>đoạn</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3</a:t>
                  </a:r>
                  <a:endParaRPr kumimoji="0" lang="sv-SE" sz="5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00039">
                <a:off x="9401146" y="558056"/>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299961" flipH="1">
                <a:off x="1607541" y="533473"/>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247136" y="2869635"/>
            <a:ext cx="11483546" cy="1089529"/>
          </a:xfrm>
          <a:prstGeom prst="rect">
            <a:avLst/>
          </a:prstGeom>
          <a:noFill/>
        </p:spPr>
        <p:txBody>
          <a:bodyPr wrap="square" rtlCol="0">
            <a:spAutoFit/>
          </a:bodyPr>
          <a:lstStyle/>
          <a:p>
            <a:pPr lvl="0" algn="ctr">
              <a:lnSpc>
                <a:spcPct val="120000"/>
              </a:lnSpc>
            </a:pPr>
            <a:r>
              <a:rPr lang="en-US" sz="5400">
                <a:solidFill>
                  <a:prstClr val="black"/>
                </a:solidFill>
              </a:rPr>
              <a:t>Việc làm ý nghĩa của bác Ao-ki.</a:t>
            </a:r>
            <a:endParaRPr kumimoji="0" lang="en-US" sz="5400" b="0" i="0" u="none" strike="noStrike" kern="1200" cap="none" spc="0" normalizeH="0" baseline="0" noProof="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859715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5. Em có suy nghĩ gì về mỗi nhân vật trong truyện?</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3"/>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452170" y="2301042"/>
            <a:ext cx="10696338" cy="3785652"/>
          </a:xfrm>
          <a:prstGeom prst="rect">
            <a:avLst/>
          </a:prstGeom>
          <a:noFill/>
        </p:spPr>
        <p:txBody>
          <a:bodyPr wrap="square" rtlCol="0">
            <a:spAutoFit/>
          </a:bodyPr>
          <a:lstStyle/>
          <a:p>
            <a:pPr marL="571500" lvl="0" indent="-571500" algn="just">
              <a:lnSpc>
                <a:spcPct val="120000"/>
              </a:lnSpc>
              <a:buFont typeface="Wingdings" panose="05000000000000000000" pitchFamily="2" charset="2"/>
              <a:buChar char="v"/>
            </a:pPr>
            <a:r>
              <a:rPr lang="vi-VN" sz="4000">
                <a:solidFill>
                  <a:prstClr val="black"/>
                </a:solidFill>
                <a:latin typeface="Aptos" panose="02110004020202020204"/>
              </a:rPr>
              <a:t>Cụ Ya-e-nô rất cô đơn, cụ cũng rất thân thiện và mến khách. </a:t>
            </a:r>
            <a:endParaRPr lang="en-US" sz="4000">
              <a:solidFill>
                <a:prstClr val="black"/>
              </a:solidFill>
              <a:latin typeface="Aptos" panose="02110004020202020204"/>
            </a:endParaRPr>
          </a:p>
          <a:p>
            <a:pPr marL="571500" lvl="0" indent="-571500" algn="just">
              <a:lnSpc>
                <a:spcPct val="120000"/>
              </a:lnSpc>
              <a:buFont typeface="Wingdings" panose="05000000000000000000" pitchFamily="2" charset="2"/>
              <a:buChar char="v"/>
            </a:pPr>
            <a:r>
              <a:rPr lang="vi-VN" sz="4000">
                <a:solidFill>
                  <a:prstClr val="black"/>
                </a:solidFill>
                <a:latin typeface="Aptos" panose="02110004020202020204"/>
              </a:rPr>
              <a:t>Bác Ao-ki rất dễ thương, có trách nhiệm với công việc; nhờ đồng cảm, bác đã giúp cụ Ya-e-nô không còn thấy cô đơn nữa,</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7783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114724" y="324471"/>
            <a:ext cx="12014091" cy="2151856"/>
            <a:chOff x="666307" y="420554"/>
            <a:chExt cx="10777435" cy="2151856"/>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8980" y="1650822"/>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666307" y="420554"/>
              <a:ext cx="10777435" cy="1050060"/>
              <a:chOff x="769416" y="458455"/>
              <a:chExt cx="10777435" cy="1050060"/>
            </a:xfrm>
          </p:grpSpPr>
          <p:sp>
            <p:nvSpPr>
              <p:cNvPr id="27" name="TextBox 26">
                <a:extLst>
                  <a:ext uri="{FF2B5EF4-FFF2-40B4-BE49-F238E27FC236}">
                    <a16:creationId xmlns:a16="http://schemas.microsoft.com/office/drawing/2014/main" id="{779E1A48-A073-2230-97F2-106E1A1D43F5}"/>
                  </a:ext>
                </a:extLst>
              </p:cNvPr>
              <p:cNvSpPr txBox="1"/>
              <p:nvPr/>
            </p:nvSpPr>
            <p:spPr>
              <a:xfrm>
                <a:off x="1464182" y="739074"/>
                <a:ext cx="10040903" cy="76944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sv-SE" sz="4400">
                    <a:solidFill>
                      <a:srgbClr val="8EB529"/>
                    </a:solidFill>
                    <a:latin typeface="Arial" panose="020B0604020202020204" pitchFamily="34" charset="0"/>
                    <a:cs typeface="Arial" panose="020B0604020202020204" pitchFamily="34" charset="0"/>
                  </a:rPr>
                  <a:t>Ý NGHĨA</a:t>
                </a:r>
                <a:r>
                  <a:rPr kumimoji="0" lang="sv-SE"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4400" b="0" i="0" u="none" strike="noStrike" kern="1200" cap="none" spc="0" normalizeH="0" baseline="0" noProof="0">
                    <a:ln>
                      <a:noFill/>
                    </a:ln>
                    <a:solidFill>
                      <a:srgbClr val="FFAD24"/>
                    </a:solidFill>
                    <a:effectLst/>
                    <a:uLnTx/>
                    <a:uFillTx/>
                    <a:latin typeface="Arial" panose="020B0604020202020204" pitchFamily="34" charset="0"/>
                    <a:ea typeface="+mn-ea"/>
                    <a:cs typeface="Arial" panose="020B0604020202020204" pitchFamily="34" charset="0"/>
                  </a:rPr>
                  <a:t>CỦA</a:t>
                </a:r>
                <a:r>
                  <a:rPr kumimoji="0" lang="sv-SE"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4400" b="0" i="0" u="none" strike="noStrike" kern="1200" cap="none" spc="0" normalizeH="0" baseline="0" noProof="0">
                    <a:ln>
                      <a:noFill/>
                    </a:ln>
                    <a:solidFill>
                      <a:srgbClr val="FF506D"/>
                    </a:solidFill>
                    <a:effectLst/>
                    <a:uLnTx/>
                    <a:uFillTx/>
                    <a:latin typeface="Arial" panose="020B0604020202020204" pitchFamily="34" charset="0"/>
                    <a:ea typeface="+mn-ea"/>
                    <a:cs typeface="Arial" panose="020B0604020202020204" pitchFamily="34" charset="0"/>
                  </a:rPr>
                  <a:t>BÀI</a:t>
                </a:r>
                <a:r>
                  <a:rPr kumimoji="0" lang="sv-SE"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4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ĐỌC </a:t>
                </a:r>
                <a:r>
                  <a:rPr kumimoji="0" lang="sv-SE"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LÀ</a:t>
                </a:r>
                <a:r>
                  <a:rPr kumimoji="0" lang="sv-SE" sz="4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 </a:t>
                </a:r>
                <a:r>
                  <a:rPr kumimoji="0" lang="sv-SE" sz="4400" b="0" i="0" u="none" strike="noStrike" kern="1200" cap="none" spc="0" normalizeH="0" baseline="0" noProof="0">
                    <a:ln>
                      <a:noFill/>
                    </a:ln>
                    <a:solidFill>
                      <a:srgbClr val="FF5050"/>
                    </a:solidFill>
                    <a:effectLst/>
                    <a:uLnTx/>
                    <a:uFillTx/>
                    <a:latin typeface="Arial" panose="020B0604020202020204" pitchFamily="34" charset="0"/>
                    <a:ea typeface="+mn-ea"/>
                    <a:cs typeface="Arial" panose="020B0604020202020204" pitchFamily="34" charset="0"/>
                  </a:rPr>
                  <a:t>GÌ?</a:t>
                </a:r>
                <a:r>
                  <a:rPr kumimoji="0" lang="sv-SE" sz="4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a:t>
                </a:r>
                <a:endParaRPr kumimoji="0" lang="sv-SE" sz="4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0039">
                <a:off x="10157321" y="458455"/>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299961" flipH="1">
                <a:off x="769416" y="575799"/>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296779" y="2183200"/>
            <a:ext cx="11438021" cy="2751522"/>
          </a:xfrm>
          <a:prstGeom prst="rect">
            <a:avLst/>
          </a:prstGeom>
          <a:noFill/>
        </p:spPr>
        <p:txBody>
          <a:bodyPr wrap="square" rtlCol="0">
            <a:spAutoFit/>
          </a:bodyPr>
          <a:lstStyle/>
          <a:p>
            <a:pPr lvl="0" algn="just">
              <a:lnSpc>
                <a:spcPct val="120000"/>
              </a:lnSpc>
            </a:pPr>
            <a:r>
              <a:rPr lang="en-US" sz="4800" u="sng">
                <a:solidFill>
                  <a:prstClr val="black"/>
                </a:solidFill>
                <a:cs typeface="Arial" panose="020B0604020202020204" pitchFamily="34" charset="0"/>
              </a:rPr>
              <a:t>Ý chính:</a:t>
            </a:r>
            <a:r>
              <a:rPr lang="en-US" sz="4800">
                <a:solidFill>
                  <a:prstClr val="black"/>
                </a:solidFill>
                <a:cs typeface="Arial" panose="020B0604020202020204" pitchFamily="34" charset="0"/>
              </a:rPr>
              <a:t> </a:t>
            </a:r>
            <a:r>
              <a:rPr lang="vi-VN" sz="4800">
                <a:solidFill>
                  <a:prstClr val="black"/>
                </a:solidFill>
                <a:cs typeface="Arial" panose="020B0604020202020204" pitchFamily="34" charset="0"/>
              </a:rPr>
              <a:t>Tình cảm đáng quý, đáng trân trọng giữa những con người trong cùng một cộng đồng.</a:t>
            </a:r>
            <a:endParaRPr kumimoji="0" lang="en-US" sz="4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391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82422" y="716254"/>
            <a:ext cx="10914859" cy="3323975"/>
          </a:xfrm>
          <a:prstGeom prst="rect">
            <a:avLst/>
          </a:prstGeom>
          <a:noFill/>
        </p:spPr>
        <p:txBody>
          <a:bodyPr wrap="square" lIns="182871" tIns="91434" rIns="182871" bIns="9143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latin typeface="Times New Roman" pitchFamily="18" charset="0"/>
                <a:cs typeface="Times New Roman" pitchFamily="18" charset="0"/>
              </a:rPr>
              <a:t>Thứ hai, ngày 23 tháng 12 năm 2024</a:t>
            </a:r>
          </a:p>
          <a:p>
            <a:pPr algn="ctr"/>
            <a:r>
              <a:rPr lang="en-US" sz="4800" b="1" u="sng">
                <a:latin typeface="Times New Roman" pitchFamily="18" charset="0"/>
                <a:cs typeface="Times New Roman" pitchFamily="18" charset="0"/>
              </a:rPr>
              <a:t>Tiếng Việt</a:t>
            </a:r>
          </a:p>
          <a:p>
            <a:pPr algn="ctr"/>
            <a:r>
              <a:rPr lang="en-US" sz="4800" b="1">
                <a:solidFill>
                  <a:srgbClr val="FF0000"/>
                </a:solidFill>
                <a:latin typeface="Times New Roman" pitchFamily="18" charset="0"/>
                <a:cs typeface="Times New Roman" pitchFamily="18" charset="0"/>
              </a:rPr>
              <a:t>Đọc: Những lá thư (tiếp theo)</a:t>
            </a:r>
            <a:endParaRPr lang="en-US" sz="4000">
              <a:solidFill>
                <a:srgbClr val="2F54CB"/>
              </a:solidFill>
              <a:latin typeface="Times New Roman" pitchFamily="18" charset="0"/>
              <a:cs typeface="Times New Roman" pitchFamily="18" charset="0"/>
            </a:endParaRPr>
          </a:p>
          <a:p>
            <a:pPr algn="ctr"/>
            <a:endParaRPr lang="en-US" sz="6000" b="1">
              <a:latin typeface="Times New Roman" pitchFamily="18" charset="0"/>
              <a:cs typeface="Times New Roman" pitchFamily="18" charset="0"/>
            </a:endParaRPr>
          </a:p>
        </p:txBody>
      </p:sp>
    </p:spTree>
    <p:extLst>
      <p:ext uri="{BB962C8B-B14F-4D97-AF65-F5344CB8AC3E}">
        <p14:creationId xmlns:p14="http://schemas.microsoft.com/office/powerpoint/2010/main" val="117856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76C113FD-8C31-B2AB-BC7F-81B9E9651ECC}"/>
              </a:ext>
            </a:extLst>
          </p:cNvPr>
          <p:cNvPicPr>
            <a:picLocks noChangeAspect="1"/>
          </p:cNvPicPr>
          <p:nvPr/>
        </p:nvPicPr>
        <p:blipFill>
          <a:blip r:embed="rId7"/>
          <a:stretch>
            <a:fillRect/>
          </a:stretch>
        </p:blipFill>
        <p:spPr>
          <a:xfrm>
            <a:off x="581298" y="1326850"/>
            <a:ext cx="10729890" cy="4304149"/>
          </a:xfrm>
          <a:prstGeom prst="rect">
            <a:avLst/>
          </a:prstGeom>
        </p:spPr>
      </p:pic>
    </p:spTree>
    <p:extLst>
      <p:ext uri="{BB962C8B-B14F-4D97-AF65-F5344CB8AC3E}">
        <p14:creationId xmlns:p14="http://schemas.microsoft.com/office/powerpoint/2010/main" val="348694667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1ABC56E-2188-D7D9-14A2-07A0D987CF20}"/>
              </a:ext>
            </a:extLst>
          </p:cNvPr>
          <p:cNvPicPr>
            <a:picLocks noChangeAspect="1"/>
          </p:cNvPicPr>
          <p:nvPr/>
        </p:nvPicPr>
        <p:blipFill>
          <a:blip r:embed="rId4"/>
          <a:stretch>
            <a:fillRect/>
          </a:stretch>
        </p:blipFill>
        <p:spPr>
          <a:xfrm>
            <a:off x="1545669" y="144940"/>
            <a:ext cx="9900762" cy="1207113"/>
          </a:xfrm>
          <a:prstGeom prst="rect">
            <a:avLst/>
          </a:prstGeom>
        </p:spPr>
      </p:pic>
      <p:grpSp>
        <p:nvGrpSpPr>
          <p:cNvPr id="7" name="Group 6">
            <a:extLst>
              <a:ext uri="{FF2B5EF4-FFF2-40B4-BE49-F238E27FC236}">
                <a16:creationId xmlns:a16="http://schemas.microsoft.com/office/drawing/2014/main" id="{6670CC15-F3BC-D50F-758A-1806D6FF27E4}"/>
              </a:ext>
            </a:extLst>
          </p:cNvPr>
          <p:cNvGrpSpPr/>
          <p:nvPr/>
        </p:nvGrpSpPr>
        <p:grpSpPr>
          <a:xfrm>
            <a:off x="469180" y="1856863"/>
            <a:ext cx="11253639" cy="3732380"/>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86F20567-75E7-DE0F-9FD2-B1ADDBDD0F1B}"/>
                </a:ext>
              </a:extLst>
            </p:cNvPr>
            <p:cNvGrpSpPr/>
            <p:nvPr/>
          </p:nvGrpSpPr>
          <p:grpSpPr>
            <a:xfrm>
              <a:off x="720876" y="1897880"/>
              <a:ext cx="10680497" cy="2279493"/>
              <a:chOff x="-35255" y="2016118"/>
              <a:chExt cx="10680497" cy="2279493"/>
            </a:xfrm>
          </p:grpSpPr>
          <p:sp>
            <p:nvSpPr>
              <p:cNvPr id="13" name="TextBox 12">
                <a:extLst>
                  <a:ext uri="{FF2B5EF4-FFF2-40B4-BE49-F238E27FC236}">
                    <a16:creationId xmlns:a16="http://schemas.microsoft.com/office/drawing/2014/main" id="{627F42BE-FD29-9545-A283-74851A8B84BB}"/>
                  </a:ext>
                </a:extLst>
              </p:cNvPr>
              <p:cNvSpPr txBox="1"/>
              <p:nvPr/>
            </p:nvSpPr>
            <p:spPr>
              <a:xfrm>
                <a:off x="665831" y="2016118"/>
                <a:ext cx="9979411" cy="14429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Toàn bài : </a:t>
                </a:r>
                <a:r>
                  <a:rPr kumimoji="0" lang="en-US" sz="3600" b="1" i="0" u="none" strike="noStrike" kern="1200" cap="none" spc="0" normalizeH="0" baseline="0" noProof="0">
                    <a:ln>
                      <a:noFill/>
                    </a:ln>
                    <a:solidFill>
                      <a:srgbClr val="C00000"/>
                    </a:solidFill>
                    <a:effectLst/>
                    <a:uLnTx/>
                    <a:uFillTx/>
                    <a:latin typeface="Aptos" panose="02110004020202020204"/>
                    <a:ea typeface="+mn-ea"/>
                    <a:cs typeface="+mn-cs"/>
                  </a:rPr>
                  <a:t>đọc với giọng chậm rãi,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Nhấn giọng</a:t>
                </a: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rPr>
                  <a:t>ở những từ ngữ bộc lộ suy nghĩ, tình cảm của nhân vật,…</a:t>
                </a:r>
              </a:p>
            </p:txBody>
          </p:sp>
          <p:pic>
            <p:nvPicPr>
              <p:cNvPr id="14" name="Picture 13">
                <a:extLst>
                  <a:ext uri="{FF2B5EF4-FFF2-40B4-BE49-F238E27FC236}">
                    <a16:creationId xmlns:a16="http://schemas.microsoft.com/office/drawing/2014/main" id="{1E0ADFB9-D947-F942-1A05-4309CBF234BF}"/>
                  </a:ext>
                </a:extLst>
              </p:cNvPr>
              <p:cNvPicPr>
                <a:picLocks noChangeAspect="1"/>
              </p:cNvPicPr>
              <p:nvPr/>
            </p:nvPicPr>
            <p:blipFill>
              <a:blip r:embed="rId5"/>
              <a:stretch>
                <a:fillRect/>
              </a:stretch>
            </p:blipFill>
            <p:spPr>
              <a:xfrm>
                <a:off x="-35255" y="3594528"/>
                <a:ext cx="701083" cy="701083"/>
              </a:xfrm>
              <a:prstGeom prst="rect">
                <a:avLst/>
              </a:prstGeom>
            </p:spPr>
          </p:pic>
        </p:grpSp>
        <p:grpSp>
          <p:nvGrpSpPr>
            <p:cNvPr id="10" name="Group 9">
              <a:extLst>
                <a:ext uri="{FF2B5EF4-FFF2-40B4-BE49-F238E27FC236}">
                  <a16:creationId xmlns:a16="http://schemas.microsoft.com/office/drawing/2014/main" id="{865EAEDC-D69F-1617-E578-D31148B68770}"/>
                </a:ext>
              </a:extLst>
            </p:cNvPr>
            <p:cNvGrpSpPr/>
            <p:nvPr/>
          </p:nvGrpSpPr>
          <p:grpSpPr>
            <a:xfrm>
              <a:off x="720876" y="1918260"/>
              <a:ext cx="10680497" cy="2089635"/>
              <a:chOff x="-35255" y="2036498"/>
              <a:chExt cx="10680497" cy="2089635"/>
            </a:xfrm>
          </p:grpSpPr>
          <p:sp>
            <p:nvSpPr>
              <p:cNvPr id="11" name="TextBox 10">
                <a:extLst>
                  <a:ext uri="{FF2B5EF4-FFF2-40B4-BE49-F238E27FC236}">
                    <a16:creationId xmlns:a16="http://schemas.microsoft.com/office/drawing/2014/main" id="{1D15D27E-B9E4-B479-3845-4140991A8AE7}"/>
                  </a:ext>
                </a:extLst>
              </p:cNvPr>
              <p:cNvSpPr txBox="1"/>
              <p:nvPr/>
            </p:nvSpPr>
            <p:spPr>
              <a:xfrm>
                <a:off x="665830" y="3594528"/>
                <a:ext cx="9979412" cy="5316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Lời bác Ao-ki đọc giọng : </a:t>
                </a:r>
                <a:r>
                  <a:rPr kumimoji="0" lang="en-US" sz="3600" b="1" i="0" u="none" strike="noStrike" kern="1200" cap="none" spc="0" normalizeH="0" baseline="0" noProof="0">
                    <a:ln>
                      <a:noFill/>
                    </a:ln>
                    <a:solidFill>
                      <a:srgbClr val="C00000"/>
                    </a:solidFill>
                    <a:effectLst/>
                    <a:uLnTx/>
                    <a:uFillTx/>
                    <a:latin typeface="Aptos" panose="02110004020202020204"/>
                    <a:ea typeface="+mn-ea"/>
                    <a:cs typeface="+mn-cs"/>
                  </a:rPr>
                  <a:t>vui vẻ, tình cảm.</a:t>
                </a:r>
                <a:endPar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6"/>
              <a:stretch>
                <a:fillRect/>
              </a:stretch>
            </p:blipFill>
            <p:spPr>
              <a:xfrm>
                <a:off x="-35255" y="2036498"/>
                <a:ext cx="701083" cy="701083"/>
              </a:xfrm>
              <a:prstGeom prst="rect">
                <a:avLst/>
              </a:prstGeom>
            </p:spPr>
          </p:pic>
        </p:grpSp>
      </p:grpSp>
    </p:spTree>
    <p:extLst>
      <p:ext uri="{BB962C8B-B14F-4D97-AF65-F5344CB8AC3E}">
        <p14:creationId xmlns:p14="http://schemas.microsoft.com/office/powerpoint/2010/main" val="3787424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ACDC8741-9873-91A2-280C-CD8E73BEE94E}"/>
              </a:ext>
            </a:extLst>
          </p:cNvPr>
          <p:cNvSpPr txBox="1"/>
          <p:nvPr/>
        </p:nvSpPr>
        <p:spPr>
          <a:xfrm>
            <a:off x="489284" y="876136"/>
            <a:ext cx="11323449" cy="5503301"/>
          </a:xfrm>
          <a:prstGeom prst="rect">
            <a:avLst/>
          </a:prstGeom>
          <a:noFill/>
        </p:spPr>
        <p:txBody>
          <a:bodyPr wrap="square" rtlCol="0">
            <a:spAutoFit/>
          </a:bodyPr>
          <a:lstStyle/>
          <a:p>
            <a:pPr indent="90170" algn="just">
              <a:lnSpc>
                <a:spcPct val="115000"/>
              </a:lnSpc>
            </a:pPr>
            <a:r>
              <a:rPr lang="en-US" sz="2800" b="1" i="1" u="sng">
                <a:solidFill>
                  <a:srgbClr val="000000"/>
                </a:solidFill>
                <a:latin typeface="Times New Roman" panose="02020603050405020304" pitchFamily="18" charset="0"/>
                <a:ea typeface="Calibri" panose="020F0502020204030204" pitchFamily="34" charset="0"/>
              </a:rPr>
              <a:t>Thế rồi</a:t>
            </a:r>
            <a:r>
              <a:rPr lang="en-US" sz="2800" b="1" i="1">
                <a:solidFill>
                  <a:srgbClr val="000000"/>
                </a:solidFill>
                <a:latin typeface="Times New Roman" panose="02020603050405020304" pitchFamily="18" charset="0"/>
                <a:ea typeface="Calibri" panose="020F0502020204030204" pitchFamily="34" charset="0"/>
              </a:rPr>
              <a:t>,/ hôm sau,/ bác Ao-ki </a:t>
            </a:r>
            <a:r>
              <a:rPr lang="en-US" sz="2800" b="1" i="1" u="sng">
                <a:solidFill>
                  <a:srgbClr val="000000"/>
                </a:solidFill>
                <a:latin typeface="Times New Roman" panose="02020603050405020304" pitchFamily="18" charset="0"/>
                <a:ea typeface="Calibri" panose="020F0502020204030204" pitchFamily="34" charset="0"/>
              </a:rPr>
              <a:t>tới chỗ cụ Ya-e-nô</a:t>
            </a:r>
            <a:r>
              <a:rPr lang="en-US" sz="2800" b="1" i="1">
                <a:solidFill>
                  <a:srgbClr val="000000"/>
                </a:solidFill>
                <a:latin typeface="Times New Roman" panose="02020603050405020304" pitchFamily="18" charset="0"/>
                <a:ea typeface="Calibri" panose="020F0502020204030204" pitchFamily="34" charset="0"/>
              </a:rPr>
              <a:t>.//</a:t>
            </a:r>
          </a:p>
          <a:p>
            <a:pPr indent="90170" algn="just">
              <a:lnSpc>
                <a:spcPct val="115000"/>
              </a:lnSpc>
            </a:pPr>
            <a:r>
              <a:rPr lang="en-US" sz="2800" b="1" i="1">
                <a:solidFill>
                  <a:srgbClr val="000000"/>
                </a:solidFill>
                <a:latin typeface="Times New Roman" panose="02020603050405020304" pitchFamily="18" charset="0"/>
                <a:ea typeface="Calibri" panose="020F0502020204030204" pitchFamily="34" charset="0"/>
              </a:rPr>
              <a:t>– Cụ ơi,/ cụ </a:t>
            </a:r>
            <a:r>
              <a:rPr lang="en-US" sz="2800" b="1" i="1" u="sng">
                <a:solidFill>
                  <a:srgbClr val="000000"/>
                </a:solidFill>
                <a:latin typeface="Times New Roman" panose="02020603050405020304" pitchFamily="18" charset="0"/>
                <a:ea typeface="Calibri" panose="020F0502020204030204" pitchFamily="34" charset="0"/>
              </a:rPr>
              <a:t>có thư</a:t>
            </a:r>
            <a:r>
              <a:rPr lang="en-US" sz="2800" b="1" i="1">
                <a:solidFill>
                  <a:srgbClr val="000000"/>
                </a:solidFill>
                <a:latin typeface="Times New Roman" panose="02020603050405020304" pitchFamily="18" charset="0"/>
                <a:ea typeface="Calibri" panose="020F0502020204030204" pitchFamily="34" charset="0"/>
              </a:rPr>
              <a:t>!//</a:t>
            </a:r>
          </a:p>
          <a:p>
            <a:pPr indent="90170" algn="just">
              <a:lnSpc>
                <a:spcPct val="115000"/>
              </a:lnSpc>
            </a:pPr>
            <a:r>
              <a:rPr lang="en-US" sz="2800" b="1" i="1">
                <a:solidFill>
                  <a:srgbClr val="000000"/>
                </a:solidFill>
                <a:latin typeface="Times New Roman" panose="02020603050405020304" pitchFamily="18" charset="0"/>
                <a:ea typeface="Calibri" panose="020F0502020204030204" pitchFamily="34" charset="0"/>
              </a:rPr>
              <a:t>Cụ Ya-e-nô đi ra,/ vẻ mặt </a:t>
            </a:r>
            <a:r>
              <a:rPr lang="en-US" sz="2800" b="1" i="1" u="sng">
                <a:solidFill>
                  <a:srgbClr val="000000"/>
                </a:solidFill>
                <a:latin typeface="Times New Roman" panose="02020603050405020304" pitchFamily="18" charset="0"/>
                <a:ea typeface="Calibri" panose="020F0502020204030204" pitchFamily="34" charset="0"/>
              </a:rPr>
              <a:t>lấy làm lạ</a:t>
            </a:r>
            <a:r>
              <a:rPr lang="en-US" sz="2800" b="1" i="1">
                <a:solidFill>
                  <a:srgbClr val="000000"/>
                </a:solidFill>
                <a:latin typeface="Times New Roman" panose="02020603050405020304" pitchFamily="18" charset="0"/>
                <a:ea typeface="Calibri" panose="020F0502020204030204" pitchFamily="34" charset="0"/>
              </a:rPr>
              <a:t>.// Hôm nay/ </a:t>
            </a:r>
            <a:r>
              <a:rPr lang="en-US" sz="2800" b="1" i="1" u="sng">
                <a:solidFill>
                  <a:srgbClr val="000000"/>
                </a:solidFill>
                <a:latin typeface="Times New Roman" panose="02020603050405020304" pitchFamily="18" charset="0"/>
                <a:ea typeface="Calibri" panose="020F0502020204030204" pitchFamily="34" charset="0"/>
              </a:rPr>
              <a:t>chắc chắn</a:t>
            </a:r>
            <a:r>
              <a:rPr lang="en-US" sz="2800" b="1" i="1">
                <a:solidFill>
                  <a:srgbClr val="000000"/>
                </a:solidFill>
                <a:latin typeface="Times New Roman" panose="02020603050405020304" pitchFamily="18" charset="0"/>
                <a:ea typeface="Calibri" panose="020F0502020204030204" pitchFamily="34" charset="0"/>
              </a:rPr>
              <a:t> không có thư tới cơ mà...//</a:t>
            </a:r>
          </a:p>
          <a:p>
            <a:pPr indent="90170" algn="just">
              <a:lnSpc>
                <a:spcPct val="115000"/>
              </a:lnSpc>
            </a:pPr>
            <a:r>
              <a:rPr lang="en-US" sz="2800" b="1" i="1">
                <a:solidFill>
                  <a:srgbClr val="000000"/>
                </a:solidFill>
                <a:latin typeface="Times New Roman" panose="02020603050405020304" pitchFamily="18" charset="0"/>
                <a:ea typeface="Calibri" panose="020F0502020204030204" pitchFamily="34" charset="0"/>
              </a:rPr>
              <a:t>Nhìn thấy tên người gửi là/ </a:t>
            </a:r>
            <a:r>
              <a:rPr lang="en-US" sz="2800" b="1" i="1" u="sng">
                <a:solidFill>
                  <a:srgbClr val="000000"/>
                </a:solidFill>
                <a:latin typeface="Times New Roman" panose="02020603050405020304" pitchFamily="18" charset="0"/>
                <a:ea typeface="Calibri" panose="020F0502020204030204" pitchFamily="34" charset="0"/>
              </a:rPr>
              <a:t>Ao-ki Đai-ki-chi</a:t>
            </a:r>
            <a:r>
              <a:rPr lang="en-US" sz="2800" b="1" i="1">
                <a:solidFill>
                  <a:srgbClr val="000000"/>
                </a:solidFill>
                <a:latin typeface="Times New Roman" panose="02020603050405020304" pitchFamily="18" charset="0"/>
                <a:ea typeface="Calibri" panose="020F0502020204030204" pitchFamily="34" charset="0"/>
              </a:rPr>
              <a:t>,/ cụ </a:t>
            </a:r>
            <a:r>
              <a:rPr lang="en-US" sz="2800" b="1" i="1" u="sng">
                <a:solidFill>
                  <a:srgbClr val="000000"/>
                </a:solidFill>
                <a:latin typeface="Times New Roman" panose="02020603050405020304" pitchFamily="18" charset="0"/>
                <a:ea typeface="Calibri" panose="020F0502020204030204" pitchFamily="34" charset="0"/>
              </a:rPr>
              <a:t>vội vàng</a:t>
            </a:r>
            <a:r>
              <a:rPr lang="en-US" sz="2800" b="1" i="1">
                <a:solidFill>
                  <a:srgbClr val="000000"/>
                </a:solidFill>
                <a:latin typeface="Times New Roman" panose="02020603050405020304" pitchFamily="18" charset="0"/>
                <a:ea typeface="Calibri" panose="020F0502020204030204" pitchFamily="34" charset="0"/>
              </a:rPr>
              <a:t> mở phong bì,/ rút lá thư ra.//</a:t>
            </a:r>
          </a:p>
          <a:p>
            <a:pPr indent="90170" algn="just">
              <a:lnSpc>
                <a:spcPct val="115000"/>
              </a:lnSpc>
            </a:pPr>
            <a:r>
              <a:rPr lang="en-US" sz="2800" b="1" i="1">
                <a:solidFill>
                  <a:srgbClr val="000000"/>
                </a:solidFill>
                <a:latin typeface="Times New Roman" panose="02020603050405020304" pitchFamily="18" charset="0"/>
                <a:ea typeface="Calibri" panose="020F0502020204030204" pitchFamily="34" charset="0"/>
              </a:rPr>
              <a:t>“Cháu chào cụ Ya-e-nô.// Lúc nào cháu cũng được </a:t>
            </a:r>
            <a:r>
              <a:rPr lang="en-US" sz="2800" b="1" i="1" u="sng">
                <a:solidFill>
                  <a:srgbClr val="000000"/>
                </a:solidFill>
                <a:latin typeface="Times New Roman" panose="02020603050405020304" pitchFamily="18" charset="0"/>
                <a:ea typeface="Calibri" panose="020F0502020204030204" pitchFamily="34" charset="0"/>
              </a:rPr>
              <a:t>uống trà</a:t>
            </a:r>
            <a:r>
              <a:rPr lang="en-US" sz="2800" b="1" i="1">
                <a:solidFill>
                  <a:srgbClr val="000000"/>
                </a:solidFill>
                <a:latin typeface="Times New Roman" panose="02020603050405020304" pitchFamily="18" charset="0"/>
                <a:ea typeface="Calibri" panose="020F0502020204030204" pitchFamily="34" charset="0"/>
              </a:rPr>
              <a:t>/ và </a:t>
            </a:r>
            <a:r>
              <a:rPr lang="en-US" sz="2800" b="1" i="1" u="sng">
                <a:solidFill>
                  <a:srgbClr val="000000"/>
                </a:solidFill>
                <a:latin typeface="Times New Roman" panose="02020603050405020304" pitchFamily="18" charset="0"/>
                <a:ea typeface="Calibri" panose="020F0502020204030204" pitchFamily="34" charset="0"/>
              </a:rPr>
              <a:t>ăn món ngon</a:t>
            </a:r>
            <a:r>
              <a:rPr lang="en-US" sz="2800" b="1" i="1">
                <a:solidFill>
                  <a:srgbClr val="000000"/>
                </a:solidFill>
                <a:latin typeface="Times New Roman" panose="02020603050405020304" pitchFamily="18" charset="0"/>
                <a:ea typeface="Calibri" panose="020F0502020204030204" pitchFamily="34" charset="0"/>
              </a:rPr>
              <a:t> của cụ.// Món ăn cụ làm </a:t>
            </a:r>
            <a:r>
              <a:rPr lang="en-US" sz="2800" b="1" i="1" u="sng">
                <a:solidFill>
                  <a:srgbClr val="000000"/>
                </a:solidFill>
                <a:latin typeface="Times New Roman" panose="02020603050405020304" pitchFamily="18" charset="0"/>
                <a:ea typeface="Calibri" panose="020F0502020204030204" pitchFamily="34" charset="0"/>
              </a:rPr>
              <a:t>ngon lắm</a:t>
            </a:r>
            <a:r>
              <a:rPr lang="en-US" sz="2800" b="1" i="1">
                <a:solidFill>
                  <a:srgbClr val="000000"/>
                </a:solidFill>
                <a:latin typeface="Times New Roman" panose="02020603050405020304" pitchFamily="18" charset="0"/>
                <a:ea typeface="Calibri" panose="020F0502020204030204" pitchFamily="34" charset="0"/>
              </a:rPr>
              <a:t>.// Từ giờ,/ cho cháu lại được </a:t>
            </a:r>
            <a:r>
              <a:rPr lang="en-US" sz="2800" b="1" i="1" u="sng">
                <a:solidFill>
                  <a:srgbClr val="000000"/>
                </a:solidFill>
                <a:latin typeface="Times New Roman" panose="02020603050405020304" pitchFamily="18" charset="0"/>
                <a:ea typeface="Calibri" panose="020F0502020204030204" pitchFamily="34" charset="0"/>
              </a:rPr>
              <a:t>tiếp tục làm phiền</a:t>
            </a:r>
            <a:r>
              <a:rPr lang="en-US" sz="2800" b="1" i="1">
                <a:solidFill>
                  <a:srgbClr val="000000"/>
                </a:solidFill>
                <a:latin typeface="Times New Roman" panose="02020603050405020304" pitchFamily="18" charset="0"/>
                <a:ea typeface="Calibri" panose="020F0502020204030204" pitchFamily="34" charset="0"/>
              </a:rPr>
              <a:t> cụ.// Cụ nhớ </a:t>
            </a:r>
            <a:r>
              <a:rPr lang="en-US" sz="2800" b="1" i="1" u="sng">
                <a:solidFill>
                  <a:srgbClr val="000000"/>
                </a:solidFill>
                <a:latin typeface="Times New Roman" panose="02020603050405020304" pitchFamily="18" charset="0"/>
                <a:ea typeface="Calibri" panose="020F0502020204030204" pitchFamily="34" charset="0"/>
              </a:rPr>
              <a:t>giữ gìn sức khoẻ</a:t>
            </a:r>
            <a:r>
              <a:rPr lang="en-US" sz="2800" b="1" i="1">
                <a:solidFill>
                  <a:srgbClr val="000000"/>
                </a:solidFill>
                <a:latin typeface="Times New Roman" panose="02020603050405020304" pitchFamily="18" charset="0"/>
                <a:ea typeface="Calibri" panose="020F0502020204030204" pitchFamily="34" charset="0"/>
              </a:rPr>
              <a:t>/ để </a:t>
            </a:r>
            <a:r>
              <a:rPr lang="en-US" sz="2800" b="1" i="1" u="sng">
                <a:solidFill>
                  <a:srgbClr val="000000"/>
                </a:solidFill>
                <a:latin typeface="Times New Roman" panose="02020603050405020304" pitchFamily="18" charset="0"/>
                <a:ea typeface="Calibri" panose="020F0502020204030204" pitchFamily="34" charset="0"/>
              </a:rPr>
              <a:t>sống thật lâu</a:t>
            </a:r>
            <a:r>
              <a:rPr lang="en-US" sz="2800" b="1" i="1">
                <a:solidFill>
                  <a:srgbClr val="000000"/>
                </a:solidFill>
                <a:latin typeface="Times New Roman" panose="02020603050405020304" pitchFamily="18" charset="0"/>
                <a:ea typeface="Calibri" panose="020F0502020204030204" pitchFamily="34" charset="0"/>
              </a:rPr>
              <a:t>/ cụ nhé!”.//</a:t>
            </a:r>
          </a:p>
          <a:p>
            <a:pPr indent="90170" algn="just">
              <a:lnSpc>
                <a:spcPct val="115000"/>
              </a:lnSpc>
            </a:pPr>
            <a:r>
              <a:rPr lang="en-US" sz="2800" b="1" i="1">
                <a:solidFill>
                  <a:srgbClr val="000000"/>
                </a:solidFill>
                <a:latin typeface="Times New Roman" panose="02020603050405020304" pitchFamily="18" charset="0"/>
                <a:ea typeface="Calibri" panose="020F0502020204030204" pitchFamily="34" charset="0"/>
              </a:rPr>
              <a:t>Từ mắt cụ Ya-e-nô,/ những giọt nước mắt </a:t>
            </a:r>
            <a:r>
              <a:rPr lang="en-US" sz="2800" b="1" i="1" u="sng">
                <a:solidFill>
                  <a:srgbClr val="000000"/>
                </a:solidFill>
                <a:latin typeface="Times New Roman" panose="02020603050405020304" pitchFamily="18" charset="0"/>
                <a:ea typeface="Calibri" panose="020F0502020204030204" pitchFamily="34" charset="0"/>
              </a:rPr>
              <a:t>lã chã rơi</a:t>
            </a:r>
            <a:r>
              <a:rPr lang="en-US" sz="2800" b="1" i="1">
                <a:solidFill>
                  <a:srgbClr val="000000"/>
                </a:solidFill>
                <a:latin typeface="Times New Roman" panose="02020603050405020304" pitchFamily="18" charset="0"/>
                <a:ea typeface="Calibri" panose="020F0502020204030204" pitchFamily="34" charset="0"/>
              </a:rPr>
              <a:t>.// Bác Ao-ki </a:t>
            </a:r>
            <a:r>
              <a:rPr lang="en-US" sz="2800" b="1" i="1" u="sng">
                <a:solidFill>
                  <a:srgbClr val="000000"/>
                </a:solidFill>
                <a:latin typeface="Times New Roman" panose="02020603050405020304" pitchFamily="18" charset="0"/>
                <a:ea typeface="Calibri" panose="020F0502020204030204" pitchFamily="34" charset="0"/>
              </a:rPr>
              <a:t>ngượng ngùng</a:t>
            </a:r>
            <a:r>
              <a:rPr lang="en-US" sz="2800" b="1" i="1">
                <a:solidFill>
                  <a:srgbClr val="000000"/>
                </a:solidFill>
                <a:latin typeface="Times New Roman" panose="02020603050405020304" pitchFamily="18" charset="0"/>
                <a:ea typeface="Calibri" panose="020F0502020204030204" pitchFamily="34" charset="0"/>
              </a:rPr>
              <a:t> nhìn cụ.//</a:t>
            </a:r>
          </a:p>
        </p:txBody>
      </p:sp>
    </p:spTree>
    <p:extLst>
      <p:ext uri="{BB962C8B-B14F-4D97-AF65-F5344CB8AC3E}">
        <p14:creationId xmlns:p14="http://schemas.microsoft.com/office/powerpoint/2010/main" val="489720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222021160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110966260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41804" y="10610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268111">
            <a:off x="7279106" y="371570"/>
            <a:ext cx="4162806" cy="54864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441267">
            <a:off x="5067734" y="3813490"/>
            <a:ext cx="6139789" cy="2747555"/>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853441">
            <a:off x="8501051" y="3812267"/>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6832966" y="4961729"/>
            <a:ext cx="2609325" cy="1050068"/>
          </a:xfrm>
          <a:custGeom>
            <a:avLst/>
            <a:gdLst/>
            <a:ahLst/>
            <a:cxnLst/>
            <a:rect l="l" t="t" r="r" b="b"/>
            <a:pathLst>
              <a:path w="3913987" h="1575102">
                <a:moveTo>
                  <a:pt x="0" y="0"/>
                </a:moveTo>
                <a:lnTo>
                  <a:pt x="3913987" y="0"/>
                </a:lnTo>
                <a:lnTo>
                  <a:pt x="3913987" y="1575102"/>
                </a:lnTo>
                <a:lnTo>
                  <a:pt x="0" y="15751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a:off x="5975716" y="1961030"/>
            <a:ext cx="1714500" cy="1371600"/>
          </a:xfrm>
          <a:custGeom>
            <a:avLst/>
            <a:gdLst/>
            <a:ahLst/>
            <a:cxnLst/>
            <a:rect l="l" t="t" r="r" b="b"/>
            <a:pathLst>
              <a:path w="2571750" h="2057400">
                <a:moveTo>
                  <a:pt x="0" y="0"/>
                </a:moveTo>
                <a:lnTo>
                  <a:pt x="2571750" y="0"/>
                </a:lnTo>
                <a:lnTo>
                  <a:pt x="257175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7" name="Group 6">
            <a:extLst>
              <a:ext uri="{FF2B5EF4-FFF2-40B4-BE49-F238E27FC236}">
                <a16:creationId xmlns:a16="http://schemas.microsoft.com/office/drawing/2014/main" id="{AABAE4A1-C426-BDF2-3BE2-8071F3FAC8FE}"/>
              </a:ext>
            </a:extLst>
          </p:cNvPr>
          <p:cNvGrpSpPr/>
          <p:nvPr/>
        </p:nvGrpSpPr>
        <p:grpSpPr>
          <a:xfrm>
            <a:off x="602105" y="257788"/>
            <a:ext cx="10987789" cy="2278052"/>
            <a:chOff x="602105" y="399112"/>
            <a:chExt cx="10987789" cy="2278052"/>
          </a:xfrm>
        </p:grpSpPr>
        <p:pic>
          <p:nvPicPr>
            <p:cNvPr id="9" name="Picture 7">
              <a:extLst>
                <a:ext uri="{FF2B5EF4-FFF2-40B4-BE49-F238E27FC236}">
                  <a16:creationId xmlns:a16="http://schemas.microsoft.com/office/drawing/2014/main" id="{5F71C701-04EC-60F8-9D80-1C7758A7B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2105" y="399112"/>
              <a:ext cx="10987789" cy="2278052"/>
            </a:xfrm>
            <a:prstGeom prst="rect">
              <a:avLst/>
            </a:prstGeom>
          </p:spPr>
        </p:pic>
        <p:sp>
          <p:nvSpPr>
            <p:cNvPr id="10" name="TextBox 9">
              <a:extLst>
                <a:ext uri="{FF2B5EF4-FFF2-40B4-BE49-F238E27FC236}">
                  <a16:creationId xmlns:a16="http://schemas.microsoft.com/office/drawing/2014/main" id="{52091AA4-3460-C653-17EA-4DEAE205129B}"/>
                </a:ext>
              </a:extLst>
            </p:cNvPr>
            <p:cNvSpPr txBox="1"/>
            <p:nvPr/>
          </p:nvSpPr>
          <p:spPr>
            <a:xfrm>
              <a:off x="922420" y="682384"/>
              <a:ext cx="10435391" cy="1508105"/>
            </a:xfrm>
            <a:prstGeom prst="rect">
              <a:avLst/>
            </a:prstGeom>
            <a:noFill/>
          </p:spPr>
          <p:txBody>
            <a:bodyPr wrap="square" rtlCol="0">
              <a:spAutoFit/>
            </a:bodyPr>
            <a:lstStyle/>
            <a:p>
              <a:pPr algn="ctr"/>
              <a:r>
                <a:rPr lang="vi-VN" sz="4600"/>
                <a:t>Kể tên 2 – 3 việc làm thể hiện sự quan tâm đến người cao tuổi.</a:t>
              </a:r>
              <a:endParaRPr lang="en-US" sz="4600"/>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88064C-C6EE-3683-1FE5-63560001307E}"/>
              </a:ext>
            </a:extLst>
          </p:cNvPr>
          <p:cNvPicPr>
            <a:picLocks noChangeAspect="1"/>
          </p:cNvPicPr>
          <p:nvPr/>
        </p:nvPicPr>
        <p:blipFill rotWithShape="1">
          <a:blip r:embed="rId7"/>
          <a:srcRect b="76314"/>
          <a:stretch/>
        </p:blipFill>
        <p:spPr>
          <a:xfrm>
            <a:off x="731055" y="1045931"/>
            <a:ext cx="10729890" cy="1471435"/>
          </a:xfrm>
          <a:prstGeom prst="rect">
            <a:avLst/>
          </a:prstGeom>
        </p:spPr>
      </p:pic>
      <p:sp>
        <p:nvSpPr>
          <p:cNvPr id="11" name="TextBox 10">
            <a:extLst>
              <a:ext uri="{FF2B5EF4-FFF2-40B4-BE49-F238E27FC236}">
                <a16:creationId xmlns:a16="http://schemas.microsoft.com/office/drawing/2014/main" id="{91EEFE59-A193-D152-A1E8-324EC56A6DC1}"/>
              </a:ext>
            </a:extLst>
          </p:cNvPr>
          <p:cNvSpPr txBox="1"/>
          <p:nvPr/>
        </p:nvSpPr>
        <p:spPr>
          <a:xfrm>
            <a:off x="731055" y="2597344"/>
            <a:ext cx="101747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a:t>
            </a:r>
            <a:r>
              <a:rPr lang="en-US" sz="9600" b="1">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VN Banh Mi" pitchFamily="2" charset="0"/>
              </a:rPr>
              <a:t>Ù</a:t>
            </a:r>
            <a:r>
              <a:rPr kumimoji="0" lang="en-US" sz="96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NG</a:t>
            </a:r>
            <a:r>
              <a:rPr kumimoji="0" lang="en-US" sz="96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96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S</a:t>
            </a:r>
            <a:r>
              <a:rPr lang="en-US" sz="9600" b="1">
                <a:ln w="19050">
                  <a:solidFill>
                    <a:srgbClr val="002060"/>
                  </a:solidFill>
                  <a:prstDash val="solid"/>
                </a:ln>
                <a:solidFill>
                  <a:srgbClr val="00B0F0"/>
                </a:solidFill>
                <a:effectLst>
                  <a:outerShdw blurRad="12700" dist="38100" dir="2700000" algn="tl" rotWithShape="0">
                    <a:srgbClr val="5B9BD5">
                      <a:lumMod val="60000"/>
                      <a:lumOff val="40000"/>
                    </a:srgbClr>
                  </a:outerShdw>
                </a:effectLst>
                <a:latin typeface="UVN Banh Mi" pitchFamily="2" charset="0"/>
              </a:rPr>
              <a:t>ÁNG </a:t>
            </a:r>
            <a:r>
              <a:rPr lang="en-US" sz="9600" b="1">
                <a:ln w="19050">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UVN Banh Mi" pitchFamily="2" charset="0"/>
              </a:rPr>
              <a:t>TẠO</a:t>
            </a:r>
            <a:endParaRPr kumimoji="0" lang="en-US" sz="9600" b="1" i="0" u="none" strike="noStrike" kern="1200" cap="none" spc="0" normalizeH="0" baseline="0" noProof="0" dirty="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8208282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27F42BE-FD29-9545-A283-74851A8B84BB}"/>
              </a:ext>
            </a:extLst>
          </p:cNvPr>
          <p:cNvSpPr txBox="1"/>
          <p:nvPr/>
        </p:nvSpPr>
        <p:spPr>
          <a:xfrm>
            <a:off x="385011" y="2224577"/>
            <a:ext cx="1149416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1. Viết 4 – 5 câu giới thiệu truyện “Những lá thư”.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2. Trang trí đoạn viết của em.</a:t>
            </a:r>
            <a:endPar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176484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
            <a:extLst>
              <a:ext uri="{FF2B5EF4-FFF2-40B4-BE49-F238E27FC236}">
                <a16:creationId xmlns:a16="http://schemas.microsoft.com/office/drawing/2014/main" id="{54CD6101-E9B3-E27F-935D-FBAA9E24E67D}"/>
              </a:ext>
            </a:extLst>
          </p:cNvPr>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E6A187A-77B3-25D6-3182-0FC8010FEF04}"/>
              </a:ext>
            </a:extLst>
          </p:cNvPr>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4">
            <a:extLst>
              <a:ext uri="{FF2B5EF4-FFF2-40B4-BE49-F238E27FC236}">
                <a16:creationId xmlns:a16="http://schemas.microsoft.com/office/drawing/2014/main" id="{AF004BF8-C387-8962-5C16-0DA29ECCB995}"/>
              </a:ext>
            </a:extLst>
          </p:cNvPr>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5">
            <a:extLst>
              <a:ext uri="{FF2B5EF4-FFF2-40B4-BE49-F238E27FC236}">
                <a16:creationId xmlns:a16="http://schemas.microsoft.com/office/drawing/2014/main" id="{0167AC2D-185D-9063-120E-DCB2EDF3C15B}"/>
              </a:ext>
            </a:extLst>
          </p:cNvPr>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7">
            <a:extLst>
              <a:ext uri="{FF2B5EF4-FFF2-40B4-BE49-F238E27FC236}">
                <a16:creationId xmlns:a16="http://schemas.microsoft.com/office/drawing/2014/main" id="{5BF7316D-C6C6-FE88-216B-D3A761AA7483}"/>
              </a:ext>
            </a:extLst>
          </p:cNvPr>
          <p:cNvSpPr/>
          <p:nvPr/>
        </p:nvSpPr>
        <p:spPr>
          <a:xfrm>
            <a:off x="-67692" y="12713"/>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CCFC7E8-6336-09B1-E2A2-5C79726F2EE7}"/>
              </a:ext>
            </a:extLst>
          </p:cNvPr>
          <p:cNvSpPr txBox="1"/>
          <p:nvPr/>
        </p:nvSpPr>
        <p:spPr>
          <a:xfrm>
            <a:off x="2717271" y="1680166"/>
            <a:ext cx="6434422" cy="5078313"/>
          </a:xfrm>
          <a:prstGeom prst="rect">
            <a:avLst/>
          </a:prstGeom>
          <a:noFill/>
        </p:spPr>
        <p:txBody>
          <a:bodyPr wrap="square" rtlCol="0">
            <a:spAutoFit/>
          </a:bodyPr>
          <a:lstStyle/>
          <a:p>
            <a:pPr algn="just"/>
            <a:r>
              <a:rPr lang="vi-VN" sz="3600"/>
              <a:t>Truyện “Những lá thư” là một câu chuyện rất hay. Truyện kể về hai nhân vật: cụ Ya-e-nô – một cụ già sống một mình và bác Ao-ki – một bưu tá mới. Hai con người, hai thế hệ nhưng lại là những người bầu bạn cùng nhau. Các bạn hãy cùng đọc câu chuyện nhé!</a:t>
            </a:r>
            <a:endParaRPr lang="en-US" sz="3600"/>
          </a:p>
        </p:txBody>
      </p:sp>
      <p:sp>
        <p:nvSpPr>
          <p:cNvPr id="16" name="Freeform 5">
            <a:extLst>
              <a:ext uri="{FF2B5EF4-FFF2-40B4-BE49-F238E27FC236}">
                <a16:creationId xmlns:a16="http://schemas.microsoft.com/office/drawing/2014/main" id="{CC2537A6-518D-A312-2FC8-397B070357D6}"/>
              </a:ext>
            </a:extLst>
          </p:cNvPr>
          <p:cNvSpPr/>
          <p:nvPr/>
        </p:nvSpPr>
        <p:spPr>
          <a:xfrm>
            <a:off x="-541392" y="3612047"/>
            <a:ext cx="2917865" cy="4602270"/>
          </a:xfrm>
          <a:custGeom>
            <a:avLst/>
            <a:gdLst/>
            <a:ahLst/>
            <a:cxnLst/>
            <a:rect l="l" t="t" r="r" b="b"/>
            <a:pathLst>
              <a:path w="4376798" h="6903405">
                <a:moveTo>
                  <a:pt x="0" y="0"/>
                </a:moveTo>
                <a:lnTo>
                  <a:pt x="4376798" y="0"/>
                </a:lnTo>
                <a:lnTo>
                  <a:pt x="4376798" y="6903404"/>
                </a:lnTo>
                <a:lnTo>
                  <a:pt x="0" y="69034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84229591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41804" y="10610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268111">
            <a:off x="7279106" y="371570"/>
            <a:ext cx="4162806" cy="54864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441267">
            <a:off x="5067734" y="3813490"/>
            <a:ext cx="6139789" cy="2747555"/>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501051" y="3812267"/>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6832966" y="4961729"/>
            <a:ext cx="2609325" cy="1050068"/>
          </a:xfrm>
          <a:custGeom>
            <a:avLst/>
            <a:gdLst/>
            <a:ahLst/>
            <a:cxnLst/>
            <a:rect l="l" t="t" r="r" b="b"/>
            <a:pathLst>
              <a:path w="3913987" h="1575102">
                <a:moveTo>
                  <a:pt x="0" y="0"/>
                </a:moveTo>
                <a:lnTo>
                  <a:pt x="3913987" y="0"/>
                </a:lnTo>
                <a:lnTo>
                  <a:pt x="3913987" y="1575102"/>
                </a:lnTo>
                <a:lnTo>
                  <a:pt x="0" y="15751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5975716" y="1961030"/>
            <a:ext cx="1714500" cy="1371600"/>
          </a:xfrm>
          <a:custGeom>
            <a:avLst/>
            <a:gdLst/>
            <a:ahLst/>
            <a:cxnLst/>
            <a:rect l="l" t="t" r="r" b="b"/>
            <a:pathLst>
              <a:path w="2571750" h="2057400">
                <a:moveTo>
                  <a:pt x="0" y="0"/>
                </a:moveTo>
                <a:lnTo>
                  <a:pt x="2571750" y="0"/>
                </a:lnTo>
                <a:lnTo>
                  <a:pt x="257175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AABAE4A1-C426-BDF2-3BE2-8071F3FAC8FE}"/>
              </a:ext>
            </a:extLst>
          </p:cNvPr>
          <p:cNvGrpSpPr/>
          <p:nvPr/>
        </p:nvGrpSpPr>
        <p:grpSpPr>
          <a:xfrm>
            <a:off x="602105" y="257788"/>
            <a:ext cx="10987789" cy="2278052"/>
            <a:chOff x="602105" y="399112"/>
            <a:chExt cx="10987789" cy="2278052"/>
          </a:xfrm>
        </p:grpSpPr>
        <p:pic>
          <p:nvPicPr>
            <p:cNvPr id="9" name="Picture 7">
              <a:extLst>
                <a:ext uri="{FF2B5EF4-FFF2-40B4-BE49-F238E27FC236}">
                  <a16:creationId xmlns:a16="http://schemas.microsoft.com/office/drawing/2014/main" id="{5F71C701-04EC-60F8-9D80-1C7758A7B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2105" y="399112"/>
              <a:ext cx="10987789" cy="2278052"/>
            </a:xfrm>
            <a:prstGeom prst="rect">
              <a:avLst/>
            </a:prstGeom>
          </p:spPr>
        </p:pic>
        <p:sp>
          <p:nvSpPr>
            <p:cNvPr id="10" name="TextBox 9">
              <a:extLst>
                <a:ext uri="{FF2B5EF4-FFF2-40B4-BE49-F238E27FC236}">
                  <a16:creationId xmlns:a16="http://schemas.microsoft.com/office/drawing/2014/main" id="{52091AA4-3460-C653-17EA-4DEAE205129B}"/>
                </a:ext>
              </a:extLst>
            </p:cNvPr>
            <p:cNvSpPr txBox="1"/>
            <p:nvPr/>
          </p:nvSpPr>
          <p:spPr>
            <a:xfrm>
              <a:off x="922420" y="682384"/>
              <a:ext cx="10435391"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600" b="0" i="0" u="none" strike="noStrike" kern="1200" cap="none" spc="0" normalizeH="0" baseline="0" noProof="0">
                  <a:ln>
                    <a:noFill/>
                  </a:ln>
                  <a:solidFill>
                    <a:prstClr val="black"/>
                  </a:solidFill>
                  <a:effectLst/>
                  <a:uLnTx/>
                  <a:uFillTx/>
                  <a:latin typeface="Arial" panose="020B0604020202020204" pitchFamily="34" charset="0"/>
                  <a:ea typeface="+mn-ea"/>
                  <a:cs typeface="+mn-cs"/>
                </a:rPr>
                <a:t>Kể tên 2 – 3 việc làm thể hiện sự quan tâm đến người cao tuổi.</a:t>
              </a:r>
              <a:endParaRPr kumimoji="0" lang="en-US" sz="4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026" name="Picture 2" descr="Hình ảnh Hình ảnh Bà PNG, Vector, PSD, và biểu tượng để tải về miễn phí |  pngtree">
            <a:extLst>
              <a:ext uri="{FF2B5EF4-FFF2-40B4-BE49-F238E27FC236}">
                <a16:creationId xmlns:a16="http://schemas.microsoft.com/office/drawing/2014/main" id="{BDEEB7B8-C9A9-7049-6EA0-1CF85E7A80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63601" y="1997252"/>
            <a:ext cx="4649817" cy="464981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E78060B-ACF1-8E3D-6F8B-EBE419714D1C}"/>
              </a:ext>
            </a:extLst>
          </p:cNvPr>
          <p:cNvGrpSpPr/>
          <p:nvPr/>
        </p:nvGrpSpPr>
        <p:grpSpPr>
          <a:xfrm>
            <a:off x="3368921" y="2149031"/>
            <a:ext cx="7775328" cy="2172981"/>
            <a:chOff x="1043547" y="2129144"/>
            <a:chExt cx="3366833" cy="2172981"/>
          </a:xfrm>
        </p:grpSpPr>
        <p:sp>
          <p:nvSpPr>
            <p:cNvPr id="12" name="Rectangle: Rounded Corners 11">
              <a:extLst>
                <a:ext uri="{FF2B5EF4-FFF2-40B4-BE49-F238E27FC236}">
                  <a16:creationId xmlns:a16="http://schemas.microsoft.com/office/drawing/2014/main" id="{B72467EE-3C1D-D789-6CE2-C9E7E161112E}"/>
                </a:ext>
              </a:extLst>
            </p:cNvPr>
            <p:cNvSpPr/>
            <p:nvPr/>
          </p:nvSpPr>
          <p:spPr>
            <a:xfrm>
              <a:off x="1451868" y="2768585"/>
              <a:ext cx="2958512" cy="1497420"/>
            </a:xfrm>
            <a:custGeom>
              <a:avLst/>
              <a:gdLst>
                <a:gd name="connsiteX0" fmla="*/ 0 w 2958512"/>
                <a:gd name="connsiteY0" fmla="*/ 249575 h 1497420"/>
                <a:gd name="connsiteX1" fmla="*/ 249575 w 2958512"/>
                <a:gd name="connsiteY1" fmla="*/ 0 h 1497420"/>
                <a:gd name="connsiteX2" fmla="*/ 667667 w 2958512"/>
                <a:gd name="connsiteY2" fmla="*/ 0 h 1497420"/>
                <a:gd name="connsiteX3" fmla="*/ 1110352 w 2958512"/>
                <a:gd name="connsiteY3" fmla="*/ 0 h 1497420"/>
                <a:gd name="connsiteX4" fmla="*/ 1651411 w 2958512"/>
                <a:gd name="connsiteY4" fmla="*/ 0 h 1497420"/>
                <a:gd name="connsiteX5" fmla="*/ 2143284 w 2958512"/>
                <a:gd name="connsiteY5" fmla="*/ 0 h 1497420"/>
                <a:gd name="connsiteX6" fmla="*/ 2708937 w 2958512"/>
                <a:gd name="connsiteY6" fmla="*/ 0 h 1497420"/>
                <a:gd name="connsiteX7" fmla="*/ 2958512 w 2958512"/>
                <a:gd name="connsiteY7" fmla="*/ 249575 h 1497420"/>
                <a:gd name="connsiteX8" fmla="*/ 2958512 w 2958512"/>
                <a:gd name="connsiteY8" fmla="*/ 768675 h 1497420"/>
                <a:gd name="connsiteX9" fmla="*/ 2958512 w 2958512"/>
                <a:gd name="connsiteY9" fmla="*/ 1247845 h 1497420"/>
                <a:gd name="connsiteX10" fmla="*/ 2708937 w 2958512"/>
                <a:gd name="connsiteY10" fmla="*/ 1497420 h 1497420"/>
                <a:gd name="connsiteX11" fmla="*/ 2167877 w 2958512"/>
                <a:gd name="connsiteY11" fmla="*/ 1497420 h 1497420"/>
                <a:gd name="connsiteX12" fmla="*/ 1749786 w 2958512"/>
                <a:gd name="connsiteY12" fmla="*/ 1497420 h 1497420"/>
                <a:gd name="connsiteX13" fmla="*/ 1307101 w 2958512"/>
                <a:gd name="connsiteY13" fmla="*/ 1497420 h 1497420"/>
                <a:gd name="connsiteX14" fmla="*/ 889009 w 2958512"/>
                <a:gd name="connsiteY14" fmla="*/ 1497420 h 1497420"/>
                <a:gd name="connsiteX15" fmla="*/ 249575 w 2958512"/>
                <a:gd name="connsiteY15" fmla="*/ 1497420 h 1497420"/>
                <a:gd name="connsiteX16" fmla="*/ 0 w 2958512"/>
                <a:gd name="connsiteY16" fmla="*/ 1247845 h 1497420"/>
                <a:gd name="connsiteX17" fmla="*/ 0 w 2958512"/>
                <a:gd name="connsiteY17" fmla="*/ 748710 h 1497420"/>
                <a:gd name="connsiteX18" fmla="*/ 0 w 2958512"/>
                <a:gd name="connsiteY18" fmla="*/ 249575 h 149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8512" h="1497420" fill="none" extrusionOk="0">
                  <a:moveTo>
                    <a:pt x="0" y="249575"/>
                  </a:moveTo>
                  <a:cubicBezTo>
                    <a:pt x="38014" y="106849"/>
                    <a:pt x="127879" y="10035"/>
                    <a:pt x="249575" y="0"/>
                  </a:cubicBezTo>
                  <a:cubicBezTo>
                    <a:pt x="336507" y="-37694"/>
                    <a:pt x="481181" y="1944"/>
                    <a:pt x="667667" y="0"/>
                  </a:cubicBezTo>
                  <a:cubicBezTo>
                    <a:pt x="854153" y="-1944"/>
                    <a:pt x="994862" y="6828"/>
                    <a:pt x="1110352" y="0"/>
                  </a:cubicBezTo>
                  <a:cubicBezTo>
                    <a:pt x="1225843" y="-6828"/>
                    <a:pt x="1538223" y="27078"/>
                    <a:pt x="1651411" y="0"/>
                  </a:cubicBezTo>
                  <a:cubicBezTo>
                    <a:pt x="1764599" y="-27078"/>
                    <a:pt x="1919721" y="40713"/>
                    <a:pt x="2143284" y="0"/>
                  </a:cubicBezTo>
                  <a:cubicBezTo>
                    <a:pt x="2366847" y="-40713"/>
                    <a:pt x="2535012" y="53818"/>
                    <a:pt x="2708937" y="0"/>
                  </a:cubicBezTo>
                  <a:cubicBezTo>
                    <a:pt x="2866131" y="-3976"/>
                    <a:pt x="2976008" y="121449"/>
                    <a:pt x="2958512" y="249575"/>
                  </a:cubicBezTo>
                  <a:cubicBezTo>
                    <a:pt x="3016412" y="460033"/>
                    <a:pt x="2933360" y="633428"/>
                    <a:pt x="2958512" y="768675"/>
                  </a:cubicBezTo>
                  <a:cubicBezTo>
                    <a:pt x="2983664" y="903922"/>
                    <a:pt x="2917482" y="1088807"/>
                    <a:pt x="2958512" y="1247845"/>
                  </a:cubicBezTo>
                  <a:cubicBezTo>
                    <a:pt x="2979823" y="1362648"/>
                    <a:pt x="2828797" y="1504693"/>
                    <a:pt x="2708937" y="1497420"/>
                  </a:cubicBezTo>
                  <a:cubicBezTo>
                    <a:pt x="2489974" y="1548779"/>
                    <a:pt x="2315825" y="1437739"/>
                    <a:pt x="2167877" y="1497420"/>
                  </a:cubicBezTo>
                  <a:cubicBezTo>
                    <a:pt x="2019929" y="1557101"/>
                    <a:pt x="1902175" y="1490290"/>
                    <a:pt x="1749786" y="1497420"/>
                  </a:cubicBezTo>
                  <a:cubicBezTo>
                    <a:pt x="1597397" y="1504550"/>
                    <a:pt x="1435821" y="1483827"/>
                    <a:pt x="1307101" y="1497420"/>
                  </a:cubicBezTo>
                  <a:cubicBezTo>
                    <a:pt x="1178381" y="1511013"/>
                    <a:pt x="1024199" y="1465238"/>
                    <a:pt x="889009" y="1497420"/>
                  </a:cubicBezTo>
                  <a:cubicBezTo>
                    <a:pt x="753819" y="1529602"/>
                    <a:pt x="555273" y="1492396"/>
                    <a:pt x="249575" y="1497420"/>
                  </a:cubicBezTo>
                  <a:cubicBezTo>
                    <a:pt x="141972" y="1498392"/>
                    <a:pt x="-22179" y="1383894"/>
                    <a:pt x="0" y="1247845"/>
                  </a:cubicBezTo>
                  <a:cubicBezTo>
                    <a:pt x="-15240" y="1122802"/>
                    <a:pt x="6247" y="917767"/>
                    <a:pt x="0" y="748710"/>
                  </a:cubicBezTo>
                  <a:cubicBezTo>
                    <a:pt x="-6247" y="579654"/>
                    <a:pt x="19581" y="376962"/>
                    <a:pt x="0" y="249575"/>
                  </a:cubicBezTo>
                  <a:close/>
                </a:path>
                <a:path w="2958512" h="1497420" stroke="0" extrusionOk="0">
                  <a:moveTo>
                    <a:pt x="0" y="249575"/>
                  </a:moveTo>
                  <a:cubicBezTo>
                    <a:pt x="7116" y="142114"/>
                    <a:pt x="75812" y="2909"/>
                    <a:pt x="249575" y="0"/>
                  </a:cubicBezTo>
                  <a:cubicBezTo>
                    <a:pt x="431666" y="-50803"/>
                    <a:pt x="567901" y="10868"/>
                    <a:pt x="741447" y="0"/>
                  </a:cubicBezTo>
                  <a:cubicBezTo>
                    <a:pt x="914993" y="-10868"/>
                    <a:pt x="1004529" y="19176"/>
                    <a:pt x="1159539" y="0"/>
                  </a:cubicBezTo>
                  <a:cubicBezTo>
                    <a:pt x="1314549" y="-19176"/>
                    <a:pt x="1557139" y="59652"/>
                    <a:pt x="1700599" y="0"/>
                  </a:cubicBezTo>
                  <a:cubicBezTo>
                    <a:pt x="1844059" y="-59652"/>
                    <a:pt x="1925148" y="29767"/>
                    <a:pt x="2143284" y="0"/>
                  </a:cubicBezTo>
                  <a:cubicBezTo>
                    <a:pt x="2361420" y="-29767"/>
                    <a:pt x="2535039" y="7453"/>
                    <a:pt x="2708937" y="0"/>
                  </a:cubicBezTo>
                  <a:cubicBezTo>
                    <a:pt x="2834900" y="36844"/>
                    <a:pt x="2977666" y="86511"/>
                    <a:pt x="2958512" y="249575"/>
                  </a:cubicBezTo>
                  <a:cubicBezTo>
                    <a:pt x="2968220" y="472978"/>
                    <a:pt x="2958075" y="570698"/>
                    <a:pt x="2958512" y="718762"/>
                  </a:cubicBezTo>
                  <a:cubicBezTo>
                    <a:pt x="2958949" y="866826"/>
                    <a:pt x="2941098" y="1084198"/>
                    <a:pt x="2958512" y="1247845"/>
                  </a:cubicBezTo>
                  <a:cubicBezTo>
                    <a:pt x="2958266" y="1420341"/>
                    <a:pt x="2861027" y="1512213"/>
                    <a:pt x="2708937" y="1497420"/>
                  </a:cubicBezTo>
                  <a:cubicBezTo>
                    <a:pt x="2474663" y="1528041"/>
                    <a:pt x="2347505" y="1490089"/>
                    <a:pt x="2167877" y="1497420"/>
                  </a:cubicBezTo>
                  <a:cubicBezTo>
                    <a:pt x="1988249" y="1504751"/>
                    <a:pt x="1885820" y="1476413"/>
                    <a:pt x="1725192" y="1497420"/>
                  </a:cubicBezTo>
                  <a:cubicBezTo>
                    <a:pt x="1564564" y="1518427"/>
                    <a:pt x="1438195" y="1443417"/>
                    <a:pt x="1208726" y="1497420"/>
                  </a:cubicBezTo>
                  <a:cubicBezTo>
                    <a:pt x="979257" y="1551423"/>
                    <a:pt x="833993" y="1446601"/>
                    <a:pt x="692260" y="1497420"/>
                  </a:cubicBezTo>
                  <a:cubicBezTo>
                    <a:pt x="550527" y="1548239"/>
                    <a:pt x="439306" y="1448689"/>
                    <a:pt x="249575" y="1497420"/>
                  </a:cubicBezTo>
                  <a:cubicBezTo>
                    <a:pt x="123276" y="1474476"/>
                    <a:pt x="13150" y="1387614"/>
                    <a:pt x="0" y="1247845"/>
                  </a:cubicBezTo>
                  <a:cubicBezTo>
                    <a:pt x="-27150" y="1115867"/>
                    <a:pt x="6806" y="873640"/>
                    <a:pt x="0" y="768675"/>
                  </a:cubicBezTo>
                  <a:cubicBezTo>
                    <a:pt x="-6806" y="663710"/>
                    <a:pt x="2802" y="504575"/>
                    <a:pt x="0" y="249575"/>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5216666-EB5C-4215-D291-8CE9817FC8F3}"/>
                </a:ext>
              </a:extLst>
            </p:cNvPr>
            <p:cNvSpPr txBox="1"/>
            <p:nvPr/>
          </p:nvSpPr>
          <p:spPr>
            <a:xfrm>
              <a:off x="1642736" y="2732465"/>
              <a:ext cx="2668405" cy="1569660"/>
            </a:xfrm>
            <a:prstGeom prst="rect">
              <a:avLst/>
            </a:prstGeom>
            <a:noFill/>
          </p:spPr>
          <p:txBody>
            <a:bodyPr wrap="square" rtlCol="0">
              <a:spAutoFit/>
            </a:bodyPr>
            <a:lstStyle/>
            <a:p>
              <a:r>
                <a:rPr lang="vi-VN" sz="4800" b="1">
                  <a:ln w="0"/>
                  <a:effectLst>
                    <a:outerShdw blurRad="38100" dist="25400" dir="5400000" algn="ctr" rotWithShape="0">
                      <a:srgbClr val="6E747A">
                        <a:alpha val="43000"/>
                      </a:srgbClr>
                    </a:outerShdw>
                  </a:effectLst>
                  <a:latin typeface="UTM Duepuntozero" panose="02040603050506020204" pitchFamily="18" charset="0"/>
                </a:rPr>
                <a:t>Thăm hỏi các cụ già trong viện dưỡng lão</a:t>
              </a:r>
              <a:endParaRPr lang="en-US" sz="4800" b="1">
                <a:ln w="0"/>
                <a:effectLst>
                  <a:outerShdw blurRad="38100" dist="25400" dir="5400000" algn="ctr" rotWithShape="0">
                    <a:srgbClr val="6E747A">
                      <a:alpha val="43000"/>
                    </a:srgbClr>
                  </a:outerShdw>
                </a:effectLst>
                <a:latin typeface="UTM Duepuntozero" panose="02040603050506020204" pitchFamily="18" charset="0"/>
              </a:endParaRPr>
            </a:p>
          </p:txBody>
        </p:sp>
        <p:pic>
          <p:nvPicPr>
            <p:cNvPr id="14" name="Picture 13">
              <a:extLst>
                <a:ext uri="{FF2B5EF4-FFF2-40B4-BE49-F238E27FC236}">
                  <a16:creationId xmlns:a16="http://schemas.microsoft.com/office/drawing/2014/main" id="{86007E61-B6CD-2A4D-54CE-57934B325CC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1043547" y="2129144"/>
              <a:ext cx="491632" cy="1137672"/>
            </a:xfrm>
            <a:prstGeom prst="rect">
              <a:avLst/>
            </a:prstGeom>
          </p:spPr>
        </p:pic>
      </p:grpSp>
      <p:grpSp>
        <p:nvGrpSpPr>
          <p:cNvPr id="15" name="Group 14">
            <a:extLst>
              <a:ext uri="{FF2B5EF4-FFF2-40B4-BE49-F238E27FC236}">
                <a16:creationId xmlns:a16="http://schemas.microsoft.com/office/drawing/2014/main" id="{E3FD7CBE-3380-1FD4-FF35-9984F4057681}"/>
              </a:ext>
            </a:extLst>
          </p:cNvPr>
          <p:cNvGrpSpPr/>
          <p:nvPr/>
        </p:nvGrpSpPr>
        <p:grpSpPr>
          <a:xfrm>
            <a:off x="3364156" y="3985603"/>
            <a:ext cx="7775328" cy="2172981"/>
            <a:chOff x="1043547" y="2129144"/>
            <a:chExt cx="3366833" cy="2172981"/>
          </a:xfrm>
        </p:grpSpPr>
        <p:sp>
          <p:nvSpPr>
            <p:cNvPr id="16" name="Rectangle: Rounded Corners 15">
              <a:extLst>
                <a:ext uri="{FF2B5EF4-FFF2-40B4-BE49-F238E27FC236}">
                  <a16:creationId xmlns:a16="http://schemas.microsoft.com/office/drawing/2014/main" id="{9291B84A-13D2-ACD0-363F-64050E6E9B40}"/>
                </a:ext>
              </a:extLst>
            </p:cNvPr>
            <p:cNvSpPr/>
            <p:nvPr/>
          </p:nvSpPr>
          <p:spPr>
            <a:xfrm>
              <a:off x="1451868" y="2768585"/>
              <a:ext cx="2958512" cy="1497420"/>
            </a:xfrm>
            <a:custGeom>
              <a:avLst/>
              <a:gdLst>
                <a:gd name="connsiteX0" fmla="*/ 0 w 2958512"/>
                <a:gd name="connsiteY0" fmla="*/ 249575 h 1497420"/>
                <a:gd name="connsiteX1" fmla="*/ 249575 w 2958512"/>
                <a:gd name="connsiteY1" fmla="*/ 0 h 1497420"/>
                <a:gd name="connsiteX2" fmla="*/ 667667 w 2958512"/>
                <a:gd name="connsiteY2" fmla="*/ 0 h 1497420"/>
                <a:gd name="connsiteX3" fmla="*/ 1110352 w 2958512"/>
                <a:gd name="connsiteY3" fmla="*/ 0 h 1497420"/>
                <a:gd name="connsiteX4" fmla="*/ 1651411 w 2958512"/>
                <a:gd name="connsiteY4" fmla="*/ 0 h 1497420"/>
                <a:gd name="connsiteX5" fmla="*/ 2143284 w 2958512"/>
                <a:gd name="connsiteY5" fmla="*/ 0 h 1497420"/>
                <a:gd name="connsiteX6" fmla="*/ 2708937 w 2958512"/>
                <a:gd name="connsiteY6" fmla="*/ 0 h 1497420"/>
                <a:gd name="connsiteX7" fmla="*/ 2958512 w 2958512"/>
                <a:gd name="connsiteY7" fmla="*/ 249575 h 1497420"/>
                <a:gd name="connsiteX8" fmla="*/ 2958512 w 2958512"/>
                <a:gd name="connsiteY8" fmla="*/ 768675 h 1497420"/>
                <a:gd name="connsiteX9" fmla="*/ 2958512 w 2958512"/>
                <a:gd name="connsiteY9" fmla="*/ 1247845 h 1497420"/>
                <a:gd name="connsiteX10" fmla="*/ 2708937 w 2958512"/>
                <a:gd name="connsiteY10" fmla="*/ 1497420 h 1497420"/>
                <a:gd name="connsiteX11" fmla="*/ 2167877 w 2958512"/>
                <a:gd name="connsiteY11" fmla="*/ 1497420 h 1497420"/>
                <a:gd name="connsiteX12" fmla="*/ 1749786 w 2958512"/>
                <a:gd name="connsiteY12" fmla="*/ 1497420 h 1497420"/>
                <a:gd name="connsiteX13" fmla="*/ 1307101 w 2958512"/>
                <a:gd name="connsiteY13" fmla="*/ 1497420 h 1497420"/>
                <a:gd name="connsiteX14" fmla="*/ 889009 w 2958512"/>
                <a:gd name="connsiteY14" fmla="*/ 1497420 h 1497420"/>
                <a:gd name="connsiteX15" fmla="*/ 249575 w 2958512"/>
                <a:gd name="connsiteY15" fmla="*/ 1497420 h 1497420"/>
                <a:gd name="connsiteX16" fmla="*/ 0 w 2958512"/>
                <a:gd name="connsiteY16" fmla="*/ 1247845 h 1497420"/>
                <a:gd name="connsiteX17" fmla="*/ 0 w 2958512"/>
                <a:gd name="connsiteY17" fmla="*/ 748710 h 1497420"/>
                <a:gd name="connsiteX18" fmla="*/ 0 w 2958512"/>
                <a:gd name="connsiteY18" fmla="*/ 249575 h 149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8512" h="1497420" fill="none" extrusionOk="0">
                  <a:moveTo>
                    <a:pt x="0" y="249575"/>
                  </a:moveTo>
                  <a:cubicBezTo>
                    <a:pt x="38014" y="106849"/>
                    <a:pt x="127879" y="10035"/>
                    <a:pt x="249575" y="0"/>
                  </a:cubicBezTo>
                  <a:cubicBezTo>
                    <a:pt x="336507" y="-37694"/>
                    <a:pt x="481181" y="1944"/>
                    <a:pt x="667667" y="0"/>
                  </a:cubicBezTo>
                  <a:cubicBezTo>
                    <a:pt x="854153" y="-1944"/>
                    <a:pt x="994862" y="6828"/>
                    <a:pt x="1110352" y="0"/>
                  </a:cubicBezTo>
                  <a:cubicBezTo>
                    <a:pt x="1225843" y="-6828"/>
                    <a:pt x="1538223" y="27078"/>
                    <a:pt x="1651411" y="0"/>
                  </a:cubicBezTo>
                  <a:cubicBezTo>
                    <a:pt x="1764599" y="-27078"/>
                    <a:pt x="1919721" y="40713"/>
                    <a:pt x="2143284" y="0"/>
                  </a:cubicBezTo>
                  <a:cubicBezTo>
                    <a:pt x="2366847" y="-40713"/>
                    <a:pt x="2535012" y="53818"/>
                    <a:pt x="2708937" y="0"/>
                  </a:cubicBezTo>
                  <a:cubicBezTo>
                    <a:pt x="2866131" y="-3976"/>
                    <a:pt x="2976008" y="121449"/>
                    <a:pt x="2958512" y="249575"/>
                  </a:cubicBezTo>
                  <a:cubicBezTo>
                    <a:pt x="3016412" y="460033"/>
                    <a:pt x="2933360" y="633428"/>
                    <a:pt x="2958512" y="768675"/>
                  </a:cubicBezTo>
                  <a:cubicBezTo>
                    <a:pt x="2983664" y="903922"/>
                    <a:pt x="2917482" y="1088807"/>
                    <a:pt x="2958512" y="1247845"/>
                  </a:cubicBezTo>
                  <a:cubicBezTo>
                    <a:pt x="2979823" y="1362648"/>
                    <a:pt x="2828797" y="1504693"/>
                    <a:pt x="2708937" y="1497420"/>
                  </a:cubicBezTo>
                  <a:cubicBezTo>
                    <a:pt x="2489974" y="1548779"/>
                    <a:pt x="2315825" y="1437739"/>
                    <a:pt x="2167877" y="1497420"/>
                  </a:cubicBezTo>
                  <a:cubicBezTo>
                    <a:pt x="2019929" y="1557101"/>
                    <a:pt x="1902175" y="1490290"/>
                    <a:pt x="1749786" y="1497420"/>
                  </a:cubicBezTo>
                  <a:cubicBezTo>
                    <a:pt x="1597397" y="1504550"/>
                    <a:pt x="1435821" y="1483827"/>
                    <a:pt x="1307101" y="1497420"/>
                  </a:cubicBezTo>
                  <a:cubicBezTo>
                    <a:pt x="1178381" y="1511013"/>
                    <a:pt x="1024199" y="1465238"/>
                    <a:pt x="889009" y="1497420"/>
                  </a:cubicBezTo>
                  <a:cubicBezTo>
                    <a:pt x="753819" y="1529602"/>
                    <a:pt x="555273" y="1492396"/>
                    <a:pt x="249575" y="1497420"/>
                  </a:cubicBezTo>
                  <a:cubicBezTo>
                    <a:pt x="141972" y="1498392"/>
                    <a:pt x="-22179" y="1383894"/>
                    <a:pt x="0" y="1247845"/>
                  </a:cubicBezTo>
                  <a:cubicBezTo>
                    <a:pt x="-15240" y="1122802"/>
                    <a:pt x="6247" y="917767"/>
                    <a:pt x="0" y="748710"/>
                  </a:cubicBezTo>
                  <a:cubicBezTo>
                    <a:pt x="-6247" y="579654"/>
                    <a:pt x="19581" y="376962"/>
                    <a:pt x="0" y="249575"/>
                  </a:cubicBezTo>
                  <a:close/>
                </a:path>
                <a:path w="2958512" h="1497420" stroke="0" extrusionOk="0">
                  <a:moveTo>
                    <a:pt x="0" y="249575"/>
                  </a:moveTo>
                  <a:cubicBezTo>
                    <a:pt x="7116" y="142114"/>
                    <a:pt x="75812" y="2909"/>
                    <a:pt x="249575" y="0"/>
                  </a:cubicBezTo>
                  <a:cubicBezTo>
                    <a:pt x="431666" y="-50803"/>
                    <a:pt x="567901" y="10868"/>
                    <a:pt x="741447" y="0"/>
                  </a:cubicBezTo>
                  <a:cubicBezTo>
                    <a:pt x="914993" y="-10868"/>
                    <a:pt x="1004529" y="19176"/>
                    <a:pt x="1159539" y="0"/>
                  </a:cubicBezTo>
                  <a:cubicBezTo>
                    <a:pt x="1314549" y="-19176"/>
                    <a:pt x="1557139" y="59652"/>
                    <a:pt x="1700599" y="0"/>
                  </a:cubicBezTo>
                  <a:cubicBezTo>
                    <a:pt x="1844059" y="-59652"/>
                    <a:pt x="1925148" y="29767"/>
                    <a:pt x="2143284" y="0"/>
                  </a:cubicBezTo>
                  <a:cubicBezTo>
                    <a:pt x="2361420" y="-29767"/>
                    <a:pt x="2535039" y="7453"/>
                    <a:pt x="2708937" y="0"/>
                  </a:cubicBezTo>
                  <a:cubicBezTo>
                    <a:pt x="2834900" y="36844"/>
                    <a:pt x="2977666" y="86511"/>
                    <a:pt x="2958512" y="249575"/>
                  </a:cubicBezTo>
                  <a:cubicBezTo>
                    <a:pt x="2968220" y="472978"/>
                    <a:pt x="2958075" y="570698"/>
                    <a:pt x="2958512" y="718762"/>
                  </a:cubicBezTo>
                  <a:cubicBezTo>
                    <a:pt x="2958949" y="866826"/>
                    <a:pt x="2941098" y="1084198"/>
                    <a:pt x="2958512" y="1247845"/>
                  </a:cubicBezTo>
                  <a:cubicBezTo>
                    <a:pt x="2958266" y="1420341"/>
                    <a:pt x="2861027" y="1512213"/>
                    <a:pt x="2708937" y="1497420"/>
                  </a:cubicBezTo>
                  <a:cubicBezTo>
                    <a:pt x="2474663" y="1528041"/>
                    <a:pt x="2347505" y="1490089"/>
                    <a:pt x="2167877" y="1497420"/>
                  </a:cubicBezTo>
                  <a:cubicBezTo>
                    <a:pt x="1988249" y="1504751"/>
                    <a:pt x="1885820" y="1476413"/>
                    <a:pt x="1725192" y="1497420"/>
                  </a:cubicBezTo>
                  <a:cubicBezTo>
                    <a:pt x="1564564" y="1518427"/>
                    <a:pt x="1438195" y="1443417"/>
                    <a:pt x="1208726" y="1497420"/>
                  </a:cubicBezTo>
                  <a:cubicBezTo>
                    <a:pt x="979257" y="1551423"/>
                    <a:pt x="833993" y="1446601"/>
                    <a:pt x="692260" y="1497420"/>
                  </a:cubicBezTo>
                  <a:cubicBezTo>
                    <a:pt x="550527" y="1548239"/>
                    <a:pt x="439306" y="1448689"/>
                    <a:pt x="249575" y="1497420"/>
                  </a:cubicBezTo>
                  <a:cubicBezTo>
                    <a:pt x="123276" y="1474476"/>
                    <a:pt x="13150" y="1387614"/>
                    <a:pt x="0" y="1247845"/>
                  </a:cubicBezTo>
                  <a:cubicBezTo>
                    <a:pt x="-27150" y="1115867"/>
                    <a:pt x="6806" y="873640"/>
                    <a:pt x="0" y="768675"/>
                  </a:cubicBezTo>
                  <a:cubicBezTo>
                    <a:pt x="-6806" y="663710"/>
                    <a:pt x="2802" y="504575"/>
                    <a:pt x="0" y="249575"/>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F22A85-C05A-C8BC-48BF-9C1F5E0035D8}"/>
                </a:ext>
              </a:extLst>
            </p:cNvPr>
            <p:cNvSpPr txBox="1"/>
            <p:nvPr/>
          </p:nvSpPr>
          <p:spPr>
            <a:xfrm>
              <a:off x="1642736" y="2732465"/>
              <a:ext cx="2668405" cy="1569660"/>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Q</a:t>
              </a:r>
              <a:r>
                <a:rPr lang="vi-VN" sz="4800" b="1">
                  <a:ln w="0"/>
                  <a:effectLst>
                    <a:outerShdw blurRad="38100" dist="25400" dir="5400000" algn="ctr" rotWithShape="0">
                      <a:srgbClr val="6E747A">
                        <a:alpha val="43000"/>
                      </a:srgbClr>
                    </a:outerShdw>
                  </a:effectLst>
                  <a:latin typeface="UTM Duepuntozero" panose="02040603050506020204" pitchFamily="18" charset="0"/>
                </a:rPr>
                <a:t>uan tâm, chăm sóc cho ông bà;…</a:t>
              </a:r>
              <a:endParaRPr lang="en-US" sz="4800" b="1">
                <a:ln w="0"/>
                <a:effectLst>
                  <a:outerShdw blurRad="38100" dist="25400" dir="5400000" algn="ctr" rotWithShape="0">
                    <a:srgbClr val="6E747A">
                      <a:alpha val="43000"/>
                    </a:srgbClr>
                  </a:outerShdw>
                </a:effectLst>
                <a:latin typeface="UTM Duepuntozero" panose="02040603050506020204" pitchFamily="18" charset="0"/>
              </a:endParaRPr>
            </a:p>
          </p:txBody>
        </p:sp>
        <p:pic>
          <p:nvPicPr>
            <p:cNvPr id="18" name="Picture 17">
              <a:extLst>
                <a:ext uri="{FF2B5EF4-FFF2-40B4-BE49-F238E27FC236}">
                  <a16:creationId xmlns:a16="http://schemas.microsoft.com/office/drawing/2014/main" id="{3A94CDCE-A580-DA1F-2501-BF38C83F938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1043547" y="2129144"/>
              <a:ext cx="491632" cy="1137672"/>
            </a:xfrm>
            <a:prstGeom prst="rect">
              <a:avLst/>
            </a:prstGeom>
          </p:spPr>
        </p:pic>
      </p:grpSp>
    </p:spTree>
    <p:extLst>
      <p:ext uri="{BB962C8B-B14F-4D97-AF65-F5344CB8AC3E}">
        <p14:creationId xmlns:p14="http://schemas.microsoft.com/office/powerpoint/2010/main" val="16145496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1400F017-9E58-6B81-3681-E6708BFFE882}"/>
              </a:ext>
            </a:extLst>
          </p:cNvPr>
          <p:cNvPicPr>
            <a:picLocks noChangeAspect="1"/>
          </p:cNvPicPr>
          <p:nvPr/>
        </p:nvPicPr>
        <p:blipFill>
          <a:blip r:embed="rId7"/>
          <a:stretch>
            <a:fillRect/>
          </a:stretch>
        </p:blipFill>
        <p:spPr>
          <a:xfrm>
            <a:off x="1272792" y="189016"/>
            <a:ext cx="9028959" cy="5700254"/>
          </a:xfrm>
          <a:prstGeom prst="rect">
            <a:avLst/>
          </a:prstGeom>
        </p:spPr>
      </p:pic>
    </p:spTree>
    <p:extLst>
      <p:ext uri="{BB962C8B-B14F-4D97-AF65-F5344CB8AC3E}">
        <p14:creationId xmlns:p14="http://schemas.microsoft.com/office/powerpoint/2010/main" val="202119318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0AD545C-CC2C-9046-3B0F-6D9DF7C4041E}"/>
              </a:ext>
            </a:extLst>
          </p:cNvPr>
          <p:cNvPicPr>
            <a:picLocks noChangeAspect="1"/>
          </p:cNvPicPr>
          <p:nvPr/>
        </p:nvPicPr>
        <p:blipFill>
          <a:blip r:embed="rId2"/>
          <a:stretch>
            <a:fillRect/>
          </a:stretch>
        </p:blipFill>
        <p:spPr>
          <a:xfrm>
            <a:off x="656482" y="0"/>
            <a:ext cx="10879035" cy="6858000"/>
          </a:xfrm>
          <a:prstGeom prst="rect">
            <a:avLst/>
          </a:prstGeom>
        </p:spPr>
      </p:pic>
    </p:spTree>
    <p:extLst>
      <p:ext uri="{BB962C8B-B14F-4D97-AF65-F5344CB8AC3E}">
        <p14:creationId xmlns:p14="http://schemas.microsoft.com/office/powerpoint/2010/main" val="250080499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70CC15-F3BC-D50F-758A-1806D6FF27E4}"/>
              </a:ext>
            </a:extLst>
          </p:cNvPr>
          <p:cNvGrpSpPr/>
          <p:nvPr/>
        </p:nvGrpSpPr>
        <p:grpSpPr>
          <a:xfrm>
            <a:off x="1276238" y="1861047"/>
            <a:ext cx="5067523" cy="1572137"/>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1673655" y="2499333"/>
              <a:ext cx="9979411" cy="12620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Mát-xu-đa Ya-e-nô</a:t>
              </a:r>
              <a:endPar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4"/>
            <a:stretch>
              <a:fillRect/>
            </a:stretch>
          </p:blipFill>
          <p:spPr>
            <a:xfrm>
              <a:off x="720876" y="1918260"/>
              <a:ext cx="701083" cy="701083"/>
            </a:xfrm>
            <a:prstGeom prst="rect">
              <a:avLst/>
            </a:prstGeom>
          </p:spPr>
        </p:pic>
      </p:grpSp>
      <p:grpSp>
        <p:nvGrpSpPr>
          <p:cNvPr id="4" name="Group 3">
            <a:extLst>
              <a:ext uri="{FF2B5EF4-FFF2-40B4-BE49-F238E27FC236}">
                <a16:creationId xmlns:a16="http://schemas.microsoft.com/office/drawing/2014/main" id="{5B30AC9E-71A7-7D73-0FFF-663D09469C74}"/>
              </a:ext>
            </a:extLst>
          </p:cNvPr>
          <p:cNvGrpSpPr/>
          <p:nvPr/>
        </p:nvGrpSpPr>
        <p:grpSpPr>
          <a:xfrm>
            <a:off x="1276238" y="72041"/>
            <a:ext cx="10339113" cy="1200329"/>
            <a:chOff x="1018467" y="152400"/>
            <a:chExt cx="11310331" cy="1200329"/>
          </a:xfrm>
        </p:grpSpPr>
        <p:sp>
          <p:nvSpPr>
            <p:cNvPr id="6" name="TextBox 5">
              <a:extLst>
                <a:ext uri="{FF2B5EF4-FFF2-40B4-BE49-F238E27FC236}">
                  <a16:creationId xmlns:a16="http://schemas.microsoft.com/office/drawing/2014/main" id="{9F94FC7B-A49F-2361-0930-207FCAD4C5AD}"/>
                </a:ext>
              </a:extLst>
            </p:cNvPr>
            <p:cNvSpPr txBox="1"/>
            <p:nvPr/>
          </p:nvSpPr>
          <p:spPr>
            <a:xfrm>
              <a:off x="1018467" y="152400"/>
              <a:ext cx="11310331" cy="1200329"/>
            </a:xfrm>
            <a:prstGeom prst="rect">
              <a:avLst/>
            </a:prstGeom>
            <a:noFill/>
          </p:spPr>
          <p:txBody>
            <a:bodyPr wrap="square" rtlCol="0">
              <a:spAutoFit/>
            </a:bodyPr>
            <a:lstStyle/>
            <a:p>
              <a:pPr algn="ctr"/>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LUYỆN ĐỌC TỪ KHÓ</a:t>
              </a:r>
            </a:p>
          </p:txBody>
        </p:sp>
        <p:sp>
          <p:nvSpPr>
            <p:cNvPr id="15" name="TextBox 14">
              <a:extLst>
                <a:ext uri="{FF2B5EF4-FFF2-40B4-BE49-F238E27FC236}">
                  <a16:creationId xmlns:a16="http://schemas.microsoft.com/office/drawing/2014/main" id="{E3C30A2A-E8D8-545C-5EE6-C99992CFB152}"/>
                </a:ext>
              </a:extLst>
            </p:cNvPr>
            <p:cNvSpPr txBox="1"/>
            <p:nvPr/>
          </p:nvSpPr>
          <p:spPr>
            <a:xfrm>
              <a:off x="1100540" y="152400"/>
              <a:ext cx="11173533" cy="1200329"/>
            </a:xfrm>
            <a:prstGeom prst="rect">
              <a:avLst/>
            </a:prstGeom>
            <a:noFill/>
          </p:spPr>
          <p:txBody>
            <a:bodyPr wrap="square" rtlCol="0">
              <a:spAutoFit/>
            </a:bodyPr>
            <a:lstStyle/>
            <a:p>
              <a:pPr algn="ctr"/>
              <a:r>
                <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L</a:t>
              </a:r>
              <a:r>
                <a:rPr lang="en-US" sz="7200" u="sng">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U</a:t>
              </a:r>
              <a:r>
                <a:rPr lang="en-US" sz="7200" u="sng">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Y</a:t>
              </a:r>
              <a:r>
                <a:rPr lang="en-US" sz="7200" u="sng">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Ệ</a:t>
              </a:r>
              <a:r>
                <a:rPr lang="en-US" sz="7200" u="sng">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u="sng">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Đ</a:t>
              </a:r>
              <a:r>
                <a:rPr lang="en-US" sz="7200" u="sng">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Ọ</a:t>
              </a:r>
              <a:r>
                <a:rPr lang="en-US" sz="7200" u="sng">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C</a:t>
              </a:r>
              <a:r>
                <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u="sng">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T</a:t>
              </a:r>
              <a:r>
                <a:rPr lang="en-US" sz="7200" u="sng">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Ừ</a:t>
              </a:r>
              <a:r>
                <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u="sng">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K</a:t>
              </a:r>
              <a:r>
                <a:rPr lang="en-US" sz="7200" u="sng">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H</a:t>
              </a:r>
              <a:r>
                <a:rPr lang="en-US" sz="7200" u="sng">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Ó</a:t>
              </a:r>
              <a:endPar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8EE6D192-E185-DDED-B510-CFDC45C7BC00}"/>
              </a:ext>
            </a:extLst>
          </p:cNvPr>
          <p:cNvGrpSpPr/>
          <p:nvPr/>
        </p:nvGrpSpPr>
        <p:grpSpPr>
          <a:xfrm>
            <a:off x="5464123" y="4102762"/>
            <a:ext cx="5180862" cy="1572137"/>
            <a:chOff x="469180" y="1595437"/>
            <a:chExt cx="11505335" cy="3069870"/>
          </a:xfrm>
        </p:grpSpPr>
        <p:sp>
          <p:nvSpPr>
            <p:cNvPr id="17" name="Rectangle: Rounded Corners 16">
              <a:extLst>
                <a:ext uri="{FF2B5EF4-FFF2-40B4-BE49-F238E27FC236}">
                  <a16:creationId xmlns:a16="http://schemas.microsoft.com/office/drawing/2014/main" id="{0FC5DECB-73B9-9ACE-6593-E81A30F64ABF}"/>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E42D392E-95B1-0706-60F1-C9DEA5A16623}"/>
                </a:ext>
              </a:extLst>
            </p:cNvPr>
            <p:cNvSpPr txBox="1"/>
            <p:nvPr/>
          </p:nvSpPr>
          <p:spPr>
            <a:xfrm>
              <a:off x="1995104" y="2373546"/>
              <a:ext cx="9979411" cy="12620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Ao-ki Đai-ki-chi </a:t>
              </a:r>
              <a:endPar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9" name="Picture 18">
              <a:extLst>
                <a:ext uri="{FF2B5EF4-FFF2-40B4-BE49-F238E27FC236}">
                  <a16:creationId xmlns:a16="http://schemas.microsoft.com/office/drawing/2014/main" id="{8506A160-FDEC-FE21-E97A-F762EC0ED174}"/>
                </a:ext>
              </a:extLst>
            </p:cNvPr>
            <p:cNvPicPr>
              <a:picLocks noChangeAspect="1"/>
            </p:cNvPicPr>
            <p:nvPr/>
          </p:nvPicPr>
          <p:blipFill>
            <a:blip r:embed="rId4"/>
            <a:stretch>
              <a:fillRect/>
            </a:stretch>
          </p:blipFill>
          <p:spPr>
            <a:xfrm>
              <a:off x="720876" y="1918260"/>
              <a:ext cx="701083" cy="701083"/>
            </a:xfrm>
            <a:prstGeom prst="rect">
              <a:avLst/>
            </a:prstGeom>
          </p:spPr>
        </p:pic>
      </p:grpSp>
    </p:spTree>
    <p:extLst>
      <p:ext uri="{BB962C8B-B14F-4D97-AF65-F5344CB8AC3E}">
        <p14:creationId xmlns:p14="http://schemas.microsoft.com/office/powerpoint/2010/main" val="1449277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2" presetClass="entr" presetSubtype="4" decel="3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3" fill="hold">
                            <p:stCondLst>
                              <p:cond delay="500"/>
                            </p:stCondLst>
                            <p:childTnLst>
                              <p:par>
                                <p:cTn id="14" presetID="17"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57D80EAC-0B54-E122-4415-41191D14C7E9}"/>
              </a:ext>
            </a:extLst>
          </p:cNvPr>
          <p:cNvPicPr>
            <a:picLocks noChangeAspect="1"/>
          </p:cNvPicPr>
          <p:nvPr/>
        </p:nvPicPr>
        <p:blipFill>
          <a:blip r:embed="rId5"/>
          <a:stretch>
            <a:fillRect/>
          </a:stretch>
        </p:blipFill>
        <p:spPr>
          <a:xfrm>
            <a:off x="2187167" y="601741"/>
            <a:ext cx="9919052" cy="1268078"/>
          </a:xfrm>
          <a:prstGeom prst="rect">
            <a:avLst/>
          </a:prstGeom>
        </p:spPr>
      </p:pic>
      <p:sp>
        <p:nvSpPr>
          <p:cNvPr id="8" name="TextBox 7">
            <a:extLst>
              <a:ext uri="{FF2B5EF4-FFF2-40B4-BE49-F238E27FC236}">
                <a16:creationId xmlns:a16="http://schemas.microsoft.com/office/drawing/2014/main" id="{38FF3A41-A074-202E-948A-F4F83804369B}"/>
              </a:ext>
            </a:extLst>
          </p:cNvPr>
          <p:cNvSpPr txBox="1"/>
          <p:nvPr/>
        </p:nvSpPr>
        <p:spPr>
          <a:xfrm>
            <a:off x="1905138" y="2154703"/>
            <a:ext cx="3848028"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600" b="1">
                <a:solidFill>
                  <a:srgbClr val="0070C0"/>
                </a:solidFill>
              </a:rPr>
              <a:t>bưu tá</a:t>
            </a:r>
          </a:p>
        </p:txBody>
      </p:sp>
      <p:sp>
        <p:nvSpPr>
          <p:cNvPr id="9" name="TextBox 8">
            <a:extLst>
              <a:ext uri="{FF2B5EF4-FFF2-40B4-BE49-F238E27FC236}">
                <a16:creationId xmlns:a16="http://schemas.microsoft.com/office/drawing/2014/main" id="{9FFC0278-20DD-92D9-7512-21F51E642FE6}"/>
              </a:ext>
            </a:extLst>
          </p:cNvPr>
          <p:cNvSpPr txBox="1"/>
          <p:nvPr/>
        </p:nvSpPr>
        <p:spPr>
          <a:xfrm>
            <a:off x="568411" y="3581527"/>
            <a:ext cx="10214919" cy="1446550"/>
          </a:xfrm>
          <a:prstGeom prst="rect">
            <a:avLst/>
          </a:prstGeom>
          <a:noFill/>
        </p:spPr>
        <p:txBody>
          <a:bodyPr wrap="square" rtlCol="0">
            <a:spAutoFit/>
          </a:bodyPr>
          <a:lstStyle/>
          <a:p>
            <a:pPr algn="just"/>
            <a:r>
              <a:rPr lang="vi-VN" sz="4400"/>
              <a:t>Nhân viên bưu điện có nhiệm vụ đưa, phát thư từ, báo chí</a:t>
            </a:r>
            <a:endParaRPr lang="en-US" sz="4400"/>
          </a:p>
        </p:txBody>
      </p:sp>
    </p:spTree>
    <p:extLst>
      <p:ext uri="{BB962C8B-B14F-4D97-AF65-F5344CB8AC3E}">
        <p14:creationId xmlns:p14="http://schemas.microsoft.com/office/powerpoint/2010/main" val="2551097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642552" y="2990967"/>
            <a:ext cx="10500682" cy="2123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Kể từ đó, cứ tới nhà cụ Ya-e-nô phát thư, bác lại dùng bữa</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và nói chuyện với bà cụ.</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endPar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B93E824-6313-001B-E511-90D38516EF09}"/>
              </a:ext>
            </a:extLst>
          </p:cNvPr>
          <p:cNvPicPr>
            <a:picLocks noChangeAspect="1"/>
          </p:cNvPicPr>
          <p:nvPr/>
        </p:nvPicPr>
        <p:blipFill>
          <a:blip r:embed="rId4"/>
          <a:stretch>
            <a:fillRect/>
          </a:stretch>
        </p:blipFill>
        <p:spPr>
          <a:xfrm>
            <a:off x="2784801" y="580654"/>
            <a:ext cx="7876715" cy="1237595"/>
          </a:xfrm>
          <a:prstGeom prst="rect">
            <a:avLst/>
          </a:prstGeom>
        </p:spPr>
      </p:pic>
    </p:spTree>
    <p:extLst>
      <p:ext uri="{BB962C8B-B14F-4D97-AF65-F5344CB8AC3E}">
        <p14:creationId xmlns:p14="http://schemas.microsoft.com/office/powerpoint/2010/main" val="594682567"/>
      </p:ext>
    </p:extLst>
  </p:cSld>
  <p:clrMapOvr>
    <a:masterClrMapping/>
  </p:clrMapOvr>
  <p:transition spd="slow">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705</TotalTime>
  <Words>868</Words>
  <Application>Microsoft Office PowerPoint</Application>
  <PresentationFormat>Widescreen</PresentationFormat>
  <Paragraphs>58</Paragraphs>
  <Slides>33</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Aptos</vt:lpstr>
      <vt:lpstr>Aptos Display</vt:lpstr>
      <vt:lpstr>Arial</vt:lpstr>
      <vt:lpstr>Calibri</vt:lpstr>
      <vt:lpstr>LNTH-LuoLuoNotangYuanTi 1</vt:lpstr>
      <vt:lpstr>Roboto</vt:lpstr>
      <vt:lpstr>SVN-ARCO Typography</vt:lpstr>
      <vt:lpstr>Times New Roman</vt:lpstr>
      <vt:lpstr>UTM Duepuntozero</vt:lpstr>
      <vt:lpstr>UVN Banh Mi</vt:lpstr>
      <vt:lpstr>Wingdings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54</cp:revision>
  <dcterms:created xsi:type="dcterms:W3CDTF">2023-08-01T15:25:21Z</dcterms:created>
  <dcterms:modified xsi:type="dcterms:W3CDTF">2024-12-22T13:03:20Z</dcterms:modified>
  <cp:category>9Slide.vn</cp:category>
</cp:coreProperties>
</file>