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</p:sldMasterIdLst>
  <p:sldIdLst>
    <p:sldId id="458" r:id="rId3"/>
    <p:sldId id="260" r:id="rId4"/>
    <p:sldId id="261" r:id="rId5"/>
    <p:sldId id="262" r:id="rId6"/>
    <p:sldId id="290" r:id="rId7"/>
    <p:sldId id="291" r:id="rId8"/>
    <p:sldId id="266" r:id="rId9"/>
    <p:sldId id="267" r:id="rId10"/>
    <p:sldId id="269" r:id="rId11"/>
    <p:sldId id="292" r:id="rId12"/>
    <p:sldId id="272" r:id="rId13"/>
    <p:sldId id="293" r:id="rId14"/>
    <p:sldId id="294" r:id="rId15"/>
    <p:sldId id="295" r:id="rId16"/>
    <p:sldId id="296" r:id="rId17"/>
    <p:sldId id="275" r:id="rId18"/>
    <p:sldId id="297" r:id="rId19"/>
    <p:sldId id="298" r:id="rId20"/>
    <p:sldId id="299" r:id="rId21"/>
    <p:sldId id="300" r:id="rId22"/>
    <p:sldId id="283" r:id="rId23"/>
    <p:sldId id="450" r:id="rId24"/>
    <p:sldId id="451" r:id="rId25"/>
    <p:sldId id="452" r:id="rId26"/>
    <p:sldId id="453" r:id="rId27"/>
    <p:sldId id="454" r:id="rId28"/>
    <p:sldId id="455" r:id="rId29"/>
    <p:sldId id="456" r:id="rId30"/>
    <p:sldId id="289" r:id="rId31"/>
  </p:sldIdLst>
  <p:sldSz cx="12192000" cy="6858000"/>
  <p:notesSz cx="6858000" cy="9144000"/>
  <p:embeddedFontLst>
    <p:embeddedFont>
      <p:font typeface="LNTH-LuoLuoNotangYuanTi 1" charset="-128"/>
      <p:regular r:id="rId32"/>
    </p:embeddedFont>
    <p:embeddedFont>
      <p:font typeface="SVN-ARCO Typography" charset="2"/>
      <p:regular r:id="rId33"/>
    </p:embeddedFont>
    <p:embeddedFont>
      <p:font typeface="Cambria Math" pitchFamily="18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Tahoma" pitchFamily="34" charset="0"/>
      <p:regular r:id="rId39"/>
      <p:bold r:id="rId40"/>
    </p:embeddedFont>
    <p:embeddedFont>
      <p:font typeface="iCiel Cadena" charset="0"/>
      <p:bold r:id="rId41"/>
    </p:embeddedFont>
    <p:embeddedFont>
      <p:font typeface="Coiny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CFF"/>
    <a:srgbClr val="A9EAE1"/>
    <a:srgbClr val="437A52"/>
    <a:srgbClr val="FFC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D663E7-4CDC-47D9-8ABA-A2CBB2A8A32B}" v="886" dt="2023-08-25T17:04:40.2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50" d="100"/>
          <a:sy n="150" d="100"/>
        </p:scale>
        <p:origin x="618" y="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61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60F37-8832-0315-8ECC-B712775E2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22F9E9-E4AB-E0BE-0F62-4FB2D2162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FAB582-8E5D-1EA8-2EC2-D6AE4B85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6EA-7A32-4BDC-96C0-40737EBBBA7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EC247E-3798-3263-A54F-48519835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81A43E-C08F-4A8B-C54A-090AF8343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34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9EFF2-DACE-5C3A-2856-41E740E2C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CDC962-67D1-A700-1FCC-620ABD58D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5265EB-8CF6-878E-295C-9475224C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6EA-7A32-4BDC-96C0-40737EBBBA7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3A6C88-B47D-C348-FADF-4EB3DC2E9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85D3E0-8B31-30DD-F112-F4505F39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4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033606-CD1C-4602-EBCB-882FFC9F6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4FED8B-D9B0-ED02-D116-55AC56960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D3A5C8-AE80-054B-3AAB-81436AD8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6EA-7A32-4BDC-96C0-40737EBBBA7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143601-0E8B-D6FC-CFB8-1F007F4E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687C40-2D08-2E8D-C226-ED5BF809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1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56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77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2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1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95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0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114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2B559D-391E-D582-9B1A-DD538C6C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55CA45-9BF5-639D-4ED2-DF2C9E312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F381A7-16DA-3A63-19E8-4A951978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6EA-7A32-4BDC-96C0-40737EBBBA7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734BB7-E6F0-AF00-2A0A-3DC80116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322EBA-00EF-1CF7-534B-CFB4AA72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42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6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578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88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69A313-1E96-9B9A-3CF1-091C9F75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0E2A67-EF26-5155-B614-48588B3E7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E8B484-34C5-7F2C-528C-43E398E68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6EA-7A32-4BDC-96C0-40737EBBBA7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D785FE-7803-1A8E-A8A9-32F3E3F2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C65EAB-8563-63F5-2E9E-935F0C98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9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DF447A-7BC1-8384-F1FA-576C75E84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DA1A33-EFB9-149A-6BFE-ADBCD5C24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4F5503-4B09-EB42-EBF3-D624932AE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08EE32-BD20-0C65-D5F9-0DAE1648E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6EA-7A32-4BDC-96C0-40737EBBBA7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AFB5AD-20BE-364C-8D53-11EB05E3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642FD9-A1F3-B8E9-A12D-49E1566B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1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B0DE7-C588-37E5-F476-68BB75EC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554039-5171-4776-B243-997D86826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C6CA9C-3C0B-A883-7677-E9FC14691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C98738-BB85-07DC-62BC-187797C53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C0EB9A-0E3D-1A2B-1D05-BA339E7A7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5E1C45-1AF3-19BB-EEAE-FC4D65D4B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6EA-7A32-4BDC-96C0-40737EBBBA7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70AC4E9-34B7-240D-4117-F673A22A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F90028-6E37-ED3D-3AF9-B06C8C1BD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9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AF7DCA-AEF4-DAC6-C678-3A3EAC1B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DE261B-5BBC-0075-B5F8-085AE6085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6EA-7A32-4BDC-96C0-40737EBBBA7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40B83D-7026-14DF-2396-AD179CE6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95D711-D56D-40FA-D625-6EEEBBC0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90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900B724-DC6C-D471-8120-0346A6E9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6EA-7A32-4BDC-96C0-40737EBBBA7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F314D52-8818-DDE6-3042-82498B6F2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2E5516-26B2-F1CD-4457-547E53A5C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5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C36E7-842C-BFAD-BC69-95793909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9D76B5-638D-4BA3-4989-65A39505E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4C072D-169A-42BF-C013-01AB7B65D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7A148E-69C0-8FDB-5D3C-B5A16FAEB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6EA-7A32-4BDC-96C0-40737EBBBA7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F77F3C-F78B-AFDB-42EB-9C6A8D7A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CB043A-BBDA-F6EC-1354-8DF9C7092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8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C4447E-29F0-D6F1-D8AF-A625EC9D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FF836F-2A04-8BBB-5ABB-2DF695017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226D12-3EB2-FB18-6353-9FAEB596B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C8FABD-B01C-C402-A811-86AD1F087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86EA-7A32-4BDC-96C0-40737EBBBA7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94BFA8-6A6C-DB69-ABE6-7C4C15C3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8A9BCF-DA81-39F2-F47B-F4435BA44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0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48B81693-3323-7F94-8667-CFA1707BE4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3BE0F7-D7C9-3ED0-930A-52B4A19C6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468445-2BC1-0D90-96DF-82619790A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E3D446-A000-728D-60CB-2723DD6AB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5886EA-7A32-4BDC-96C0-40737EBBBA79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8C01B3-026E-C7C4-1F87-92E996D62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3E17FC-14AE-5175-340E-D5CDC92C6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50D4D2-66F3-405B-B39F-82139E7AB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9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0B1DB421-4E25-F11E-2AED-E22815D144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875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6.jpg"/><Relationship Id="rId11" Type="http://schemas.openxmlformats.org/officeDocument/2006/relationships/slide" Target="slide23.xml"/><Relationship Id="rId5" Type="http://schemas.openxmlformats.org/officeDocument/2006/relationships/audio" Target="../media/audio2.wav"/><Relationship Id="rId1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slide" Target="slide24.xml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41.jpg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microsoft.com/office/2007/relationships/media" Target="../media/media5.mp3"/><Relationship Id="rId7" Type="http://schemas.openxmlformats.org/officeDocument/2006/relationships/image" Target="../media/image41.jpg"/><Relationship Id="rId12" Type="http://schemas.openxmlformats.org/officeDocument/2006/relationships/slide" Target="slide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openxmlformats.org/officeDocument/2006/relationships/audio" Target="../media/media5.mp3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27.xml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slide" Target="slide15.xml"/><Relationship Id="rId5" Type="http://schemas.openxmlformats.org/officeDocument/2006/relationships/image" Target="../media/image27.png"/><Relationship Id="rId15" Type="http://schemas.microsoft.com/office/2007/relationships/hdphoto" Target="../media/hdphoto1.wdp"/><Relationship Id="rId10" Type="http://schemas.openxmlformats.org/officeDocument/2006/relationships/slide" Target="slide26.xml"/><Relationship Id="rId4" Type="http://schemas.openxmlformats.org/officeDocument/2006/relationships/image" Target="../media/image26.jpg"/><Relationship Id="rId9" Type="http://schemas.openxmlformats.org/officeDocument/2006/relationships/image" Target="../media/image39.png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41.jpg"/><Relationship Id="rId12" Type="http://schemas.openxmlformats.org/officeDocument/2006/relationships/slide" Target="slide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microsoft.com/office/2007/relationships/media" Target="../media/media5.mp3"/><Relationship Id="rId7" Type="http://schemas.openxmlformats.org/officeDocument/2006/relationships/image" Target="../media/image41.jpg"/><Relationship Id="rId12" Type="http://schemas.openxmlformats.org/officeDocument/2006/relationships/slide" Target="slide2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openxmlformats.org/officeDocument/2006/relationships/audio" Target="../media/media5.mp3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4.png"/><Relationship Id="rId3" Type="http://schemas.microsoft.com/office/2007/relationships/media" Target="../media/media5.mp3"/><Relationship Id="rId7" Type="http://schemas.openxmlformats.org/officeDocument/2006/relationships/image" Target="../media/image40.png"/><Relationship Id="rId12" Type="http://schemas.openxmlformats.org/officeDocument/2006/relationships/image" Target="../media/image5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jpg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7.png"/><Relationship Id="rId4" Type="http://schemas.openxmlformats.org/officeDocument/2006/relationships/audio" Target="../media/media5.mp3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audio" Target="../media/audio3.wav"/><Relationship Id="rId5" Type="http://schemas.openxmlformats.org/officeDocument/2006/relationships/image" Target="../media/image15.png"/><Relationship Id="rId10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audio" Target="../media/audio3.wav"/><Relationship Id="rId5" Type="http://schemas.openxmlformats.org/officeDocument/2006/relationships/image" Target="../media/image16.png"/><Relationship Id="rId10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1804" y="503853"/>
            <a:ext cx="110474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sáu, 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113 </a:t>
            </a:r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tháng 12 năm 2024</a:t>
            </a:r>
          </a:p>
          <a:p>
            <a:pPr algn="ctr"/>
            <a:r>
              <a:rPr lang="en-US" sz="4800" b="1" u="sng" smtClean="0"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 tích hình tam 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 (Tiết 2)</a:t>
            </a:r>
            <a:endParaRPr lang="en-US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5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E322A8BA-D3EA-EA0D-770D-F419524A651B}"/>
              </a:ext>
            </a:extLst>
          </p:cNvPr>
          <p:cNvSpPr/>
          <p:nvPr/>
        </p:nvSpPr>
        <p:spPr>
          <a:xfrm>
            <a:off x="516834" y="294587"/>
            <a:ext cx="11118575" cy="6132717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2" name="Picture 33">
            <a:extLst>
              <a:ext uri="{FF2B5EF4-FFF2-40B4-BE49-F238E27FC236}">
                <a16:creationId xmlns:a16="http://schemas.microsoft.com/office/drawing/2014/main" xmlns="" id="{A3C3667B-946A-71FA-0F13-A77BA4A90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924700" y="5296394"/>
            <a:ext cx="1221609" cy="1274169"/>
          </a:xfrm>
          <a:prstGeom prst="rect">
            <a:avLst/>
          </a:prstGeom>
        </p:spPr>
      </p:pic>
      <p:pic>
        <p:nvPicPr>
          <p:cNvPr id="43" name="Picture 34">
            <a:extLst>
              <a:ext uri="{FF2B5EF4-FFF2-40B4-BE49-F238E27FC236}">
                <a16:creationId xmlns:a16="http://schemas.microsoft.com/office/drawing/2014/main" xmlns="" id="{1D15974D-29DE-42A4-16DF-177D05F2A1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292" y="5173066"/>
            <a:ext cx="1221609" cy="1259162"/>
          </a:xfrm>
          <a:prstGeom prst="rect">
            <a:avLst/>
          </a:prstGeom>
        </p:spPr>
      </p:pic>
      <p:sp>
        <p:nvSpPr>
          <p:cNvPr id="2" name="Hộp Văn bản 15">
            <a:extLst>
              <a:ext uri="{FF2B5EF4-FFF2-40B4-BE49-F238E27FC236}">
                <a16:creationId xmlns:a16="http://schemas.microsoft.com/office/drawing/2014/main" xmlns="" id="{5E2D17C7-DC79-85D8-011B-6212F0EF70F8}"/>
              </a:ext>
            </a:extLst>
          </p:cNvPr>
          <p:cNvSpPr txBox="1"/>
          <p:nvPr/>
        </p:nvSpPr>
        <p:spPr>
          <a:xfrm>
            <a:off x="888870" y="678511"/>
            <a:ext cx="971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a) </a:t>
            </a: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= 0,6 dm; h = 1,4 dm.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15">
                <a:extLst>
                  <a:ext uri="{FF2B5EF4-FFF2-40B4-BE49-F238E27FC236}">
                    <a16:creationId xmlns:a16="http://schemas.microsoft.com/office/drawing/2014/main" xmlns="" id="{FA30F4EE-4AA0-37A1-150D-1FADBE8B2794}"/>
                  </a:ext>
                </a:extLst>
              </p:cNvPr>
              <p:cNvSpPr txBox="1"/>
              <p:nvPr/>
            </p:nvSpPr>
            <p:spPr>
              <a:xfrm>
                <a:off x="1878104" y="1598485"/>
                <a:ext cx="6136383" cy="1398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0,6 </m:t>
                        </m:r>
                        <m:r>
                          <m:rPr>
                            <m:sty m:val="p"/>
                          </m:rPr>
                          <a:rPr kumimoji="0" lang="en-US" sz="6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x</m:t>
                        </m:r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 1,4</m:t>
                        </m:r>
                      </m:num>
                      <m:den>
                        <m:r>
                          <a:rPr kumimoji="0" lang="en-US" sz="6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pt-BR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= </a:t>
                </a:r>
                <a:r>
                  <a:rPr kumimoji="0" lang="pt-BR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0,42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t-BR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𝒅𝒎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pt-BR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</a:t>
                </a:r>
                <a:endParaRPr kumimoji="0" lang="pt-BR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ộp Văn bản 15">
                <a:extLst>
                  <a:ext uri="{FF2B5EF4-FFF2-40B4-BE49-F238E27FC236}">
                    <a16:creationId xmlns:a16="http://schemas.microsoft.com/office/drawing/2014/main" id="{FA30F4EE-4AA0-37A1-150D-1FADBE8B2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104" y="1598485"/>
                <a:ext cx="6136383" cy="13980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5">
                <a:extLst>
                  <a:ext uri="{FF2B5EF4-FFF2-40B4-BE49-F238E27FC236}">
                    <a16:creationId xmlns:a16="http://schemas.microsoft.com/office/drawing/2014/main" xmlns="" id="{CF30B259-79E6-C1C4-AB38-74D91DA010E1}"/>
                  </a:ext>
                </a:extLst>
              </p:cNvPr>
              <p:cNvSpPr txBox="1"/>
              <p:nvPr/>
            </p:nvSpPr>
            <p:spPr>
              <a:xfrm>
                <a:off x="3693596" y="3077379"/>
                <a:ext cx="9712349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4400" b="1">
                    <a:solidFill>
                      <a:schemeClr val="tx1"/>
                    </a:solidFill>
                  </a:rPr>
                  <a:t>	</a:t>
                </a:r>
                <a:r>
                  <a:rPr lang="pt-BR" sz="4400" b="1">
                    <a:solidFill>
                      <a:srgbClr val="FF0000"/>
                    </a:solidFill>
                  </a:rPr>
                  <a:t>b) </a:t>
                </a:r>
                <a:r>
                  <a:rPr lang="pt-BR" sz="4400" b="1">
                    <a:solidFill>
                      <a:schemeClr val="tx1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sz="4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pt-BR" sz="4400" b="1">
                    <a:solidFill>
                      <a:schemeClr val="tx1"/>
                    </a:solidFill>
                  </a:rPr>
                  <a:t>cm; 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den>
                    </m:f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pt-BR" sz="4400" b="1">
                    <a:solidFill>
                      <a:schemeClr val="tx1"/>
                    </a:solidFill>
                  </a:rPr>
                  <a:t>cm.</a:t>
                </a:r>
                <a:endParaRPr lang="en-US" sz="4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5">
                <a:extLst>
                  <a:ext uri="{FF2B5EF4-FFF2-40B4-BE49-F238E27FC236}">
                    <a16:creationId xmlns:a16="http://schemas.microsoft.com/office/drawing/2014/main" id="{CF30B259-79E6-C1C4-AB38-74D91DA01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596" y="3077379"/>
                <a:ext cx="9712349" cy="1135311"/>
              </a:xfrm>
              <a:prstGeom prst="rect">
                <a:avLst/>
              </a:prstGeom>
              <a:blipFill>
                <a:blip r:embed="rId6"/>
                <a:stretch>
                  <a:fillRect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5">
                <a:extLst>
                  <a:ext uri="{FF2B5EF4-FFF2-40B4-BE49-F238E27FC236}">
                    <a16:creationId xmlns:a16="http://schemas.microsoft.com/office/drawing/2014/main" xmlns="" id="{962AB3B2-6403-FEB9-5F9B-A93AA9F473F0}"/>
                  </a:ext>
                </a:extLst>
              </p:cNvPr>
              <p:cNvSpPr txBox="1"/>
              <p:nvPr/>
            </p:nvSpPr>
            <p:spPr>
              <a:xfrm>
                <a:off x="5378100" y="4581265"/>
                <a:ext cx="6136383" cy="1178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kumimoji="0" lang="en-US" sz="5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5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pt-BR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pt-BR" sz="50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pt-BR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num>
                      <m:den>
                        <m:r>
                          <a:rPr lang="en-US" sz="5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pt-BR" sz="5000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:r>
                  <a:rPr lang="pt-BR" sz="5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kumimoji="0" lang="pt-BR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den>
                    </m:f>
                    <m:r>
                      <a:rPr lang="en-US" sz="5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sSup>
                      <m:sSupPr>
                        <m:ctrlPr>
                          <a:rPr kumimoji="0" lang="pt-BR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pt-BR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0" lang="pt-BR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5">
                <a:extLst>
                  <a:ext uri="{FF2B5EF4-FFF2-40B4-BE49-F238E27FC236}">
                    <a16:creationId xmlns:a16="http://schemas.microsoft.com/office/drawing/2014/main" id="{962AB3B2-6403-FEB9-5F9B-A93AA9F47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100" y="4581265"/>
                <a:ext cx="6136383" cy="1178784"/>
              </a:xfrm>
              <a:prstGeom prst="rect">
                <a:avLst/>
              </a:prstGeom>
              <a:blipFill>
                <a:blip r:embed="rId7"/>
                <a:stretch>
                  <a:fillRect t="-1036" b="-12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0221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CEC1EA-2DDE-F1CA-89A4-13C1B823D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982" y="610443"/>
            <a:ext cx="8449788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995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E322A8BA-D3EA-EA0D-770D-F419524A651B}"/>
              </a:ext>
            </a:extLst>
          </p:cNvPr>
          <p:cNvSpPr/>
          <p:nvPr/>
        </p:nvSpPr>
        <p:spPr>
          <a:xfrm>
            <a:off x="516834" y="294587"/>
            <a:ext cx="11118575" cy="6132717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组合 32">
            <a:extLst>
              <a:ext uri="{FF2B5EF4-FFF2-40B4-BE49-F238E27FC236}">
                <a16:creationId xmlns:a16="http://schemas.microsoft.com/office/drawing/2014/main" xmlns="" id="{0D461C72-D0F4-3A7B-78A2-37EC5A01D202}"/>
              </a:ext>
            </a:extLst>
          </p:cNvPr>
          <p:cNvGrpSpPr/>
          <p:nvPr/>
        </p:nvGrpSpPr>
        <p:grpSpPr>
          <a:xfrm>
            <a:off x="797419" y="695104"/>
            <a:ext cx="815521" cy="743279"/>
            <a:chOff x="5316826" y="3157935"/>
            <a:chExt cx="1226525" cy="1189938"/>
          </a:xfrm>
        </p:grpSpPr>
        <p:grpSp>
          <p:nvGrpSpPr>
            <p:cNvPr id="8" name="组合 41">
              <a:extLst>
                <a:ext uri="{FF2B5EF4-FFF2-40B4-BE49-F238E27FC236}">
                  <a16:creationId xmlns:a16="http://schemas.microsoft.com/office/drawing/2014/main" xmlns="" id="{E4CE8787-967B-890A-3FFC-9E9C0F31F9DE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0" name="椭圆 42">
                <a:extLst>
                  <a:ext uri="{FF2B5EF4-FFF2-40B4-BE49-F238E27FC236}">
                    <a16:creationId xmlns:a16="http://schemas.microsoft.com/office/drawing/2014/main" xmlns="" id="{241EB051-8CF7-BAA6-AC72-2FF812021F4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1" name="组合 44">
                <a:extLst>
                  <a:ext uri="{FF2B5EF4-FFF2-40B4-BE49-F238E27FC236}">
                    <a16:creationId xmlns:a16="http://schemas.microsoft.com/office/drawing/2014/main" xmlns="" id="{94CAAF38-9CD2-1C27-BDBA-9EC20AEC6082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2" name="椭圆 46">
                  <a:extLst>
                    <a:ext uri="{FF2B5EF4-FFF2-40B4-BE49-F238E27FC236}">
                      <a16:creationId xmlns:a16="http://schemas.microsoft.com/office/drawing/2014/main" xmlns="" id="{723897F4-D017-CB75-C664-DB1BFA4A23B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椭圆 47">
                  <a:extLst>
                    <a:ext uri="{FF2B5EF4-FFF2-40B4-BE49-F238E27FC236}">
                      <a16:creationId xmlns:a16="http://schemas.microsoft.com/office/drawing/2014/main" xmlns="" id="{CF95C3E5-49C6-1D1E-842C-5E4BD05237E5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弧形 48">
                  <a:extLst>
                    <a:ext uri="{FF2B5EF4-FFF2-40B4-BE49-F238E27FC236}">
                      <a16:creationId xmlns:a16="http://schemas.microsoft.com/office/drawing/2014/main" xmlns="" id="{8FE1D731-41AD-9E22-3ADB-DCE90A5594F7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弧形 49">
                  <a:extLst>
                    <a:ext uri="{FF2B5EF4-FFF2-40B4-BE49-F238E27FC236}">
                      <a16:creationId xmlns:a16="http://schemas.microsoft.com/office/drawing/2014/main" xmlns="" id="{0983285E-DFCA-FA63-695A-E9746643D0B4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" name="文本框 57">
              <a:extLst>
                <a:ext uri="{FF2B5EF4-FFF2-40B4-BE49-F238E27FC236}">
                  <a16:creationId xmlns:a16="http://schemas.microsoft.com/office/drawing/2014/main" xmlns="" id="{6724B10A-7960-6280-1327-C800E65A4B38}"/>
                </a:ext>
              </a:extLst>
            </p:cNvPr>
            <p:cNvSpPr txBox="1"/>
            <p:nvPr/>
          </p:nvSpPr>
          <p:spPr>
            <a:xfrm>
              <a:off x="5475428" y="3318949"/>
              <a:ext cx="938315" cy="83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01A9A45-97AA-8727-2A47-08AA5E3955A9}"/>
              </a:ext>
            </a:extLst>
          </p:cNvPr>
          <p:cNvSpPr txBox="1"/>
          <p:nvPr/>
        </p:nvSpPr>
        <p:spPr>
          <a:xfrm>
            <a:off x="1659056" y="666540"/>
            <a:ext cx="9712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Một khu đất dạng hình tam giác có đáy là 12 m và chiều cao tương ứng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là 18 m. Tính diện tích của khu đất đó.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xmlns="" id="{A1D3A892-C386-5E6F-4E64-AB45ADFECE1F}"/>
              </a:ext>
            </a:extLst>
          </p:cNvPr>
          <p:cNvSpPr txBox="1"/>
          <p:nvPr/>
        </p:nvSpPr>
        <p:spPr>
          <a:xfrm>
            <a:off x="1782510" y="4904537"/>
            <a:ext cx="80223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42" name="Picture 33">
            <a:extLst>
              <a:ext uri="{FF2B5EF4-FFF2-40B4-BE49-F238E27FC236}">
                <a16:creationId xmlns:a16="http://schemas.microsoft.com/office/drawing/2014/main" xmlns="" id="{A3C3667B-946A-71FA-0F13-A77BA4A90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607530" y="4954697"/>
            <a:ext cx="1221609" cy="1274169"/>
          </a:xfrm>
          <a:prstGeom prst="rect">
            <a:avLst/>
          </a:prstGeom>
        </p:spPr>
      </p:pic>
      <p:pic>
        <p:nvPicPr>
          <p:cNvPr id="43" name="Picture 34">
            <a:extLst>
              <a:ext uri="{FF2B5EF4-FFF2-40B4-BE49-F238E27FC236}">
                <a16:creationId xmlns:a16="http://schemas.microsoft.com/office/drawing/2014/main" xmlns="" id="{1D15974D-29DE-42A4-16DF-177D05F2A1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7300" y="4991131"/>
            <a:ext cx="1221609" cy="1259162"/>
          </a:xfrm>
          <a:prstGeom prst="rect">
            <a:avLst/>
          </a:prstGeom>
        </p:spPr>
      </p:pic>
      <p:sp>
        <p:nvSpPr>
          <p:cNvPr id="4" name="Hộp Văn bản 15">
            <a:extLst>
              <a:ext uri="{FF2B5EF4-FFF2-40B4-BE49-F238E27FC236}">
                <a16:creationId xmlns:a16="http://schemas.microsoft.com/office/drawing/2014/main" xmlns="" id="{49CA6FFC-2B45-C065-88CE-2E232BDAB019}"/>
              </a:ext>
            </a:extLst>
          </p:cNvPr>
          <p:cNvSpPr txBox="1"/>
          <p:nvPr/>
        </p:nvSpPr>
        <p:spPr>
          <a:xfrm>
            <a:off x="3004119" y="2696835"/>
            <a:ext cx="691485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Bài giải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Diện tích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của khu đất 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ó là: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12 x 18 </a:t>
            </a: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: 2 = 108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</a:t>
            </a:r>
            <a:r>
              <a:rPr kumimoji="0" 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                Đáp số: 108 m</a:t>
            </a:r>
            <a:r>
              <a:rPr kumimoji="0" 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515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E322A8BA-D3EA-EA0D-770D-F419524A651B}"/>
              </a:ext>
            </a:extLst>
          </p:cNvPr>
          <p:cNvSpPr/>
          <p:nvPr/>
        </p:nvSpPr>
        <p:spPr>
          <a:xfrm>
            <a:off x="516834" y="294587"/>
            <a:ext cx="11118575" cy="6132717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组合 32">
            <a:extLst>
              <a:ext uri="{FF2B5EF4-FFF2-40B4-BE49-F238E27FC236}">
                <a16:creationId xmlns:a16="http://schemas.microsoft.com/office/drawing/2014/main" xmlns="" id="{0D461C72-D0F4-3A7B-78A2-37EC5A01D202}"/>
              </a:ext>
            </a:extLst>
          </p:cNvPr>
          <p:cNvGrpSpPr/>
          <p:nvPr/>
        </p:nvGrpSpPr>
        <p:grpSpPr>
          <a:xfrm>
            <a:off x="797419" y="695104"/>
            <a:ext cx="815521" cy="743279"/>
            <a:chOff x="5316826" y="3157935"/>
            <a:chExt cx="1226525" cy="1189938"/>
          </a:xfrm>
        </p:grpSpPr>
        <p:grpSp>
          <p:nvGrpSpPr>
            <p:cNvPr id="8" name="组合 41">
              <a:extLst>
                <a:ext uri="{FF2B5EF4-FFF2-40B4-BE49-F238E27FC236}">
                  <a16:creationId xmlns:a16="http://schemas.microsoft.com/office/drawing/2014/main" xmlns="" id="{E4CE8787-967B-890A-3FFC-9E9C0F31F9DE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0" name="椭圆 42">
                <a:extLst>
                  <a:ext uri="{FF2B5EF4-FFF2-40B4-BE49-F238E27FC236}">
                    <a16:creationId xmlns:a16="http://schemas.microsoft.com/office/drawing/2014/main" xmlns="" id="{241EB051-8CF7-BAA6-AC72-2FF812021F4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1" name="组合 44">
                <a:extLst>
                  <a:ext uri="{FF2B5EF4-FFF2-40B4-BE49-F238E27FC236}">
                    <a16:creationId xmlns:a16="http://schemas.microsoft.com/office/drawing/2014/main" xmlns="" id="{94CAAF38-9CD2-1C27-BDBA-9EC20AEC6082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2" name="椭圆 46">
                  <a:extLst>
                    <a:ext uri="{FF2B5EF4-FFF2-40B4-BE49-F238E27FC236}">
                      <a16:creationId xmlns:a16="http://schemas.microsoft.com/office/drawing/2014/main" xmlns="" id="{723897F4-D017-CB75-C664-DB1BFA4A23B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椭圆 47">
                  <a:extLst>
                    <a:ext uri="{FF2B5EF4-FFF2-40B4-BE49-F238E27FC236}">
                      <a16:creationId xmlns:a16="http://schemas.microsoft.com/office/drawing/2014/main" xmlns="" id="{CF95C3E5-49C6-1D1E-842C-5E4BD05237E5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弧形 48">
                  <a:extLst>
                    <a:ext uri="{FF2B5EF4-FFF2-40B4-BE49-F238E27FC236}">
                      <a16:creationId xmlns:a16="http://schemas.microsoft.com/office/drawing/2014/main" xmlns="" id="{8FE1D731-41AD-9E22-3ADB-DCE90A5594F7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弧形 49">
                  <a:extLst>
                    <a:ext uri="{FF2B5EF4-FFF2-40B4-BE49-F238E27FC236}">
                      <a16:creationId xmlns:a16="http://schemas.microsoft.com/office/drawing/2014/main" xmlns="" id="{0983285E-DFCA-FA63-695A-E9746643D0B4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" name="文本框 57">
              <a:extLst>
                <a:ext uri="{FF2B5EF4-FFF2-40B4-BE49-F238E27FC236}">
                  <a16:creationId xmlns:a16="http://schemas.microsoft.com/office/drawing/2014/main" xmlns="" id="{6724B10A-7960-6280-1327-C800E65A4B38}"/>
                </a:ext>
              </a:extLst>
            </p:cNvPr>
            <p:cNvSpPr txBox="1"/>
            <p:nvPr/>
          </p:nvSpPr>
          <p:spPr>
            <a:xfrm>
              <a:off x="5475428" y="3318949"/>
              <a:ext cx="938315" cy="83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01A9A45-97AA-8727-2A47-08AA5E3955A9}"/>
              </a:ext>
            </a:extLst>
          </p:cNvPr>
          <p:cNvSpPr txBox="1"/>
          <p:nvPr/>
        </p:nvSpPr>
        <p:spPr>
          <a:xfrm>
            <a:off x="1659056" y="666540"/>
            <a:ext cx="9712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Số?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Một tờ giấy hình chữ nhật được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tô màu như hình bên. Diện tích phần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tô màu đỏ là .?.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</a:t>
            </a:r>
            <a:r>
              <a:rPr lang="vi-VN" sz="3200" b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m</a:t>
            </a:r>
            <a:r>
              <a:rPr lang="en-US" sz="3200" b="1" baseline="3000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EBE4CA-0A5A-47C1-E6D5-F84E4932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76" y="2381374"/>
            <a:ext cx="5649489" cy="398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2147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E322A8BA-D3EA-EA0D-770D-F419524A651B}"/>
              </a:ext>
            </a:extLst>
          </p:cNvPr>
          <p:cNvSpPr/>
          <p:nvPr/>
        </p:nvSpPr>
        <p:spPr>
          <a:xfrm>
            <a:off x="516834" y="294587"/>
            <a:ext cx="11118575" cy="6132717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01A9A45-97AA-8727-2A47-08AA5E3955A9}"/>
              </a:ext>
            </a:extLst>
          </p:cNvPr>
          <p:cNvSpPr txBox="1"/>
          <p:nvPr/>
        </p:nvSpPr>
        <p:spPr>
          <a:xfrm>
            <a:off x="4888239" y="1060678"/>
            <a:ext cx="635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 đã học quy tắc tính diện tích của các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hình nào?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EBE4CA-0A5A-47C1-E6D5-F84E4932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8" y="740513"/>
            <a:ext cx="3810931" cy="2688487"/>
          </a:xfrm>
          <a:prstGeom prst="rect">
            <a:avLst/>
          </a:prstGeom>
        </p:spPr>
      </p:pic>
      <p:sp>
        <p:nvSpPr>
          <p:cNvPr id="2" name="Hộp Văn bản 15">
            <a:extLst>
              <a:ext uri="{FF2B5EF4-FFF2-40B4-BE49-F238E27FC236}">
                <a16:creationId xmlns:a16="http://schemas.microsoft.com/office/drawing/2014/main" xmlns="" id="{40B64D7B-D865-1DBD-4056-1C413BC127B0}"/>
              </a:ext>
            </a:extLst>
          </p:cNvPr>
          <p:cNvSpPr txBox="1"/>
          <p:nvPr/>
        </p:nvSpPr>
        <p:spPr>
          <a:xfrm>
            <a:off x="5083192" y="2312011"/>
            <a:ext cx="635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>
                <a:solidFill>
                  <a:srgbClr val="FF0000"/>
                </a:solidFill>
                <a:latin typeface="Aptos" panose="02110004020202020204"/>
              </a:rPr>
              <a:t>Hình vuông, hình chữ nhật, hình tam giác.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4" name="Hộp Văn bản 15">
            <a:extLst>
              <a:ext uri="{FF2B5EF4-FFF2-40B4-BE49-F238E27FC236}">
                <a16:creationId xmlns:a16="http://schemas.microsoft.com/office/drawing/2014/main" xmlns="" id="{D7B6E252-73EF-038B-1CC0-CD13507744DA}"/>
              </a:ext>
            </a:extLst>
          </p:cNvPr>
          <p:cNvSpPr txBox="1"/>
          <p:nvPr/>
        </p:nvSpPr>
        <p:spPr>
          <a:xfrm>
            <a:off x="2365756" y="3996829"/>
            <a:ext cx="635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>
                <a:solidFill>
                  <a:prstClr val="black"/>
                </a:solidFill>
                <a:latin typeface="Aptos" panose="02110004020202020204"/>
              </a:rPr>
              <a:t>Hình màu đỏ có là một trong các hình trên</a:t>
            </a:r>
            <a:r>
              <a:rPr lang="en-US" sz="3600" b="1">
                <a:solidFill>
                  <a:prstClr val="black"/>
                </a:solidFill>
                <a:latin typeface="Aptos" panose="02110004020202020204"/>
              </a:rPr>
              <a:t> không?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Hộp Văn bản 15">
            <a:extLst>
              <a:ext uri="{FF2B5EF4-FFF2-40B4-BE49-F238E27FC236}">
                <a16:creationId xmlns:a16="http://schemas.microsoft.com/office/drawing/2014/main" xmlns="" id="{68587F9B-23F6-AD89-A2E8-406A6D32B15E}"/>
              </a:ext>
            </a:extLst>
          </p:cNvPr>
          <p:cNvSpPr txBox="1"/>
          <p:nvPr/>
        </p:nvSpPr>
        <p:spPr>
          <a:xfrm>
            <a:off x="8388184" y="5248162"/>
            <a:ext cx="271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Aptos" panose="02110004020202020204"/>
              </a:rPr>
              <a:t>Không phải!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676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E322A8BA-D3EA-EA0D-770D-F419524A651B}"/>
              </a:ext>
            </a:extLst>
          </p:cNvPr>
          <p:cNvSpPr/>
          <p:nvPr/>
        </p:nvSpPr>
        <p:spPr>
          <a:xfrm>
            <a:off x="516834" y="294587"/>
            <a:ext cx="11118575" cy="6132717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01A9A45-97AA-8727-2A47-08AA5E3955A9}"/>
              </a:ext>
            </a:extLst>
          </p:cNvPr>
          <p:cNvSpPr txBox="1"/>
          <p:nvPr/>
        </p:nvSpPr>
        <p:spPr>
          <a:xfrm>
            <a:off x="4888239" y="1060678"/>
            <a:ext cx="635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>
                <a:solidFill>
                  <a:prstClr val="black"/>
                </a:solidFill>
                <a:latin typeface="Aptos" panose="02110004020202020204"/>
              </a:rPr>
              <a:t>Ta có thể thực hiện theo một trong các cách sau: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EBE4CA-0A5A-47C1-E6D5-F84E4932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8" y="740513"/>
            <a:ext cx="3810931" cy="2688487"/>
          </a:xfrm>
          <a:prstGeom prst="rect">
            <a:avLst/>
          </a:prstGeom>
        </p:spPr>
      </p:pic>
      <p:sp>
        <p:nvSpPr>
          <p:cNvPr id="2" name="Hộp Văn bản 15">
            <a:extLst>
              <a:ext uri="{FF2B5EF4-FFF2-40B4-BE49-F238E27FC236}">
                <a16:creationId xmlns:a16="http://schemas.microsoft.com/office/drawing/2014/main" xmlns="" id="{40B64D7B-D865-1DBD-4056-1C413BC127B0}"/>
              </a:ext>
            </a:extLst>
          </p:cNvPr>
          <p:cNvSpPr txBox="1"/>
          <p:nvPr/>
        </p:nvSpPr>
        <p:spPr>
          <a:xfrm>
            <a:off x="5083192" y="2312011"/>
            <a:ext cx="6357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>
                <a:solidFill>
                  <a:srgbClr val="0070C0"/>
                </a:solidFill>
                <a:latin typeface="Aptos" panose="02110004020202020204"/>
              </a:rPr>
              <a:t>•</a:t>
            </a:r>
            <a:r>
              <a:rPr lang="en-US" sz="3600" b="1">
                <a:solidFill>
                  <a:srgbClr val="0070C0"/>
                </a:solidFill>
                <a:latin typeface="Aptos" panose="02110004020202020204"/>
              </a:rPr>
              <a:t> </a:t>
            </a:r>
            <a:r>
              <a:rPr lang="vi-VN" sz="3600" b="1">
                <a:solidFill>
                  <a:srgbClr val="0070C0"/>
                </a:solidFill>
                <a:latin typeface="Aptos" panose="02110004020202020204"/>
              </a:rPr>
              <a:t>Chia hình màu đỏ thành các hình mà ta</a:t>
            </a:r>
            <a:r>
              <a:rPr lang="en-US" sz="3600" b="1">
                <a:solidFill>
                  <a:srgbClr val="0070C0"/>
                </a:solidFill>
              </a:rPr>
              <a:t> có thể tính diện tích của mỗi hình đó.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4" name="Hộp Văn bản 15">
            <a:extLst>
              <a:ext uri="{FF2B5EF4-FFF2-40B4-BE49-F238E27FC236}">
                <a16:creationId xmlns:a16="http://schemas.microsoft.com/office/drawing/2014/main" xmlns="" id="{D7B6E252-73EF-038B-1CC0-CD13507744DA}"/>
              </a:ext>
            </a:extLst>
          </p:cNvPr>
          <p:cNvSpPr txBox="1"/>
          <p:nvPr/>
        </p:nvSpPr>
        <p:spPr>
          <a:xfrm>
            <a:off x="1295400" y="4339729"/>
            <a:ext cx="8997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>
                <a:solidFill>
                  <a:srgbClr val="00B050"/>
                </a:solidFill>
                <a:latin typeface="Aptos" panose="02110004020202020204"/>
              </a:rPr>
              <a:t>•</a:t>
            </a:r>
            <a:r>
              <a:rPr lang="en-US" sz="3600" b="1">
                <a:solidFill>
                  <a:srgbClr val="00B050"/>
                </a:solidFill>
                <a:latin typeface="Aptos" panose="02110004020202020204"/>
              </a:rPr>
              <a:t> </a:t>
            </a:r>
            <a:r>
              <a:rPr lang="vi-VN" sz="3600" b="1">
                <a:solidFill>
                  <a:srgbClr val="00B050"/>
                </a:solidFill>
                <a:latin typeface="Aptos" panose="02110004020202020204"/>
              </a:rPr>
              <a:t>Coi diện tích hình màu đỏ là hiệu diện tích</a:t>
            </a:r>
            <a:r>
              <a:rPr lang="en-US" sz="3600" b="1">
                <a:solidFill>
                  <a:srgbClr val="00B050"/>
                </a:solidFill>
              </a:rPr>
              <a:t> của các hình mà ta có thể tính diện tích của mỗi hình đó.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18856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xmlns="" id="{CC6D6BD2-739C-5785-88E9-DBE4EA9A68C0}"/>
              </a:ext>
            </a:extLst>
          </p:cNvPr>
          <p:cNvSpPr/>
          <p:nvPr/>
        </p:nvSpPr>
        <p:spPr>
          <a:xfrm>
            <a:off x="536712" y="397856"/>
            <a:ext cx="11118575" cy="5848502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18">
            <a:extLst>
              <a:ext uri="{FF2B5EF4-FFF2-40B4-BE49-F238E27FC236}">
                <a16:creationId xmlns:a16="http://schemas.microsoft.com/office/drawing/2014/main" xmlns="" id="{A270F26C-16E3-2901-7035-FBB6DB4E9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74407" y="2403641"/>
            <a:ext cx="7382559" cy="3354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858E2D-2911-D314-1A8C-5E2839526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00044"/>
            <a:ext cx="12192000" cy="12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656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E322A8BA-D3EA-EA0D-770D-F419524A651B}"/>
              </a:ext>
            </a:extLst>
          </p:cNvPr>
          <p:cNvSpPr/>
          <p:nvPr/>
        </p:nvSpPr>
        <p:spPr>
          <a:xfrm>
            <a:off x="236484" y="294587"/>
            <a:ext cx="11398926" cy="6132717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01A9A45-97AA-8727-2A47-08AA5E3955A9}"/>
              </a:ext>
            </a:extLst>
          </p:cNvPr>
          <p:cNvSpPr txBox="1"/>
          <p:nvPr/>
        </p:nvSpPr>
        <p:spPr>
          <a:xfrm>
            <a:off x="236484" y="593781"/>
            <a:ext cx="1120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Aptos" panose="02110004020202020204"/>
              </a:rPr>
              <a:t>•</a:t>
            </a:r>
            <a:r>
              <a:rPr lang="en-US" sz="3200" b="1">
                <a:solidFill>
                  <a:prstClr val="black"/>
                </a:solidFill>
                <a:latin typeface="Aptos" panose="02110004020202020204"/>
              </a:rPr>
              <a:t>Cách 1: </a:t>
            </a:r>
            <a:r>
              <a:rPr lang="vi-VN" sz="3200" b="1">
                <a:solidFill>
                  <a:prstClr val="black"/>
                </a:solidFill>
                <a:latin typeface="Aptos" panose="02110004020202020204"/>
              </a:rPr>
              <a:t>Chia hình màu đỏ thành các tam giác như</a:t>
            </a:r>
            <a:r>
              <a:rPr lang="en-US" sz="3200" b="1">
                <a:solidFill>
                  <a:prstClr val="black"/>
                </a:solidFill>
              </a:rPr>
              <a:t> hình vẽ.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5" name="Hộp Văn bản 15">
            <a:extLst>
              <a:ext uri="{FF2B5EF4-FFF2-40B4-BE49-F238E27FC236}">
                <a16:creationId xmlns:a16="http://schemas.microsoft.com/office/drawing/2014/main" xmlns="" id="{F4DAF573-0246-7F15-406C-96F535D69684}"/>
              </a:ext>
            </a:extLst>
          </p:cNvPr>
          <p:cNvSpPr txBox="1"/>
          <p:nvPr/>
        </p:nvSpPr>
        <p:spPr>
          <a:xfrm>
            <a:off x="516834" y="1252440"/>
            <a:ext cx="7826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srgbClr val="0070C0"/>
                </a:solidFill>
                <a:latin typeface="Aptos" panose="02110004020202020204"/>
              </a:rPr>
              <a:t>Nhận thấy, hình màu đỏ gồm 4 hình tam giác</a:t>
            </a:r>
            <a:r>
              <a:rPr lang="en-US" sz="3200" b="1">
                <a:solidFill>
                  <a:srgbClr val="0070C0"/>
                </a:solidFill>
                <a:latin typeface="Aptos" panose="02110004020202020204"/>
              </a:rPr>
              <a:t> </a:t>
            </a:r>
            <a:r>
              <a:rPr lang="vi-VN" sz="3200" b="1">
                <a:solidFill>
                  <a:srgbClr val="0070C0"/>
                </a:solidFill>
                <a:latin typeface="Aptos" panose="02110004020202020204"/>
              </a:rPr>
              <a:t>có kích thước như các hình tam giác màu vàng.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80B19B-A797-8CE4-C223-93CCC261E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241" y="1122591"/>
            <a:ext cx="2600473" cy="1836383"/>
          </a:xfrm>
          <a:prstGeom prst="rect">
            <a:avLst/>
          </a:prstGeom>
        </p:spPr>
      </p:pic>
      <p:sp>
        <p:nvSpPr>
          <p:cNvPr id="18" name="Hộp Văn bản 15">
            <a:extLst>
              <a:ext uri="{FF2B5EF4-FFF2-40B4-BE49-F238E27FC236}">
                <a16:creationId xmlns:a16="http://schemas.microsoft.com/office/drawing/2014/main" xmlns="" id="{702DDCFF-D5BB-9EA9-43B5-3FC2B08BACAC}"/>
              </a:ext>
            </a:extLst>
          </p:cNvPr>
          <p:cNvSpPr txBox="1"/>
          <p:nvPr/>
        </p:nvSpPr>
        <p:spPr>
          <a:xfrm>
            <a:off x="2864923" y="2833162"/>
            <a:ext cx="2857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srgbClr val="0070C0"/>
                </a:solidFill>
                <a:latin typeface="Aptos" panose="02110004020202020204"/>
              </a:rPr>
              <a:t>9 </a:t>
            </a:r>
            <a:r>
              <a:rPr lang="en-US" sz="3200" b="1">
                <a:solidFill>
                  <a:srgbClr val="0070C0"/>
                </a:solidFill>
                <a:latin typeface="Aptos" panose="02110004020202020204"/>
              </a:rPr>
              <a:t>x</a:t>
            </a:r>
            <a:r>
              <a:rPr lang="vi-VN" sz="3200" b="1">
                <a:solidFill>
                  <a:srgbClr val="0070C0"/>
                </a:solidFill>
                <a:latin typeface="Aptos" panose="02110004020202020204"/>
              </a:rPr>
              <a:t> 6 : 2 = 27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5">
                <a:extLst>
                  <a:ext uri="{FF2B5EF4-FFF2-40B4-BE49-F238E27FC236}">
                    <a16:creationId xmlns:a16="http://schemas.microsoft.com/office/drawing/2014/main" xmlns="" id="{6D9D0D6A-26AC-9140-3C2D-35BFBCEF28D1}"/>
                  </a:ext>
                </a:extLst>
              </p:cNvPr>
              <p:cNvSpPr txBox="1"/>
              <p:nvPr/>
            </p:nvSpPr>
            <p:spPr>
              <a:xfrm>
                <a:off x="556590" y="3429000"/>
                <a:ext cx="9832886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200" b="1">
                    <a:solidFill>
                      <a:srgbClr val="0070C0"/>
                    </a:solidFill>
                    <a:latin typeface="Aptos" panose="02110004020202020204"/>
                  </a:rPr>
                  <a:t>Diện tích mỗi hình tam giác màu vàng là 27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200" b="1">
                    <a:solidFill>
                      <a:srgbClr val="0070C0"/>
                    </a:solidFill>
                    <a:latin typeface="Aptos" panose="02110004020202020204"/>
                  </a:rPr>
                  <a:t>.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9" name="Hộp Văn bản 15">
                <a:extLst>
                  <a:ext uri="{FF2B5EF4-FFF2-40B4-BE49-F238E27FC236}">
                    <a16:creationId xmlns:a16="http://schemas.microsoft.com/office/drawing/2014/main" id="{6D9D0D6A-26AC-9140-3C2D-35BFBCEF2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90" y="3429000"/>
                <a:ext cx="9832886" cy="595932"/>
              </a:xfrm>
              <a:prstGeom prst="rect">
                <a:avLst/>
              </a:prstGeom>
              <a:blipFill>
                <a:blip r:embed="rId4"/>
                <a:stretch>
                  <a:fillRect l="-1550" t="-10309" b="-3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5">
            <a:extLst>
              <a:ext uri="{FF2B5EF4-FFF2-40B4-BE49-F238E27FC236}">
                <a16:creationId xmlns:a16="http://schemas.microsoft.com/office/drawing/2014/main" xmlns="" id="{85CCB2AE-4AB1-1167-5A1D-DCA2564A831F}"/>
              </a:ext>
            </a:extLst>
          </p:cNvPr>
          <p:cNvSpPr txBox="1"/>
          <p:nvPr/>
        </p:nvSpPr>
        <p:spPr>
          <a:xfrm>
            <a:off x="2864923" y="4300680"/>
            <a:ext cx="2857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srgbClr val="0070C0"/>
                </a:solidFill>
                <a:latin typeface="Aptos" panose="02110004020202020204"/>
              </a:rPr>
              <a:t>27 </a:t>
            </a:r>
            <a:r>
              <a:rPr lang="en-US" sz="3200" b="1">
                <a:solidFill>
                  <a:srgbClr val="0070C0"/>
                </a:solidFill>
                <a:latin typeface="Aptos" panose="02110004020202020204"/>
              </a:rPr>
              <a:t>x</a:t>
            </a:r>
            <a:r>
              <a:rPr lang="vi-VN" sz="3200" b="1">
                <a:solidFill>
                  <a:srgbClr val="0070C0"/>
                </a:solidFill>
                <a:latin typeface="Aptos" panose="02110004020202020204"/>
              </a:rPr>
              <a:t> 4 = 108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15">
                <a:extLst>
                  <a:ext uri="{FF2B5EF4-FFF2-40B4-BE49-F238E27FC236}">
                    <a16:creationId xmlns:a16="http://schemas.microsoft.com/office/drawing/2014/main" xmlns="" id="{B80BFFF8-6087-01AD-CEC9-0EE181141DF0}"/>
                  </a:ext>
                </a:extLst>
              </p:cNvPr>
              <p:cNvSpPr txBox="1"/>
              <p:nvPr/>
            </p:nvSpPr>
            <p:spPr>
              <a:xfrm>
                <a:off x="668379" y="5009628"/>
                <a:ext cx="8642932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200" b="1">
                    <a:solidFill>
                      <a:srgbClr val="FF0000"/>
                    </a:solidFill>
                    <a:latin typeface="Aptos" panose="02110004020202020204"/>
                  </a:rPr>
                  <a:t>Diện tích hình màu đỏ là 108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200" b="1">
                    <a:solidFill>
                      <a:srgbClr val="FF0000"/>
                    </a:solidFill>
                    <a:latin typeface="Aptos" panose="02110004020202020204"/>
                  </a:rPr>
                  <a:t>.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1" name="Hộp Văn bản 15">
                <a:extLst>
                  <a:ext uri="{FF2B5EF4-FFF2-40B4-BE49-F238E27FC236}">
                    <a16:creationId xmlns:a16="http://schemas.microsoft.com/office/drawing/2014/main" id="{B80BFFF8-6087-01AD-CEC9-0EE181141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79" y="5009628"/>
                <a:ext cx="8642932" cy="595932"/>
              </a:xfrm>
              <a:prstGeom prst="rect">
                <a:avLst/>
              </a:prstGeom>
              <a:blipFill>
                <a:blip r:embed="rId5"/>
                <a:stretch>
                  <a:fillRect l="-1835" t="-10204" b="-33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6184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E322A8BA-D3EA-EA0D-770D-F419524A651B}"/>
              </a:ext>
            </a:extLst>
          </p:cNvPr>
          <p:cNvSpPr/>
          <p:nvPr/>
        </p:nvSpPr>
        <p:spPr>
          <a:xfrm>
            <a:off x="236484" y="294587"/>
            <a:ext cx="11398926" cy="6453054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01A9A45-97AA-8727-2A47-08AA5E3955A9}"/>
              </a:ext>
            </a:extLst>
          </p:cNvPr>
          <p:cNvSpPr txBox="1"/>
          <p:nvPr/>
        </p:nvSpPr>
        <p:spPr>
          <a:xfrm>
            <a:off x="1001286" y="593781"/>
            <a:ext cx="10436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Aptos" panose="02110004020202020204"/>
              </a:rPr>
              <a:t>•</a:t>
            </a:r>
            <a:r>
              <a:rPr lang="en-US" sz="3200" b="1">
                <a:solidFill>
                  <a:prstClr val="black"/>
                </a:solidFill>
                <a:latin typeface="Aptos" panose="02110004020202020204"/>
              </a:rPr>
              <a:t> Cách 2: </a:t>
            </a:r>
            <a:r>
              <a:rPr lang="vi-VN" sz="3200" b="1">
                <a:solidFill>
                  <a:prstClr val="black"/>
                </a:solidFill>
                <a:latin typeface="Aptos" panose="02110004020202020204"/>
              </a:rPr>
              <a:t>Diện tích hình màu đỏ bằng hiệu diện tích</a:t>
            </a:r>
            <a:r>
              <a:rPr lang="en-US" sz="3200" b="1">
                <a:solidFill>
                  <a:prstClr val="black"/>
                </a:solidFill>
              </a:rPr>
              <a:t> giữa hình chữ nhật và 4 hình tam giác màu vàng.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Hộp Văn bản 15">
            <a:extLst>
              <a:ext uri="{FF2B5EF4-FFF2-40B4-BE49-F238E27FC236}">
                <a16:creationId xmlns:a16="http://schemas.microsoft.com/office/drawing/2014/main" xmlns="" id="{F4DAF573-0246-7F15-406C-96F535D69684}"/>
              </a:ext>
            </a:extLst>
          </p:cNvPr>
          <p:cNvSpPr txBox="1"/>
          <p:nvPr/>
        </p:nvSpPr>
        <p:spPr>
          <a:xfrm>
            <a:off x="803463" y="1636598"/>
            <a:ext cx="7126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srgbClr val="0070C0"/>
                </a:solidFill>
                <a:latin typeface="Aptos" panose="02110004020202020204"/>
              </a:rPr>
              <a:t>Dễ dàng nhận thấy, hình chữ nhật có chiều</a:t>
            </a:r>
            <a:r>
              <a:rPr lang="en-US" sz="2800" b="1">
                <a:solidFill>
                  <a:srgbClr val="0070C0"/>
                </a:solidFill>
                <a:latin typeface="Aptos" panose="02110004020202020204"/>
              </a:rPr>
              <a:t> </a:t>
            </a:r>
            <a:r>
              <a:rPr lang="vi-VN" sz="2800" b="1">
                <a:solidFill>
                  <a:srgbClr val="0070C0"/>
                </a:solidFill>
                <a:latin typeface="Aptos" panose="02110004020202020204"/>
              </a:rPr>
              <a:t>dài 18 m và chiều rộng 12 m.</a:t>
            </a:r>
            <a:r>
              <a:rPr lang="en-US" sz="2800" b="1">
                <a:solidFill>
                  <a:srgbClr val="0070C0"/>
                </a:solidFill>
                <a:latin typeface="Aptos" panose="02110004020202020204"/>
              </a:rPr>
              <a:t>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FEB79E-EE4D-5545-129E-BB1BB1DFB2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84" y="1636598"/>
            <a:ext cx="2540730" cy="1792402"/>
          </a:xfrm>
          <a:prstGeom prst="rect">
            <a:avLst/>
          </a:prstGeom>
        </p:spPr>
      </p:pic>
      <p:sp>
        <p:nvSpPr>
          <p:cNvPr id="4" name="Hộp Văn bản 15">
            <a:extLst>
              <a:ext uri="{FF2B5EF4-FFF2-40B4-BE49-F238E27FC236}">
                <a16:creationId xmlns:a16="http://schemas.microsoft.com/office/drawing/2014/main" xmlns="" id="{8C998C10-1A17-66E8-012B-9E0F4467BEFB}"/>
              </a:ext>
            </a:extLst>
          </p:cNvPr>
          <p:cNvSpPr txBox="1"/>
          <p:nvPr/>
        </p:nvSpPr>
        <p:spPr>
          <a:xfrm>
            <a:off x="2774152" y="2532799"/>
            <a:ext cx="2302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srgbClr val="0070C0"/>
                </a:solidFill>
                <a:latin typeface="Aptos" panose="02110004020202020204"/>
              </a:rPr>
              <a:t>18 </a:t>
            </a:r>
            <a:r>
              <a:rPr lang="en-US" sz="2800" b="1">
                <a:solidFill>
                  <a:srgbClr val="0070C0"/>
                </a:solidFill>
                <a:latin typeface="Aptos" panose="02110004020202020204"/>
              </a:rPr>
              <a:t>x</a:t>
            </a:r>
            <a:r>
              <a:rPr lang="vi-VN" sz="2800" b="1">
                <a:solidFill>
                  <a:srgbClr val="0070C0"/>
                </a:solidFill>
                <a:latin typeface="Aptos" panose="02110004020202020204"/>
              </a:rPr>
              <a:t> 12 = 216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Hộp Văn bản 15">
            <a:extLst>
              <a:ext uri="{FF2B5EF4-FFF2-40B4-BE49-F238E27FC236}">
                <a16:creationId xmlns:a16="http://schemas.microsoft.com/office/drawing/2014/main" xmlns="" id="{A9C1492A-274C-5071-E62F-2343A81E33D4}"/>
              </a:ext>
            </a:extLst>
          </p:cNvPr>
          <p:cNvSpPr txBox="1"/>
          <p:nvPr/>
        </p:nvSpPr>
        <p:spPr>
          <a:xfrm>
            <a:off x="803463" y="3013010"/>
            <a:ext cx="759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srgbClr val="0070C0"/>
                </a:solidFill>
                <a:latin typeface="Aptos" panose="02110004020202020204"/>
              </a:rPr>
              <a:t>Diện tích hình chữ nhật là 216 cm2.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6" name="Hộp Văn bản 15">
            <a:extLst>
              <a:ext uri="{FF2B5EF4-FFF2-40B4-BE49-F238E27FC236}">
                <a16:creationId xmlns:a16="http://schemas.microsoft.com/office/drawing/2014/main" xmlns="" id="{BA25C613-B397-454E-7BD6-3494C46CBC0C}"/>
              </a:ext>
            </a:extLst>
          </p:cNvPr>
          <p:cNvSpPr txBox="1"/>
          <p:nvPr/>
        </p:nvSpPr>
        <p:spPr>
          <a:xfrm>
            <a:off x="2774152" y="3536230"/>
            <a:ext cx="759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srgbClr val="0070C0"/>
                </a:solidFill>
                <a:latin typeface="Aptos" panose="02110004020202020204"/>
              </a:rPr>
              <a:t>9 </a:t>
            </a:r>
            <a:r>
              <a:rPr lang="en-US" sz="2800" b="1">
                <a:solidFill>
                  <a:srgbClr val="0070C0"/>
                </a:solidFill>
                <a:latin typeface="Aptos" panose="02110004020202020204"/>
              </a:rPr>
              <a:t>x</a:t>
            </a:r>
            <a:r>
              <a:rPr lang="vi-VN" sz="2800" b="1">
                <a:solidFill>
                  <a:srgbClr val="0070C0"/>
                </a:solidFill>
                <a:latin typeface="Aptos" panose="02110004020202020204"/>
              </a:rPr>
              <a:t> 6 : 2 = 27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Hộp Văn bản 15">
            <a:extLst>
              <a:ext uri="{FF2B5EF4-FFF2-40B4-BE49-F238E27FC236}">
                <a16:creationId xmlns:a16="http://schemas.microsoft.com/office/drawing/2014/main" xmlns="" id="{89B00637-F6B7-AD14-CF37-868A87AA258B}"/>
              </a:ext>
            </a:extLst>
          </p:cNvPr>
          <p:cNvSpPr txBox="1"/>
          <p:nvPr/>
        </p:nvSpPr>
        <p:spPr>
          <a:xfrm>
            <a:off x="803462" y="3980132"/>
            <a:ext cx="9570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srgbClr val="0070C0"/>
                </a:solidFill>
                <a:latin typeface="Aptos" panose="02110004020202020204"/>
              </a:rPr>
              <a:t>Diện tích mỗi hình tam giác màu vàng là 27 cm2.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Hộp Văn bản 15">
            <a:extLst>
              <a:ext uri="{FF2B5EF4-FFF2-40B4-BE49-F238E27FC236}">
                <a16:creationId xmlns:a16="http://schemas.microsoft.com/office/drawing/2014/main" xmlns="" id="{B0FF9C07-8227-4918-E99A-C317C8329EEA}"/>
              </a:ext>
            </a:extLst>
          </p:cNvPr>
          <p:cNvSpPr txBox="1"/>
          <p:nvPr/>
        </p:nvSpPr>
        <p:spPr>
          <a:xfrm>
            <a:off x="2774152" y="4476571"/>
            <a:ext cx="759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srgbClr val="0070C0"/>
                </a:solidFill>
                <a:latin typeface="Aptos" panose="02110004020202020204"/>
              </a:rPr>
              <a:t>27 </a:t>
            </a:r>
            <a:r>
              <a:rPr lang="en-US" sz="2800" b="1">
                <a:solidFill>
                  <a:srgbClr val="0070C0"/>
                </a:solidFill>
                <a:latin typeface="Aptos" panose="02110004020202020204"/>
              </a:rPr>
              <a:t>x</a:t>
            </a:r>
            <a:r>
              <a:rPr lang="vi-VN" sz="2800" b="1">
                <a:solidFill>
                  <a:srgbClr val="0070C0"/>
                </a:solidFill>
                <a:latin typeface="Aptos" panose="02110004020202020204"/>
              </a:rPr>
              <a:t> 4 = 108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Hộp Văn bản 15">
            <a:extLst>
              <a:ext uri="{FF2B5EF4-FFF2-40B4-BE49-F238E27FC236}">
                <a16:creationId xmlns:a16="http://schemas.microsoft.com/office/drawing/2014/main" xmlns="" id="{EE5C9346-B975-2A3E-068F-1BB58A0A96B6}"/>
              </a:ext>
            </a:extLst>
          </p:cNvPr>
          <p:cNvSpPr txBox="1"/>
          <p:nvPr/>
        </p:nvSpPr>
        <p:spPr>
          <a:xfrm>
            <a:off x="803462" y="4994866"/>
            <a:ext cx="9570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srgbClr val="0070C0"/>
                </a:solidFill>
                <a:latin typeface="Aptos" panose="02110004020202020204"/>
              </a:rPr>
              <a:t>Diện tích 4 hình tam giác màu vàng là 108 cm2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Hộp Văn bản 15">
            <a:extLst>
              <a:ext uri="{FF2B5EF4-FFF2-40B4-BE49-F238E27FC236}">
                <a16:creationId xmlns:a16="http://schemas.microsoft.com/office/drawing/2014/main" xmlns="" id="{4D4B7758-9120-9A76-A046-CCDF6872D7FB}"/>
              </a:ext>
            </a:extLst>
          </p:cNvPr>
          <p:cNvSpPr txBox="1"/>
          <p:nvPr/>
        </p:nvSpPr>
        <p:spPr>
          <a:xfrm>
            <a:off x="2774152" y="5533422"/>
            <a:ext cx="759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srgbClr val="0070C0"/>
                </a:solidFill>
                <a:latin typeface="Aptos" panose="02110004020202020204"/>
              </a:rPr>
              <a:t>216 – 108 = 108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5">
                <a:extLst>
                  <a:ext uri="{FF2B5EF4-FFF2-40B4-BE49-F238E27FC236}">
                    <a16:creationId xmlns:a16="http://schemas.microsoft.com/office/drawing/2014/main" xmlns="" id="{E37DE70D-FF75-F2BE-57B7-A2FB3506098F}"/>
                  </a:ext>
                </a:extLst>
              </p:cNvPr>
              <p:cNvSpPr txBox="1"/>
              <p:nvPr/>
            </p:nvSpPr>
            <p:spPr>
              <a:xfrm>
                <a:off x="803462" y="5924681"/>
                <a:ext cx="9570337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200" b="1">
                    <a:solidFill>
                      <a:srgbClr val="FF0000"/>
                    </a:solidFill>
                    <a:latin typeface="Aptos" panose="02110004020202020204"/>
                  </a:rPr>
                  <a:t>Diện tích hình màu đỏ là 108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200" b="1">
                    <a:solidFill>
                      <a:srgbClr val="FF0000"/>
                    </a:solidFill>
                    <a:latin typeface="Aptos" panose="02110004020202020204"/>
                  </a:rPr>
                  <a:t>.</a:t>
                </a:r>
                <a:endParaRPr lang="en-US" sz="3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Hộp Văn bản 15">
                <a:extLst>
                  <a:ext uri="{FF2B5EF4-FFF2-40B4-BE49-F238E27FC236}">
                    <a16:creationId xmlns:a16="http://schemas.microsoft.com/office/drawing/2014/main" id="{E37DE70D-FF75-F2BE-57B7-A2FB35060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462" y="5924681"/>
                <a:ext cx="9570337" cy="595932"/>
              </a:xfrm>
              <a:prstGeom prst="rect">
                <a:avLst/>
              </a:prstGeom>
              <a:blipFill>
                <a:blip r:embed="rId4"/>
                <a:stretch>
                  <a:fillRect l="-1656" t="-10204" b="-33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8603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E322A8BA-D3EA-EA0D-770D-F419524A651B}"/>
              </a:ext>
            </a:extLst>
          </p:cNvPr>
          <p:cNvSpPr/>
          <p:nvPr/>
        </p:nvSpPr>
        <p:spPr>
          <a:xfrm>
            <a:off x="236484" y="294587"/>
            <a:ext cx="11398926" cy="6453054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01A9A45-97AA-8727-2A47-08AA5E3955A9}"/>
              </a:ext>
            </a:extLst>
          </p:cNvPr>
          <p:cNvSpPr txBox="1"/>
          <p:nvPr/>
        </p:nvSpPr>
        <p:spPr>
          <a:xfrm>
            <a:off x="556590" y="1689762"/>
            <a:ext cx="58567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Aptos" panose="02110004020202020204"/>
              </a:rPr>
              <a:t> Bạn Đức cắt hình tam giác màu vàng theo hai đường kẻ màu đỏ để được ba mảnh. Ghép ba mảnh đó thành một hình chữ nhật.</a:t>
            </a:r>
          </a:p>
          <a:p>
            <a:pPr lvl="0" algn="just"/>
            <a:r>
              <a:rPr lang="vi-VN" sz="3200" b="1">
                <a:solidFill>
                  <a:prstClr val="black"/>
                </a:solidFill>
                <a:latin typeface="Aptos" panose="02110004020202020204"/>
              </a:rPr>
              <a:t> Nêu nhận xét về diện tích hình chữ nhật và diện tích hình tam giác ban đầu.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9A2A7C0-9350-EB92-05B3-4E0992855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98" y="1645704"/>
            <a:ext cx="5416912" cy="40759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E45BE6D-2068-F8AE-B77D-09EE3425C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0" y="240783"/>
            <a:ext cx="1434661" cy="131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42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47E1A8-F88E-A3E2-7773-4D926C4A3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79" y="614735"/>
            <a:ext cx="7303641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9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E322A8BA-D3EA-EA0D-770D-F419524A651B}"/>
              </a:ext>
            </a:extLst>
          </p:cNvPr>
          <p:cNvSpPr/>
          <p:nvPr/>
        </p:nvSpPr>
        <p:spPr>
          <a:xfrm>
            <a:off x="236484" y="294587"/>
            <a:ext cx="11398926" cy="6453054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 1870">
            <a:extLst>
              <a:ext uri="{FF2B5EF4-FFF2-40B4-BE49-F238E27FC236}">
                <a16:creationId xmlns:a16="http://schemas.microsoft.com/office/drawing/2014/main" xmlns="" id="{74F58544-1F21-9684-1CBA-0E23DBB7C688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6713" y="493362"/>
            <a:ext cx="9721484" cy="3227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6B9454-9992-5BB8-AA68-F956839A3FD5}"/>
              </a:ext>
            </a:extLst>
          </p:cNvPr>
          <p:cNvSpPr txBox="1"/>
          <p:nvPr/>
        </p:nvSpPr>
        <p:spPr>
          <a:xfrm>
            <a:off x="1182414" y="4319752"/>
            <a:ext cx="10137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Diện tích hai hình bằng nhau, vì hình chữ nhật </a:t>
            </a:r>
            <a:r>
              <a:rPr lang="vi-VN" sz="4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 cắt ghép từ chính hình tam </a:t>
            </a:r>
            <a:r>
              <a:rPr lang="vi-VN" sz="4000" b="1" spc="-1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giác.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84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318F2DB0-0F53-903B-A97D-CC7D5819174E}"/>
              </a:ext>
            </a:extLst>
          </p:cNvPr>
          <p:cNvSpPr/>
          <p:nvPr/>
        </p:nvSpPr>
        <p:spPr>
          <a:xfrm>
            <a:off x="4691633" y="1814732"/>
            <a:ext cx="2808733" cy="1786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xmlns="" id="{FC66249D-96B1-67AF-DBBC-E7F7E865C4F7}"/>
              </a:ext>
            </a:extLst>
          </p:cNvPr>
          <p:cNvGrpSpPr/>
          <p:nvPr/>
        </p:nvGrpSpPr>
        <p:grpSpPr>
          <a:xfrm>
            <a:off x="2648529" y="315067"/>
            <a:ext cx="7246098" cy="4785926"/>
            <a:chOff x="1877501" y="-468373"/>
            <a:chExt cx="11171227" cy="6005896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xmlns="" id="{6B1CC021-0601-DFD4-CA2A-ACFBF67E19FC}"/>
                </a:ext>
              </a:extLst>
            </p:cNvPr>
            <p:cNvSpPr txBox="1"/>
            <p:nvPr/>
          </p:nvSpPr>
          <p:spPr>
            <a:xfrm>
              <a:off x="1877501" y="-468373"/>
              <a:ext cx="11171227" cy="6005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5000" b="1">
                  <a:ln w="2317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CỦNG CỐ</a:t>
              </a:r>
            </a:p>
            <a:p>
              <a:pPr marR="0" lvl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endParaRPr lang="sv-SE" sz="15000" b="1">
                <a:ln w="2317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xmlns="" id="{74BC5EB6-F3EC-B019-2D7F-F45CBD545E87}"/>
                </a:ext>
              </a:extLst>
            </p:cNvPr>
            <p:cNvSpPr txBox="1"/>
            <p:nvPr/>
          </p:nvSpPr>
          <p:spPr>
            <a:xfrm>
              <a:off x="1877501" y="-468373"/>
              <a:ext cx="11171227" cy="3012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Ủ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 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Ố</a:t>
              </a:r>
              <a:endParaRPr lang="sv-SE" sz="15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42404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srgbClr val="000000">
                    <a:lumMod val="85000"/>
                    <a:lumOff val="15000"/>
                  </a:srgb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6096E6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140607" y="3621431"/>
            <a:ext cx="2876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charset="0"/>
                <a:ea typeface="微软雅黑"/>
                <a:cs typeface="+mn-cs"/>
              </a:rPr>
              <a:t>S = a x h : 2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srgbClr val="000000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微软雅黑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090623" y="5392794"/>
              <a:ext cx="299312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 = a x h x 2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7940189" y="3568010"/>
            <a:ext cx="2876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charset="0"/>
                <a:ea typeface="微软雅黑"/>
                <a:cs typeface="+mn-cs"/>
              </a:rPr>
              <a:t>S = a : h x 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124508" y="5414141"/>
              <a:ext cx="27590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 = a : h : 2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D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243714" y="586715"/>
            <a:ext cx="700719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thức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tính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tích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tam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Isadora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5433" y="908516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05433" y="908516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441700" y="586715"/>
            <a:ext cx="675640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tam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độ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dài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đáy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5dm,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chiều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cao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30cm.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tích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tam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Isadora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2501836"/>
            <a:chOff x="6780706" y="4686364"/>
            <a:chExt cx="4198931" cy="2501836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微软雅黑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69900" y="5249208"/>
              <a:ext cx="248754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7,5</a:t>
              </a: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d</a:t>
              </a: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2" charset="0"/>
                  <a:ea typeface="微软雅黑"/>
                  <a:cs typeface="Times New Roman" panose="02020603050405020304" pitchFamily="18" charset="0"/>
                </a:rPr>
                <a:t>m</a:t>
              </a:r>
              <a:r>
                <a:rPr kumimoji="0" lang="en-US" sz="6000" b="0" i="0" u="none" strike="noStrike" kern="1200" cap="none" spc="0" normalizeH="0" baseline="3000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2" charset="0"/>
                  <a:ea typeface="微软雅黑"/>
                  <a:cs typeface="Times New Roman" panose="02020603050405020304" pitchFamily="18" charset="0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微软雅黑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98241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微软雅黑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349692" y="5191087"/>
              <a:ext cx="265617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150</a:t>
              </a: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2" charset="0"/>
                  <a:ea typeface="微软雅黑"/>
                  <a:cs typeface="Times New Roman" panose="02020603050405020304" pitchFamily="18" charset="0"/>
                </a:rPr>
                <a:t>cm</a:t>
              </a:r>
              <a:r>
                <a:rPr kumimoji="0" lang="en-US" sz="6000" b="0" i="0" u="none" strike="noStrike" kern="1200" cap="none" spc="0" normalizeH="0" baseline="3000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2" charset="0"/>
                  <a:ea typeface="微软雅黑"/>
                  <a:cs typeface="Times New Roman" panose="02020603050405020304" pitchFamily="18" charset="0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微软雅黑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5662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1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微软雅黑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1" action="ppaction://hlinksldjump"/>
            </p:cNvPr>
            <p:cNvSpPr txBox="1"/>
            <p:nvPr/>
          </p:nvSpPr>
          <p:spPr>
            <a:xfrm>
              <a:off x="8427642" y="3549968"/>
              <a:ext cx="22246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7,5dm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114778" cy="1864724"/>
            <a:chOff x="935980" y="2941753"/>
            <a:chExt cx="411477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65321" cy="1531482"/>
              <a:chOff x="3985437" y="2941753"/>
              <a:chExt cx="106532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396412" y="2941753"/>
                <a:ext cx="65434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微软雅黑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1669338" y="3441739"/>
              <a:ext cx="22095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75</a:t>
              </a: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2" charset="0"/>
                  <a:ea typeface="微软雅黑"/>
                  <a:cs typeface="Times New Roman" panose="02020603050405020304" pitchFamily="18" charset="0"/>
                </a:rPr>
                <a:t>cm</a:t>
              </a:r>
              <a:r>
                <a:rPr kumimoji="0" lang="en-US" sz="6000" b="0" i="0" u="none" strike="noStrike" kern="1200" cap="none" spc="0" normalizeH="0" baseline="30000" noProof="0" dirty="0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2" charset="0"/>
                  <a:ea typeface="微软雅黑"/>
                  <a:cs typeface="Times New Roman" panose="02020603050405020304" pitchFamily="18" charset="0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2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2540" y="1004884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97908" y="1004884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405024">
            <a:off x="3196702" y="2252827"/>
            <a:ext cx="6052625" cy="5052909"/>
            <a:chOff x="2835079" y="2167082"/>
            <a:chExt cx="6052625" cy="5052909"/>
          </a:xfrm>
        </p:grpSpPr>
        <p:grpSp>
          <p:nvGrpSpPr>
            <p:cNvPr id="18" name="Group 17"/>
            <p:cNvGrpSpPr/>
            <p:nvPr/>
          </p:nvGrpSpPr>
          <p:grpSpPr>
            <a:xfrm>
              <a:off x="2835079" y="2167082"/>
              <a:ext cx="6052625" cy="5052909"/>
              <a:chOff x="-332543" y="-55559"/>
              <a:chExt cx="6052625" cy="505290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45807" y="2165717"/>
                <a:ext cx="1674275" cy="1936767"/>
                <a:chOff x="10016836" y="4329052"/>
                <a:chExt cx="1674275" cy="193676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60046">
                  <a:off x="10016836" y="4329052"/>
                  <a:ext cx="1674275" cy="193676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0891" y="5360934"/>
                  <a:ext cx="453185" cy="406248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543" y="-55559"/>
                <a:ext cx="5178188" cy="5052909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606035" y="4900619"/>
              <a:ext cx="1190857" cy="983629"/>
              <a:chOff x="7606035" y="4900619"/>
              <a:chExt cx="1190857" cy="9836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582247" y="5339622"/>
                <a:ext cx="459356" cy="4117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86"/>
              <a:stretch/>
            </p:blipFill>
            <p:spPr>
              <a:xfrm rot="4539391">
                <a:off x="7745682" y="5508366"/>
                <a:ext cx="339985" cy="4117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792581" y="5081491"/>
                <a:ext cx="614102" cy="5504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87311">
                <a:off x="8214592" y="4932420"/>
                <a:ext cx="614102" cy="550499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2" b="23426"/>
            <a:stretch/>
          </p:blipFill>
          <p:spPr>
            <a:xfrm rot="19435009">
              <a:off x="7929424" y="5265451"/>
              <a:ext cx="650781" cy="446131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 CẢM ƠN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2637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3721E3DF-8291-6A79-9897-6B177111DE8B}"/>
              </a:ext>
            </a:extLst>
          </p:cNvPr>
          <p:cNvSpPr/>
          <p:nvPr/>
        </p:nvSpPr>
        <p:spPr>
          <a:xfrm>
            <a:off x="3534770" y="1869743"/>
            <a:ext cx="4817660" cy="2634018"/>
          </a:xfrm>
          <a:prstGeom prst="rect">
            <a:avLst/>
          </a:prstGeom>
          <a:solidFill>
            <a:srgbClr val="E9F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xmlns="" id="{9DE58144-B2C9-5677-4FC2-97EE5321B50C}"/>
              </a:ext>
            </a:extLst>
          </p:cNvPr>
          <p:cNvGrpSpPr/>
          <p:nvPr/>
        </p:nvGrpSpPr>
        <p:grpSpPr>
          <a:xfrm>
            <a:off x="1775791" y="1423305"/>
            <a:ext cx="8640418" cy="5284570"/>
            <a:chOff x="4133327" y="8204395"/>
            <a:chExt cx="7210038" cy="5284570"/>
          </a:xfrm>
        </p:grpSpPr>
        <p:sp>
          <p:nvSpPr>
            <p:cNvPr id="9" name="TextBox 10">
              <a:extLst>
                <a:ext uri="{FF2B5EF4-FFF2-40B4-BE49-F238E27FC236}">
                  <a16:creationId xmlns:a16="http://schemas.microsoft.com/office/drawing/2014/main" xmlns="" id="{BA46B17E-7283-364B-7EB7-F58D4EA3CC97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527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8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TẠM BIỆT VÀ HẸN GẶP LẠI</a:t>
              </a: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xmlns="" id="{07D72DC1-F86D-5D39-DCB5-504151DB87AC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527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T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Ạ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M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 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B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I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Ệ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T 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V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À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 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H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Ẹ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N 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G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Ặ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P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 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L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Ạ</a:t>
              </a:r>
              <a:r>
                <a:rPr lang="en-US" sz="8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417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50DCC5A2-CF42-92B4-C8CA-78390B2ED521}"/>
              </a:ext>
            </a:extLst>
          </p:cNvPr>
          <p:cNvGrpSpPr/>
          <p:nvPr/>
        </p:nvGrpSpPr>
        <p:grpSpPr>
          <a:xfrm>
            <a:off x="508000" y="64636"/>
            <a:ext cx="11620049" cy="3364431"/>
            <a:chOff x="1598040" y="8204395"/>
            <a:chExt cx="9030655" cy="3364431"/>
          </a:xfrm>
        </p:grpSpPr>
        <p:sp>
          <p:nvSpPr>
            <p:cNvPr id="7" name="TextBox 9">
              <a:extLst>
                <a:ext uri="{FF2B5EF4-FFF2-40B4-BE49-F238E27FC236}">
                  <a16:creationId xmlns:a16="http://schemas.microsoft.com/office/drawing/2014/main" xmlns="" id="{48EB0322-CBAF-C032-BE6F-5B24062C7EDE}"/>
                </a:ext>
              </a:extLst>
            </p:cNvPr>
            <p:cNvSpPr txBox="1"/>
            <p:nvPr/>
          </p:nvSpPr>
          <p:spPr>
            <a:xfrm>
              <a:off x="4091700" y="8204395"/>
              <a:ext cx="6536995" cy="138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endParaRPr lang="en-US" sz="7200" b="1">
                <a:ln w="1905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xmlns="" id="{BC92A8C4-3BC5-D31F-D51E-262D053D1104}"/>
                </a:ext>
              </a:extLst>
            </p:cNvPr>
            <p:cNvSpPr txBox="1"/>
            <p:nvPr/>
          </p:nvSpPr>
          <p:spPr>
            <a:xfrm>
              <a:off x="1598040" y="8739397"/>
              <a:ext cx="8218993" cy="2829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A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I 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N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H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A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N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H </a:t>
              </a:r>
              <a:endParaRPr lang="en-US" sz="7200" b="1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endParaRPr>
            </a:p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7200" b="1" smtClean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A</a:t>
              </a:r>
              <a:r>
                <a:rPr lang="en-US" sz="7200" b="1" smtClean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I 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Đ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Ú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N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G</a:t>
              </a:r>
              <a:r>
                <a:rPr kumimoji="0" lang="en-US" sz="72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endParaRPr lang="en-US" sz="7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497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xmlns="" id="{8A7F8192-62A5-C840-0F74-BDF3943AF8C6}"/>
              </a:ext>
            </a:extLst>
          </p:cNvPr>
          <p:cNvSpPr/>
          <p:nvPr/>
        </p:nvSpPr>
        <p:spPr>
          <a:xfrm>
            <a:off x="2086621" y="2652095"/>
            <a:ext cx="8196342" cy="2904594"/>
          </a:xfrm>
          <a:prstGeom prst="roundRect">
            <a:avLst>
              <a:gd name="adj" fmla="val 50000"/>
            </a:avLst>
          </a:prstGeom>
          <a:solidFill>
            <a:srgbClr val="E8FFD1"/>
          </a:solidFill>
          <a:ln w="88900" cap="rnd" cmpd="thinThick">
            <a:solidFill>
              <a:srgbClr val="00B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innerShdw blurRad="127000">
              <a:prstClr val="black"/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5050"/>
                </a:solidFill>
              </a:rPr>
              <a:t>Muốn tính diện tích hình tam giác ta lấy độ dài đáy nhân với chiều cao (cùng một đơn vị đo) rồi chia cho 2.</a:t>
            </a:r>
          </a:p>
        </p:txBody>
      </p:sp>
      <p:grpSp>
        <p:nvGrpSpPr>
          <p:cNvPr id="6" name="Group 41">
            <a:extLst>
              <a:ext uri="{FF2B5EF4-FFF2-40B4-BE49-F238E27FC236}">
                <a16:creationId xmlns:a16="http://schemas.microsoft.com/office/drawing/2014/main" xmlns="" id="{5E5CA0C4-F54B-C46E-CF23-6C03A385B6A9}"/>
              </a:ext>
            </a:extLst>
          </p:cNvPr>
          <p:cNvGrpSpPr/>
          <p:nvPr/>
        </p:nvGrpSpPr>
        <p:grpSpPr>
          <a:xfrm>
            <a:off x="1069582" y="340242"/>
            <a:ext cx="10052836" cy="2174524"/>
            <a:chOff x="698086" y="215007"/>
            <a:chExt cx="10052836" cy="2174524"/>
          </a:xfrm>
        </p:grpSpPr>
        <p:sp>
          <p:nvSpPr>
            <p:cNvPr id="17" name="a">
              <a:extLst>
                <a:ext uri="{FF2B5EF4-FFF2-40B4-BE49-F238E27FC236}">
                  <a16:creationId xmlns:a16="http://schemas.microsoft.com/office/drawing/2014/main" xmlns="" id="{3C10D0C2-0817-4AD3-845B-85503906CEBE}"/>
                </a:ext>
              </a:extLst>
            </p:cNvPr>
            <p:cNvSpPr/>
            <p:nvPr/>
          </p:nvSpPr>
          <p:spPr>
            <a:xfrm>
              <a:off x="1342929" y="215007"/>
              <a:ext cx="8890929" cy="1923282"/>
            </a:xfrm>
            <a:prstGeom prst="roundRect">
              <a:avLst>
                <a:gd name="adj" fmla="val 9449"/>
              </a:avLst>
            </a:prstGeom>
            <a:solidFill>
              <a:srgbClr val="FFEFFF"/>
            </a:solidFill>
            <a:ln w="76200">
              <a:solidFill>
                <a:srgbClr val="FF0066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8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M</a:t>
              </a:r>
              <a:r>
                <a:rPr lang="vi-VN" sz="48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uốn tính diện tích của hình tam giác chúng ta làm như thế nào?</a:t>
              </a:r>
            </a:p>
          </p:txBody>
        </p:sp>
        <p:pic>
          <p:nvPicPr>
            <p:cNvPr id="18" name="Picture 31">
              <a:extLst>
                <a:ext uri="{FF2B5EF4-FFF2-40B4-BE49-F238E27FC236}">
                  <a16:creationId xmlns:a16="http://schemas.microsoft.com/office/drawing/2014/main" xmlns="" id="{0FAD0C9C-0065-CDB8-6F4C-9AF002DA9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62777">
              <a:off x="698086" y="1313405"/>
              <a:ext cx="1076126" cy="1076126"/>
            </a:xfrm>
            <a:prstGeom prst="rect">
              <a:avLst/>
            </a:prstGeom>
          </p:spPr>
        </p:pic>
        <p:pic>
          <p:nvPicPr>
            <p:cNvPr id="19" name="Picture 34">
              <a:extLst>
                <a:ext uri="{FF2B5EF4-FFF2-40B4-BE49-F238E27FC236}">
                  <a16:creationId xmlns:a16="http://schemas.microsoft.com/office/drawing/2014/main" xmlns="" id="{B21583B8-E979-5F94-AED7-71F51F747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6794" y="1176648"/>
              <a:ext cx="1034128" cy="1034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6655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27">
                <a:extLst>
                  <a:ext uri="{FF2B5EF4-FFF2-40B4-BE49-F238E27FC236}">
                    <a16:creationId xmlns:a16="http://schemas.microsoft.com/office/drawing/2014/main" xmlns="" id="{8A7F8192-62A5-C840-0F74-BDF3943AF8C6}"/>
                  </a:ext>
                </a:extLst>
              </p:cNvPr>
              <p:cNvSpPr/>
              <p:nvPr/>
            </p:nvSpPr>
            <p:spPr>
              <a:xfrm>
                <a:off x="2086621" y="2652095"/>
                <a:ext cx="8196342" cy="2904594"/>
              </a:xfrm>
              <a:prstGeom prst="roundRect">
                <a:avLst>
                  <a:gd name="adj" fmla="val 50000"/>
                </a:avLst>
              </a:prstGeom>
              <a:solidFill>
                <a:srgbClr val="E8FFD1"/>
              </a:solidFill>
              <a:ln w="88900" cap="rnd" cmpd="thinThick">
                <a:solidFill>
                  <a:srgbClr val="00B05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xmlns="" sd="1219033472">
                      <a:custGeom>
                        <a:avLst/>
                        <a:gdLst>
                          <a:gd name="connsiteX0" fmla="*/ 0 w 5400000"/>
                          <a:gd name="connsiteY0" fmla="*/ 450000 h 900000"/>
                          <a:gd name="connsiteX1" fmla="*/ 450000 w 5400000"/>
                          <a:gd name="connsiteY1" fmla="*/ 0 h 900000"/>
                          <a:gd name="connsiteX2" fmla="*/ 4950000 w 5400000"/>
                          <a:gd name="connsiteY2" fmla="*/ 0 h 900000"/>
                          <a:gd name="connsiteX3" fmla="*/ 5400000 w 5400000"/>
                          <a:gd name="connsiteY3" fmla="*/ 450000 h 900000"/>
                          <a:gd name="connsiteX4" fmla="*/ 5400000 w 5400000"/>
                          <a:gd name="connsiteY4" fmla="*/ 450000 h 900000"/>
                          <a:gd name="connsiteX5" fmla="*/ 4950000 w 5400000"/>
                          <a:gd name="connsiteY5" fmla="*/ 900000 h 900000"/>
                          <a:gd name="connsiteX6" fmla="*/ 450000 w 5400000"/>
                          <a:gd name="connsiteY6" fmla="*/ 900000 h 900000"/>
                          <a:gd name="connsiteX7" fmla="*/ 0 w 5400000"/>
                          <a:gd name="connsiteY7" fmla="*/ 450000 h 900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400000" h="900000" fill="none" extrusionOk="0">
                            <a:moveTo>
                              <a:pt x="0" y="450000"/>
                            </a:moveTo>
                            <a:cubicBezTo>
                              <a:pt x="-4340" y="160086"/>
                              <a:pt x="176732" y="34382"/>
                              <a:pt x="450000" y="0"/>
                            </a:cubicBezTo>
                            <a:cubicBezTo>
                              <a:pt x="1617756" y="-38581"/>
                              <a:pt x="3766908" y="63341"/>
                              <a:pt x="4950000" y="0"/>
                            </a:cubicBezTo>
                            <a:cubicBezTo>
                              <a:pt x="5152685" y="-7415"/>
                              <a:pt x="5418014" y="216204"/>
                              <a:pt x="5400000" y="450000"/>
                            </a:cubicBezTo>
                            <a:lnTo>
                              <a:pt x="5400000" y="450000"/>
                            </a:lnTo>
                            <a:cubicBezTo>
                              <a:pt x="5420681" y="729313"/>
                              <a:pt x="5198924" y="904103"/>
                              <a:pt x="4950000" y="900000"/>
                            </a:cubicBezTo>
                            <a:cubicBezTo>
                              <a:pt x="4498390" y="980982"/>
                              <a:pt x="2415186" y="972255"/>
                              <a:pt x="450000" y="900000"/>
                            </a:cubicBezTo>
                            <a:cubicBezTo>
                              <a:pt x="219287" y="884402"/>
                              <a:pt x="2991" y="684461"/>
                              <a:pt x="0" y="450000"/>
                            </a:cubicBezTo>
                            <a:close/>
                          </a:path>
                          <a:path w="5400000" h="900000" stroke="0" extrusionOk="0">
                            <a:moveTo>
                              <a:pt x="0" y="450000"/>
                            </a:moveTo>
                            <a:cubicBezTo>
                              <a:pt x="-7819" y="196649"/>
                              <a:pt x="197363" y="1542"/>
                              <a:pt x="450000" y="0"/>
                            </a:cubicBezTo>
                            <a:cubicBezTo>
                              <a:pt x="1972026" y="132882"/>
                              <a:pt x="3161765" y="-84951"/>
                              <a:pt x="4950000" y="0"/>
                            </a:cubicBezTo>
                            <a:cubicBezTo>
                              <a:pt x="5177572" y="20464"/>
                              <a:pt x="5394754" y="230466"/>
                              <a:pt x="5400000" y="450000"/>
                            </a:cubicBezTo>
                            <a:lnTo>
                              <a:pt x="5400000" y="450000"/>
                            </a:lnTo>
                            <a:cubicBezTo>
                              <a:pt x="5366583" y="680245"/>
                              <a:pt x="5218585" y="909583"/>
                              <a:pt x="4950000" y="900000"/>
                            </a:cubicBezTo>
                            <a:cubicBezTo>
                              <a:pt x="3884479" y="949533"/>
                              <a:pt x="2061751" y="914809"/>
                              <a:pt x="450000" y="900000"/>
                            </a:cubicBezTo>
                            <a:cubicBezTo>
                              <a:pt x="168972" y="895023"/>
                              <a:pt x="-15307" y="712940"/>
                              <a:pt x="0" y="4500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innerShdw blurRad="127000">
                  <a:prstClr val="black"/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360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40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a</m:t>
                        </m:r>
                        <m:r>
                          <a:rPr lang="en-US" sz="440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x</m:t>
                        </m:r>
                        <m:r>
                          <a:rPr lang="en-US" sz="440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h</m:t>
                        </m:r>
                      </m:num>
                      <m:den>
                        <m:r>
                          <a:rPr lang="en-US" sz="440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>
                  <a:solidFill>
                    <a:srgbClr val="FF0000"/>
                  </a:solidFill>
                  <a:latin typeface="UTM Avo" panose="02040603050506020204" pitchFamily="18" charset="0"/>
                  <a:cs typeface="Times New Roman" pitchFamily="18" charset="0"/>
                </a:endParaRPr>
              </a:p>
              <a:p>
                <a:pPr lvl="0"/>
                <a:r>
                  <a:rPr lang="vi-VN" sz="280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                  </a:t>
                </a:r>
              </a:p>
              <a:p>
                <a:pPr lvl="0"/>
                <a:r>
                  <a:rPr lang="vi-VN" sz="280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                 Trong đó: </a:t>
                </a:r>
                <a:r>
                  <a:rPr lang="en-US" sz="280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S là diện tích</a:t>
                </a:r>
                <a:endParaRPr lang="vi-VN" sz="2800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endParaRPr>
              </a:p>
              <a:p>
                <a:pPr lvl="0" algn="ctr"/>
                <a:r>
                  <a:rPr lang="vi-VN" sz="280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                     </a:t>
                </a:r>
                <a:r>
                  <a:rPr lang="en-US" sz="280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a là độ dài đáy </a:t>
                </a:r>
                <a:endParaRPr lang="vi-VN" sz="2800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endParaRPr>
              </a:p>
              <a:p>
                <a:pPr lvl="0" algn="ctr"/>
                <a:r>
                  <a:rPr lang="vi-VN" sz="280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                   </a:t>
                </a:r>
                <a:r>
                  <a:rPr lang="en-US" sz="280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h là chiều cao</a:t>
                </a:r>
                <a:endParaRPr lang="en-US" sz="2400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27">
                <a:extLst>
                  <a:ext uri="{FF2B5EF4-FFF2-40B4-BE49-F238E27FC236}">
                    <a16:creationId xmlns:a16="http://schemas.microsoft.com/office/drawing/2014/main" id="{8A7F8192-62A5-C840-0F74-BDF3943AF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621" y="2652095"/>
                <a:ext cx="8196342" cy="2904594"/>
              </a:xfrm>
              <a:prstGeom prst="roundRect">
                <a:avLst>
                  <a:gd name="adj" fmla="val 50000"/>
                </a:avLst>
              </a:prstGeom>
              <a:blipFill>
                <a:blip r:embed="rId5"/>
                <a:stretch>
                  <a:fillRect b="-1623"/>
                </a:stretch>
              </a:blipFill>
              <a:ln w="88900" cap="rnd" cmpd="thinThick">
                <a:solidFill>
                  <a:srgbClr val="00B05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5400000"/>
                          <a:gd name="connsiteY0" fmla="*/ 450000 h 900000"/>
                          <a:gd name="connsiteX1" fmla="*/ 450000 w 5400000"/>
                          <a:gd name="connsiteY1" fmla="*/ 0 h 900000"/>
                          <a:gd name="connsiteX2" fmla="*/ 4950000 w 5400000"/>
                          <a:gd name="connsiteY2" fmla="*/ 0 h 900000"/>
                          <a:gd name="connsiteX3" fmla="*/ 5400000 w 5400000"/>
                          <a:gd name="connsiteY3" fmla="*/ 450000 h 900000"/>
                          <a:gd name="connsiteX4" fmla="*/ 5400000 w 5400000"/>
                          <a:gd name="connsiteY4" fmla="*/ 450000 h 900000"/>
                          <a:gd name="connsiteX5" fmla="*/ 4950000 w 5400000"/>
                          <a:gd name="connsiteY5" fmla="*/ 900000 h 900000"/>
                          <a:gd name="connsiteX6" fmla="*/ 450000 w 5400000"/>
                          <a:gd name="connsiteY6" fmla="*/ 900000 h 900000"/>
                          <a:gd name="connsiteX7" fmla="*/ 0 w 5400000"/>
                          <a:gd name="connsiteY7" fmla="*/ 450000 h 900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400000" h="900000" fill="none" extrusionOk="0">
                            <a:moveTo>
                              <a:pt x="0" y="450000"/>
                            </a:moveTo>
                            <a:cubicBezTo>
                              <a:pt x="-4340" y="160086"/>
                              <a:pt x="176732" y="34382"/>
                              <a:pt x="450000" y="0"/>
                            </a:cubicBezTo>
                            <a:cubicBezTo>
                              <a:pt x="1617756" y="-38581"/>
                              <a:pt x="3766908" y="63341"/>
                              <a:pt x="4950000" y="0"/>
                            </a:cubicBezTo>
                            <a:cubicBezTo>
                              <a:pt x="5152685" y="-7415"/>
                              <a:pt x="5418014" y="216204"/>
                              <a:pt x="5400000" y="450000"/>
                            </a:cubicBezTo>
                            <a:lnTo>
                              <a:pt x="5400000" y="450000"/>
                            </a:lnTo>
                            <a:cubicBezTo>
                              <a:pt x="5420681" y="729313"/>
                              <a:pt x="5198924" y="904103"/>
                              <a:pt x="4950000" y="900000"/>
                            </a:cubicBezTo>
                            <a:cubicBezTo>
                              <a:pt x="4498390" y="980982"/>
                              <a:pt x="2415186" y="972255"/>
                              <a:pt x="450000" y="900000"/>
                            </a:cubicBezTo>
                            <a:cubicBezTo>
                              <a:pt x="219287" y="884402"/>
                              <a:pt x="2991" y="684461"/>
                              <a:pt x="0" y="450000"/>
                            </a:cubicBezTo>
                            <a:close/>
                          </a:path>
                          <a:path w="5400000" h="900000" stroke="0" extrusionOk="0">
                            <a:moveTo>
                              <a:pt x="0" y="450000"/>
                            </a:moveTo>
                            <a:cubicBezTo>
                              <a:pt x="-7819" y="196649"/>
                              <a:pt x="197363" y="1542"/>
                              <a:pt x="450000" y="0"/>
                            </a:cubicBezTo>
                            <a:cubicBezTo>
                              <a:pt x="1972026" y="132882"/>
                              <a:pt x="3161765" y="-84951"/>
                              <a:pt x="4950000" y="0"/>
                            </a:cubicBezTo>
                            <a:cubicBezTo>
                              <a:pt x="5177572" y="20464"/>
                              <a:pt x="5394754" y="230466"/>
                              <a:pt x="5400000" y="450000"/>
                            </a:cubicBezTo>
                            <a:lnTo>
                              <a:pt x="5400000" y="450000"/>
                            </a:lnTo>
                            <a:cubicBezTo>
                              <a:pt x="5366583" y="680245"/>
                              <a:pt x="5218585" y="909583"/>
                              <a:pt x="4950000" y="900000"/>
                            </a:cubicBezTo>
                            <a:cubicBezTo>
                              <a:pt x="3884479" y="949533"/>
                              <a:pt x="2061751" y="914809"/>
                              <a:pt x="450000" y="900000"/>
                            </a:cubicBezTo>
                            <a:cubicBezTo>
                              <a:pt x="168972" y="895023"/>
                              <a:pt x="-15307" y="712940"/>
                              <a:pt x="0" y="4500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innerShdw blurRad="127000">
                  <a:prstClr val="black"/>
                </a:innerShdw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41">
            <a:extLst>
              <a:ext uri="{FF2B5EF4-FFF2-40B4-BE49-F238E27FC236}">
                <a16:creationId xmlns:a16="http://schemas.microsoft.com/office/drawing/2014/main" xmlns="" id="{5E5CA0C4-F54B-C46E-CF23-6C03A385B6A9}"/>
              </a:ext>
            </a:extLst>
          </p:cNvPr>
          <p:cNvGrpSpPr/>
          <p:nvPr/>
        </p:nvGrpSpPr>
        <p:grpSpPr>
          <a:xfrm>
            <a:off x="1069582" y="340242"/>
            <a:ext cx="10052836" cy="2174524"/>
            <a:chOff x="698086" y="215007"/>
            <a:chExt cx="10052836" cy="2174524"/>
          </a:xfrm>
        </p:grpSpPr>
        <p:sp>
          <p:nvSpPr>
            <p:cNvPr id="17" name="a">
              <a:extLst>
                <a:ext uri="{FF2B5EF4-FFF2-40B4-BE49-F238E27FC236}">
                  <a16:creationId xmlns:a16="http://schemas.microsoft.com/office/drawing/2014/main" xmlns="" id="{3C10D0C2-0817-4AD3-845B-85503906CEBE}"/>
                </a:ext>
              </a:extLst>
            </p:cNvPr>
            <p:cNvSpPr/>
            <p:nvPr/>
          </p:nvSpPr>
          <p:spPr>
            <a:xfrm>
              <a:off x="1342929" y="215007"/>
              <a:ext cx="8890929" cy="1923282"/>
            </a:xfrm>
            <a:prstGeom prst="roundRect">
              <a:avLst>
                <a:gd name="adj" fmla="val 9449"/>
              </a:avLst>
            </a:prstGeom>
            <a:solidFill>
              <a:srgbClr val="FFEFFF"/>
            </a:solidFill>
            <a:ln w="76200">
              <a:solidFill>
                <a:srgbClr val="FF0066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9713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 công thức tính diện tích hình tam giác.</a:t>
              </a: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31">
              <a:extLst>
                <a:ext uri="{FF2B5EF4-FFF2-40B4-BE49-F238E27FC236}">
                  <a16:creationId xmlns:a16="http://schemas.microsoft.com/office/drawing/2014/main" xmlns="" id="{0FAD0C9C-0065-CDB8-6F4C-9AF002DA9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562777">
              <a:off x="698086" y="1313405"/>
              <a:ext cx="1076126" cy="1076126"/>
            </a:xfrm>
            <a:prstGeom prst="rect">
              <a:avLst/>
            </a:prstGeom>
          </p:spPr>
        </p:pic>
        <p:pic>
          <p:nvPicPr>
            <p:cNvPr id="19" name="Picture 34">
              <a:extLst>
                <a:ext uri="{FF2B5EF4-FFF2-40B4-BE49-F238E27FC236}">
                  <a16:creationId xmlns:a16="http://schemas.microsoft.com/office/drawing/2014/main" xmlns="" id="{B21583B8-E979-5F94-AED7-71F51F747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6794" y="1176648"/>
              <a:ext cx="1034128" cy="1034128"/>
            </a:xfrm>
            <a:prstGeom prst="rect">
              <a:avLst/>
            </a:prstGeom>
          </p:spPr>
        </p:pic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xmlns="" id="{4233DBCD-E633-3119-3E3E-8AB3463DE1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77593" y="3610820"/>
            <a:ext cx="2883446" cy="3063420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xmlns="" id="{65852E15-708A-8D4A-21AF-3D7936A369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90604" y="3846208"/>
            <a:ext cx="2414267" cy="30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028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27">
                <a:extLst>
                  <a:ext uri="{FF2B5EF4-FFF2-40B4-BE49-F238E27FC236}">
                    <a16:creationId xmlns:a16="http://schemas.microsoft.com/office/drawing/2014/main" xmlns="" id="{8A7F8192-62A5-C840-0F74-BDF3943AF8C6}"/>
                  </a:ext>
                </a:extLst>
              </p:cNvPr>
              <p:cNvSpPr/>
              <p:nvPr/>
            </p:nvSpPr>
            <p:spPr>
              <a:xfrm>
                <a:off x="2086621" y="2652095"/>
                <a:ext cx="8196342" cy="2904594"/>
              </a:xfrm>
              <a:prstGeom prst="roundRect">
                <a:avLst>
                  <a:gd name="adj" fmla="val 50000"/>
                </a:avLst>
              </a:prstGeom>
              <a:solidFill>
                <a:srgbClr val="E8FFD1"/>
              </a:solidFill>
              <a:ln w="88900" cap="rnd" cmpd="thinThick">
                <a:solidFill>
                  <a:srgbClr val="00B05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xmlns="" sd="1219033472">
                      <a:custGeom>
                        <a:avLst/>
                        <a:gdLst>
                          <a:gd name="connsiteX0" fmla="*/ 0 w 5400000"/>
                          <a:gd name="connsiteY0" fmla="*/ 450000 h 900000"/>
                          <a:gd name="connsiteX1" fmla="*/ 450000 w 5400000"/>
                          <a:gd name="connsiteY1" fmla="*/ 0 h 900000"/>
                          <a:gd name="connsiteX2" fmla="*/ 4950000 w 5400000"/>
                          <a:gd name="connsiteY2" fmla="*/ 0 h 900000"/>
                          <a:gd name="connsiteX3" fmla="*/ 5400000 w 5400000"/>
                          <a:gd name="connsiteY3" fmla="*/ 450000 h 900000"/>
                          <a:gd name="connsiteX4" fmla="*/ 5400000 w 5400000"/>
                          <a:gd name="connsiteY4" fmla="*/ 450000 h 900000"/>
                          <a:gd name="connsiteX5" fmla="*/ 4950000 w 5400000"/>
                          <a:gd name="connsiteY5" fmla="*/ 900000 h 900000"/>
                          <a:gd name="connsiteX6" fmla="*/ 450000 w 5400000"/>
                          <a:gd name="connsiteY6" fmla="*/ 900000 h 900000"/>
                          <a:gd name="connsiteX7" fmla="*/ 0 w 5400000"/>
                          <a:gd name="connsiteY7" fmla="*/ 450000 h 900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400000" h="900000" fill="none" extrusionOk="0">
                            <a:moveTo>
                              <a:pt x="0" y="450000"/>
                            </a:moveTo>
                            <a:cubicBezTo>
                              <a:pt x="-4340" y="160086"/>
                              <a:pt x="176732" y="34382"/>
                              <a:pt x="450000" y="0"/>
                            </a:cubicBezTo>
                            <a:cubicBezTo>
                              <a:pt x="1617756" y="-38581"/>
                              <a:pt x="3766908" y="63341"/>
                              <a:pt x="4950000" y="0"/>
                            </a:cubicBezTo>
                            <a:cubicBezTo>
                              <a:pt x="5152685" y="-7415"/>
                              <a:pt x="5418014" y="216204"/>
                              <a:pt x="5400000" y="450000"/>
                            </a:cubicBezTo>
                            <a:lnTo>
                              <a:pt x="5400000" y="450000"/>
                            </a:lnTo>
                            <a:cubicBezTo>
                              <a:pt x="5420681" y="729313"/>
                              <a:pt x="5198924" y="904103"/>
                              <a:pt x="4950000" y="900000"/>
                            </a:cubicBezTo>
                            <a:cubicBezTo>
                              <a:pt x="4498390" y="980982"/>
                              <a:pt x="2415186" y="972255"/>
                              <a:pt x="450000" y="900000"/>
                            </a:cubicBezTo>
                            <a:cubicBezTo>
                              <a:pt x="219287" y="884402"/>
                              <a:pt x="2991" y="684461"/>
                              <a:pt x="0" y="450000"/>
                            </a:cubicBezTo>
                            <a:close/>
                          </a:path>
                          <a:path w="5400000" h="900000" stroke="0" extrusionOk="0">
                            <a:moveTo>
                              <a:pt x="0" y="450000"/>
                            </a:moveTo>
                            <a:cubicBezTo>
                              <a:pt x="-7819" y="196649"/>
                              <a:pt x="197363" y="1542"/>
                              <a:pt x="450000" y="0"/>
                            </a:cubicBezTo>
                            <a:cubicBezTo>
                              <a:pt x="1972026" y="132882"/>
                              <a:pt x="3161765" y="-84951"/>
                              <a:pt x="4950000" y="0"/>
                            </a:cubicBezTo>
                            <a:cubicBezTo>
                              <a:pt x="5177572" y="20464"/>
                              <a:pt x="5394754" y="230466"/>
                              <a:pt x="5400000" y="450000"/>
                            </a:cubicBezTo>
                            <a:lnTo>
                              <a:pt x="5400000" y="450000"/>
                            </a:lnTo>
                            <a:cubicBezTo>
                              <a:pt x="5366583" y="680245"/>
                              <a:pt x="5218585" y="909583"/>
                              <a:pt x="4950000" y="900000"/>
                            </a:cubicBezTo>
                            <a:cubicBezTo>
                              <a:pt x="3884479" y="949533"/>
                              <a:pt x="2061751" y="914809"/>
                              <a:pt x="450000" y="900000"/>
                            </a:cubicBezTo>
                            <a:cubicBezTo>
                              <a:pt x="168972" y="895023"/>
                              <a:pt x="-15307" y="712940"/>
                              <a:pt x="0" y="4500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innerShdw blurRad="127000">
                  <a:prstClr val="black"/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kumimoji="0" lang="en-US" sz="6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5</m:t>
                        </m:r>
                        <m:r>
                          <a:rPr kumimoji="0" lang="en-US" sz="66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66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  <m:t>x</m:t>
                        </m:r>
                        <m:r>
                          <a:rPr kumimoji="0" lang="en-US" sz="66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  <m:t> </m:t>
                        </m:r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en-US" sz="66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= 7,5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                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27">
                <a:extLst>
                  <a:ext uri="{FF2B5EF4-FFF2-40B4-BE49-F238E27FC236}">
                    <a16:creationId xmlns:a16="http://schemas.microsoft.com/office/drawing/2014/main" id="{8A7F8192-62A5-C840-0F74-BDF3943AF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621" y="2652095"/>
                <a:ext cx="8196342" cy="2904594"/>
              </a:xfrm>
              <a:prstGeom prst="roundRect">
                <a:avLst>
                  <a:gd name="adj" fmla="val 50000"/>
                </a:avLst>
              </a:prstGeom>
              <a:blipFill>
                <a:blip r:embed="rId5"/>
                <a:stretch>
                  <a:fillRect/>
                </a:stretch>
              </a:blipFill>
              <a:ln w="88900" cap="rnd" cmpd="thinThick">
                <a:solidFill>
                  <a:srgbClr val="00B050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5400000"/>
                          <a:gd name="connsiteY0" fmla="*/ 450000 h 900000"/>
                          <a:gd name="connsiteX1" fmla="*/ 450000 w 5400000"/>
                          <a:gd name="connsiteY1" fmla="*/ 0 h 900000"/>
                          <a:gd name="connsiteX2" fmla="*/ 4950000 w 5400000"/>
                          <a:gd name="connsiteY2" fmla="*/ 0 h 900000"/>
                          <a:gd name="connsiteX3" fmla="*/ 5400000 w 5400000"/>
                          <a:gd name="connsiteY3" fmla="*/ 450000 h 900000"/>
                          <a:gd name="connsiteX4" fmla="*/ 5400000 w 5400000"/>
                          <a:gd name="connsiteY4" fmla="*/ 450000 h 900000"/>
                          <a:gd name="connsiteX5" fmla="*/ 4950000 w 5400000"/>
                          <a:gd name="connsiteY5" fmla="*/ 900000 h 900000"/>
                          <a:gd name="connsiteX6" fmla="*/ 450000 w 5400000"/>
                          <a:gd name="connsiteY6" fmla="*/ 900000 h 900000"/>
                          <a:gd name="connsiteX7" fmla="*/ 0 w 5400000"/>
                          <a:gd name="connsiteY7" fmla="*/ 450000 h 900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400000" h="900000" fill="none" extrusionOk="0">
                            <a:moveTo>
                              <a:pt x="0" y="450000"/>
                            </a:moveTo>
                            <a:cubicBezTo>
                              <a:pt x="-4340" y="160086"/>
                              <a:pt x="176732" y="34382"/>
                              <a:pt x="450000" y="0"/>
                            </a:cubicBezTo>
                            <a:cubicBezTo>
                              <a:pt x="1617756" y="-38581"/>
                              <a:pt x="3766908" y="63341"/>
                              <a:pt x="4950000" y="0"/>
                            </a:cubicBezTo>
                            <a:cubicBezTo>
                              <a:pt x="5152685" y="-7415"/>
                              <a:pt x="5418014" y="216204"/>
                              <a:pt x="5400000" y="450000"/>
                            </a:cubicBezTo>
                            <a:lnTo>
                              <a:pt x="5400000" y="450000"/>
                            </a:lnTo>
                            <a:cubicBezTo>
                              <a:pt x="5420681" y="729313"/>
                              <a:pt x="5198924" y="904103"/>
                              <a:pt x="4950000" y="900000"/>
                            </a:cubicBezTo>
                            <a:cubicBezTo>
                              <a:pt x="4498390" y="980982"/>
                              <a:pt x="2415186" y="972255"/>
                              <a:pt x="450000" y="900000"/>
                            </a:cubicBezTo>
                            <a:cubicBezTo>
                              <a:pt x="219287" y="884402"/>
                              <a:pt x="2991" y="684461"/>
                              <a:pt x="0" y="450000"/>
                            </a:cubicBezTo>
                            <a:close/>
                          </a:path>
                          <a:path w="5400000" h="900000" stroke="0" extrusionOk="0">
                            <a:moveTo>
                              <a:pt x="0" y="450000"/>
                            </a:moveTo>
                            <a:cubicBezTo>
                              <a:pt x="-7819" y="196649"/>
                              <a:pt x="197363" y="1542"/>
                              <a:pt x="450000" y="0"/>
                            </a:cubicBezTo>
                            <a:cubicBezTo>
                              <a:pt x="1972026" y="132882"/>
                              <a:pt x="3161765" y="-84951"/>
                              <a:pt x="4950000" y="0"/>
                            </a:cubicBezTo>
                            <a:cubicBezTo>
                              <a:pt x="5177572" y="20464"/>
                              <a:pt x="5394754" y="230466"/>
                              <a:pt x="5400000" y="450000"/>
                            </a:cubicBezTo>
                            <a:lnTo>
                              <a:pt x="5400000" y="450000"/>
                            </a:lnTo>
                            <a:cubicBezTo>
                              <a:pt x="5366583" y="680245"/>
                              <a:pt x="5218585" y="909583"/>
                              <a:pt x="4950000" y="900000"/>
                            </a:cubicBezTo>
                            <a:cubicBezTo>
                              <a:pt x="3884479" y="949533"/>
                              <a:pt x="2061751" y="914809"/>
                              <a:pt x="450000" y="900000"/>
                            </a:cubicBezTo>
                            <a:cubicBezTo>
                              <a:pt x="168972" y="895023"/>
                              <a:pt x="-15307" y="712940"/>
                              <a:pt x="0" y="4500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innerShdw blurRad="127000">
                  <a:prstClr val="black"/>
                </a:innerShdw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41">
            <a:extLst>
              <a:ext uri="{FF2B5EF4-FFF2-40B4-BE49-F238E27FC236}">
                <a16:creationId xmlns:a16="http://schemas.microsoft.com/office/drawing/2014/main" xmlns="" id="{5E5CA0C4-F54B-C46E-CF23-6C03A385B6A9}"/>
              </a:ext>
            </a:extLst>
          </p:cNvPr>
          <p:cNvGrpSpPr/>
          <p:nvPr/>
        </p:nvGrpSpPr>
        <p:grpSpPr>
          <a:xfrm>
            <a:off x="744901" y="447282"/>
            <a:ext cx="10655961" cy="2174524"/>
            <a:chOff x="698086" y="215007"/>
            <a:chExt cx="10655961" cy="2174524"/>
          </a:xfrm>
        </p:grpSpPr>
        <p:sp>
          <p:nvSpPr>
            <p:cNvPr id="17" name="a">
              <a:extLst>
                <a:ext uri="{FF2B5EF4-FFF2-40B4-BE49-F238E27FC236}">
                  <a16:creationId xmlns:a16="http://schemas.microsoft.com/office/drawing/2014/main" xmlns="" id="{3C10D0C2-0817-4AD3-845B-85503906CEBE}"/>
                </a:ext>
              </a:extLst>
            </p:cNvPr>
            <p:cNvSpPr/>
            <p:nvPr/>
          </p:nvSpPr>
          <p:spPr>
            <a:xfrm>
              <a:off x="1342929" y="215007"/>
              <a:ext cx="9289906" cy="1923282"/>
            </a:xfrm>
            <a:prstGeom prst="roundRect">
              <a:avLst>
                <a:gd name="adj" fmla="val 9449"/>
              </a:avLst>
            </a:prstGeom>
            <a:solidFill>
              <a:srgbClr val="FFEFFF"/>
            </a:solidFill>
            <a:ln w="76200">
              <a:solidFill>
                <a:srgbClr val="FF0066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9713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 diện tích hình tam giác có độ dài </a:t>
              </a:r>
              <a:r>
                <a:rPr kumimoji="0" lang="fr-FR" sz="4800" b="1" i="0" u="none" strike="noStrike" kern="1200" cap="none" spc="0" normalizeH="0" baseline="0" noProof="0">
                  <a:ln>
                    <a:noFill/>
                  </a:ln>
                  <a:solidFill>
                    <a:srgbClr val="E9713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đáy là 5 m và chiều cao là 3 m.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9713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31">
              <a:extLst>
                <a:ext uri="{FF2B5EF4-FFF2-40B4-BE49-F238E27FC236}">
                  <a16:creationId xmlns:a16="http://schemas.microsoft.com/office/drawing/2014/main" xmlns="" id="{0FAD0C9C-0065-CDB8-6F4C-9AF002DA9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562777">
              <a:off x="698086" y="1313405"/>
              <a:ext cx="1076126" cy="1076126"/>
            </a:xfrm>
            <a:prstGeom prst="rect">
              <a:avLst/>
            </a:prstGeom>
          </p:spPr>
        </p:pic>
        <p:pic>
          <p:nvPicPr>
            <p:cNvPr id="19" name="Picture 34">
              <a:extLst>
                <a:ext uri="{FF2B5EF4-FFF2-40B4-BE49-F238E27FC236}">
                  <a16:creationId xmlns:a16="http://schemas.microsoft.com/office/drawing/2014/main" xmlns="" id="{B21583B8-E979-5F94-AED7-71F51F747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19919" y="1297575"/>
              <a:ext cx="1034128" cy="1034128"/>
            </a:xfrm>
            <a:prstGeom prst="rect">
              <a:avLst/>
            </a:prstGeom>
          </p:spPr>
        </p:pic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xmlns="" id="{4233DBCD-E633-3119-3E3E-8AB3463DE1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77593" y="3610820"/>
            <a:ext cx="2883446" cy="3063420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xmlns="" id="{65852E15-708A-8D4A-21AF-3D7936A369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90604" y="3846208"/>
            <a:ext cx="2414267" cy="30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053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DBD5CD-5FE8-C26A-92C8-888B46FF5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106" y="1036112"/>
            <a:ext cx="8449788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0281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E322A8BA-D3EA-EA0D-770D-F419524A651B}"/>
              </a:ext>
            </a:extLst>
          </p:cNvPr>
          <p:cNvSpPr/>
          <p:nvPr/>
        </p:nvSpPr>
        <p:spPr>
          <a:xfrm>
            <a:off x="516834" y="294587"/>
            <a:ext cx="11118575" cy="6132717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32">
            <a:extLst>
              <a:ext uri="{FF2B5EF4-FFF2-40B4-BE49-F238E27FC236}">
                <a16:creationId xmlns:a16="http://schemas.microsoft.com/office/drawing/2014/main" xmlns="" id="{0D461C72-D0F4-3A7B-78A2-37EC5A01D202}"/>
              </a:ext>
            </a:extLst>
          </p:cNvPr>
          <p:cNvGrpSpPr/>
          <p:nvPr/>
        </p:nvGrpSpPr>
        <p:grpSpPr>
          <a:xfrm>
            <a:off x="797419" y="695104"/>
            <a:ext cx="815521" cy="743279"/>
            <a:chOff x="5316826" y="3157935"/>
            <a:chExt cx="1226525" cy="1189938"/>
          </a:xfrm>
        </p:grpSpPr>
        <p:grpSp>
          <p:nvGrpSpPr>
            <p:cNvPr id="8" name="组合 41">
              <a:extLst>
                <a:ext uri="{FF2B5EF4-FFF2-40B4-BE49-F238E27FC236}">
                  <a16:creationId xmlns:a16="http://schemas.microsoft.com/office/drawing/2014/main" xmlns="" id="{E4CE8787-967B-890A-3FFC-9E9C0F31F9DE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0" name="椭圆 42">
                <a:extLst>
                  <a:ext uri="{FF2B5EF4-FFF2-40B4-BE49-F238E27FC236}">
                    <a16:creationId xmlns:a16="http://schemas.microsoft.com/office/drawing/2014/main" xmlns="" id="{241EB051-8CF7-BAA6-AC72-2FF812021F4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cs typeface="+mn-ea"/>
                  <a:sym typeface="+mn-lt"/>
                </a:endParaRPr>
              </a:p>
            </p:txBody>
          </p:sp>
          <p:grpSp>
            <p:nvGrpSpPr>
              <p:cNvPr id="11" name="组合 44">
                <a:extLst>
                  <a:ext uri="{FF2B5EF4-FFF2-40B4-BE49-F238E27FC236}">
                    <a16:creationId xmlns:a16="http://schemas.microsoft.com/office/drawing/2014/main" xmlns="" id="{94CAAF38-9CD2-1C27-BDBA-9EC20AEC6082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2" name="椭圆 46">
                  <a:extLst>
                    <a:ext uri="{FF2B5EF4-FFF2-40B4-BE49-F238E27FC236}">
                      <a16:creationId xmlns:a16="http://schemas.microsoft.com/office/drawing/2014/main" xmlns="" id="{723897F4-D017-CB75-C664-DB1BFA4A23B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椭圆 47">
                  <a:extLst>
                    <a:ext uri="{FF2B5EF4-FFF2-40B4-BE49-F238E27FC236}">
                      <a16:creationId xmlns:a16="http://schemas.microsoft.com/office/drawing/2014/main" xmlns="" id="{CF95C3E5-49C6-1D1E-842C-5E4BD05237E5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弧形 48">
                  <a:extLst>
                    <a:ext uri="{FF2B5EF4-FFF2-40B4-BE49-F238E27FC236}">
                      <a16:creationId xmlns:a16="http://schemas.microsoft.com/office/drawing/2014/main" xmlns="" id="{8FE1D731-41AD-9E22-3ADB-DCE90A5594F7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弧形 49">
                  <a:extLst>
                    <a:ext uri="{FF2B5EF4-FFF2-40B4-BE49-F238E27FC236}">
                      <a16:creationId xmlns:a16="http://schemas.microsoft.com/office/drawing/2014/main" xmlns="" id="{0983285E-DFCA-FA63-695A-E9746643D0B4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" name="文本框 57">
              <a:extLst>
                <a:ext uri="{FF2B5EF4-FFF2-40B4-BE49-F238E27FC236}">
                  <a16:creationId xmlns:a16="http://schemas.microsoft.com/office/drawing/2014/main" xmlns="" id="{6724B10A-7960-6280-1327-C800E65A4B38}"/>
                </a:ext>
              </a:extLst>
            </p:cNvPr>
            <p:cNvSpPr txBox="1"/>
            <p:nvPr/>
          </p:nvSpPr>
          <p:spPr>
            <a:xfrm>
              <a:off x="5475428" y="3318949"/>
              <a:ext cx="938315" cy="83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01A9A45-97AA-8727-2A47-08AA5E3955A9}"/>
              </a:ext>
            </a:extLst>
          </p:cNvPr>
          <p:cNvSpPr txBox="1"/>
          <p:nvPr/>
        </p:nvSpPr>
        <p:spPr>
          <a:xfrm>
            <a:off x="1659056" y="666540"/>
            <a:ext cx="971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/>
              <a:t>Tính diện tích hình tam giác có độ dài đáy là a và chiều cao là h.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xmlns="" id="{A1D3A892-C386-5E6F-4E64-AB45ADFECE1F}"/>
              </a:ext>
            </a:extLst>
          </p:cNvPr>
          <p:cNvSpPr txBox="1"/>
          <p:nvPr/>
        </p:nvSpPr>
        <p:spPr>
          <a:xfrm>
            <a:off x="1782510" y="4904537"/>
            <a:ext cx="80223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latin typeface="UTM Edwardian" panose="02040603050506020204" pitchFamily="18" charset="0"/>
              </a:rPr>
              <a:t>Thảo luận nhóm đôi</a:t>
            </a:r>
          </a:p>
        </p:txBody>
      </p:sp>
      <p:pic>
        <p:nvPicPr>
          <p:cNvPr id="42" name="Picture 33">
            <a:extLst>
              <a:ext uri="{FF2B5EF4-FFF2-40B4-BE49-F238E27FC236}">
                <a16:creationId xmlns:a16="http://schemas.microsoft.com/office/drawing/2014/main" xmlns="" id="{A3C3667B-946A-71FA-0F13-A77BA4A90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607530" y="4954697"/>
            <a:ext cx="1221609" cy="1274169"/>
          </a:xfrm>
          <a:prstGeom prst="rect">
            <a:avLst/>
          </a:prstGeom>
        </p:spPr>
      </p:pic>
      <p:pic>
        <p:nvPicPr>
          <p:cNvPr id="43" name="Picture 34">
            <a:extLst>
              <a:ext uri="{FF2B5EF4-FFF2-40B4-BE49-F238E27FC236}">
                <a16:creationId xmlns:a16="http://schemas.microsoft.com/office/drawing/2014/main" xmlns="" id="{1D15974D-29DE-42A4-16DF-177D05F2A1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7300" y="4991131"/>
            <a:ext cx="1221609" cy="1259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5">
                <a:extLst>
                  <a:ext uri="{FF2B5EF4-FFF2-40B4-BE49-F238E27FC236}">
                    <a16:creationId xmlns:a16="http://schemas.microsoft.com/office/drawing/2014/main" xmlns="" id="{5E2D17C7-DC79-85D8-011B-6212F0EF70F8}"/>
                  </a:ext>
                </a:extLst>
              </p:cNvPr>
              <p:cNvSpPr txBox="1"/>
              <p:nvPr/>
            </p:nvSpPr>
            <p:spPr>
              <a:xfrm>
                <a:off x="1254908" y="1987368"/>
                <a:ext cx="9712349" cy="227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4000" b="1">
                    <a:solidFill>
                      <a:srgbClr val="FF0000"/>
                    </a:solidFill>
                  </a:rPr>
                  <a:t>a) </a:t>
                </a:r>
                <a:r>
                  <a:rPr lang="pt-BR" sz="4000" b="1">
                    <a:solidFill>
                      <a:schemeClr val="tx1"/>
                    </a:solidFill>
                  </a:rPr>
                  <a:t>a = 0,6 dm; h = 1,4 dm. </a:t>
                </a:r>
              </a:p>
              <a:p>
                <a:pPr algn="just"/>
                <a:endParaRPr lang="pt-BR" sz="4000" b="1">
                  <a:solidFill>
                    <a:schemeClr val="tx1"/>
                  </a:solidFill>
                </a:endParaRPr>
              </a:p>
              <a:p>
                <a:pPr algn="just"/>
                <a:r>
                  <a:rPr lang="pt-BR" sz="4000" b="1">
                    <a:solidFill>
                      <a:schemeClr val="tx1"/>
                    </a:solidFill>
                  </a:rPr>
                  <a:t>				</a:t>
                </a:r>
                <a:r>
                  <a:rPr lang="pt-BR" sz="4000" b="1">
                    <a:solidFill>
                      <a:srgbClr val="FF0000"/>
                    </a:solidFill>
                  </a:rPr>
                  <a:t>b) </a:t>
                </a:r>
                <a:r>
                  <a:rPr lang="pt-BR" sz="4000" b="1">
                    <a:solidFill>
                      <a:schemeClr val="tx1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sz="4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pt-BR" sz="4000" b="1">
                    <a:solidFill>
                      <a:schemeClr val="tx1"/>
                    </a:solidFill>
                  </a:rPr>
                  <a:t>cm; 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den>
                    </m:f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pt-BR" sz="4000" b="1">
                    <a:solidFill>
                      <a:schemeClr val="tx1"/>
                    </a:solidFill>
                  </a:rPr>
                  <a:t>cm.</a:t>
                </a:r>
                <a:endParaRPr lang="en-US" sz="40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Hộp Văn bản 15">
                <a:extLst>
                  <a:ext uri="{FF2B5EF4-FFF2-40B4-BE49-F238E27FC236}">
                    <a16:creationId xmlns:a16="http://schemas.microsoft.com/office/drawing/2014/main" id="{5E2D17C7-DC79-85D8-011B-6212F0EF7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908" y="1987368"/>
                <a:ext cx="9712349" cy="2279535"/>
              </a:xfrm>
              <a:prstGeom prst="rect">
                <a:avLst/>
              </a:prstGeom>
              <a:blipFill>
                <a:blip r:embed="rId5"/>
                <a:stretch>
                  <a:fillRect l="-2260" t="-4813" b="-4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8746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xmlns="" id="{CC6D6BD2-739C-5785-88E9-DBE4EA9A68C0}"/>
              </a:ext>
            </a:extLst>
          </p:cNvPr>
          <p:cNvSpPr/>
          <p:nvPr/>
        </p:nvSpPr>
        <p:spPr>
          <a:xfrm>
            <a:off x="503582" y="546379"/>
            <a:ext cx="11118575" cy="5848502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282AB68F-28D5-0F06-04A9-16A0E77D5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3" b="26815"/>
          <a:stretch/>
        </p:blipFill>
        <p:spPr>
          <a:xfrm>
            <a:off x="5952625" y="2794880"/>
            <a:ext cx="3519050" cy="360000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819090C4-2A08-2948-CE95-B36F44A4B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73" b="26815"/>
          <a:stretch/>
        </p:blipFill>
        <p:spPr>
          <a:xfrm>
            <a:off x="2112687" y="2794883"/>
            <a:ext cx="3519050" cy="3599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AAA2C8-51D8-6B32-1F27-AE5EAEFB3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0649"/>
            <a:ext cx="12192000" cy="26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1023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292</TotalTime>
  <Words>767</Words>
  <Application>Microsoft Office PowerPoint</Application>
  <PresentationFormat>Custom</PresentationFormat>
  <Paragraphs>91</Paragraphs>
  <Slides>29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Arial</vt:lpstr>
      <vt:lpstr>LNTH-LuoLuoNotangYuanTi 1</vt:lpstr>
      <vt:lpstr>微软雅黑</vt:lpstr>
      <vt:lpstr>SVN-ARCO Typography</vt:lpstr>
      <vt:lpstr>UTM Avo</vt:lpstr>
      <vt:lpstr>Cambria Math</vt:lpstr>
      <vt:lpstr>iCiel Pony</vt:lpstr>
      <vt:lpstr>Calibri</vt:lpstr>
      <vt:lpstr>UTM Cookies</vt:lpstr>
      <vt:lpstr>UTM Showcard</vt:lpstr>
      <vt:lpstr>Tahoma</vt:lpstr>
      <vt:lpstr>iCiel Cadena</vt:lpstr>
      <vt:lpstr>Aptos Display</vt:lpstr>
      <vt:lpstr>UTM Edwardian</vt:lpstr>
      <vt:lpstr>Wingdings</vt:lpstr>
      <vt:lpstr>等线</vt:lpstr>
      <vt:lpstr>Times New Roman</vt:lpstr>
      <vt:lpstr>Coiny</vt:lpstr>
      <vt:lpstr>UTM Isadora</vt:lpstr>
      <vt:lpstr>Aptos</vt:lpstr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</cp:revision>
  <dcterms:created xsi:type="dcterms:W3CDTF">2023-08-25T12:45:53Z</dcterms:created>
  <dcterms:modified xsi:type="dcterms:W3CDTF">2024-11-21T08:41:40Z</dcterms:modified>
</cp:coreProperties>
</file>