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358" r:id="rId2"/>
    <p:sldId id="336" r:id="rId3"/>
    <p:sldId id="337" r:id="rId4"/>
    <p:sldId id="339" r:id="rId5"/>
    <p:sldId id="340" r:id="rId6"/>
    <p:sldId id="332" r:id="rId7"/>
    <p:sldId id="343" r:id="rId8"/>
    <p:sldId id="344" r:id="rId9"/>
    <p:sldId id="350" r:id="rId10"/>
    <p:sldId id="318" r:id="rId11"/>
    <p:sldId id="345" r:id="rId12"/>
    <p:sldId id="346" r:id="rId13"/>
    <p:sldId id="347" r:id="rId14"/>
    <p:sldId id="348" r:id="rId15"/>
    <p:sldId id="349" r:id="rId16"/>
    <p:sldId id="321" r:id="rId17"/>
    <p:sldId id="322" r:id="rId18"/>
    <p:sldId id="334" r:id="rId19"/>
    <p:sldId id="325" r:id="rId20"/>
    <p:sldId id="352" r:id="rId21"/>
    <p:sldId id="353" r:id="rId22"/>
    <p:sldId id="354" r:id="rId23"/>
    <p:sldId id="351" r:id="rId24"/>
    <p:sldId id="355" r:id="rId25"/>
    <p:sldId id="335" r:id="rId26"/>
    <p:sldId id="328" r:id="rId27"/>
    <p:sldId id="330" r:id="rId28"/>
    <p:sldId id="356" r:id="rId29"/>
  </p:sldIdLst>
  <p:sldSz cx="12192000" cy="6858000"/>
  <p:notesSz cx="6858000" cy="9144000"/>
  <p:embeddedFontLst>
    <p:embeddedFont>
      <p:font typeface="Cambria Math" pitchFamily="18" charset="0"/>
      <p:regular r:id="rId31"/>
    </p:embeddedFont>
    <p:embeddedFont>
      <p:font typeface="Calibri" pitchFamily="34" charset="0"/>
      <p:regular r:id="rId32"/>
      <p:bold r:id="rId33"/>
      <p:italic r:id="rId34"/>
      <p:boldItalic r:id="rId35"/>
    </p:embeddedFont>
    <p:embeddedFont>
      <p:font typeface=".VnArial" pitchFamily="34" charset="0"/>
      <p:regular r:id="rId36"/>
      <p:bold r:id="rId37"/>
      <p:italic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6"/>
    <a:srgbClr val="BED62F"/>
    <a:srgbClr val="FFC87A"/>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7064" autoAdjust="0"/>
  </p:normalViewPr>
  <p:slideViewPr>
    <p:cSldViewPr snapToGrid="0" showGuides="1">
      <p:cViewPr>
        <p:scale>
          <a:sx n="125" d="100"/>
          <a:sy n="125" d="100"/>
        </p:scale>
        <p:origin x="-7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5" name="页脚占位符 4">
            <a:extLst>
              <a:ext uri="{FF2B5EF4-FFF2-40B4-BE49-F238E27FC236}">
                <a16:creationId xmlns:a16="http://schemas.microsoft.com/office/drawing/2014/main" xmlns=""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xmlns=""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xmlns=""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xmlns=""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8" name="页脚占位符 7">
            <a:extLst>
              <a:ext uri="{FF2B5EF4-FFF2-40B4-BE49-F238E27FC236}">
                <a16:creationId xmlns:a16="http://schemas.microsoft.com/office/drawing/2014/main" xmlns=""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4" name="页脚占位符 3">
            <a:extLst>
              <a:ext uri="{FF2B5EF4-FFF2-40B4-BE49-F238E27FC236}">
                <a16:creationId xmlns:a16="http://schemas.microsoft.com/office/drawing/2014/main" xmlns=""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3" name="页脚占位符 2">
            <a:extLst>
              <a:ext uri="{FF2B5EF4-FFF2-40B4-BE49-F238E27FC236}">
                <a16:creationId xmlns:a16="http://schemas.microsoft.com/office/drawing/2014/main" xmlns=""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6" name="页脚占位符 5">
            <a:extLst>
              <a:ext uri="{FF2B5EF4-FFF2-40B4-BE49-F238E27FC236}">
                <a16:creationId xmlns:a16="http://schemas.microsoft.com/office/drawing/2014/main" xmlns=""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2024/11/21</a:t>
            </a:fld>
            <a:endParaRPr lang="zh-CN" altLang="en-US"/>
          </a:p>
        </p:txBody>
      </p:sp>
      <p:sp>
        <p:nvSpPr>
          <p:cNvPr id="6" name="页脚占位符 5">
            <a:extLst>
              <a:ext uri="{FF2B5EF4-FFF2-40B4-BE49-F238E27FC236}">
                <a16:creationId xmlns:a16="http://schemas.microsoft.com/office/drawing/2014/main" xmlns=""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8EAA55E4-14B1-36DB-4A06-A011D03B61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2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1804" y="503853"/>
            <a:ext cx="11047445" cy="2308324"/>
          </a:xfrm>
          <a:prstGeom prst="rect">
            <a:avLst/>
          </a:prstGeom>
          <a:noFill/>
        </p:spPr>
        <p:txBody>
          <a:bodyPr wrap="square" rtlCol="0">
            <a:spAutoFit/>
          </a:bodyPr>
          <a:lstStyle/>
          <a:p>
            <a:pPr algn="ctr"/>
            <a:r>
              <a:rPr lang="en-US" sz="4800" b="1" smtClean="0">
                <a:latin typeface="Times New Roman" pitchFamily="18" charset="0"/>
                <a:cs typeface="Times New Roman" pitchFamily="18" charset="0"/>
              </a:rPr>
              <a:t>Thứ năm, </a:t>
            </a:r>
            <a:r>
              <a:rPr lang="en-US" sz="4800" b="1" smtClean="0">
                <a:latin typeface="Times New Roman" pitchFamily="18" charset="0"/>
                <a:cs typeface="Times New Roman" pitchFamily="18" charset="0"/>
              </a:rPr>
              <a:t>ngày </a:t>
            </a:r>
            <a:r>
              <a:rPr lang="en-US" sz="4800" b="1" smtClean="0">
                <a:latin typeface="Times New Roman" pitchFamily="18" charset="0"/>
                <a:cs typeface="Times New Roman" pitchFamily="18" charset="0"/>
              </a:rPr>
              <a:t>12 </a:t>
            </a:r>
            <a:r>
              <a:rPr lang="en-US" sz="4800" b="1" smtClean="0">
                <a:latin typeface="Times New Roman" pitchFamily="18" charset="0"/>
                <a:cs typeface="Times New Roman" pitchFamily="18" charset="0"/>
              </a:rPr>
              <a:t>tháng 12 năm 2024</a:t>
            </a:r>
          </a:p>
          <a:p>
            <a:pPr algn="ctr"/>
            <a:r>
              <a:rPr lang="en-US" sz="4800" b="1" u="sng" smtClean="0">
                <a:latin typeface="Times New Roman" pitchFamily="18" charset="0"/>
                <a:cs typeface="Times New Roman" pitchFamily="18" charset="0"/>
              </a:rPr>
              <a:t>Toán</a:t>
            </a:r>
          </a:p>
          <a:p>
            <a:pPr algn="ctr"/>
            <a:r>
              <a:rPr lang="en-US" sz="4800" b="1" smtClean="0">
                <a:solidFill>
                  <a:srgbClr val="FF0000"/>
                </a:solidFill>
                <a:latin typeface="Times New Roman" pitchFamily="18" charset="0"/>
                <a:cs typeface="Times New Roman" pitchFamily="18" charset="0"/>
              </a:rPr>
              <a:t>Diện tích hình </a:t>
            </a:r>
            <a:r>
              <a:rPr lang="en-US" sz="4800" b="1" smtClean="0">
                <a:solidFill>
                  <a:srgbClr val="FF0000"/>
                </a:solidFill>
                <a:latin typeface="Times New Roman" pitchFamily="18" charset="0"/>
                <a:cs typeface="Times New Roman" pitchFamily="18" charset="0"/>
              </a:rPr>
              <a:t>tam giác</a:t>
            </a:r>
            <a:endParaRPr lang="en-US" sz="4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42654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2BC1E6F-06A5-4586-BD3C-29DBED9A74F0}"/>
              </a:ext>
            </a:extLst>
          </p:cNvPr>
          <p:cNvGrpSpPr/>
          <p:nvPr/>
        </p:nvGrpSpPr>
        <p:grpSpPr>
          <a:xfrm>
            <a:off x="6096000" y="2107701"/>
            <a:ext cx="3531552" cy="1902942"/>
            <a:chOff x="7315756" y="3787515"/>
            <a:chExt cx="3531552" cy="1902942"/>
          </a:xfrm>
          <a:solidFill>
            <a:srgbClr val="FFFCD6"/>
          </a:solidFill>
        </p:grpSpPr>
        <p:grpSp>
          <p:nvGrpSpPr>
            <p:cNvPr id="5" name="Group 3">
              <a:extLst>
                <a:ext uri="{FF2B5EF4-FFF2-40B4-BE49-F238E27FC236}">
                  <a16:creationId xmlns:a16="http://schemas.microsoft.com/office/drawing/2014/main" xmlns="" id="{7B15F01C-BAAC-47FE-9F26-65D16B2D905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xmlns=""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0" name="Line 5">
                <a:extLst>
                  <a:ext uri="{FF2B5EF4-FFF2-40B4-BE49-F238E27FC236}">
                    <a16:creationId xmlns:a16="http://schemas.microsoft.com/office/drawing/2014/main" xmlns=""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30">
              <a:extLst>
                <a:ext uri="{FF2B5EF4-FFF2-40B4-BE49-F238E27FC236}">
                  <a16:creationId xmlns:a16="http://schemas.microsoft.com/office/drawing/2014/main" xmlns="" id="{0FCF3A92-7CAF-4E55-9681-54E578570893}"/>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xmlns=""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Line 32">
                <a:extLst>
                  <a:ext uri="{FF2B5EF4-FFF2-40B4-BE49-F238E27FC236}">
                    <a16:creationId xmlns:a16="http://schemas.microsoft.com/office/drawing/2014/main" xmlns=""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11" name="Right Triangle 10">
            <a:extLst>
              <a:ext uri="{FF2B5EF4-FFF2-40B4-BE49-F238E27FC236}">
                <a16:creationId xmlns:a16="http://schemas.microsoft.com/office/drawing/2014/main" xmlns="" id="{96BB9218-F41F-48DE-9DCB-75717381EFA8}"/>
              </a:ext>
            </a:extLst>
          </p:cNvPr>
          <p:cNvSpPr/>
          <p:nvPr/>
        </p:nvSpPr>
        <p:spPr>
          <a:xfrm>
            <a:off x="3315438" y="2139919"/>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ight Triangle 11">
            <a:extLst>
              <a:ext uri="{FF2B5EF4-FFF2-40B4-BE49-F238E27FC236}">
                <a16:creationId xmlns:a16="http://schemas.microsoft.com/office/drawing/2014/main" xmlns="" id="{D761D377-D52C-4117-99F4-1ED8E4C2D49B}"/>
              </a:ext>
            </a:extLst>
          </p:cNvPr>
          <p:cNvSpPr/>
          <p:nvPr/>
        </p:nvSpPr>
        <p:spPr>
          <a:xfrm flipH="1">
            <a:off x="1590871" y="2174455"/>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ight Triangle 12">
            <a:extLst>
              <a:ext uri="{FF2B5EF4-FFF2-40B4-BE49-F238E27FC236}">
                <a16:creationId xmlns:a16="http://schemas.microsoft.com/office/drawing/2014/main" xmlns="" id="{7D762109-C085-4EBD-A59B-3DE26FE3EC11}"/>
              </a:ext>
            </a:extLst>
          </p:cNvPr>
          <p:cNvSpPr/>
          <p:nvPr/>
        </p:nvSpPr>
        <p:spPr>
          <a:xfrm flipH="1" flipV="1">
            <a:off x="7246130" y="2106750"/>
            <a:ext cx="2392875" cy="1904843"/>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ight Triangle 13">
            <a:extLst>
              <a:ext uri="{FF2B5EF4-FFF2-40B4-BE49-F238E27FC236}">
                <a16:creationId xmlns:a16="http://schemas.microsoft.com/office/drawing/2014/main" xmlns="" id="{6F84C6B1-D047-41C5-806B-07D98605E15B}"/>
              </a:ext>
            </a:extLst>
          </p:cNvPr>
          <p:cNvSpPr/>
          <p:nvPr/>
        </p:nvSpPr>
        <p:spPr>
          <a:xfrm flipV="1">
            <a:off x="6096000" y="2112711"/>
            <a:ext cx="1115242" cy="1868407"/>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 Box 28">
            <a:extLst>
              <a:ext uri="{FF2B5EF4-FFF2-40B4-BE49-F238E27FC236}">
                <a16:creationId xmlns:a16="http://schemas.microsoft.com/office/drawing/2014/main" xmlns="" id="{4EE7CBDE-5E2E-4373-975B-F914828CFAAA}"/>
              </a:ext>
            </a:extLst>
          </p:cNvPr>
          <p:cNvSpPr txBox="1">
            <a:spLocks noChangeArrowheads="1"/>
          </p:cNvSpPr>
          <p:nvPr/>
        </p:nvSpPr>
        <p:spPr bwMode="auto">
          <a:xfrm>
            <a:off x="7186359" y="4042861"/>
            <a:ext cx="8370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6 cm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
        <p:nvSpPr>
          <p:cNvPr id="21" name="Text Box 27">
            <a:extLst>
              <a:ext uri="{FF2B5EF4-FFF2-40B4-BE49-F238E27FC236}">
                <a16:creationId xmlns:a16="http://schemas.microsoft.com/office/drawing/2014/main" xmlns="" id="{46127D64-0460-489E-A8A9-4930E2502D0C}"/>
              </a:ext>
            </a:extLst>
          </p:cNvPr>
          <p:cNvSpPr txBox="1">
            <a:spLocks noChangeArrowheads="1"/>
          </p:cNvSpPr>
          <p:nvPr/>
        </p:nvSpPr>
        <p:spPr bwMode="auto">
          <a:xfrm rot="16200000">
            <a:off x="7158626" y="2818774"/>
            <a:ext cx="837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4 cm</a:t>
            </a: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58714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29C1F6-E5DE-D7DA-4952-5EAE4BEE6C6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657753C0-6BAD-90F9-836C-BC858304622F}"/>
                  </a:ext>
                </a:extLst>
              </p:cNvPr>
              <p:cNvSpPr txBox="1"/>
              <p:nvPr/>
            </p:nvSpPr>
            <p:spPr>
              <a:xfrm>
                <a:off x="5389416" y="885741"/>
                <a:ext cx="5937842" cy="2265044"/>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Diện tích hình tam giác bằng </a:t>
                </a:r>
                <a14:m>
                  <m:oMath xmlns:m="http://schemas.openxmlformats.org/officeDocument/2006/math">
                    <m:f>
                      <m:fPr>
                        <m:ctrlPr>
                          <a:rPr lang="vi-VN" sz="3200" i="1" smtClean="0">
                            <a:solidFill>
                              <a:prstClr val="black"/>
                            </a:solidFill>
                            <a:latin typeface="Cambria Math"/>
                            <a:cs typeface="Arial" panose="020B0604020202020204" pitchFamily="34" charset="0"/>
                          </a:rPr>
                        </m:ctrlPr>
                      </m:fPr>
                      <m:num>
                        <m:r>
                          <a:rPr lang="en-US" sz="3200" b="0" i="1" smtClean="0">
                            <a:solidFill>
                              <a:prstClr val="black"/>
                            </a:solidFill>
                            <a:latin typeface="Cambria Math" panose="02040503050406030204" pitchFamily="18" charset="0"/>
                            <a:cs typeface="Arial" panose="020B0604020202020204" pitchFamily="34" charset="0"/>
                          </a:rPr>
                          <m:t>1</m:t>
                        </m:r>
                      </m:num>
                      <m:den>
                        <m:r>
                          <a:rPr lang="en-US" sz="3200" b="0" i="1" smtClean="0">
                            <a:solidFill>
                              <a:prstClr val="black"/>
                            </a:solidFill>
                            <a:latin typeface="Cambria Math" panose="02040503050406030204" pitchFamily="18" charset="0"/>
                            <a:cs typeface="Arial" panose="020B0604020202020204" pitchFamily="34" charset="0"/>
                          </a:rPr>
                          <m:t>2</m:t>
                        </m:r>
                      </m:den>
                    </m:f>
                  </m:oMath>
                </a14:m>
                <a:r>
                  <a:rPr lang="vi-VN" sz="3200">
                    <a:solidFill>
                      <a:prstClr val="black"/>
                    </a:solidFill>
                    <a:cs typeface="Arial" panose="020B0604020202020204" pitchFamily="34" charset="0"/>
                  </a:rPr>
                  <a:t>  diện tích</a:t>
                </a:r>
                <a:r>
                  <a:rPr lang="en-US" sz="3200">
                    <a:solidFill>
                      <a:prstClr val="black"/>
                    </a:solidFill>
                    <a:cs typeface="Arial" panose="020B0604020202020204" pitchFamily="34" charset="0"/>
                  </a:rPr>
                  <a:t> </a:t>
                </a:r>
                <a:r>
                  <a:rPr lang="vi-VN" sz="3200">
                    <a:solidFill>
                      <a:prstClr val="black"/>
                    </a:solidFill>
                    <a:cs typeface="Arial" panose="020B0604020202020204" pitchFamily="34" charset="0"/>
                  </a:rPr>
                  <a:t>hình chữ nhật (vì hai hình tam giác bằng nha</a:t>
                </a:r>
                <a:r>
                  <a:rPr lang="en-US" sz="3200">
                    <a:solidFill>
                      <a:prstClr val="black"/>
                    </a:solidFill>
                    <a:cs typeface="Arial" panose="020B0604020202020204" pitchFamily="34" charset="0"/>
                  </a:rPr>
                  <a:t>u </a:t>
                </a:r>
                <a:r>
                  <a:rPr lang="vi-VN" sz="3200">
                    <a:solidFill>
                      <a:prstClr val="black"/>
                    </a:solidFill>
                    <a:cs typeface="Arial" panose="020B0604020202020204" pitchFamily="34" charset="0"/>
                  </a:rPr>
                  <a:t>ghép thành một hình chữ nhật).</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657753C0-6BAD-90F9-836C-BC858304622F}"/>
                  </a:ext>
                </a:extLst>
              </p:cNvPr>
              <p:cNvSpPr txBox="1">
                <a:spLocks noRot="1" noChangeAspect="1" noMove="1" noResize="1" noEditPoints="1" noAdjustHandles="1" noChangeArrowheads="1" noChangeShapeType="1" noTextEdit="1"/>
              </p:cNvSpPr>
              <p:nvPr/>
            </p:nvSpPr>
            <p:spPr>
              <a:xfrm>
                <a:off x="5389416" y="885741"/>
                <a:ext cx="5937842" cy="2265044"/>
              </a:xfrm>
              <a:prstGeom prst="rect">
                <a:avLst/>
              </a:prstGeom>
              <a:blipFill>
                <a:blip r:embed="rId2"/>
                <a:stretch>
                  <a:fillRect l="-2567" r="-6468" b="-779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38544C24-6FB1-7B3A-08E2-B66F2BBCD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926" y="607055"/>
            <a:ext cx="4548940" cy="3225053"/>
          </a:xfrm>
          <a:prstGeom prst="rect">
            <a:avLst/>
          </a:prstGeom>
        </p:spPr>
      </p:pic>
      <p:sp>
        <p:nvSpPr>
          <p:cNvPr id="10" name="TextBox 9">
            <a:extLst>
              <a:ext uri="{FF2B5EF4-FFF2-40B4-BE49-F238E27FC236}">
                <a16:creationId xmlns:a16="http://schemas.microsoft.com/office/drawing/2014/main" xmlns="" id="{982FEF4B-AB53-83AE-C2A1-C81AA376EFA4}"/>
              </a:ext>
            </a:extLst>
          </p:cNvPr>
          <p:cNvSpPr txBox="1"/>
          <p:nvPr/>
        </p:nvSpPr>
        <p:spPr>
          <a:xfrm>
            <a:off x="7215783" y="3039359"/>
            <a:ext cx="2285108" cy="584775"/>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6 × 4 = 24</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95C8D8AE-1853-C77B-7F18-A678816A535B}"/>
                  </a:ext>
                </a:extLst>
              </p:cNvPr>
              <p:cNvSpPr txBox="1"/>
              <p:nvPr/>
            </p:nvSpPr>
            <p:spPr>
              <a:xfrm>
                <a:off x="5175611" y="3713864"/>
                <a:ext cx="6888818" cy="584775"/>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Diện tích hình chữ nhật là 24 </a:t>
                </a:r>
                <a14:m>
                  <m:oMath xmlns:m="http://schemas.openxmlformats.org/officeDocument/2006/math">
                    <m:sSup>
                      <m:sSupPr>
                        <m:ctrlPr>
                          <a:rPr lang="vi-VN" sz="3200" i="1" smtClean="0">
                            <a:solidFill>
                              <a:prstClr val="black"/>
                            </a:solidFill>
                            <a:latin typeface="Cambria Math"/>
                            <a:cs typeface="Arial" panose="020B0604020202020204" pitchFamily="34" charset="0"/>
                          </a:rPr>
                        </m:ctrlPr>
                      </m:sSupPr>
                      <m:e>
                        <m:r>
                          <a:rPr lang="en-US" sz="3200" b="0" i="1" smtClean="0">
                            <a:solidFill>
                              <a:prstClr val="black"/>
                            </a:solidFill>
                            <a:latin typeface="Cambria Math" panose="02040503050406030204" pitchFamily="18" charset="0"/>
                            <a:cs typeface="Arial" panose="020B0604020202020204" pitchFamily="34" charset="0"/>
                          </a:rPr>
                          <m:t>𝑐𝑚</m:t>
                        </m:r>
                      </m:e>
                      <m:sup>
                        <m:r>
                          <a:rPr lang="en-US" sz="3200" b="0" i="1" smtClean="0">
                            <a:solidFill>
                              <a:prstClr val="black"/>
                            </a:solidFill>
                            <a:latin typeface="Cambria Math" panose="02040503050406030204" pitchFamily="18" charset="0"/>
                            <a:cs typeface="Arial" panose="020B0604020202020204" pitchFamily="34" charset="0"/>
                          </a:rPr>
                          <m:t>2</m:t>
                        </m:r>
                      </m:sup>
                    </m:sSup>
                  </m:oMath>
                </a14:m>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1" name="TextBox 10">
                <a:extLst>
                  <a:ext uri="{FF2B5EF4-FFF2-40B4-BE49-F238E27FC236}">
                    <a16:creationId xmlns:a16="http://schemas.microsoft.com/office/drawing/2014/main" id="{95C8D8AE-1853-C77B-7F18-A678816A535B}"/>
                  </a:ext>
                </a:extLst>
              </p:cNvPr>
              <p:cNvSpPr txBox="1">
                <a:spLocks noRot="1" noChangeAspect="1" noMove="1" noResize="1" noEditPoints="1" noAdjustHandles="1" noChangeArrowheads="1" noChangeShapeType="1" noTextEdit="1"/>
              </p:cNvSpPr>
              <p:nvPr/>
            </p:nvSpPr>
            <p:spPr>
              <a:xfrm>
                <a:off x="5175611" y="3713864"/>
                <a:ext cx="6888818" cy="584775"/>
              </a:xfrm>
              <a:prstGeom prst="rect">
                <a:avLst/>
              </a:prstGeom>
              <a:blipFill>
                <a:blip r:embed="rId4"/>
                <a:stretch>
                  <a:fillRect l="-2212" t="-13542" b="-333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44E37A40-3D93-7524-3190-528D88D7067F}"/>
              </a:ext>
            </a:extLst>
          </p:cNvPr>
          <p:cNvSpPr txBox="1"/>
          <p:nvPr/>
        </p:nvSpPr>
        <p:spPr>
          <a:xfrm>
            <a:off x="7214998" y="4298639"/>
            <a:ext cx="2285893" cy="584775"/>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24 : 2 = 12</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991B2AAE-20A1-7EB7-7744-9615DCB13BB5}"/>
                  </a:ext>
                </a:extLst>
              </p:cNvPr>
              <p:cNvSpPr txBox="1"/>
              <p:nvPr/>
            </p:nvSpPr>
            <p:spPr>
              <a:xfrm>
                <a:off x="5303182" y="5021496"/>
                <a:ext cx="6888818" cy="584775"/>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Diện tích hình tam giác là 12 </a:t>
                </a:r>
                <a14:m>
                  <m:oMath xmlns:m="http://schemas.openxmlformats.org/officeDocument/2006/math">
                    <m:sSup>
                      <m:sSupPr>
                        <m:ctrlPr>
                          <a:rPr lang="vi-VN" sz="3200" i="1">
                            <a:solidFill>
                              <a:prstClr val="black"/>
                            </a:solidFill>
                            <a:latin typeface="Cambria Math"/>
                            <a:cs typeface="Arial" panose="020B0604020202020204" pitchFamily="34" charset="0"/>
                          </a:rPr>
                        </m:ctrlPr>
                      </m:sSupPr>
                      <m:e>
                        <m:r>
                          <a:rPr lang="en-US" sz="3200" i="1">
                            <a:solidFill>
                              <a:prstClr val="black"/>
                            </a:solidFill>
                            <a:latin typeface="Cambria Math" panose="02040503050406030204" pitchFamily="18" charset="0"/>
                            <a:cs typeface="Arial" panose="020B0604020202020204" pitchFamily="34" charset="0"/>
                          </a:rPr>
                          <m:t>𝑐𝑚</m:t>
                        </m:r>
                      </m:e>
                      <m:sup>
                        <m:r>
                          <a:rPr lang="en-US" sz="3200" i="1">
                            <a:solidFill>
                              <a:prstClr val="black"/>
                            </a:solidFill>
                            <a:latin typeface="Cambria Math" panose="02040503050406030204" pitchFamily="18" charset="0"/>
                            <a:cs typeface="Arial" panose="020B0604020202020204" pitchFamily="34" charset="0"/>
                          </a:rPr>
                          <m:t>2</m:t>
                        </m:r>
                      </m:sup>
                    </m:sSup>
                  </m:oMath>
                </a14:m>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3" name="TextBox 12">
                <a:extLst>
                  <a:ext uri="{FF2B5EF4-FFF2-40B4-BE49-F238E27FC236}">
                    <a16:creationId xmlns:a16="http://schemas.microsoft.com/office/drawing/2014/main" id="{991B2AAE-20A1-7EB7-7744-9615DCB13BB5}"/>
                  </a:ext>
                </a:extLst>
              </p:cNvPr>
              <p:cNvSpPr txBox="1">
                <a:spLocks noRot="1" noChangeAspect="1" noMove="1" noResize="1" noEditPoints="1" noAdjustHandles="1" noChangeArrowheads="1" noChangeShapeType="1" noTextEdit="1"/>
              </p:cNvSpPr>
              <p:nvPr/>
            </p:nvSpPr>
            <p:spPr>
              <a:xfrm>
                <a:off x="5303182" y="5021496"/>
                <a:ext cx="6888818" cy="584775"/>
              </a:xfrm>
              <a:prstGeom prst="rect">
                <a:avLst/>
              </a:prstGeom>
              <a:blipFill>
                <a:blip r:embed="rId5"/>
                <a:stretch>
                  <a:fillRect l="-2301"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512446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29C1F6-E5DE-D7DA-4952-5EAE4BEE6C6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657753C0-6BAD-90F9-836C-BC858304622F}"/>
              </a:ext>
            </a:extLst>
          </p:cNvPr>
          <p:cNvSpPr txBox="1"/>
          <p:nvPr/>
        </p:nvSpPr>
        <p:spPr>
          <a:xfrm>
            <a:off x="5389416" y="1208511"/>
            <a:ext cx="5937842" cy="1077218"/>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Trong phép tính 24 : 2 = 12; 24 là kết qu</a:t>
            </a:r>
            <a:r>
              <a:rPr lang="en-US" sz="3200">
                <a:solidFill>
                  <a:prstClr val="black"/>
                </a:solidFill>
                <a:cs typeface="Arial" panose="020B0604020202020204" pitchFamily="34" charset="0"/>
              </a:rPr>
              <a:t>ả </a:t>
            </a:r>
            <a:r>
              <a:rPr lang="vi-VN" sz="3200">
                <a:solidFill>
                  <a:prstClr val="black"/>
                </a:solidFill>
                <a:cs typeface="Arial" panose="020B0604020202020204" pitchFamily="34" charset="0"/>
              </a:rPr>
              <a:t>của phép tính nào?</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xmlns="" id="{38544C24-6FB1-7B3A-08E2-B66F2BBCD1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926" y="607055"/>
            <a:ext cx="4548940" cy="3225053"/>
          </a:xfrm>
          <a:prstGeom prst="rect">
            <a:avLst/>
          </a:prstGeom>
        </p:spPr>
      </p:pic>
      <p:sp>
        <p:nvSpPr>
          <p:cNvPr id="10" name="TextBox 9">
            <a:extLst>
              <a:ext uri="{FF2B5EF4-FFF2-40B4-BE49-F238E27FC236}">
                <a16:creationId xmlns:a16="http://schemas.microsoft.com/office/drawing/2014/main" xmlns="" id="{982FEF4B-AB53-83AE-C2A1-C81AA376EFA4}"/>
              </a:ext>
            </a:extLst>
          </p:cNvPr>
          <p:cNvSpPr txBox="1"/>
          <p:nvPr/>
        </p:nvSpPr>
        <p:spPr>
          <a:xfrm>
            <a:off x="7398915" y="2600958"/>
            <a:ext cx="228510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 4 = 24</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991B2AAE-20A1-7EB7-7744-9615DCB13BB5}"/>
              </a:ext>
            </a:extLst>
          </p:cNvPr>
          <p:cNvSpPr txBox="1"/>
          <p:nvPr/>
        </p:nvSpPr>
        <p:spPr>
          <a:xfrm>
            <a:off x="5389416" y="3704092"/>
            <a:ext cx="6304106" cy="2062103"/>
          </a:xfrm>
          <a:prstGeom prst="rect">
            <a:avLst/>
          </a:prstGeom>
          <a:noFill/>
        </p:spPr>
        <p:txBody>
          <a:bodyPr wrap="square" rtlCol="0">
            <a:spAutoFit/>
          </a:bodyPr>
          <a:lstStyle/>
          <a:p>
            <a:pPr lvl="0" algn="just"/>
            <a:r>
              <a:rPr lang="vi-VN" sz="3200">
                <a:solidFill>
                  <a:prstClr val="black"/>
                </a:solidFill>
                <a:cs typeface="Arial" panose="020B0604020202020204" pitchFamily="34" charset="0"/>
              </a:rPr>
              <a:t>Như vậy thay vì tính diện tích hình tam</a:t>
            </a:r>
            <a:r>
              <a:rPr lang="en-US" sz="3200">
                <a:solidFill>
                  <a:prstClr val="black"/>
                </a:solidFill>
                <a:cs typeface="Arial" panose="020B0604020202020204" pitchFamily="34" charset="0"/>
              </a:rPr>
              <a:t> </a:t>
            </a:r>
            <a:r>
              <a:rPr lang="en-US" sz="3200">
                <a:solidFill>
                  <a:prstClr val="black"/>
                </a:solidFill>
                <a:latin typeface="Arial" panose="020B0604020202020204" pitchFamily="34" charset="0"/>
                <a:cs typeface="Arial" panose="020B0604020202020204" pitchFamily="34" charset="0"/>
              </a:rPr>
              <a:t>giác qua hai phép tính: một phép nhân và một phép chia, hãy viết thành một phép tính gộp</a:t>
            </a:r>
            <a:endPar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55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29C1F6-E5DE-D7DA-4952-5EAE4BEE6C6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657753C0-6BAD-90F9-836C-BC858304622F}"/>
              </a:ext>
            </a:extLst>
          </p:cNvPr>
          <p:cNvSpPr txBox="1"/>
          <p:nvPr/>
        </p:nvSpPr>
        <p:spPr>
          <a:xfrm>
            <a:off x="1847088" y="952159"/>
            <a:ext cx="9425306" cy="646331"/>
          </a:xfrm>
          <a:prstGeom prst="rect">
            <a:avLst/>
          </a:prstGeom>
          <a:noFill/>
        </p:spPr>
        <p:txBody>
          <a:bodyPr wrap="square" rtlCol="0">
            <a:spAutoFit/>
          </a:bodyPr>
          <a:lstStyle/>
          <a:p>
            <a:pPr lvl="0" algn="just"/>
            <a:r>
              <a:rPr lang="vi-VN" sz="3600">
                <a:solidFill>
                  <a:prstClr val="black"/>
                </a:solidFill>
                <a:cs typeface="Arial" panose="020B0604020202020204" pitchFamily="34" charset="0"/>
              </a:rPr>
              <a:t>Viết phép tính tìm diện tích hình tam giác: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38544C24-6FB1-7B3A-08E2-B66F2BBCD1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476" y="2186446"/>
            <a:ext cx="4548940" cy="3225053"/>
          </a:xfrm>
          <a:prstGeom prst="rect">
            <a:avLst/>
          </a:prstGeom>
        </p:spPr>
      </p:pic>
      <p:sp>
        <p:nvSpPr>
          <p:cNvPr id="12" name="Rectangle 11">
            <a:extLst>
              <a:ext uri="{FF2B5EF4-FFF2-40B4-BE49-F238E27FC236}">
                <a16:creationId xmlns:a16="http://schemas.microsoft.com/office/drawing/2014/main" xmlns="" id="{6CE411F5-AED0-5808-E2D6-121A937F89AB}"/>
              </a:ext>
            </a:extLst>
          </p:cNvPr>
          <p:cNvSpPr/>
          <p:nvPr/>
        </p:nvSpPr>
        <p:spPr>
          <a:xfrm>
            <a:off x="5960619" y="2666797"/>
            <a:ext cx="4989855" cy="992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84C792ED-AAC1-7227-3826-62C29D7311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678"/>
          <a:stretch/>
        </p:blipFill>
        <p:spPr>
          <a:xfrm>
            <a:off x="5999148" y="3057803"/>
            <a:ext cx="5352376" cy="1333395"/>
          </a:xfrm>
          <a:prstGeom prst="rect">
            <a:avLst/>
          </a:prstGeom>
        </p:spPr>
      </p:pic>
    </p:spTree>
    <p:extLst>
      <p:ext uri="{BB962C8B-B14F-4D97-AF65-F5344CB8AC3E}">
        <p14:creationId xmlns:p14="http://schemas.microsoft.com/office/powerpoint/2010/main" val="334143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xmlns=""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xmlns=""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xmlns=""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xmlns=""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xmlns=""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xmlns=""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xmlns=""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xmlns=""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xmlns=""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xmlns=""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xmlns=""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xmlns=""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sp>
        <p:nvSpPr>
          <p:cNvPr id="22" name="文本框 15">
            <a:extLst>
              <a:ext uri="{FF2B5EF4-FFF2-40B4-BE49-F238E27FC236}">
                <a16:creationId xmlns:a16="http://schemas.microsoft.com/office/drawing/2014/main" xmlns="" id="{415EEF6F-1575-428F-81BE-9D5312660BCC}"/>
              </a:ext>
            </a:extLst>
          </p:cNvPr>
          <p:cNvSpPr txBox="1"/>
          <p:nvPr/>
        </p:nvSpPr>
        <p:spPr>
          <a:xfrm>
            <a:off x="2739180" y="2146788"/>
            <a:ext cx="6290436" cy="2585323"/>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Cách tính diện tích hình tam giác</a:t>
            </a:r>
            <a:endParaRPr kumimoji="0" lang="zh-CN" altLang="en-US" sz="54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10605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29C1F6-E5DE-D7DA-4952-5EAE4BEE6C6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38544C24-6FB1-7B3A-08E2-B66F2BBCD1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900" y="530352"/>
            <a:ext cx="4548940" cy="3225053"/>
          </a:xfrm>
          <a:prstGeom prst="rect">
            <a:avLst/>
          </a:prstGeom>
        </p:spPr>
      </p:pic>
      <p:pic>
        <p:nvPicPr>
          <p:cNvPr id="5" name="Picture 4">
            <a:extLst>
              <a:ext uri="{FF2B5EF4-FFF2-40B4-BE49-F238E27FC236}">
                <a16:creationId xmlns:a16="http://schemas.microsoft.com/office/drawing/2014/main" xmlns="" id="{08609C6A-75CC-E7E2-0796-8ABB5E867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593" y="998455"/>
            <a:ext cx="4794335" cy="2756950"/>
          </a:xfrm>
          <a:prstGeom prst="rect">
            <a:avLst/>
          </a:prstGeom>
        </p:spPr>
      </p:pic>
      <p:sp>
        <p:nvSpPr>
          <p:cNvPr id="7" name="Rectangle 6">
            <a:extLst>
              <a:ext uri="{FF2B5EF4-FFF2-40B4-BE49-F238E27FC236}">
                <a16:creationId xmlns:a16="http://schemas.microsoft.com/office/drawing/2014/main" xmlns="" id="{07D69F04-1F9E-29E3-9301-42E63A1E5D45}"/>
              </a:ext>
            </a:extLst>
          </p:cNvPr>
          <p:cNvSpPr/>
          <p:nvPr/>
        </p:nvSpPr>
        <p:spPr>
          <a:xfrm>
            <a:off x="5924043" y="904226"/>
            <a:ext cx="4974336" cy="882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xmlns="" id="{88D0F72A-3FC9-6547-10F2-66566DC96E39}"/>
              </a:ext>
            </a:extLst>
          </p:cNvPr>
          <p:cNvSpPr/>
          <p:nvPr/>
        </p:nvSpPr>
        <p:spPr>
          <a:xfrm>
            <a:off x="5924043" y="1803535"/>
            <a:ext cx="312165" cy="882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xmlns="" id="{6CE411F5-AED0-5808-E2D6-121A937F89AB}"/>
              </a:ext>
            </a:extLst>
          </p:cNvPr>
          <p:cNvSpPr/>
          <p:nvPr/>
        </p:nvSpPr>
        <p:spPr>
          <a:xfrm>
            <a:off x="7106785" y="1494461"/>
            <a:ext cx="3463679" cy="882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xmlns="" id="{E2FA1AA8-DB1B-4BF7-AA67-2E3FFA493184}"/>
              </a:ext>
            </a:extLst>
          </p:cNvPr>
          <p:cNvSpPr/>
          <p:nvPr/>
        </p:nvSpPr>
        <p:spPr>
          <a:xfrm>
            <a:off x="6882384" y="2002885"/>
            <a:ext cx="312165" cy="621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49626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9ACA6C5F-32E5-4F39-A2C9-C733AF364DD3}"/>
              </a:ext>
            </a:extLst>
          </p:cNvPr>
          <p:cNvSpPr/>
          <p:nvPr/>
        </p:nvSpPr>
        <p:spPr>
          <a:xfrm>
            <a:off x="4246302" y="647700"/>
            <a:ext cx="7226300" cy="3136900"/>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5C8C2B62-D391-4CA3-AB0A-1FAB0B02810C}"/>
              </a:ext>
            </a:extLst>
          </p:cNvPr>
          <p:cNvSpPr txBox="1"/>
          <p:nvPr/>
        </p:nvSpPr>
        <p:spPr>
          <a:xfrm>
            <a:off x="4836261" y="1513082"/>
            <a:ext cx="6108970" cy="1569660"/>
          </a:xfrm>
          <a:prstGeom prst="rect">
            <a:avLst/>
          </a:prstGeom>
          <a:noFill/>
        </p:spPr>
        <p:txBody>
          <a:bodyPr wrap="square">
            <a:spAutoFit/>
          </a:bodyPr>
          <a:lstStyle/>
          <a:p>
            <a:pPr algn="ctr"/>
            <a:r>
              <a:rPr lang="pt-BR" sz="3200" b="1">
                <a:solidFill>
                  <a:srgbClr val="00206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Vậy muốn tính diện tích của hình tam giác chúng ta làm như thế nào?</a:t>
            </a:r>
            <a:endParaRPr lang="en-US" sz="3200" b="1">
              <a:solidFill>
                <a:srgbClr val="002060"/>
              </a:solidFill>
              <a:effectLst>
                <a:outerShdw blurRad="38100" dist="38100" dir="2700000" algn="tl">
                  <a:srgbClr val="000000">
                    <a:alpha val="43137"/>
                  </a:srgbClr>
                </a:outerShdw>
              </a:effectLst>
              <a:latin typeface="UTM Avo" panose="02040603050506020204" pitchFamily="18" charset="0"/>
            </a:endParaRPr>
          </a:p>
        </p:txBody>
      </p:sp>
      <p:pic>
        <p:nvPicPr>
          <p:cNvPr id="4" name="Picture 2" descr="Cara De Garoto Garoto Pensando | Cartoon character design, Kid character,  Character design">
            <a:extLst>
              <a:ext uri="{FF2B5EF4-FFF2-40B4-BE49-F238E27FC236}">
                <a16:creationId xmlns:a16="http://schemas.microsoft.com/office/drawing/2014/main" xmlns=""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253624" y="1513082"/>
            <a:ext cx="4194741" cy="565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a:solidFill>
                  <a:srgbClr val="7030A0"/>
                </a:solidFill>
                <a:latin typeface="UTM Avo" panose="02040603050506020204" pitchFamily="18" charset="0"/>
                <a:cs typeface="Times New Roman" pitchFamily="18" charset="0"/>
              </a:rPr>
              <a:t>Muốn tính diện tích hình tam giác ta lấy độ dài đáy nhân với chiều cao (cùng một đơn vị đo) rồi chia cho 2.</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94AE7AAC-C001-4CFA-A980-ADCD584C4D38}"/>
                  </a:ext>
                </a:extLst>
              </p:cNvPr>
              <p:cNvSpPr txBox="1"/>
              <p:nvPr/>
            </p:nvSpPr>
            <p:spPr>
              <a:xfrm>
                <a:off x="5061029" y="2374534"/>
                <a:ext cx="7543800" cy="2805576"/>
              </a:xfrm>
              <a:prstGeom prst="rect">
                <a:avLst/>
              </a:prstGeom>
              <a:noFill/>
            </p:spPr>
            <p:txBody>
              <a:bodyPr wrap="square" rtlCol="0">
                <a:spAutoFit/>
              </a:bodyPr>
              <a:lstStyle/>
              <a:p>
                <a:pPr algn="ctr"/>
                <a:r>
                  <a:rPr lang="en-US" sz="3600">
                    <a:solidFill>
                      <a:srgbClr val="FF0000"/>
                    </a:solidFill>
                    <a:latin typeface="UTM Avo" panose="02040603050506020204" pitchFamily="18" charset="0"/>
                    <a:cs typeface="Times New Roman" pitchFamily="18" charset="0"/>
                  </a:rPr>
                  <a:t>S = </a:t>
                </a:r>
                <a14:m>
                  <m:oMath xmlns:m="http://schemas.openxmlformats.org/officeDocument/2006/math">
                    <m:f>
                      <m:fPr>
                        <m:ctrlPr>
                          <a:rPr lang="en-US" sz="4400" i="1" smtClean="0">
                            <a:solidFill>
                              <a:srgbClr val="FF0000"/>
                            </a:solidFill>
                            <a:latin typeface="Cambria Math"/>
                            <a:cs typeface="Times New Roman" pitchFamily="18" charset="0"/>
                          </a:rPr>
                        </m:ctrlPr>
                      </m:fPr>
                      <m:num>
                        <m:r>
                          <m:rPr>
                            <m:sty m:val="p"/>
                          </m:rPr>
                          <a:rPr lang="en-US" sz="4400" b="0" i="0" smtClean="0">
                            <a:solidFill>
                              <a:srgbClr val="FF0000"/>
                            </a:solidFill>
                            <a:latin typeface="Cambria Math"/>
                            <a:cs typeface="Times New Roman" pitchFamily="18" charset="0"/>
                          </a:rPr>
                          <m:t>a</m:t>
                        </m:r>
                        <m:r>
                          <a:rPr lang="en-US" sz="4400" b="0" i="0" smtClean="0">
                            <a:solidFill>
                              <a:srgbClr val="FF0000"/>
                            </a:solidFill>
                            <a:latin typeface="Cambria Math"/>
                            <a:cs typeface="Times New Roman" pitchFamily="18" charset="0"/>
                          </a:rPr>
                          <m:t> </m:t>
                        </m:r>
                        <m:r>
                          <m:rPr>
                            <m:sty m:val="p"/>
                          </m:rPr>
                          <a:rPr lang="en-US" sz="4400" b="0" i="0" smtClean="0">
                            <a:solidFill>
                              <a:srgbClr val="FF0000"/>
                            </a:solidFill>
                            <a:latin typeface="Cambria Math"/>
                            <a:cs typeface="Times New Roman" pitchFamily="18" charset="0"/>
                          </a:rPr>
                          <m:t>x</m:t>
                        </m:r>
                        <m:r>
                          <a:rPr lang="en-US" sz="4400" b="0" i="0" smtClean="0">
                            <a:solidFill>
                              <a:srgbClr val="FF0000"/>
                            </a:solidFill>
                            <a:latin typeface="Cambria Math"/>
                            <a:cs typeface="Times New Roman" pitchFamily="18" charset="0"/>
                          </a:rPr>
                          <m:t> </m:t>
                        </m:r>
                        <m:r>
                          <m:rPr>
                            <m:sty m:val="p"/>
                          </m:rPr>
                          <a:rPr lang="en-US" sz="4400" b="0" i="0" smtClean="0">
                            <a:solidFill>
                              <a:srgbClr val="FF0000"/>
                            </a:solidFill>
                            <a:latin typeface="Cambria Math"/>
                            <a:cs typeface="Times New Roman" pitchFamily="18" charset="0"/>
                          </a:rPr>
                          <m:t>h</m:t>
                        </m:r>
                      </m:num>
                      <m:den>
                        <m:r>
                          <a:rPr lang="en-US" sz="4400" b="0" i="0" smtClean="0">
                            <a:solidFill>
                              <a:srgbClr val="FF0000"/>
                            </a:solidFill>
                            <a:latin typeface="Cambria Math"/>
                            <a:cs typeface="Times New Roman" pitchFamily="18" charset="0"/>
                          </a:rPr>
                          <m:t>2</m:t>
                        </m:r>
                      </m:den>
                    </m:f>
                  </m:oMath>
                </a14:m>
                <a:endParaRPr lang="vi-VN" sz="4400" b="0">
                  <a:solidFill>
                    <a:srgbClr val="FF0000"/>
                  </a:solidFill>
                  <a:latin typeface="UTM Avo" panose="02040603050506020204" pitchFamily="18" charset="0"/>
                  <a:cs typeface="Times New Roman" pitchFamily="18" charset="0"/>
                </a:endParaRPr>
              </a:p>
              <a:p>
                <a:r>
                  <a:rPr lang="vi-VN" sz="2800">
                    <a:latin typeface="UTM Avo" panose="02040603050506020204" pitchFamily="18" charset="0"/>
                    <a:cs typeface="Times New Roman" pitchFamily="18" charset="0"/>
                  </a:rPr>
                  <a:t>                  </a:t>
                </a:r>
              </a:p>
              <a:p>
                <a:r>
                  <a:rPr lang="vi-VN" sz="2800">
                    <a:latin typeface="UTM Avo" panose="02040603050506020204" pitchFamily="18" charset="0"/>
                    <a:cs typeface="Times New Roman" pitchFamily="18" charset="0"/>
                  </a:rPr>
                  <a:t>                 Trong đó: </a:t>
                </a:r>
                <a:r>
                  <a:rPr lang="en-US" sz="2800">
                    <a:latin typeface="UTM Avo" panose="02040603050506020204" pitchFamily="18" charset="0"/>
                    <a:cs typeface="Times New Roman" pitchFamily="18" charset="0"/>
                  </a:rPr>
                  <a:t>S là diện tích</a:t>
                </a:r>
                <a:endParaRPr lang="vi-VN" sz="2800">
                  <a:latin typeface="UTM Avo" panose="02040603050506020204" pitchFamily="18" charset="0"/>
                  <a:cs typeface="Times New Roman" pitchFamily="18" charset="0"/>
                </a:endParaRPr>
              </a:p>
              <a:p>
                <a:pPr algn="ctr"/>
                <a:r>
                  <a:rPr lang="vi-VN" sz="2800">
                    <a:latin typeface="UTM Avo" panose="02040603050506020204" pitchFamily="18" charset="0"/>
                    <a:cs typeface="Times New Roman" pitchFamily="18" charset="0"/>
                  </a:rPr>
                  <a:t>                     </a:t>
                </a:r>
                <a:r>
                  <a:rPr lang="en-US" sz="2800">
                    <a:latin typeface="UTM Avo" panose="02040603050506020204" pitchFamily="18" charset="0"/>
                    <a:cs typeface="Times New Roman" pitchFamily="18" charset="0"/>
                  </a:rPr>
                  <a:t>a là độ dài đáy </a:t>
                </a:r>
                <a:endParaRPr lang="vi-VN" sz="2800">
                  <a:latin typeface="UTM Avo" panose="02040603050506020204" pitchFamily="18" charset="0"/>
                  <a:cs typeface="Times New Roman" pitchFamily="18" charset="0"/>
                </a:endParaRPr>
              </a:p>
              <a:p>
                <a:pPr algn="ctr"/>
                <a:r>
                  <a:rPr lang="vi-VN" sz="2800">
                    <a:latin typeface="UTM Avo" panose="02040603050506020204" pitchFamily="18" charset="0"/>
                    <a:cs typeface="Times New Roman" pitchFamily="18" charset="0"/>
                  </a:rPr>
                  <a:t>                   </a:t>
                </a:r>
                <a:r>
                  <a:rPr lang="en-US" sz="2800">
                    <a:latin typeface="UTM Avo" panose="02040603050506020204" pitchFamily="18" charset="0"/>
                    <a:cs typeface="Times New Roman" pitchFamily="18" charset="0"/>
                  </a:rPr>
                  <a:t>h là chiều cao</a:t>
                </a:r>
                <a:endParaRPr lang="en-US" sz="2400">
                  <a:latin typeface="UTM Avo" panose="02040603050506020204"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5061029" y="2374534"/>
                <a:ext cx="7543800" cy="2805576"/>
              </a:xfrm>
              <a:prstGeom prst="rect">
                <a:avLst/>
              </a:prstGeom>
              <a:blipFill>
                <a:blip r:embed="rId2"/>
                <a:stretch>
                  <a:fillRect l="-1616" b="-5217"/>
                </a:stretch>
              </a:blipFill>
            </p:spPr>
            <p:txBody>
              <a:bodyPr/>
              <a:lstStyle/>
              <a:p>
                <a:r>
                  <a:rPr lang="en-US">
                    <a:noFill/>
                  </a:rPr>
                  <a:t> </a:t>
                </a:r>
              </a:p>
            </p:txBody>
          </p:sp>
        </mc:Fallback>
      </mc:AlternateContent>
      <p:pic>
        <p:nvPicPr>
          <p:cNvPr id="12" name="Picture 2" descr="Cara De Garoto Garoto Pensando | Cartoon character design, Kid character,  Character design">
            <a:extLst>
              <a:ext uri="{FF2B5EF4-FFF2-40B4-BE49-F238E27FC236}">
                <a16:creationId xmlns:a16="http://schemas.microsoft.com/office/drawing/2014/main" xmlns="" id="{096BEC03-681E-4F0D-9C4B-39DCE1C11821}"/>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xmlns="" id="{8B6591E9-C52A-4563-A86B-8D391167C12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4DE85ED-8253-1878-422E-E7EAF23FB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8294" y="2770923"/>
            <a:ext cx="4341598" cy="3332002"/>
          </a:xfrm>
          <a:prstGeom prst="rect">
            <a:avLst/>
          </a:prstGeom>
        </p:spPr>
      </p:pic>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xmlns=""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THỰC HÀNH</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Times New Roman" pitchFamily="18" charset="0"/>
              <a:cs typeface="Times New Roman" pitchFamily="18"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143709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312275" y="3959784"/>
              <a:ext cx="8609412" cy="707886"/>
            </a:xfrm>
            <a:prstGeom prst="rect">
              <a:avLst/>
            </a:prstGeom>
            <a:noFill/>
          </p:spPr>
          <p:txBody>
            <a:bodyPr wrap="square" rtlCol="0">
              <a:spAutoFit/>
            </a:bodyPr>
            <a:lstStyle/>
            <a:p>
              <a:pPr algn="ctr"/>
              <a:r>
                <a:rPr lang="fr-FR" altLang="zh-CN" sz="4000" b="1" u="sng">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lang="fr-FR" altLang="zh-CN" sz="40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Tính diện tích mỗi hình tam giác sau.</a:t>
              </a:r>
            </a:p>
          </p:txBody>
        </p:sp>
      </p:grpSp>
      <p:pic>
        <p:nvPicPr>
          <p:cNvPr id="17" name="Picture 16">
            <a:extLst>
              <a:ext uri="{FF2B5EF4-FFF2-40B4-BE49-F238E27FC236}">
                <a16:creationId xmlns:a16="http://schemas.microsoft.com/office/drawing/2014/main" xmlns="" id="{88D6459C-975B-33B3-408C-5DFF79C8B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543" y="2476542"/>
            <a:ext cx="10964526" cy="2743188"/>
          </a:xfrm>
          <a:prstGeom prst="rect">
            <a:avLst/>
          </a:prstGeom>
        </p:spPr>
      </p:pic>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xmlns=""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143709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312275" y="3959784"/>
              <a:ext cx="8609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40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kumimoji="0" lang="fr-FR" altLang="zh-C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Tính diện tích mỗi hình tam giác sau.</a:t>
              </a:r>
            </a:p>
          </p:txBody>
        </p:sp>
      </p:grpSp>
      <p:pic>
        <p:nvPicPr>
          <p:cNvPr id="17" name="Picture 16">
            <a:extLst>
              <a:ext uri="{FF2B5EF4-FFF2-40B4-BE49-F238E27FC236}">
                <a16:creationId xmlns:a16="http://schemas.microsoft.com/office/drawing/2014/main" xmlns="" id="{88D6459C-975B-33B3-408C-5DFF79C8B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151"/>
          <a:stretch/>
        </p:blipFill>
        <p:spPr>
          <a:xfrm>
            <a:off x="801238" y="2514148"/>
            <a:ext cx="4740026" cy="384423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CDE7AFF-327A-C436-36EF-9D366AB455A6}"/>
                  </a:ext>
                </a:extLst>
              </p:cNvPr>
              <p:cNvSpPr txBox="1"/>
              <p:nvPr/>
            </p:nvSpPr>
            <p:spPr>
              <a:xfrm>
                <a:off x="5287409" y="2671458"/>
                <a:ext cx="6099048" cy="2181495"/>
              </a:xfrm>
              <a:prstGeom prst="rect">
                <a:avLst/>
              </a:prstGeom>
              <a:noFill/>
            </p:spPr>
            <p:txBody>
              <a:bodyPr wrap="square">
                <a:spAutoFit/>
              </a:bodyPr>
              <a:lstStyle/>
              <a:p>
                <a14:m>
                  <m:oMath xmlns:m="http://schemas.openxmlformats.org/officeDocument/2006/math">
                    <m:f>
                      <m:fPr>
                        <m:ctrlPr>
                          <a:rPr lang="en-US" sz="9600" i="1" smtClean="0">
                            <a:solidFill>
                              <a:srgbClr val="0070C0"/>
                            </a:solidFill>
                            <a:latin typeface="Cambria Math"/>
                            <a:cs typeface="Times New Roman" pitchFamily="18" charset="0"/>
                          </a:rPr>
                        </m:ctrlPr>
                      </m:fPr>
                      <m:num>
                        <m:r>
                          <a:rPr lang="en-US" sz="9600" b="0" i="0" smtClean="0">
                            <a:solidFill>
                              <a:srgbClr val="0070C0"/>
                            </a:solidFill>
                            <a:latin typeface="Cambria Math" panose="02040503050406030204" pitchFamily="18" charset="0"/>
                            <a:cs typeface="Times New Roman" pitchFamily="18" charset="0"/>
                          </a:rPr>
                          <m:t>14</m:t>
                        </m:r>
                        <m:r>
                          <a:rPr lang="en-US" sz="9600" b="0" i="0" smtClean="0">
                            <a:solidFill>
                              <a:srgbClr val="0070C0"/>
                            </a:solidFill>
                            <a:latin typeface="Cambria Math"/>
                            <a:cs typeface="Times New Roman" pitchFamily="18" charset="0"/>
                          </a:rPr>
                          <m:t> </m:t>
                        </m:r>
                        <m:r>
                          <m:rPr>
                            <m:sty m:val="p"/>
                          </m:rPr>
                          <a:rPr lang="en-US" sz="9600" b="0" i="0" smtClean="0">
                            <a:solidFill>
                              <a:srgbClr val="0070C0"/>
                            </a:solidFill>
                            <a:latin typeface="Cambria Math"/>
                            <a:cs typeface="Times New Roman" pitchFamily="18" charset="0"/>
                          </a:rPr>
                          <m:t>x</m:t>
                        </m:r>
                        <m:r>
                          <a:rPr lang="en-US" sz="9600" b="0" i="0" smtClean="0">
                            <a:solidFill>
                              <a:srgbClr val="0070C0"/>
                            </a:solidFill>
                            <a:latin typeface="Cambria Math"/>
                            <a:cs typeface="Times New Roman" pitchFamily="18" charset="0"/>
                          </a:rPr>
                          <m:t> 9</m:t>
                        </m:r>
                      </m:num>
                      <m:den>
                        <m:r>
                          <a:rPr lang="en-US" sz="9600" b="0" i="0" smtClean="0">
                            <a:solidFill>
                              <a:srgbClr val="0070C0"/>
                            </a:solidFill>
                            <a:latin typeface="Cambria Math"/>
                            <a:cs typeface="Times New Roman" pitchFamily="18" charset="0"/>
                          </a:rPr>
                          <m:t>2</m:t>
                        </m:r>
                      </m:den>
                    </m:f>
                  </m:oMath>
                </a14:m>
                <a:r>
                  <a:rPr lang="en-US" sz="9600">
                    <a:solidFill>
                      <a:srgbClr val="0070C0"/>
                    </a:solidFill>
                    <a:latin typeface="Arial" panose="020B0604020202020204" pitchFamily="34" charset="0"/>
                    <a:cs typeface="Arial" panose="020B0604020202020204" pitchFamily="34" charset="0"/>
                  </a:rPr>
                  <a:t> </a:t>
                </a:r>
                <a:r>
                  <a:rPr lang="en-US" sz="6600">
                    <a:solidFill>
                      <a:srgbClr val="0070C0"/>
                    </a:solidFill>
                    <a:latin typeface="Arial" panose="020B0604020202020204" pitchFamily="34" charset="0"/>
                    <a:cs typeface="Arial" panose="020B0604020202020204" pitchFamily="34" charset="0"/>
                  </a:rPr>
                  <a:t>= </a:t>
                </a:r>
                <a:r>
                  <a:rPr lang="en-US" sz="6000">
                    <a:solidFill>
                      <a:srgbClr val="FF0000"/>
                    </a:solidFill>
                    <a:latin typeface="Arial" panose="020B0604020202020204" pitchFamily="34" charset="0"/>
                    <a:cs typeface="Arial" panose="020B0604020202020204" pitchFamily="34" charset="0"/>
                  </a:rPr>
                  <a:t>63 </a:t>
                </a:r>
                <a:r>
                  <a:rPr lang="en-US" sz="6000" b="1">
                    <a:solidFill>
                      <a:srgbClr val="FF0000"/>
                    </a:solidFill>
                    <a:latin typeface="Arial" panose="020B0604020202020204" pitchFamily="34" charset="0"/>
                    <a:cs typeface="Arial" panose="020B0604020202020204" pitchFamily="34" charset="0"/>
                  </a:rPr>
                  <a:t>cm</a:t>
                </a:r>
                <a:r>
                  <a:rPr lang="en-US" sz="6000" b="1" baseline="30000">
                    <a:solidFill>
                      <a:srgbClr val="FF0000"/>
                    </a:solidFill>
                    <a:latin typeface="Arial" panose="020B0604020202020204" pitchFamily="34" charset="0"/>
                    <a:cs typeface="Arial" panose="020B0604020202020204" pitchFamily="34" charset="0"/>
                  </a:rPr>
                  <a:t>2</a:t>
                </a:r>
                <a:r>
                  <a:rPr lang="en-US" sz="6000">
                    <a:solidFill>
                      <a:srgbClr val="FF0000"/>
                    </a:solidFill>
                    <a:latin typeface="Arial" panose="020B0604020202020204" pitchFamily="34" charset="0"/>
                    <a:cs typeface="Arial" panose="020B0604020202020204" pitchFamily="34" charset="0"/>
                  </a:rPr>
                  <a:t> </a:t>
                </a:r>
                <a:endParaRPr lang="en-US" sz="6600">
                  <a:solidFill>
                    <a:srgbClr val="FF0000"/>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099048" cy="2181495"/>
              </a:xfrm>
              <a:prstGeom prst="rect">
                <a:avLst/>
              </a:prstGeom>
              <a:blipFill>
                <a:blip r:embed="rId3"/>
                <a:stretch>
                  <a:fillRect t="-2514" r="-9191" b="-15084"/>
                </a:stretch>
              </a:blipFill>
            </p:spPr>
            <p:txBody>
              <a:bodyPr/>
              <a:lstStyle/>
              <a:p>
                <a:r>
                  <a:rPr lang="en-US">
                    <a:noFill/>
                  </a:rPr>
                  <a:t> </a:t>
                </a:r>
              </a:p>
            </p:txBody>
          </p:sp>
        </mc:Fallback>
      </mc:AlternateContent>
    </p:spTree>
    <p:extLst>
      <p:ext uri="{BB962C8B-B14F-4D97-AF65-F5344CB8AC3E}">
        <p14:creationId xmlns:p14="http://schemas.microsoft.com/office/powerpoint/2010/main" val="103506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143709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312275" y="3959784"/>
              <a:ext cx="8609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40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kumimoji="0" lang="fr-FR" altLang="zh-C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Tính diện tích mỗi hình tam giác sau.</a:t>
              </a:r>
            </a:p>
          </p:txBody>
        </p:sp>
      </p:grpSp>
      <p:pic>
        <p:nvPicPr>
          <p:cNvPr id="17" name="Picture 16">
            <a:extLst>
              <a:ext uri="{FF2B5EF4-FFF2-40B4-BE49-F238E27FC236}">
                <a16:creationId xmlns:a16="http://schemas.microsoft.com/office/drawing/2014/main" xmlns="" id="{88D6459C-975B-33B3-408C-5DFF79C8B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851" t="-2143" r="35229" b="-2358"/>
          <a:stretch/>
        </p:blipFill>
        <p:spPr>
          <a:xfrm>
            <a:off x="0" y="2118185"/>
            <a:ext cx="4904618" cy="401724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CDE7AFF-327A-C436-36EF-9D366AB455A6}"/>
                  </a:ext>
                </a:extLst>
              </p:cNvPr>
              <p:cNvSpPr txBox="1"/>
              <p:nvPr/>
            </p:nvSpPr>
            <p:spPr>
              <a:xfrm>
                <a:off x="5159392" y="2845544"/>
                <a:ext cx="7276447" cy="20074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8800" b="0" i="1" u="none" strike="noStrike" kern="1200" cap="none" spc="0" normalizeH="0" baseline="0" noProof="0" smtClean="0">
                            <a:ln>
                              <a:noFill/>
                            </a:ln>
                            <a:solidFill>
                              <a:srgbClr val="0070C0"/>
                            </a:solidFill>
                            <a:effectLst/>
                            <a:uLnTx/>
                            <a:uFillTx/>
                            <a:latin typeface="Cambria Math"/>
                            <a:ea typeface="+mn-ea"/>
                            <a:cs typeface="Times New Roman" pitchFamily="18" charset="0"/>
                          </a:rPr>
                        </m:ctrlPr>
                      </m:fPr>
                      <m:num>
                        <m:r>
                          <a:rPr kumimoji="0" lang="en-US" sz="8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13</m:t>
                        </m:r>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a:rPr kumimoji="0" lang="en-US" sz="8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16</m:t>
                        </m:r>
                      </m:num>
                      <m:den>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8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104 </a:t>
                </a:r>
                <a:r>
                  <a:rPr lang="en-US" sz="5400" b="1">
                    <a:solidFill>
                      <a:srgbClr val="FF0000"/>
                    </a:solidFill>
                    <a:latin typeface="Arial" panose="020B0604020202020204" pitchFamily="34" charset="0"/>
                    <a:cs typeface="Arial" panose="020B0604020202020204" pitchFamily="34" charset="0"/>
                  </a:rPr>
                  <a:t>d</a:t>
                </a:r>
                <a:r>
                  <a:rPr kumimoji="0" lang="en-US" sz="5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m</a:t>
                </a:r>
                <a:r>
                  <a:rPr kumimoji="0" lang="en-US" sz="5400" b="1" i="0" u="none" strike="noStrike" kern="1200" cap="none" spc="0" normalizeH="0" baseline="30000" noProof="0">
                    <a:ln>
                      <a:noFill/>
                    </a:ln>
                    <a:solidFill>
                      <a:srgbClr val="FF0000"/>
                    </a:solidFill>
                    <a:effectLst/>
                    <a:uLnTx/>
                    <a:uFillTx/>
                    <a:latin typeface="Arial" panose="020B0604020202020204" pitchFamily="34" charset="0"/>
                    <a:cs typeface="Arial" panose="020B0604020202020204" pitchFamily="34" charset="0"/>
                  </a:rPr>
                  <a:t>2</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159392" y="2845544"/>
                <a:ext cx="7276447" cy="2007409"/>
              </a:xfrm>
              <a:prstGeom prst="rect">
                <a:avLst/>
              </a:prstGeom>
              <a:blipFill>
                <a:blip r:embed="rId3"/>
                <a:stretch>
                  <a:fillRect t="-2128" b="-15198"/>
                </a:stretch>
              </a:blipFill>
            </p:spPr>
            <p:txBody>
              <a:bodyPr/>
              <a:lstStyle/>
              <a:p>
                <a:r>
                  <a:rPr lang="en-US">
                    <a:noFill/>
                  </a:rPr>
                  <a:t> </a:t>
                </a:r>
              </a:p>
            </p:txBody>
          </p:sp>
        </mc:Fallback>
      </mc:AlternateContent>
    </p:spTree>
    <p:extLst>
      <p:ext uri="{BB962C8B-B14F-4D97-AF65-F5344CB8AC3E}">
        <p14:creationId xmlns:p14="http://schemas.microsoft.com/office/powerpoint/2010/main" val="222654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143709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312275" y="3959784"/>
              <a:ext cx="8609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40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kumimoji="0" lang="fr-FR" altLang="zh-C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Tính diện tích mỗi hình tam giác sau.</a:t>
              </a:r>
            </a:p>
          </p:txBody>
        </p:sp>
      </p:grpSp>
      <p:pic>
        <p:nvPicPr>
          <p:cNvPr id="17" name="Picture 16">
            <a:extLst>
              <a:ext uri="{FF2B5EF4-FFF2-40B4-BE49-F238E27FC236}">
                <a16:creationId xmlns:a16="http://schemas.microsoft.com/office/drawing/2014/main" xmlns="" id="{88D6459C-975B-33B3-408C-5DFF79C8B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033" t="-5580" r="-953" b="1079"/>
          <a:stretch/>
        </p:blipFill>
        <p:spPr>
          <a:xfrm>
            <a:off x="341376" y="2005048"/>
            <a:ext cx="5256928" cy="430581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CDE7AFF-327A-C436-36EF-9D366AB455A6}"/>
                  </a:ext>
                </a:extLst>
              </p:cNvPr>
              <p:cNvSpPr txBox="1"/>
              <p:nvPr/>
            </p:nvSpPr>
            <p:spPr>
              <a:xfrm>
                <a:off x="5598304" y="2845544"/>
                <a:ext cx="7276447" cy="20074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8800" b="0" i="1" u="none" strike="noStrike" kern="1200" cap="none" spc="0" normalizeH="0" baseline="0" noProof="0" smtClean="0">
                            <a:ln>
                              <a:noFill/>
                            </a:ln>
                            <a:solidFill>
                              <a:srgbClr val="0070C0"/>
                            </a:solidFill>
                            <a:effectLst/>
                            <a:uLnTx/>
                            <a:uFillTx/>
                            <a:latin typeface="Cambria Math"/>
                            <a:ea typeface="+mn-ea"/>
                            <a:cs typeface="Times New Roman" pitchFamily="18" charset="0"/>
                          </a:rPr>
                        </m:ctrlPr>
                      </m:fPr>
                      <m:num>
                        <m:r>
                          <a:rPr kumimoji="0" lang="en-US" sz="8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3</m:t>
                        </m:r>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a:rPr kumimoji="0" lang="en-US" sz="8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4</m:t>
                        </m:r>
                      </m:num>
                      <m:den>
                        <m:r>
                          <a:rPr kumimoji="0" lang="en-US" sz="88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8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 </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m</a:t>
                </a:r>
                <a:r>
                  <a:rPr kumimoji="0" lang="en-US" sz="5400" b="1" i="0" u="none" strike="noStrike" kern="1200" cap="none" spc="0" normalizeH="0" baseline="30000" noProof="0">
                    <a:ln>
                      <a:noFill/>
                    </a:ln>
                    <a:solidFill>
                      <a:srgbClr val="FF0000"/>
                    </a:solidFill>
                    <a:effectLst/>
                    <a:uLnTx/>
                    <a:uFillTx/>
                    <a:latin typeface="Arial" panose="020B0604020202020204" pitchFamily="34" charset="0"/>
                    <a:ea typeface="+mn-ea"/>
                    <a:cs typeface="Arial" panose="020B0604020202020204" pitchFamily="34" charset="0"/>
                  </a:rPr>
                  <a:t>2</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598304" y="2845544"/>
                <a:ext cx="7276447" cy="2007409"/>
              </a:xfrm>
              <a:prstGeom prst="rect">
                <a:avLst/>
              </a:prstGeom>
              <a:blipFill>
                <a:blip r:embed="rId3"/>
                <a:stretch>
                  <a:fillRect t="-2128" b="-15198"/>
                </a:stretch>
              </a:blipFill>
            </p:spPr>
            <p:txBody>
              <a:bodyPr/>
              <a:lstStyle/>
              <a:p>
                <a:r>
                  <a:rPr lang="en-US">
                    <a:noFill/>
                  </a:rPr>
                  <a:t> </a:t>
                </a:r>
              </a:p>
            </p:txBody>
          </p:sp>
        </mc:Fallback>
      </mc:AlternateContent>
    </p:spTree>
    <p:extLst>
      <p:ext uri="{BB962C8B-B14F-4D97-AF65-F5344CB8AC3E}">
        <p14:creationId xmlns:p14="http://schemas.microsoft.com/office/powerpoint/2010/main" val="290950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219353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450621" y="3870903"/>
              <a:ext cx="8609412" cy="423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36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 2:</a:t>
              </a:r>
              <a:r>
                <a:rPr kumimoji="0" lang="fr-FR" altLang="zh-CN"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Tính diện tích hình tam giác có: </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06E8BE60-5DC9-BD90-2EDF-3D24D82CBF86}"/>
                  </a:ext>
                </a:extLst>
              </p:cNvPr>
              <p:cNvSpPr txBox="1"/>
              <p:nvPr/>
            </p:nvSpPr>
            <p:spPr>
              <a:xfrm>
                <a:off x="1656331" y="1479775"/>
                <a:ext cx="9361061" cy="892552"/>
              </a:xfrm>
              <a:prstGeom prst="rect">
                <a:avLst/>
              </a:prstGeom>
              <a:noFill/>
            </p:spPr>
            <p:txBody>
              <a:bodyPr wrap="square">
                <a:spAutoFit/>
              </a:bodyPr>
              <a:lstStyle/>
              <a:p>
                <a:pPr algn="ctr"/>
                <a:r>
                  <a:rPr lang="fr-FR" altLang="zh-CN" sz="3600" b="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 Độ dài đáy là 6 m và chiều cao là </a:t>
                </a:r>
                <a14:m>
                  <m:oMath xmlns:m="http://schemas.openxmlformats.org/officeDocument/2006/math">
                    <m:f>
                      <m:fPr>
                        <m:ctrlPr>
                          <a:rPr lang="fr-FR" altLang="zh-CN" sz="3600" b="1" i="1" smtClean="0">
                            <a:solidFill>
                              <a:schemeClr val="bg1"/>
                            </a:solidFill>
                            <a:effectLst>
                              <a:outerShdw blurRad="38100" dist="38100" dir="2700000" algn="tl">
                                <a:srgbClr val="000000">
                                  <a:alpha val="43137"/>
                                </a:srgbClr>
                              </a:outerShdw>
                            </a:effectLst>
                            <a:latin typeface="Cambria Math"/>
                            <a:ea typeface="inpin heiti" panose="00000500000000000000" pitchFamily="2" charset="-122"/>
                            <a:cs typeface="Arial" panose="020B0604020202020204" pitchFamily="34" charset="0"/>
                            <a:sym typeface="inpin heiti" panose="00000500000000000000" pitchFamily="2" charset="-122"/>
                          </a:rPr>
                        </m:ctrlPr>
                      </m:fPr>
                      <m:num>
                        <m:r>
                          <a:rPr lang="en-US" altLang="zh-CN" sz="3600" b="1" i="1" smtClean="0">
                            <a:solidFill>
                              <a:schemeClr val="bg1"/>
                            </a:solidFill>
                            <a:effectLst>
                              <a:outerShdw blurRad="38100" dist="38100" dir="2700000" algn="tl">
                                <a:srgbClr val="000000">
                                  <a:alpha val="43137"/>
                                </a:srgbClr>
                              </a:outerShdw>
                            </a:effectLst>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𝟐</m:t>
                        </m:r>
                      </m:num>
                      <m:den>
                        <m:r>
                          <a:rPr lang="en-US" altLang="zh-CN" sz="3600" b="1" i="1" smtClean="0">
                            <a:solidFill>
                              <a:schemeClr val="bg1"/>
                            </a:solidFill>
                            <a:effectLst>
                              <a:outerShdw blurRad="38100" dist="38100" dir="2700000" algn="tl">
                                <a:srgbClr val="000000">
                                  <a:alpha val="43137"/>
                                </a:srgbClr>
                              </a:outerShdw>
                            </a:effectLst>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𝟑</m:t>
                        </m:r>
                      </m:den>
                    </m:f>
                  </m:oMath>
                </a14:m>
                <a:r>
                  <a:rPr lang="fr-FR" altLang="zh-CN" sz="3600" b="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a:t>
                </a:r>
              </a:p>
            </p:txBody>
          </p:sp>
        </mc:Choice>
        <mc:Fallback xmlns="">
          <p:sp>
            <p:nvSpPr>
              <p:cNvPr id="5" name="TextBox 4">
                <a:extLst>
                  <a:ext uri="{FF2B5EF4-FFF2-40B4-BE49-F238E27FC236}">
                    <a16:creationId xmlns:a16="http://schemas.microsoft.com/office/drawing/2014/main" id="{06E8BE60-5DC9-BD90-2EDF-3D24D82CBF86}"/>
                  </a:ext>
                </a:extLst>
              </p:cNvPr>
              <p:cNvSpPr txBox="1">
                <a:spLocks noRot="1" noChangeAspect="1" noMove="1" noResize="1" noEditPoints="1" noAdjustHandles="1" noChangeArrowheads="1" noChangeShapeType="1" noTextEdit="1"/>
              </p:cNvSpPr>
              <p:nvPr/>
            </p:nvSpPr>
            <p:spPr>
              <a:xfrm>
                <a:off x="1656331" y="1479775"/>
                <a:ext cx="9361061" cy="892552"/>
              </a:xfrm>
              <a:prstGeom prst="rect">
                <a:avLst/>
              </a:prstGeom>
              <a:blipFill>
                <a:blip r:embed="rId2"/>
                <a:stretch>
                  <a:fillRect b="-1643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xmlns="" id="{18C106D6-6AF2-B3ED-E7B2-8AABBD6CCBD1}"/>
              </a:ext>
            </a:extLst>
          </p:cNvPr>
          <p:cNvGrpSpPr/>
          <p:nvPr/>
        </p:nvGrpSpPr>
        <p:grpSpPr>
          <a:xfrm>
            <a:off x="805543" y="3262543"/>
            <a:ext cx="4676728" cy="2990481"/>
            <a:chOff x="1827270" y="1756250"/>
            <a:chExt cx="2592525" cy="1710755"/>
          </a:xfrm>
        </p:grpSpPr>
        <p:cxnSp>
          <p:nvCxnSpPr>
            <p:cNvPr id="7" name="Straight Arrow Connector 6">
              <a:extLst>
                <a:ext uri="{FF2B5EF4-FFF2-40B4-BE49-F238E27FC236}">
                  <a16:creationId xmlns:a16="http://schemas.microsoft.com/office/drawing/2014/main" xmlns="" id="{18AD9AEC-95B2-5E73-7FD2-657B5924F0DD}"/>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BD40882F-DCAC-CC93-E454-024D91048C9F}"/>
                </a:ext>
              </a:extLst>
            </p:cNvPr>
            <p:cNvSpPr txBox="1"/>
            <p:nvPr/>
          </p:nvSpPr>
          <p:spPr>
            <a:xfrm>
              <a:off x="2709068" y="3167688"/>
              <a:ext cx="1167147" cy="299317"/>
            </a:xfrm>
            <a:prstGeom prst="rect">
              <a:avLst/>
            </a:prstGeom>
            <a:noFill/>
            <a:ln w="57150">
              <a:noFill/>
            </a:ln>
          </p:spPr>
          <p:txBody>
            <a:bodyPr wrap="square" rtlCol="0">
              <a:spAutoFit/>
            </a:bodyPr>
            <a:lstStyle/>
            <a:p>
              <a:r>
                <a:rPr lang="en-US" sz="2800" b="1"/>
                <a:t>6 m</a:t>
              </a:r>
            </a:p>
          </p:txBody>
        </p:sp>
        <p:grpSp>
          <p:nvGrpSpPr>
            <p:cNvPr id="9" name="Group 8">
              <a:extLst>
                <a:ext uri="{FF2B5EF4-FFF2-40B4-BE49-F238E27FC236}">
                  <a16:creationId xmlns:a16="http://schemas.microsoft.com/office/drawing/2014/main" xmlns="" id="{C4E0D0B6-21B4-471C-3C17-52AADF53B041}"/>
                </a:ext>
              </a:extLst>
            </p:cNvPr>
            <p:cNvGrpSpPr/>
            <p:nvPr/>
          </p:nvGrpSpPr>
          <p:grpSpPr>
            <a:xfrm>
              <a:off x="1827270" y="1756250"/>
              <a:ext cx="2592525" cy="1213401"/>
              <a:chOff x="1873458" y="1427508"/>
              <a:chExt cx="2592525" cy="1213401"/>
            </a:xfrm>
          </p:grpSpPr>
          <p:grpSp>
            <p:nvGrpSpPr>
              <p:cNvPr id="11" name="Group 10">
                <a:extLst>
                  <a:ext uri="{FF2B5EF4-FFF2-40B4-BE49-F238E27FC236}">
                    <a16:creationId xmlns:a16="http://schemas.microsoft.com/office/drawing/2014/main" xmlns="" id="{636F98C1-EE00-8EE8-81D3-F3DADE9F3FAF}"/>
                  </a:ext>
                </a:extLst>
              </p:cNvPr>
              <p:cNvGrpSpPr/>
              <p:nvPr/>
            </p:nvGrpSpPr>
            <p:grpSpPr>
              <a:xfrm>
                <a:off x="1873458" y="1427508"/>
                <a:ext cx="2592525" cy="1213401"/>
                <a:chOff x="839788" y="1666048"/>
                <a:chExt cx="2592525" cy="1213401"/>
              </a:xfrm>
            </p:grpSpPr>
            <p:sp>
              <p:nvSpPr>
                <p:cNvPr id="16" name="Isosceles Triangle 15">
                  <a:extLst>
                    <a:ext uri="{FF2B5EF4-FFF2-40B4-BE49-F238E27FC236}">
                      <a16:creationId xmlns:a16="http://schemas.microsoft.com/office/drawing/2014/main" xmlns="" id="{E0A4037F-1FEA-40FD-9916-B56ED46E6B9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xmlns="" id="{5D2DB8CB-A4C5-3F40-D0DD-EE42C38D7FD2}"/>
                    </a:ext>
                  </a:extLst>
                </p:cNvPr>
                <p:cNvCxnSpPr>
                  <a:stCxn id="16" idx="0"/>
                  <a:endCxn id="16"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xmlns="" id="{B8719EE6-B852-EDDC-E5CA-3A1C6CAE6D8C}"/>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BC7A603-01F4-3AAA-531F-83767B7D648D}"/>
                    </a:ext>
                  </a:extLst>
                </p:cNvPr>
                <p:cNvSpPr txBox="1"/>
                <p:nvPr/>
              </p:nvSpPr>
              <p:spPr>
                <a:xfrm>
                  <a:off x="2690424" y="2220914"/>
                  <a:ext cx="1562725" cy="561476"/>
                </a:xfrm>
                <a:prstGeom prst="rect">
                  <a:avLst/>
                </a:prstGeom>
                <a:noFill/>
                <a:ln w="57150">
                  <a:noFill/>
                </a:ln>
              </p:spPr>
              <p:txBody>
                <a:bodyPr wrap="square" rtlCol="0">
                  <a:spAutoFit/>
                </a:bodyPr>
                <a:lstStyle/>
                <a:p>
                  <a14:m>
                    <m:oMath xmlns:m="http://schemas.openxmlformats.org/officeDocument/2006/math">
                      <m:f>
                        <m:fPr>
                          <m:ctrlPr>
                            <a:rPr kumimoji="0" lang="fr-FR" altLang="zh-CN" sz="4000" i="1" u="none" strike="noStrike" kern="1200" cap="none" spc="0" normalizeH="0" baseline="0" noProof="0" smtClean="0">
                              <a:ln>
                                <a:noFill/>
                              </a:ln>
                              <a:solidFill>
                                <a:schemeClr val="tx1"/>
                              </a:solidFill>
                              <a:effectLst/>
                              <a:uLnTx/>
                              <a:uFillTx/>
                              <a:latin typeface="Cambria Math"/>
                              <a:ea typeface="inpin heiti" panose="00000500000000000000" pitchFamily="2" charset="-122"/>
                              <a:cs typeface="Arial" panose="020B0604020202020204" pitchFamily="34" charset="0"/>
                              <a:sym typeface="inpin heiti" panose="00000500000000000000" pitchFamily="2" charset="-122"/>
                            </a:rPr>
                          </m:ctrlPr>
                        </m:fPr>
                        <m:num>
                          <m:r>
                            <a:rPr kumimoji="0" lang="en-US" altLang="zh-CN" sz="4000" b="0" i="1" u="none" strike="noStrike" kern="1200" cap="none" spc="0" normalizeH="0" baseline="0" noProof="0" smtClean="0">
                              <a:ln>
                                <a:noFill/>
                              </a:ln>
                              <a:solidFill>
                                <a:schemeClr val="tx1"/>
                              </a:solidFill>
                              <a:effectLst/>
                              <a:uLnTx/>
                              <a:uFillTx/>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2</m:t>
                          </m:r>
                        </m:num>
                        <m:den>
                          <m:r>
                            <a:rPr kumimoji="0" lang="en-US" altLang="zh-CN" sz="4000" b="0" i="1" u="none" strike="noStrike" kern="1200" cap="none" spc="0" normalizeH="0" baseline="0" noProof="0" smtClean="0">
                              <a:ln>
                                <a:noFill/>
                              </a:ln>
                              <a:solidFill>
                                <a:schemeClr val="tx1"/>
                              </a:solidFill>
                              <a:effectLst/>
                              <a:uLnTx/>
                              <a:uFillTx/>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3</m:t>
                          </m:r>
                        </m:den>
                      </m:f>
                    </m:oMath>
                  </a14:m>
                  <a:r>
                    <a:rPr kumimoji="0" lang="fr-FR" altLang="zh-CN" sz="4000" i="0" u="none" strike="noStrike" kern="1200" cap="none" spc="0" normalizeH="0" baseline="0" noProof="0">
                      <a:ln>
                        <a:noFill/>
                      </a:ln>
                      <a:solidFill>
                        <a:schemeClr val="tx1"/>
                      </a:solidFill>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 </a:t>
                  </a:r>
                  <a:r>
                    <a:rPr kumimoji="0" lang="fr-FR" altLang="zh-CN" sz="4000" u="none" strike="noStrike" kern="1200" cap="none" spc="0" normalizeH="0" baseline="0" noProof="0">
                      <a:ln>
                        <a:noFill/>
                      </a:ln>
                      <a:solidFill>
                        <a:schemeClr val="tx1"/>
                      </a:solidFill>
                      <a:effectLst/>
                      <a:uLnTx/>
                      <a:uFillTx/>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m</a:t>
                  </a:r>
                  <a:endParaRPr lang="en-US" sz="2800">
                    <a:solidFill>
                      <a:schemeClr val="tx1"/>
                    </a:solidFill>
                    <a:effectLst/>
                  </a:endParaRPr>
                </a:p>
              </p:txBody>
            </p:sp>
          </mc:Choice>
          <mc:Fallback xmlns="">
            <p:sp>
              <p:nvSpPr>
                <p:cNvPr id="10" name="TextBox 9">
                  <a:extLst>
                    <a:ext uri="{FF2B5EF4-FFF2-40B4-BE49-F238E27FC236}">
                      <a16:creationId xmlns:a16="http://schemas.microsoft.com/office/drawing/2014/main" id="{3BC7A603-01F4-3AAA-531F-83767B7D648D}"/>
                    </a:ext>
                  </a:extLst>
                </p:cNvPr>
                <p:cNvSpPr txBox="1">
                  <a:spLocks noRot="1" noChangeAspect="1" noMove="1" noResize="1" noEditPoints="1" noAdjustHandles="1" noChangeArrowheads="1" noChangeShapeType="1" noTextEdit="1"/>
                </p:cNvSpPr>
                <p:nvPr/>
              </p:nvSpPr>
              <p:spPr>
                <a:xfrm>
                  <a:off x="2690424" y="2220914"/>
                  <a:ext cx="1562725" cy="561476"/>
                </a:xfrm>
                <a:prstGeom prst="rect">
                  <a:avLst/>
                </a:prstGeom>
                <a:blipFill>
                  <a:blip r:embed="rId3"/>
                  <a:stretch>
                    <a:fillRect l="-216" t="-621" b="-8696"/>
                  </a:stretch>
                </a:blipFill>
                <a:ln w="5715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Content Placeholder 4">
                <a:extLst>
                  <a:ext uri="{FF2B5EF4-FFF2-40B4-BE49-F238E27FC236}">
                    <a16:creationId xmlns:a16="http://schemas.microsoft.com/office/drawing/2014/main" xmlns="" id="{F9822840-49C4-B7C6-45F5-306B7FA11CE7}"/>
                  </a:ext>
                </a:extLst>
              </p:cNvPr>
              <p:cNvSpPr txBox="1">
                <a:spLocks/>
              </p:cNvSpPr>
              <p:nvPr/>
            </p:nvSpPr>
            <p:spPr>
              <a:xfrm>
                <a:off x="5782888" y="3622182"/>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a:solidFill>
                      <a:srgbClr val="FF6600"/>
                    </a:solidFill>
                    <a:latin typeface="UTM Avo" panose="02040603050506020204" pitchFamily="18" charset="0"/>
                    <a:cs typeface="Times New Roman" pitchFamily="18" charset="0"/>
                  </a:rPr>
                  <a:t>Bài giải:</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Diện tích hình tam giác là: </a:t>
                </a:r>
              </a:p>
              <a:p>
                <a:pPr marL="0" indent="0" algn="ctr">
                  <a:buNone/>
                </a:pPr>
                <a:r>
                  <a:rPr lang="pt-BR" sz="2700" b="1">
                    <a:solidFill>
                      <a:srgbClr val="002060"/>
                    </a:solidFill>
                    <a:latin typeface="UTM Avo" panose="02040603050506020204" pitchFamily="18" charset="0"/>
                    <a:cs typeface="Times New Roman" pitchFamily="18" charset="0"/>
                  </a:rPr>
                  <a:t>	6 × </a:t>
                </a:r>
                <a14:m>
                  <m:oMath xmlns:m="http://schemas.openxmlformats.org/officeDocument/2006/math">
                    <m:f>
                      <m:fPr>
                        <m:ctrlPr>
                          <a:rPr lang="fr-FR" altLang="zh-CN" sz="4000" i="1">
                            <a:solidFill>
                              <a:prstClr val="black"/>
                            </a:solidFill>
                            <a:latin typeface="Cambria Math"/>
                            <a:ea typeface="inpin heiti" panose="00000500000000000000" pitchFamily="2" charset="-122"/>
                            <a:cs typeface="Arial" panose="020B0604020202020204" pitchFamily="34" charset="0"/>
                            <a:sym typeface="inpin heiti" panose="00000500000000000000" pitchFamily="2" charset="-122"/>
                          </a:rPr>
                        </m:ctrlPr>
                      </m:fPr>
                      <m:num>
                        <m:r>
                          <a:rPr lang="en-US" altLang="zh-CN" sz="4000" i="1">
                            <a:solidFill>
                              <a:prstClr val="black"/>
                            </a:solidFill>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2</m:t>
                        </m:r>
                      </m:num>
                      <m:den>
                        <m:r>
                          <a:rPr lang="en-US" altLang="zh-CN" sz="4000" i="1">
                            <a:solidFill>
                              <a:prstClr val="black"/>
                            </a:solidFill>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3</m:t>
                        </m:r>
                      </m:den>
                    </m:f>
                    <m:r>
                      <a:rPr lang="en-US" altLang="zh-CN" sz="4000" i="1">
                        <a:solidFill>
                          <a:prstClr val="black"/>
                        </a:solidFill>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 </m:t>
                    </m:r>
                  </m:oMath>
                </a14:m>
                <a:r>
                  <a:rPr lang="pt-BR" sz="2700" b="1">
                    <a:solidFill>
                      <a:srgbClr val="002060"/>
                    </a:solidFill>
                    <a:latin typeface="UTM Avo" panose="02040603050506020204" pitchFamily="18" charset="0"/>
                    <a:cs typeface="Times New Roman" pitchFamily="18" charset="0"/>
                  </a:rPr>
                  <a:t>: 2 = 2 </a:t>
                </a:r>
                <a:r>
                  <a:rPr lang="en-US" sz="2700" b="1">
                    <a:solidFill>
                      <a:srgbClr val="002060"/>
                    </a:solidFill>
                    <a:latin typeface="UTM Avo" panose="02040603050506020204" pitchFamily="18" charset="0"/>
                    <a:cs typeface="Times New Roman" pitchFamily="18" charset="0"/>
                  </a:rPr>
                  <a:t>(</a:t>
                </a:r>
                <a:r>
                  <a:rPr lang="vi-VN" sz="2700" b="1">
                    <a:solidFill>
                      <a:srgbClr val="002060"/>
                    </a:solidFill>
                    <a:latin typeface="UTM Avo" panose="02040603050506020204" pitchFamily="18" charset="0"/>
                    <a:cs typeface="Times New Roman" pitchFamily="18" charset="0"/>
                  </a:rPr>
                  <a:t>m</a:t>
                </a:r>
                <a:r>
                  <a:rPr lang="en-US" sz="2700" b="1" baseline="30000">
                    <a:solidFill>
                      <a:srgbClr val="002060"/>
                    </a:solidFill>
                    <a:latin typeface="UTM Avo" panose="02040603050506020204" pitchFamily="18" charset="0"/>
                    <a:cs typeface="Times New Roman" pitchFamily="18" charset="0"/>
                  </a:rPr>
                  <a:t>2</a:t>
                </a:r>
                <a:r>
                  <a:rPr lang="en-US" sz="2700" b="1">
                    <a:solidFill>
                      <a:srgbClr val="002060"/>
                    </a:solidFill>
                    <a:latin typeface="UTM Avo" panose="02040603050506020204" pitchFamily="18" charset="0"/>
                    <a:cs typeface="Times New Roman" pitchFamily="18" charset="0"/>
                  </a:rPr>
                  <a:t>)</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                 Đáp số: 2 m</a:t>
                </a:r>
                <a:r>
                  <a:rPr lang="en-US" sz="2700" b="1" baseline="30000">
                    <a:solidFill>
                      <a:srgbClr val="002060"/>
                    </a:solidFill>
                    <a:latin typeface="UTM Avo" panose="02040603050506020204" pitchFamily="18" charset="0"/>
                    <a:cs typeface="Times New Roman" pitchFamily="18" charset="0"/>
                  </a:rPr>
                  <a:t>2</a:t>
                </a:r>
                <a:endParaRPr lang="en-US" sz="2700" b="1">
                  <a:solidFill>
                    <a:srgbClr val="002060"/>
                  </a:solidFill>
                  <a:latin typeface="UTM Avo" panose="02040603050506020204" pitchFamily="18" charset="0"/>
                  <a:cs typeface="Times New Roman" pitchFamily="18" charset="0"/>
                </a:endParaRPr>
              </a:p>
            </p:txBody>
          </p:sp>
        </mc:Choice>
        <mc:Fallback xmlns="">
          <p:sp>
            <p:nvSpPr>
              <p:cNvPr id="18" name="Content Placeholder 4">
                <a:extLst>
                  <a:ext uri="{FF2B5EF4-FFF2-40B4-BE49-F238E27FC236}">
                    <a16:creationId xmlns:a16="http://schemas.microsoft.com/office/drawing/2014/main" id="{F9822840-49C4-B7C6-45F5-306B7FA11CE7}"/>
                  </a:ext>
                </a:extLst>
              </p:cNvPr>
              <p:cNvSpPr txBox="1">
                <a:spLocks noRot="1" noChangeAspect="1" noMove="1" noResize="1" noEditPoints="1" noAdjustHandles="1" noChangeArrowheads="1" noChangeShapeType="1" noTextEdit="1"/>
              </p:cNvSpPr>
              <p:nvPr/>
            </p:nvSpPr>
            <p:spPr>
              <a:xfrm>
                <a:off x="5782888" y="3622182"/>
                <a:ext cx="5865837" cy="3048000"/>
              </a:xfrm>
              <a:prstGeom prst="rect">
                <a:avLst/>
              </a:prstGeom>
              <a:blipFill>
                <a:blip r:embed="rId4"/>
                <a:stretch>
                  <a:fillRect t="-3200"/>
                </a:stretch>
              </a:blipFill>
            </p:spPr>
            <p:txBody>
              <a:bodyPr/>
              <a:lstStyle/>
              <a:p>
                <a:r>
                  <a:rPr lang="en-US">
                    <a:noFill/>
                  </a:rPr>
                  <a:t> </a:t>
                </a:r>
              </a:p>
            </p:txBody>
          </p:sp>
        </mc:Fallback>
      </mc:AlternateContent>
    </p:spTree>
    <p:extLst>
      <p:ext uri="{BB962C8B-B14F-4D97-AF65-F5344CB8AC3E}">
        <p14:creationId xmlns:p14="http://schemas.microsoft.com/office/powerpoint/2010/main" val="428728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fade">
                                      <p:cBhvr>
                                        <p:cTn id="19" dur="1000"/>
                                        <p:tgtEl>
                                          <p:spTgt spid="18">
                                            <p:txEl>
                                              <p:pRg st="1" end="1"/>
                                            </p:txEl>
                                          </p:spTgt>
                                        </p:tgtEl>
                                      </p:cBhvr>
                                    </p:animEffect>
                                    <p:anim calcmode="lin" valueType="num">
                                      <p:cBhvr>
                                        <p:cTn id="20"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fade">
                                      <p:cBhvr>
                                        <p:cTn id="26" dur="1000"/>
                                        <p:tgtEl>
                                          <p:spTgt spid="18">
                                            <p:txEl>
                                              <p:pRg st="2" end="2"/>
                                            </p:txEl>
                                          </p:spTgt>
                                        </p:tgtEl>
                                      </p:cBhvr>
                                    </p:animEffect>
                                    <p:anim calcmode="lin" valueType="num">
                                      <p:cBhvr>
                                        <p:cTn id="27"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1000"/>
                                        <p:tgtEl>
                                          <p:spTgt spid="18">
                                            <p:txEl>
                                              <p:pRg st="3" end="3"/>
                                            </p:txEl>
                                          </p:spTgt>
                                        </p:tgtEl>
                                      </p:cBhvr>
                                    </p:animEffect>
                                    <p:anim calcmode="lin" valueType="num">
                                      <p:cBhvr>
                                        <p:cTn id="34"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80914" cy="2193536"/>
            <a:chOff x="2752641" y="3846647"/>
            <a:chExt cx="10005372" cy="1437096"/>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450621" y="3870903"/>
              <a:ext cx="8609412" cy="423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36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 2:</a:t>
              </a:r>
              <a:r>
                <a:rPr kumimoji="0" lang="fr-FR" altLang="zh-CN"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Tính diện tích hình tam giác có: </a:t>
              </a:r>
            </a:p>
          </p:txBody>
        </p:sp>
      </p:grpSp>
      <p:sp>
        <p:nvSpPr>
          <p:cNvPr id="5" name="TextBox 4">
            <a:extLst>
              <a:ext uri="{FF2B5EF4-FFF2-40B4-BE49-F238E27FC236}">
                <a16:creationId xmlns:a16="http://schemas.microsoft.com/office/drawing/2014/main" xmlns="" id="{06E8BE60-5DC9-BD90-2EDF-3D24D82CBF86}"/>
              </a:ext>
            </a:extLst>
          </p:cNvPr>
          <p:cNvSpPr txBox="1"/>
          <p:nvPr/>
        </p:nvSpPr>
        <p:spPr>
          <a:xfrm>
            <a:off x="1099803" y="1571155"/>
            <a:ext cx="9992394" cy="646331"/>
          </a:xfrm>
          <a:prstGeom prst="rect">
            <a:avLst/>
          </a:prstGeom>
          <a:noFill/>
        </p:spPr>
        <p:txBody>
          <a:bodyPr wrap="square">
            <a:spAutoFit/>
          </a:bodyPr>
          <a:lstStyle/>
          <a:p>
            <a:pPr lvl="0" algn="ctr"/>
            <a:r>
              <a:rPr lang="fr-FR" altLang="zh-CN" sz="3600" b="1">
                <a:solidFill>
                  <a:prstClr val="white"/>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 Độ dài đáy là 4 dm và chiều cao là 30 cm.</a:t>
            </a:r>
            <a:endParaRPr kumimoji="0" lang="fr-FR" altLang="zh-CN"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nvGrpSpPr>
          <p:cNvPr id="6" name="Group 5">
            <a:extLst>
              <a:ext uri="{FF2B5EF4-FFF2-40B4-BE49-F238E27FC236}">
                <a16:creationId xmlns:a16="http://schemas.microsoft.com/office/drawing/2014/main" xmlns="" id="{18C106D6-6AF2-B3ED-E7B2-8AABBD6CCBD1}"/>
              </a:ext>
            </a:extLst>
          </p:cNvPr>
          <p:cNvGrpSpPr/>
          <p:nvPr/>
        </p:nvGrpSpPr>
        <p:grpSpPr>
          <a:xfrm>
            <a:off x="805543" y="3262543"/>
            <a:ext cx="4676728" cy="3175146"/>
            <a:chOff x="1827270" y="1756250"/>
            <a:chExt cx="2592525" cy="1816396"/>
          </a:xfrm>
        </p:grpSpPr>
        <p:cxnSp>
          <p:nvCxnSpPr>
            <p:cNvPr id="7" name="Straight Arrow Connector 6">
              <a:extLst>
                <a:ext uri="{FF2B5EF4-FFF2-40B4-BE49-F238E27FC236}">
                  <a16:creationId xmlns:a16="http://schemas.microsoft.com/office/drawing/2014/main" xmlns="" id="{18AD9AEC-95B2-5E73-7FD2-657B5924F0DD}"/>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BD40882F-DCAC-CC93-E454-024D91048C9F}"/>
                </a:ext>
              </a:extLst>
            </p:cNvPr>
            <p:cNvSpPr txBox="1"/>
            <p:nvPr/>
          </p:nvSpPr>
          <p:spPr>
            <a:xfrm>
              <a:off x="2709068" y="3167688"/>
              <a:ext cx="1167147" cy="404958"/>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等线" panose="020F0502020204030204"/>
                  <a:ea typeface="+mn-ea"/>
                  <a:cs typeface="+mn-cs"/>
                </a:rPr>
                <a:t>4 dm</a:t>
              </a:r>
            </a:p>
          </p:txBody>
        </p:sp>
        <p:grpSp>
          <p:nvGrpSpPr>
            <p:cNvPr id="9" name="Group 8">
              <a:extLst>
                <a:ext uri="{FF2B5EF4-FFF2-40B4-BE49-F238E27FC236}">
                  <a16:creationId xmlns:a16="http://schemas.microsoft.com/office/drawing/2014/main" xmlns="" id="{C4E0D0B6-21B4-471C-3C17-52AADF53B041}"/>
                </a:ext>
              </a:extLst>
            </p:cNvPr>
            <p:cNvGrpSpPr/>
            <p:nvPr/>
          </p:nvGrpSpPr>
          <p:grpSpPr>
            <a:xfrm>
              <a:off x="1827270" y="1756250"/>
              <a:ext cx="2592525" cy="1213401"/>
              <a:chOff x="1873458" y="1427508"/>
              <a:chExt cx="2592525" cy="1213401"/>
            </a:xfrm>
          </p:grpSpPr>
          <p:grpSp>
            <p:nvGrpSpPr>
              <p:cNvPr id="11" name="Group 10">
                <a:extLst>
                  <a:ext uri="{FF2B5EF4-FFF2-40B4-BE49-F238E27FC236}">
                    <a16:creationId xmlns:a16="http://schemas.microsoft.com/office/drawing/2014/main" xmlns="" id="{636F98C1-EE00-8EE8-81D3-F3DADE9F3FAF}"/>
                  </a:ext>
                </a:extLst>
              </p:cNvPr>
              <p:cNvGrpSpPr/>
              <p:nvPr/>
            </p:nvGrpSpPr>
            <p:grpSpPr>
              <a:xfrm>
                <a:off x="1873458" y="1427508"/>
                <a:ext cx="2592525" cy="1213401"/>
                <a:chOff x="839788" y="1666048"/>
                <a:chExt cx="2592525" cy="1213401"/>
              </a:xfrm>
            </p:grpSpPr>
            <p:sp>
              <p:nvSpPr>
                <p:cNvPr id="16" name="Isosceles Triangle 15">
                  <a:extLst>
                    <a:ext uri="{FF2B5EF4-FFF2-40B4-BE49-F238E27FC236}">
                      <a16:creationId xmlns:a16="http://schemas.microsoft.com/office/drawing/2014/main" xmlns="" id="{E0A4037F-1FEA-40FD-9916-B56ED46E6B9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17" name="Straight Connector 16">
                  <a:extLst>
                    <a:ext uri="{FF2B5EF4-FFF2-40B4-BE49-F238E27FC236}">
                      <a16:creationId xmlns:a16="http://schemas.microsoft.com/office/drawing/2014/main" xmlns="" id="{5D2DB8CB-A4C5-3F40-D0DD-EE42C38D7FD2}"/>
                    </a:ext>
                  </a:extLst>
                </p:cNvPr>
                <p:cNvCxnSpPr>
                  <a:stCxn id="16" idx="0"/>
                  <a:endCxn id="16"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xmlns="" id="{B8719EE6-B852-EDDC-E5CA-3A1C6CAE6D8C}"/>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BC7A603-01F4-3AAA-531F-83767B7D648D}"/>
                    </a:ext>
                  </a:extLst>
                </p:cNvPr>
                <p:cNvSpPr txBox="1"/>
                <p:nvPr/>
              </p:nvSpPr>
              <p:spPr>
                <a:xfrm>
                  <a:off x="2236449" y="2335383"/>
                  <a:ext cx="1562725" cy="404958"/>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000" b="0" i="1" u="none" strike="noStrike" kern="1200" cap="none" spc="0" normalizeH="0" baseline="0" noProof="0" smtClean="0">
                            <a:ln>
                              <a:noFill/>
                            </a:ln>
                            <a:solidFill>
                              <a:prstClr val="black"/>
                            </a:solidFill>
                            <a:effectLst/>
                            <a:uLnTx/>
                            <a:uFillTx/>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30 </m:t>
                        </m:r>
                        <m:r>
                          <a:rPr kumimoji="0" lang="en-US" altLang="zh-CN" sz="4000" b="0" i="1" u="none" strike="noStrike" kern="1200" cap="none" spc="0" normalizeH="0" baseline="0" noProof="0" smtClean="0">
                            <a:ln>
                              <a:noFill/>
                            </a:ln>
                            <a:solidFill>
                              <a:prstClr val="black"/>
                            </a:solidFill>
                            <a:effectLst/>
                            <a:uLnTx/>
                            <a:uFillTx/>
                            <a:latin typeface="Cambria Math" panose="02040503050406030204" pitchFamily="18" charset="0"/>
                            <a:ea typeface="inpin heiti" panose="00000500000000000000" pitchFamily="2" charset="-122"/>
                            <a:cs typeface="Arial" panose="020B0604020202020204" pitchFamily="34" charset="0"/>
                            <a:sym typeface="inpin heiti" panose="00000500000000000000" pitchFamily="2" charset="-122"/>
                          </a:rPr>
                          <m:t>𝑐𝑚</m:t>
                        </m:r>
                      </m:oMath>
                    </m:oMathPara>
                  </a14:m>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mc:Choice>
          <mc:Fallback xmlns="">
            <p:sp>
              <p:nvSpPr>
                <p:cNvPr id="10" name="TextBox 9">
                  <a:extLst>
                    <a:ext uri="{FF2B5EF4-FFF2-40B4-BE49-F238E27FC236}">
                      <a16:creationId xmlns:a16="http://schemas.microsoft.com/office/drawing/2014/main" id="{3BC7A603-01F4-3AAA-531F-83767B7D648D}"/>
                    </a:ext>
                  </a:extLst>
                </p:cNvPr>
                <p:cNvSpPr txBox="1">
                  <a:spLocks noRot="1" noChangeAspect="1" noMove="1" noResize="1" noEditPoints="1" noAdjustHandles="1" noChangeArrowheads="1" noChangeShapeType="1" noTextEdit="1"/>
                </p:cNvSpPr>
                <p:nvPr/>
              </p:nvSpPr>
              <p:spPr>
                <a:xfrm>
                  <a:off x="2236449" y="2335383"/>
                  <a:ext cx="1562725" cy="404958"/>
                </a:xfrm>
                <a:prstGeom prst="rect">
                  <a:avLst/>
                </a:prstGeom>
                <a:blipFill>
                  <a:blip r:embed="rId2"/>
                  <a:stretch>
                    <a:fillRect/>
                  </a:stretch>
                </a:blipFill>
                <a:ln w="57150">
                  <a:noFill/>
                </a:ln>
              </p:spPr>
              <p:txBody>
                <a:bodyPr/>
                <a:lstStyle/>
                <a:p>
                  <a:r>
                    <a:rPr lang="en-US">
                      <a:noFill/>
                    </a:rPr>
                    <a:t> </a:t>
                  </a:r>
                </a:p>
              </p:txBody>
            </p:sp>
          </mc:Fallback>
        </mc:AlternateContent>
      </p:grpSp>
      <p:sp>
        <p:nvSpPr>
          <p:cNvPr id="18" name="Content Placeholder 4">
            <a:extLst>
              <a:ext uri="{FF2B5EF4-FFF2-40B4-BE49-F238E27FC236}">
                <a16:creationId xmlns:a16="http://schemas.microsoft.com/office/drawing/2014/main" xmlns="" id="{F9822840-49C4-B7C6-45F5-306B7FA11CE7}"/>
              </a:ext>
            </a:extLst>
          </p:cNvPr>
          <p:cNvSpPr txBox="1">
            <a:spLocks/>
          </p:cNvSpPr>
          <p:nvPr/>
        </p:nvSpPr>
        <p:spPr>
          <a:xfrm>
            <a:off x="5782888" y="3622182"/>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a:ln>
                  <a:noFill/>
                </a:ln>
                <a:solidFill>
                  <a:srgbClr val="FF6600"/>
                </a:solidFill>
                <a:effectLst/>
                <a:uLnTx/>
                <a:uFillTx/>
                <a:latin typeface="UTM Avo" panose="02040603050506020204" pitchFamily="18" charset="0"/>
                <a:cs typeface="Times New Roman" pitchFamily="18" charset="0"/>
              </a:rPr>
              <a:t>Bài giải:</a:t>
            </a:r>
          </a:p>
          <a:p>
            <a:pPr marL="0" lvl="0" indent="0" algn="ctr">
              <a:buNone/>
            </a:pPr>
            <a:r>
              <a:rPr lang="en-US" sz="3200" b="1">
                <a:solidFill>
                  <a:srgbClr val="002060"/>
                </a:solidFill>
                <a:latin typeface="UTM Avo" panose="02040603050506020204" pitchFamily="18" charset="0"/>
                <a:cs typeface="Times New Roman" pitchFamily="18" charset="0"/>
              </a:rPr>
              <a:t>Đổi 30 cm = 3 dm</a:t>
            </a:r>
          </a:p>
          <a:p>
            <a:pPr marL="0" lvl="0" indent="0" algn="ctr">
              <a:buNone/>
            </a:pPr>
            <a:r>
              <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Diện tích hình tam giác là: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	</a:t>
            </a:r>
            <a:r>
              <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4 x 5 : </a:t>
            </a:r>
            <a:r>
              <a:rPr kumimoji="0" lang="pt-BR"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 2 = 6 </a:t>
            </a:r>
            <a:r>
              <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(d</a:t>
            </a:r>
            <a:r>
              <a:rPr kumimoji="0" lang="vi-VN"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m</a:t>
            </a:r>
            <a:r>
              <a:rPr kumimoji="0" lang="en-US" sz="3200" b="1" i="0" u="none" strike="noStrike" kern="1200" cap="none" spc="0" normalizeH="0" baseline="30000" noProof="0">
                <a:ln>
                  <a:noFill/>
                </a:ln>
                <a:solidFill>
                  <a:srgbClr val="002060"/>
                </a:solidFill>
                <a:effectLst/>
                <a:uLnTx/>
                <a:uFillTx/>
                <a:latin typeface="UTM Avo" panose="02040603050506020204" pitchFamily="18" charset="0"/>
                <a:cs typeface="Times New Roman" pitchFamily="18" charset="0"/>
              </a:rPr>
              <a:t>2</a:t>
            </a:r>
            <a:r>
              <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rPr>
              <a:t>                 Đáp số: 6 dm</a:t>
            </a:r>
            <a:r>
              <a:rPr kumimoji="0" lang="en-US" sz="3200" b="1" i="0" u="none" strike="noStrike" kern="1200" cap="none" spc="0" normalizeH="0" baseline="30000" noProof="0">
                <a:ln>
                  <a:noFill/>
                </a:ln>
                <a:solidFill>
                  <a:srgbClr val="002060"/>
                </a:solidFill>
                <a:effectLst/>
                <a:uLnTx/>
                <a:uFillTx/>
                <a:latin typeface="UTM Avo" panose="02040603050506020204" pitchFamily="18" charset="0"/>
                <a:cs typeface="Times New Roman" pitchFamily="18" charset="0"/>
              </a:rPr>
              <a:t>2</a:t>
            </a:r>
            <a:endParaRPr kumimoji="0" lang="en-US" sz="3200" b="1" i="0" u="none" strike="noStrike" kern="1200" cap="none" spc="0" normalizeH="0" baseline="0" noProof="0">
              <a:ln>
                <a:noFill/>
              </a:ln>
              <a:solidFill>
                <a:srgbClr val="002060"/>
              </a:solidFill>
              <a:effectLst/>
              <a:uLnTx/>
              <a:uFillTx/>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073887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fade">
                                      <p:cBhvr>
                                        <p:cTn id="19" dur="1000"/>
                                        <p:tgtEl>
                                          <p:spTgt spid="18">
                                            <p:txEl>
                                              <p:pRg st="1" end="1"/>
                                            </p:txEl>
                                          </p:spTgt>
                                        </p:tgtEl>
                                      </p:cBhvr>
                                    </p:animEffect>
                                    <p:anim calcmode="lin" valueType="num">
                                      <p:cBhvr>
                                        <p:cTn id="20"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fade">
                                      <p:cBhvr>
                                        <p:cTn id="26" dur="1000"/>
                                        <p:tgtEl>
                                          <p:spTgt spid="18">
                                            <p:txEl>
                                              <p:pRg st="2" end="2"/>
                                            </p:txEl>
                                          </p:spTgt>
                                        </p:tgtEl>
                                      </p:cBhvr>
                                    </p:animEffect>
                                    <p:anim calcmode="lin" valueType="num">
                                      <p:cBhvr>
                                        <p:cTn id="27"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1000"/>
                                        <p:tgtEl>
                                          <p:spTgt spid="18">
                                            <p:txEl>
                                              <p:pRg st="3" end="3"/>
                                            </p:txEl>
                                          </p:spTgt>
                                        </p:tgtEl>
                                      </p:cBhvr>
                                    </p:animEffect>
                                    <p:anim calcmode="lin" valueType="num">
                                      <p:cBhvr>
                                        <p:cTn id="34"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xEl>
                                              <p:pRg st="4" end="4"/>
                                            </p:txEl>
                                          </p:spTgt>
                                        </p:tgtEl>
                                        <p:attrNameLst>
                                          <p:attrName>style.visibility</p:attrName>
                                        </p:attrNameLst>
                                      </p:cBhvr>
                                      <p:to>
                                        <p:strVal val="visible"/>
                                      </p:to>
                                    </p:set>
                                    <p:animEffect transition="in" filter="fade">
                                      <p:cBhvr>
                                        <p:cTn id="40" dur="1000"/>
                                        <p:tgtEl>
                                          <p:spTgt spid="18">
                                            <p:txEl>
                                              <p:pRg st="4" end="4"/>
                                            </p:txEl>
                                          </p:spTgt>
                                        </p:tgtEl>
                                      </p:cBhvr>
                                    </p:animEffect>
                                    <p:anim calcmode="lin" valueType="num">
                                      <p:cBhvr>
                                        <p:cTn id="41"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xmlns="" id="{2CADE332-1E4A-4B8F-A455-6EAA76290552}"/>
                </a:ext>
              </a:extLst>
            </p:cNvPr>
            <p:cNvSpPr/>
            <p:nvPr/>
          </p:nvSpPr>
          <p:spPr>
            <a:xfrm>
              <a:off x="4211849" y="2619942"/>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ỨNG DỤNG</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8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xmlns=""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xmlns=""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xmlns=""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xmlns=""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xmlns="" id="{71D0EBF8-2E7D-45D8-B575-4BAA41412FB8}"/>
              </a:ext>
            </a:extLst>
          </p:cNvPr>
          <p:cNvSpPr txBox="1"/>
          <p:nvPr/>
        </p:nvSpPr>
        <p:spPr>
          <a:xfrm>
            <a:off x="3377260" y="1989499"/>
            <a:ext cx="5700099" cy="2862322"/>
          </a:xfrm>
          <a:prstGeom prst="rect">
            <a:avLst/>
          </a:prstGeom>
          <a:noFill/>
        </p:spPr>
        <p:txBody>
          <a:bodyPr wrap="square" rtlCol="0">
            <a:spAutoFit/>
          </a:bodyPr>
          <a:lstStyle/>
          <a:p>
            <a:pPr algn="ct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xmlns="" id="{852199A4-82D2-4EDE-A35E-6855179AAD20}"/>
              </a:ext>
            </a:extLst>
          </p:cNvPr>
          <p:cNvSpPr txBox="1"/>
          <p:nvPr/>
        </p:nvSpPr>
        <p:spPr>
          <a:xfrm>
            <a:off x="6047916" y="439295"/>
            <a:ext cx="5429693" cy="1862048"/>
          </a:xfrm>
          <a:prstGeom prst="rect">
            <a:avLst/>
          </a:prstGeom>
          <a:noFill/>
        </p:spPr>
        <p:txBody>
          <a:bodyPr wrap="none" rtlCol="0">
            <a:spAutoFit/>
          </a:bodyPr>
          <a:lstStyle/>
          <a:p>
            <a:pPr algn="ctr"/>
            <a:r>
              <a:rPr lang="en-US" altLang="zh-CN" sz="11500" dirty="0" err="1">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3" name="文本框 23">
            <a:extLst>
              <a:ext uri="{FF2B5EF4-FFF2-40B4-BE49-F238E27FC236}">
                <a16:creationId xmlns:a16="http://schemas.microsoft.com/office/drawing/2014/main" xmlns="" id="{44E59ACA-5C1E-4B82-9257-9932CC3DC72C}"/>
              </a:ext>
            </a:extLst>
          </p:cNvPr>
          <p:cNvSpPr txBox="1"/>
          <p:nvPr/>
        </p:nvSpPr>
        <p:spPr>
          <a:xfrm>
            <a:off x="5828720" y="2676253"/>
            <a:ext cx="5868088" cy="2862322"/>
          </a:xfrm>
          <a:prstGeom prst="rect">
            <a:avLst/>
          </a:prstGeom>
          <a:noFill/>
        </p:spPr>
        <p:txBody>
          <a:bodyPr wrap="square" rtlCol="0">
            <a:spAutoFit/>
          </a:bodyPr>
          <a:lstStyle/>
          <a:p>
            <a:pPr marL="571500" indent="-571500" algn="just">
              <a:buFontTx/>
              <a:buChar char="-"/>
            </a:pP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Ôn tập cách tính diện tích hình tam giác.</a:t>
            </a:r>
            <a:endParaRPr lang="fr-FR"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xmlns=""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xmlns=""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xmlns=""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xmlns=""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xmlns=""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xmlns=""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xmlns=""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xmlns=""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xmlns=""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xmlns=""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xmlns=""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xmlns=""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xmlns=""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grpSp>
        <p:nvGrpSpPr>
          <p:cNvPr id="19" name="Group 18">
            <a:extLst>
              <a:ext uri="{FF2B5EF4-FFF2-40B4-BE49-F238E27FC236}">
                <a16:creationId xmlns:a16="http://schemas.microsoft.com/office/drawing/2014/main" xmlns="" id="{623BC301-79EB-4865-B9BA-FC8EF73C4ADD}"/>
              </a:ext>
            </a:extLst>
          </p:cNvPr>
          <p:cNvGrpSpPr/>
          <p:nvPr/>
        </p:nvGrpSpPr>
        <p:grpSpPr>
          <a:xfrm>
            <a:off x="3410593" y="2911381"/>
            <a:ext cx="5352693" cy="1515484"/>
            <a:chOff x="4356276" y="2072411"/>
            <a:chExt cx="5352693" cy="1515484"/>
          </a:xfrm>
        </p:grpSpPr>
        <p:sp>
          <p:nvSpPr>
            <p:cNvPr id="20" name="文本框 15">
              <a:extLst>
                <a:ext uri="{FF2B5EF4-FFF2-40B4-BE49-F238E27FC236}">
                  <a16:creationId xmlns:a16="http://schemas.microsoft.com/office/drawing/2014/main" xmlns="" id="{F0C6B4EF-ACCA-40D3-B605-33F1EDA9C878}"/>
                </a:ext>
              </a:extLst>
            </p:cNvPr>
            <p:cNvSpPr txBox="1"/>
            <p:nvPr/>
          </p:nvSpPr>
          <p:spPr>
            <a:xfrm>
              <a:off x="4356276" y="2072411"/>
              <a:ext cx="5254965" cy="144655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800" b="0" i="0" u="none" strike="noStrike" kern="1200" cap="none" spc="0" normalizeH="0" baseline="0" noProof="0">
                  <a:ln>
                    <a:noFill/>
                  </a:ln>
                  <a:solidFill>
                    <a:srgbClr val="00206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TẠM BIỆT</a:t>
              </a:r>
            </a:p>
          </p:txBody>
        </p:sp>
        <p:sp>
          <p:nvSpPr>
            <p:cNvPr id="22" name="文本框 15">
              <a:extLst>
                <a:ext uri="{FF2B5EF4-FFF2-40B4-BE49-F238E27FC236}">
                  <a16:creationId xmlns:a16="http://schemas.microsoft.com/office/drawing/2014/main" xmlns="" id="{415EEF6F-1575-428F-81BE-9D5312660BCC}"/>
                </a:ext>
              </a:extLst>
            </p:cNvPr>
            <p:cNvSpPr txBox="1"/>
            <p:nvPr/>
          </p:nvSpPr>
          <p:spPr>
            <a:xfrm>
              <a:off x="4454004" y="2141345"/>
              <a:ext cx="5254965" cy="144655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FEB02E"/>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TẠM BIỆT</a:t>
              </a:r>
              <a:endParaRPr kumimoji="0" lang="zh-CN" altLang="en-US" sz="8800" b="0" i="0" u="none" strike="noStrike" kern="1200" cap="none" spc="0" normalizeH="0" baseline="0" noProof="0" dirty="0">
                <a:ln>
                  <a:noFill/>
                </a:ln>
                <a:solidFill>
                  <a:srgbClr val="FEB02E"/>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grpSp>
    </p:spTree>
    <p:extLst>
      <p:ext uri="{BB962C8B-B14F-4D97-AF65-F5344CB8AC3E}">
        <p14:creationId xmlns:p14="http://schemas.microsoft.com/office/powerpoint/2010/main" val="41294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xmlns=""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5BA38E9-A101-4D63-8427-D37F98BD72DB}"/>
              </a:ext>
            </a:extLst>
          </p:cNvPr>
          <p:cNvSpPr/>
          <p:nvPr/>
        </p:nvSpPr>
        <p:spPr>
          <a:xfrm>
            <a:off x="1218596" y="495481"/>
            <a:ext cx="9754807" cy="2009975"/>
          </a:xfrm>
          <a:prstGeom prst="rect">
            <a:avLst/>
          </a:prstGeom>
          <a:noFill/>
          <a:ln w="12700" cap="flat" cmpd="sng" algn="ctr">
            <a:noFill/>
            <a:prstDash val="solid"/>
            <a:miter lim="800000"/>
          </a:ln>
          <a:effectLst/>
        </p:spPr>
        <p:txBody>
          <a:bodyPr rtlCol="0" anchor="ctr"/>
          <a:lstStyle/>
          <a:p>
            <a:pPr lvl="0" algn="just">
              <a:lnSpc>
                <a:spcPts val="4500"/>
              </a:lnSpc>
              <a:spcAft>
                <a:spcPts val="600"/>
              </a:spcAft>
              <a:defRPr/>
            </a:pPr>
            <a:r>
              <a:rPr lang="vi-VN" sz="4000" b="1" i="1" kern="0">
                <a:solidFill>
                  <a:srgbClr val="FF6600"/>
                </a:solidFill>
                <a:latin typeface="UTM Avo" panose="02040603050506020204" pitchFamily="18" charset="0"/>
                <a:ea typeface="Calibri" panose="020F0502020204030204" pitchFamily="34" charset="0"/>
                <a:cs typeface="Times New Roman" panose="02020603050405020304" pitchFamily="18" charset="0"/>
              </a:rPr>
              <a:t>Viết công thức tính diện tích S của hình chữ nhật có chiều dài là a, chiều rộng là b (cùng đơn vị đo).</a:t>
            </a:r>
            <a:endParaRPr kumimoji="0" lang="en-US" sz="28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pic>
        <p:nvPicPr>
          <p:cNvPr id="6" name="图片 24">
            <a:extLst>
              <a:ext uri="{FF2B5EF4-FFF2-40B4-BE49-F238E27FC236}">
                <a16:creationId xmlns:a16="http://schemas.microsoft.com/office/drawing/2014/main" xmlns="" id="{2D00BB37-78B0-4101-B6C4-1B42566C4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5680" y="3088598"/>
            <a:ext cx="3886061" cy="3886061"/>
          </a:xfrm>
          <a:prstGeom prst="rect">
            <a:avLst/>
          </a:prstGeom>
        </p:spPr>
      </p:pic>
      <p:sp>
        <p:nvSpPr>
          <p:cNvPr id="7" name="Rectangle 6">
            <a:extLst>
              <a:ext uri="{FF2B5EF4-FFF2-40B4-BE49-F238E27FC236}">
                <a16:creationId xmlns:a16="http://schemas.microsoft.com/office/drawing/2014/main" xmlns="" id="{12D641FE-8330-6A74-3BFF-432BD969A47E}"/>
              </a:ext>
            </a:extLst>
          </p:cNvPr>
          <p:cNvSpPr/>
          <p:nvPr/>
        </p:nvSpPr>
        <p:spPr>
          <a:xfrm>
            <a:off x="4931059" y="2799769"/>
            <a:ext cx="4962749" cy="2009975"/>
          </a:xfrm>
          <a:prstGeom prst="rect">
            <a:avLst/>
          </a:prstGeom>
          <a:noFill/>
          <a:ln w="12700" cap="flat" cmpd="sng" algn="ctr">
            <a:noFill/>
            <a:prstDash val="solid"/>
            <a:miter lim="800000"/>
          </a:ln>
          <a:effectLst/>
        </p:spPr>
        <p:txBody>
          <a:bodyPr rtlCol="0" anchor="ctr"/>
          <a:lstStyle/>
          <a:p>
            <a:pPr lvl="0" algn="just">
              <a:lnSpc>
                <a:spcPts val="4500"/>
              </a:lnSpc>
              <a:spcAft>
                <a:spcPts val="600"/>
              </a:spcAft>
              <a:defRPr/>
            </a:pPr>
            <a:r>
              <a:rPr lang="vi-VN" sz="6600" b="1" i="1" kern="0">
                <a:solidFill>
                  <a:srgbClr val="0070C0"/>
                </a:solidFill>
                <a:latin typeface="UTM Avo" panose="02040603050506020204" pitchFamily="18" charset="0"/>
                <a:ea typeface="Calibri" panose="020F0502020204030204" pitchFamily="34" charset="0"/>
                <a:cs typeface="Times New Roman" panose="02020603050405020304" pitchFamily="18" charset="0"/>
              </a:rPr>
              <a:t>S = a </a:t>
            </a:r>
            <a:r>
              <a:rPr lang="en-US" sz="6600" b="1" i="1" kern="0">
                <a:solidFill>
                  <a:srgbClr val="0070C0"/>
                </a:solidFill>
                <a:latin typeface="UTM Avo" panose="02040603050506020204" pitchFamily="18" charset="0"/>
                <a:ea typeface="Calibri" panose="020F0502020204030204" pitchFamily="34" charset="0"/>
                <a:cs typeface="Times New Roman" panose="02020603050405020304" pitchFamily="18" charset="0"/>
              </a:rPr>
              <a:t>x</a:t>
            </a:r>
            <a:r>
              <a:rPr lang="vi-VN" sz="6600" b="1" i="1" kern="0">
                <a:solidFill>
                  <a:srgbClr val="0070C0"/>
                </a:solidFill>
                <a:latin typeface="UTM Avo" panose="02040603050506020204" pitchFamily="18" charset="0"/>
                <a:ea typeface="Calibri" panose="020F0502020204030204" pitchFamily="34" charset="0"/>
                <a:cs typeface="Times New Roman" panose="02020603050405020304" pitchFamily="18" charset="0"/>
              </a:rPr>
              <a:t> b.</a:t>
            </a:r>
            <a:endParaRPr kumimoji="0" lang="en-US" sz="4800" b="0" i="0" u="none" strike="noStrike" kern="0" cap="none" spc="0" normalizeH="0" baseline="0" noProof="0" dirty="0">
              <a:ln>
                <a:noFill/>
              </a:ln>
              <a:solidFill>
                <a:srgbClr val="0070C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pic>
        <p:nvPicPr>
          <p:cNvPr id="8" name="Image 1828">
            <a:extLst>
              <a:ext uri="{FF2B5EF4-FFF2-40B4-BE49-F238E27FC236}">
                <a16:creationId xmlns:a16="http://schemas.microsoft.com/office/drawing/2014/main" xmlns="" id="{65FF8531-22F8-D2A7-C0A9-BD91F787163A}"/>
              </a:ext>
            </a:extLst>
          </p:cNvPr>
          <p:cNvPicPr>
            <a:picLocks/>
          </p:cNvPicPr>
          <p:nvPr/>
        </p:nvPicPr>
        <p:blipFill>
          <a:blip r:embed="rId3" cstate="print"/>
          <a:stretch>
            <a:fillRect/>
          </a:stretch>
        </p:blipFill>
        <p:spPr>
          <a:xfrm>
            <a:off x="833785" y="2932429"/>
            <a:ext cx="3365744" cy="2171627"/>
          </a:xfrm>
          <a:prstGeom prst="rect">
            <a:avLst/>
          </a:prstGeom>
        </p:spPr>
      </p:pic>
    </p:spTree>
    <p:extLst>
      <p:ext uri="{BB962C8B-B14F-4D97-AF65-F5344CB8AC3E}">
        <p14:creationId xmlns:p14="http://schemas.microsoft.com/office/powerpoint/2010/main" val="918127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down)">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DC8575-C2FE-679E-C98E-94692CC69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 y="1901351"/>
            <a:ext cx="11076432" cy="3316131"/>
          </a:xfrm>
          <a:prstGeom prst="rect">
            <a:avLst/>
          </a:prstGeom>
        </p:spPr>
      </p:pic>
      <p:sp>
        <p:nvSpPr>
          <p:cNvPr id="4" name="Rectangle 3">
            <a:extLst>
              <a:ext uri="{FF2B5EF4-FFF2-40B4-BE49-F238E27FC236}">
                <a16:creationId xmlns:a16="http://schemas.microsoft.com/office/drawing/2014/main" xmlns="" id="{E0FB8625-821D-E09D-74CA-6F84011B12EE}"/>
              </a:ext>
            </a:extLst>
          </p:cNvPr>
          <p:cNvSpPr/>
          <p:nvPr/>
        </p:nvSpPr>
        <p:spPr>
          <a:xfrm>
            <a:off x="2670048" y="1901351"/>
            <a:ext cx="8924544" cy="201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39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xmlns=""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en-US" altLang="zh-CN" sz="8800" dirty="0" err="1">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8800" dirty="0" err="1">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8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57753C0-6BAD-90F9-836C-BC858304622F}"/>
              </a:ext>
            </a:extLst>
          </p:cNvPr>
          <p:cNvSpPr txBox="1"/>
          <p:nvPr/>
        </p:nvSpPr>
        <p:spPr>
          <a:xfrm>
            <a:off x="512064" y="530352"/>
            <a:ext cx="5760720" cy="3477875"/>
          </a:xfrm>
          <a:prstGeom prst="rect">
            <a:avLst/>
          </a:prstGeom>
          <a:noFill/>
        </p:spPr>
        <p:txBody>
          <a:bodyPr wrap="square" rtlCol="0">
            <a:spAutoFit/>
          </a:bodyPr>
          <a:lstStyle/>
          <a:p>
            <a:pPr algn="just"/>
            <a:r>
              <a:rPr lang="en-US" sz="4400" b="1" u="sng">
                <a:solidFill>
                  <a:srgbClr val="FF0000"/>
                </a:solidFill>
                <a:latin typeface="Arial" panose="020B0604020202020204" pitchFamily="34" charset="0"/>
                <a:cs typeface="Arial" panose="020B0604020202020204" pitchFamily="34" charset="0"/>
              </a:rPr>
              <a:t>Ví dụ:</a:t>
            </a:r>
            <a:r>
              <a:rPr lang="en-US" sz="4400">
                <a:latin typeface="Arial" panose="020B0604020202020204" pitchFamily="34" charset="0"/>
                <a:cs typeface="Arial" panose="020B0604020202020204" pitchFamily="34" charset="0"/>
              </a:rPr>
              <a:t> Tính diện tích hình tam giác (xem hình), biết: </a:t>
            </a:r>
          </a:p>
          <a:p>
            <a:pPr marL="571500" indent="-571500" algn="just">
              <a:buFont typeface="Wingdings" panose="05000000000000000000" pitchFamily="2" charset="2"/>
              <a:buChar char="ü"/>
            </a:pPr>
            <a:r>
              <a:rPr lang="en-US" sz="4400">
                <a:latin typeface="Arial" panose="020B0604020202020204" pitchFamily="34" charset="0"/>
                <a:cs typeface="Arial" panose="020B0604020202020204" pitchFamily="34" charset="0"/>
              </a:rPr>
              <a:t>Độ dài đáy là 6 cm,</a:t>
            </a:r>
          </a:p>
          <a:p>
            <a:pPr marL="571500" indent="-571500" algn="just">
              <a:buFont typeface="Wingdings" panose="05000000000000000000" pitchFamily="2" charset="2"/>
              <a:buChar char="ü"/>
            </a:pPr>
            <a:r>
              <a:rPr lang="en-US" sz="4400">
                <a:latin typeface="Arial" panose="020B0604020202020204" pitchFamily="34" charset="0"/>
                <a:cs typeface="Arial" panose="020B0604020202020204" pitchFamily="34" charset="0"/>
              </a:rPr>
              <a:t>Chiều cao là 4 cm.</a:t>
            </a:r>
          </a:p>
        </p:txBody>
      </p:sp>
      <p:pic>
        <p:nvPicPr>
          <p:cNvPr id="10" name="Picture 9">
            <a:extLst>
              <a:ext uri="{FF2B5EF4-FFF2-40B4-BE49-F238E27FC236}">
                <a16:creationId xmlns:a16="http://schemas.microsoft.com/office/drawing/2014/main" xmlns="" id="{9043CAD8-33AF-EFCB-B9D4-A2088EFA9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784" y="2269289"/>
            <a:ext cx="5407152" cy="3970008"/>
          </a:xfrm>
          <a:prstGeom prst="rect">
            <a:avLst/>
          </a:prstGeom>
        </p:spPr>
      </p:pic>
    </p:spTree>
    <p:extLst>
      <p:ext uri="{BB962C8B-B14F-4D97-AF65-F5344CB8AC3E}">
        <p14:creationId xmlns:p14="http://schemas.microsoft.com/office/powerpoint/2010/main" val="166958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29C1F6-E5DE-D7DA-4952-5EAE4BEE6C6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657753C0-6BAD-90F9-836C-BC858304622F}"/>
              </a:ext>
            </a:extLst>
          </p:cNvPr>
          <p:cNvSpPr txBox="1"/>
          <p:nvPr/>
        </p:nvSpPr>
        <p:spPr>
          <a:xfrm>
            <a:off x="512064" y="530352"/>
            <a:ext cx="11173968"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Dùng hai miếng bìa hình tam giác (xem hình dưới đây) rồi thực hiện</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như sau:</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080C3931-A166-F0C5-6124-C66729DF5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174" y="1426449"/>
            <a:ext cx="6759436" cy="2434078"/>
          </a:xfrm>
          <a:prstGeom prst="rect">
            <a:avLst/>
          </a:prstGeom>
        </p:spPr>
      </p:pic>
      <p:pic>
        <p:nvPicPr>
          <p:cNvPr id="6" name="Picture 5">
            <a:extLst>
              <a:ext uri="{FF2B5EF4-FFF2-40B4-BE49-F238E27FC236}">
                <a16:creationId xmlns:a16="http://schemas.microsoft.com/office/drawing/2014/main" xmlns="" id="{38544C24-6FB1-7B3A-08E2-B66F2BBCD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505" y="4108212"/>
            <a:ext cx="3130516" cy="2219436"/>
          </a:xfrm>
          <a:prstGeom prst="rect">
            <a:avLst/>
          </a:prstGeom>
        </p:spPr>
      </p:pic>
      <p:pic>
        <p:nvPicPr>
          <p:cNvPr id="8" name="Picture 7">
            <a:extLst>
              <a:ext uri="{FF2B5EF4-FFF2-40B4-BE49-F238E27FC236}">
                <a16:creationId xmlns:a16="http://schemas.microsoft.com/office/drawing/2014/main" xmlns="" id="{85D15BF6-904A-B067-887F-9297206EB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0667" y="3092431"/>
            <a:ext cx="2929957" cy="3090672"/>
          </a:xfrm>
          <a:prstGeom prst="rect">
            <a:avLst/>
          </a:prstGeom>
        </p:spPr>
      </p:pic>
    </p:spTree>
    <p:extLst>
      <p:ext uri="{BB962C8B-B14F-4D97-AF65-F5344CB8AC3E}">
        <p14:creationId xmlns:p14="http://schemas.microsoft.com/office/powerpoint/2010/main" val="269649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A037D205-575B-4143-9A0C-DADF60E10C9C}"/>
              </a:ext>
            </a:extLst>
          </p:cNvPr>
          <p:cNvGrpSpPr/>
          <p:nvPr/>
        </p:nvGrpSpPr>
        <p:grpSpPr>
          <a:xfrm>
            <a:off x="6480404" y="2477529"/>
            <a:ext cx="3531552" cy="1902942"/>
            <a:chOff x="7315756" y="3787515"/>
            <a:chExt cx="3531552" cy="1902942"/>
          </a:xfrm>
          <a:solidFill>
            <a:srgbClr val="FF6600"/>
          </a:solidFill>
        </p:grpSpPr>
        <p:grpSp>
          <p:nvGrpSpPr>
            <p:cNvPr id="23" name="Group 3">
              <a:extLst>
                <a:ext uri="{FF2B5EF4-FFF2-40B4-BE49-F238E27FC236}">
                  <a16:creationId xmlns:a16="http://schemas.microsoft.com/office/drawing/2014/main" xmlns="" id="{7922ED55-1E87-468A-96A7-2F0807A98FB0}"/>
                </a:ext>
              </a:extLst>
            </p:cNvPr>
            <p:cNvGrpSpPr>
              <a:grpSpLocks/>
            </p:cNvGrpSpPr>
            <p:nvPr/>
          </p:nvGrpSpPr>
          <p:grpSpPr bwMode="auto">
            <a:xfrm>
              <a:off x="7315756" y="3787515"/>
              <a:ext cx="3531552" cy="1902942"/>
              <a:chOff x="2928" y="1812"/>
              <a:chExt cx="2568" cy="1464"/>
            </a:xfrm>
            <a:grpFill/>
          </p:grpSpPr>
          <p:sp>
            <p:nvSpPr>
              <p:cNvPr id="27" name="AutoShape 4">
                <a:extLst>
                  <a:ext uri="{FF2B5EF4-FFF2-40B4-BE49-F238E27FC236}">
                    <a16:creationId xmlns:a16="http://schemas.microsoft.com/office/drawing/2014/main" xmlns="" id="{122E7EF0-A034-4B48-8882-F4F226D0842F}"/>
                  </a:ext>
                </a:extLst>
              </p:cNvPr>
              <p:cNvSpPr>
                <a:spLocks noChangeArrowheads="1"/>
              </p:cNvSpPr>
              <p:nvPr/>
            </p:nvSpPr>
            <p:spPr bwMode="auto">
              <a:xfrm>
                <a:off x="2928" y="1812"/>
                <a:ext cx="2568" cy="1464"/>
              </a:xfrm>
              <a:prstGeom prst="triangle">
                <a:avLst>
                  <a:gd name="adj" fmla="val 32042"/>
                </a:avLst>
              </a:prstGeom>
              <a:solidFill>
                <a:srgbClr val="FFFCD6"/>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28" name="Line 5">
                <a:extLst>
                  <a:ext uri="{FF2B5EF4-FFF2-40B4-BE49-F238E27FC236}">
                    <a16:creationId xmlns:a16="http://schemas.microsoft.com/office/drawing/2014/main" xmlns=""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 name="Group 30">
              <a:extLst>
                <a:ext uri="{FF2B5EF4-FFF2-40B4-BE49-F238E27FC236}">
                  <a16:creationId xmlns:a16="http://schemas.microsoft.com/office/drawing/2014/main" xmlns="" id="{5BD54C7A-D304-4A7C-B78A-557E25D6EDFC}"/>
                </a:ext>
              </a:extLst>
            </p:cNvPr>
            <p:cNvGrpSpPr>
              <a:grpSpLocks/>
            </p:cNvGrpSpPr>
            <p:nvPr/>
          </p:nvGrpSpPr>
          <p:grpSpPr bwMode="auto">
            <a:xfrm>
              <a:off x="8454434" y="5468261"/>
              <a:ext cx="264040" cy="222196"/>
              <a:chOff x="1032" y="3828"/>
              <a:chExt cx="192" cy="168"/>
            </a:xfrm>
            <a:grpFill/>
          </p:grpSpPr>
          <p:sp>
            <p:nvSpPr>
              <p:cNvPr id="25" name="Line 31">
                <a:extLst>
                  <a:ext uri="{FF2B5EF4-FFF2-40B4-BE49-F238E27FC236}">
                    <a16:creationId xmlns:a16="http://schemas.microsoft.com/office/drawing/2014/main" xmlns=""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Line 32">
                <a:extLst>
                  <a:ext uri="{FF2B5EF4-FFF2-40B4-BE49-F238E27FC236}">
                    <a16:creationId xmlns:a16="http://schemas.microsoft.com/office/drawing/2014/main" xmlns=""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 name="Group 28">
            <a:extLst>
              <a:ext uri="{FF2B5EF4-FFF2-40B4-BE49-F238E27FC236}">
                <a16:creationId xmlns:a16="http://schemas.microsoft.com/office/drawing/2014/main" xmlns="" id="{7D139288-A294-4C13-8CDC-408FC6C1B5EE}"/>
              </a:ext>
            </a:extLst>
          </p:cNvPr>
          <p:cNvGrpSpPr/>
          <p:nvPr/>
        </p:nvGrpSpPr>
        <p:grpSpPr>
          <a:xfrm>
            <a:off x="2229796" y="2475211"/>
            <a:ext cx="3531552" cy="1902942"/>
            <a:chOff x="7315756" y="3787515"/>
            <a:chExt cx="3531552" cy="1902942"/>
          </a:xfrm>
          <a:solidFill>
            <a:srgbClr val="BED62F"/>
          </a:solidFill>
        </p:grpSpPr>
        <p:grpSp>
          <p:nvGrpSpPr>
            <p:cNvPr id="30" name="Group 3">
              <a:extLst>
                <a:ext uri="{FF2B5EF4-FFF2-40B4-BE49-F238E27FC236}">
                  <a16:creationId xmlns:a16="http://schemas.microsoft.com/office/drawing/2014/main" xmlns="" id="{63325F95-C439-480F-948D-ACC9AD1531B8}"/>
                </a:ext>
              </a:extLst>
            </p:cNvPr>
            <p:cNvGrpSpPr>
              <a:grpSpLocks/>
            </p:cNvGrpSpPr>
            <p:nvPr/>
          </p:nvGrpSpPr>
          <p:grpSpPr bwMode="auto">
            <a:xfrm>
              <a:off x="7315756" y="3787515"/>
              <a:ext cx="3531552" cy="1902942"/>
              <a:chOff x="2928" y="1812"/>
              <a:chExt cx="2568" cy="1464"/>
            </a:xfrm>
            <a:grpFill/>
          </p:grpSpPr>
          <p:sp>
            <p:nvSpPr>
              <p:cNvPr id="34" name="AutoShape 4">
                <a:extLst>
                  <a:ext uri="{FF2B5EF4-FFF2-40B4-BE49-F238E27FC236}">
                    <a16:creationId xmlns:a16="http://schemas.microsoft.com/office/drawing/2014/main" xmlns=""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35" name="Line 5">
                <a:extLst>
                  <a:ext uri="{FF2B5EF4-FFF2-40B4-BE49-F238E27FC236}">
                    <a16:creationId xmlns:a16="http://schemas.microsoft.com/office/drawing/2014/main" xmlns=""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 name="Group 30">
              <a:extLst>
                <a:ext uri="{FF2B5EF4-FFF2-40B4-BE49-F238E27FC236}">
                  <a16:creationId xmlns:a16="http://schemas.microsoft.com/office/drawing/2014/main" xmlns="" id="{76B334F5-01AE-455B-8239-4C37AA2350AC}"/>
                </a:ext>
              </a:extLst>
            </p:cNvPr>
            <p:cNvGrpSpPr>
              <a:grpSpLocks/>
            </p:cNvGrpSpPr>
            <p:nvPr/>
          </p:nvGrpSpPr>
          <p:grpSpPr bwMode="auto">
            <a:xfrm>
              <a:off x="8454434" y="5468261"/>
              <a:ext cx="264040" cy="222196"/>
              <a:chOff x="1032" y="3828"/>
              <a:chExt cx="192" cy="168"/>
            </a:xfrm>
            <a:grpFill/>
          </p:grpSpPr>
          <p:sp>
            <p:nvSpPr>
              <p:cNvPr id="32" name="Line 31">
                <a:extLst>
                  <a:ext uri="{FF2B5EF4-FFF2-40B4-BE49-F238E27FC236}">
                    <a16:creationId xmlns:a16="http://schemas.microsoft.com/office/drawing/2014/main" xmlns=""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Line 32">
                <a:extLst>
                  <a:ext uri="{FF2B5EF4-FFF2-40B4-BE49-F238E27FC236}">
                    <a16:creationId xmlns:a16="http://schemas.microsoft.com/office/drawing/2014/main" xmlns=""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36" name="Picture 2" descr="Scissors cartoon Royalty Free Vector Image - VectorStock">
            <a:extLst>
              <a:ext uri="{FF2B5EF4-FFF2-40B4-BE49-F238E27FC236}">
                <a16:creationId xmlns:a16="http://schemas.microsoft.com/office/drawing/2014/main" xmlns="" id="{000F75CA-587E-48B2-808A-9A9230DBB3D3}"/>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40474" y="1733310"/>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37" name="Right Triangle 36">
            <a:extLst>
              <a:ext uri="{FF2B5EF4-FFF2-40B4-BE49-F238E27FC236}">
                <a16:creationId xmlns:a16="http://schemas.microsoft.com/office/drawing/2014/main" xmlns="" id="{89C92223-588A-41BE-9BDF-554CE6E1B208}"/>
              </a:ext>
            </a:extLst>
          </p:cNvPr>
          <p:cNvSpPr/>
          <p:nvPr/>
        </p:nvSpPr>
        <p:spPr>
          <a:xfrm>
            <a:off x="3699842" y="2509747"/>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ight Triangle 37">
            <a:extLst>
              <a:ext uri="{FF2B5EF4-FFF2-40B4-BE49-F238E27FC236}">
                <a16:creationId xmlns:a16="http://schemas.microsoft.com/office/drawing/2014/main" xmlns="" id="{91AB1101-1E4F-4DD3-88B2-442C684D02EE}"/>
              </a:ext>
            </a:extLst>
          </p:cNvPr>
          <p:cNvSpPr/>
          <p:nvPr/>
        </p:nvSpPr>
        <p:spPr>
          <a:xfrm flipH="1">
            <a:off x="1975275" y="2544283"/>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 Box 28">
            <a:extLst>
              <a:ext uri="{FF2B5EF4-FFF2-40B4-BE49-F238E27FC236}">
                <a16:creationId xmlns:a16="http://schemas.microsoft.com/office/drawing/2014/main" xmlns="" id="{78829832-272C-7543-235B-78FD8E724062}"/>
              </a:ext>
            </a:extLst>
          </p:cNvPr>
          <p:cNvSpPr txBox="1">
            <a:spLocks noChangeArrowheads="1"/>
          </p:cNvSpPr>
          <p:nvPr/>
        </p:nvSpPr>
        <p:spPr bwMode="auto">
          <a:xfrm>
            <a:off x="7428326" y="4453031"/>
            <a:ext cx="8370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6 cm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
        <p:nvSpPr>
          <p:cNvPr id="3" name="Text Box 27">
            <a:extLst>
              <a:ext uri="{FF2B5EF4-FFF2-40B4-BE49-F238E27FC236}">
                <a16:creationId xmlns:a16="http://schemas.microsoft.com/office/drawing/2014/main" xmlns="" id="{E2D188CC-3A40-B67F-BD93-61E3B6CED8ED}"/>
              </a:ext>
            </a:extLst>
          </p:cNvPr>
          <p:cNvSpPr txBox="1">
            <a:spLocks noChangeArrowheads="1"/>
          </p:cNvSpPr>
          <p:nvPr/>
        </p:nvSpPr>
        <p:spPr bwMode="auto">
          <a:xfrm rot="16200000">
            <a:off x="7400593" y="3228944"/>
            <a:ext cx="837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4 cm</a:t>
            </a: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065420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6.25E-7 -4.07407E-6 L 6.25E-7 0.25 " pathEditMode="relative" rAng="0" ptsTypes="AA">
                                      <p:cBhvr>
                                        <p:cTn id="11" dur="2000" fill="hold"/>
                                        <p:tgtEl>
                                          <p:spTgt spid="36"/>
                                        </p:tgtEl>
                                        <p:attrNameLst>
                                          <p:attrName>ppt_x</p:attrName>
                                          <p:attrName>ppt_y</p:attrName>
                                        </p:attrNameLst>
                                      </p:cBhvr>
                                      <p:rCtr x="0" y="12500"/>
                                    </p:animMotion>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TotalTime>
  <Words>551</Words>
  <Application>Microsoft Office PowerPoint</Application>
  <PresentationFormat>Custom</PresentationFormat>
  <Paragraphs>64</Paragraphs>
  <Slides>28</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inpin heiti</vt:lpstr>
      <vt:lpstr>Cambria Math</vt:lpstr>
      <vt:lpstr>等线</vt:lpstr>
      <vt:lpstr>Times New Roman</vt:lpstr>
      <vt:lpstr>Calibri</vt:lpstr>
      <vt:lpstr>.VnArial</vt:lpstr>
      <vt:lpstr>等线 Light</vt:lpstr>
      <vt:lpstr>字魂70号-灵悦黑体</vt:lpstr>
      <vt:lpstr>UTM Flamenco</vt:lpstr>
      <vt:lpstr>UTM Avo</vt:lpstr>
      <vt:lpstr>Wingdings</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Admin</cp:lastModifiedBy>
  <cp:revision>31</cp:revision>
  <dcterms:created xsi:type="dcterms:W3CDTF">2019-12-30T13:59:27Z</dcterms:created>
  <dcterms:modified xsi:type="dcterms:W3CDTF">2024-11-21T08:36:57Z</dcterms:modified>
  <cp:category>9Slide.vn</cp:category>
</cp:coreProperties>
</file>