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345" r:id="rId2"/>
    <p:sldId id="260" r:id="rId3"/>
    <p:sldId id="256" r:id="rId4"/>
    <p:sldId id="263" r:id="rId5"/>
    <p:sldId id="261" r:id="rId6"/>
    <p:sldId id="262" r:id="rId7"/>
    <p:sldId id="296" r:id="rId8"/>
    <p:sldId id="343" r:id="rId9"/>
    <p:sldId id="344" r:id="rId10"/>
    <p:sldId id="297" r:id="rId11"/>
    <p:sldId id="298" r:id="rId12"/>
    <p:sldId id="299" r:id="rId13"/>
    <p:sldId id="300" r:id="rId14"/>
    <p:sldId id="301" r:id="rId15"/>
    <p:sldId id="302" r:id="rId16"/>
    <p:sldId id="270" r:id="rId17"/>
    <p:sldId id="271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1" r:id="rId26"/>
    <p:sldId id="312" r:id="rId27"/>
    <p:sldId id="313" r:id="rId28"/>
    <p:sldId id="314" r:id="rId29"/>
    <p:sldId id="315" r:id="rId30"/>
    <p:sldId id="281" r:id="rId31"/>
    <p:sldId id="316" r:id="rId32"/>
    <p:sldId id="317" r:id="rId33"/>
    <p:sldId id="29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D0EE"/>
    <a:srgbClr val="92E6FB"/>
    <a:srgbClr val="E967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27BFB1-29D0-4723-ACD7-65FC13870AF4}" v="605" dt="2023-08-25T12:44:34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653" autoAdjust="0"/>
  </p:normalViewPr>
  <p:slideViewPr>
    <p:cSldViewPr snapToGrid="0">
      <p:cViewPr varScale="1">
        <p:scale>
          <a:sx n="102" d="100"/>
          <a:sy n="102" d="100"/>
        </p:scale>
        <p:origin x="-91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C8DB8-6886-4202-9917-17E46D75F428}" type="datetimeFigureOut">
              <a:rPr lang="en-US" smtClean="0"/>
              <a:t>21/11/2024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EE2BD-05FB-4CF9-BE03-B15092A6B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02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46077E-6437-40E0-DB2C-D901D9469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AA74D77-280B-5C8D-D7AE-07EEA5C99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1CFE8A-8B9E-D649-E41E-25A2CB2C1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A4B2-439B-4F2A-81D2-B189AC2A4504}" type="datetimeFigureOut">
              <a:rPr lang="en-US" smtClean="0"/>
              <a:t>21/11/2024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66C4AA-1621-732D-9CA2-4230F252B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84D5E1-14DC-ED38-CA58-92B3B7CED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A053-BC49-4650-BBFE-35175269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C32BC4-9BE6-819A-526A-F6E75F28E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BDBA2A-6CB4-B40F-B3AB-170059435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86C031-F927-93F0-DC9F-7C0068EC0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A4B2-439B-4F2A-81D2-B189AC2A4504}" type="datetimeFigureOut">
              <a:rPr lang="en-US" smtClean="0"/>
              <a:t>21/11/2024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2524A1-DF9F-2328-5B0B-EE1C9086B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9DD2D3-EDFB-C978-DAE5-F2EB57DE4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A053-BC49-4650-BBFE-35175269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4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5B918C2-650C-30AF-52CF-36E0FECF44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F8ABB97-A160-4B66-B949-D10A7B501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015227-F42B-29E9-A828-A8C6D8E9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A4B2-439B-4F2A-81D2-B189AC2A4504}" type="datetimeFigureOut">
              <a:rPr lang="en-US" smtClean="0"/>
              <a:t>21/11/2024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D977C2-116B-85B5-FE2E-E0F8847EB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877FE7-35EE-21E9-C326-26E69A399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A053-BC49-4650-BBFE-35175269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2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848520-1EE8-A6F2-E8A5-59B54C97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90D800-7B5F-9EAE-79B5-649545533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E580AD-D3E0-15DC-EA9A-457E7BBE0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A4B2-439B-4F2A-81D2-B189AC2A4504}" type="datetimeFigureOut">
              <a:rPr lang="en-US" smtClean="0"/>
              <a:t>21/11/2024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89C252-F0BD-2BA8-40D6-ED13417FF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B89C33-19D8-C3CC-65A7-F5BE65BD7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A053-BC49-4650-BBFE-35175269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F68789-A719-BE4C-C1FA-58E29DB81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24FE91-3BAD-656E-486C-5096A466B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4F96E6-6EB2-DC1B-C71D-D2662268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A4B2-439B-4F2A-81D2-B189AC2A4504}" type="datetimeFigureOut">
              <a:rPr lang="en-US" smtClean="0"/>
              <a:t>21/11/2024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E5572D-BCF9-0EA4-DE5A-FCE4292F4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EC3257-CFA1-4B4C-DE9A-E0EC2CA3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A053-BC49-4650-BBFE-35175269120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A152C56-B788-75E8-5E3A-250896C59F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88527" y="2365606"/>
            <a:ext cx="1633381" cy="163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5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ED7756-5598-0D23-1663-7D68414D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E79CC2-8511-5402-5AB2-39ED9F833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ED1F573-2E39-0780-D707-D03BCECF1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76C093-7627-540C-82DD-C94156E34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A4B2-439B-4F2A-81D2-B189AC2A4504}" type="datetimeFigureOut">
              <a:rPr lang="en-US" smtClean="0"/>
              <a:t>21/11/2024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2369AA-FC1E-0E7E-D413-83E0C51A9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F23365-DB8E-A60E-6B4C-F089B8D35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A053-BC49-4650-BBFE-35175269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2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A12AD2-492A-198E-A25D-85E9F0349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6516062-311A-384E-7A2B-F1E0D62C0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B67C950-8FBA-9CC9-9214-49BADB4E4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FCCCA38-83E9-ABE1-3D71-24EC4B261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A08FB65-C4A2-CF34-2A86-7E7BBEF53F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D8131CC-3381-A39E-7074-4619EFF9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A4B2-439B-4F2A-81D2-B189AC2A4504}" type="datetimeFigureOut">
              <a:rPr lang="en-US" smtClean="0"/>
              <a:t>21/11/2024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7EB3DDA-2EBC-315B-CD6B-A301D29B0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D942285-6E5F-0340-C8C0-597A69505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A053-BC49-4650-BBFE-35175269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0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BBEA98-4457-D897-BABC-59A37B586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6735582-2424-260D-1909-619A2DF12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A4B2-439B-4F2A-81D2-B189AC2A4504}" type="datetimeFigureOut">
              <a:rPr lang="en-US" smtClean="0"/>
              <a:t>21/11/2024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C50E720-4F60-5B4C-A909-8329D6120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580774C-BFCE-754A-08FD-1D82E973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A053-BC49-4650-BBFE-35175269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64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C9C0AA0-9760-F5F6-7B30-312231D93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A4B2-439B-4F2A-81D2-B189AC2A4504}" type="datetimeFigureOut">
              <a:rPr lang="en-US" smtClean="0"/>
              <a:t>21/11/2024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2ACB60F-0381-2FD0-4B12-54835DAA8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4E5E393-6573-A762-3958-6DC9E796B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A053-BC49-4650-BBFE-35175269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05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1A2B46-55BA-0D8C-FAA1-10333FDD0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5A0902-749D-AA23-9E3B-498526094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F0AC56E-DC74-19A6-80AD-4909954F0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2A709AA-F77A-15A7-5DB2-7A0EDED1F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A4B2-439B-4F2A-81D2-B189AC2A4504}" type="datetimeFigureOut">
              <a:rPr lang="en-US" smtClean="0"/>
              <a:t>21/11/2024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7C3404-B97C-190A-8FAE-B199DBDD7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E1C829-1841-95C0-A0D9-7543C3938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A053-BC49-4650-BBFE-35175269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6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29C2C6-A2A9-20A8-17F7-EA643707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E2A1581-521E-E113-5B52-A7F9A97119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9C97202-FC5B-4ED5-28C6-0F70C1B78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9BA1CA-0FB1-814B-2920-7BEE7A240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A4B2-439B-4F2A-81D2-B189AC2A4504}" type="datetimeFigureOut">
              <a:rPr lang="en-US" smtClean="0"/>
              <a:t>21/11/2024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FD0FED-463E-6A32-9A3E-658EB7877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EA0F198-44BE-5CDF-C8BD-198D1A46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A053-BC49-4650-BBFE-351752691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4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9Slide.vn - 2019">
            <a:extLst>
              <a:ext uri="{FF2B5EF4-FFF2-40B4-BE49-F238E27FC236}">
                <a16:creationId xmlns:a16="http://schemas.microsoft.com/office/drawing/2014/main" xmlns="" id="{1BF7E15C-FE89-8DF1-4D0C-B82D5D6879E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FD2BBB5-CC68-BB88-D9EC-BC0122A37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31E1B27-DFFA-EBBE-8A0F-BD846EE35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F0D66A-52EA-8DD6-EB3F-BD224B7B3B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A1A4B2-439B-4F2A-81D2-B189AC2A4504}" type="datetimeFigureOut">
              <a:rPr lang="en-US" smtClean="0"/>
              <a:t>21/11/2024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CB00D1-0A56-3499-0013-69836B88B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1E03AD-17D7-0C8A-251D-C7E7FD454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C4A053-BC49-4650-BBFE-35175269120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8CE6AF7-EA8F-A31F-40DB-28E3C54C0F9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88527" y="2365606"/>
            <a:ext cx="1633381" cy="1635688"/>
          </a:xfrm>
          <a:prstGeom prst="rect">
            <a:avLst/>
          </a:prstGeom>
        </p:spPr>
      </p:pic>
      <p:sp>
        <p:nvSpPr>
          <p:cNvPr id="9" name="Freeform 2">
            <a:extLst>
              <a:ext uri="{FF2B5EF4-FFF2-40B4-BE49-F238E27FC236}">
                <a16:creationId xmlns:a16="http://schemas.microsoft.com/office/drawing/2014/main" xmlns="" id="{5139D579-BB1E-9E64-CE04-0135A7B353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18888" b="-18888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116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3.png"/><Relationship Id="rId18" Type="http://schemas.openxmlformats.org/officeDocument/2006/relationships/audio" Target="../media/audio3.wav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7.png"/><Relationship Id="rId17" Type="http://schemas.openxmlformats.org/officeDocument/2006/relationships/image" Target="../media/image20.svg"/><Relationship Id="rId2" Type="http://schemas.microsoft.com/office/2007/relationships/media" Target="../media/media1.mp3"/><Relationship Id="rId16" Type="http://schemas.openxmlformats.org/officeDocument/2006/relationships/image" Target="../media/image9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6.png"/><Relationship Id="rId5" Type="http://schemas.microsoft.com/office/2007/relationships/media" Target="../media/media3.mp3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2.jpeg"/><Relationship Id="rId14" Type="http://schemas.openxmlformats.org/officeDocument/2006/relationships/image" Target="../media/image13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1804" y="503853"/>
            <a:ext cx="110474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Thứ tư, ngày 11 tháng 12 năm 2024</a:t>
            </a:r>
          </a:p>
          <a:p>
            <a:pPr algn="ctr"/>
            <a:r>
              <a:rPr lang="en-US" sz="4800" b="1" u="sng" smtClean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tam giác</a:t>
            </a:r>
            <a:endParaRPr 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474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68D6D7C6-EEB4-8FD2-6DD2-5EDA65753C3C}"/>
              </a:ext>
            </a:extLst>
          </p:cNvPr>
          <p:cNvSpPr/>
          <p:nvPr/>
        </p:nvSpPr>
        <p:spPr>
          <a:xfrm>
            <a:off x="534572" y="429065"/>
            <a:ext cx="10916530" cy="60139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795F6A-B365-CD8F-30CC-2E977A7AFB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02" y="1492482"/>
            <a:ext cx="10291480" cy="25270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2AC79C0-C261-43CC-A267-66AD82F96B1C}"/>
              </a:ext>
            </a:extLst>
          </p:cNvPr>
          <p:cNvSpPr txBox="1"/>
          <p:nvPr/>
        </p:nvSpPr>
        <p:spPr>
          <a:xfrm>
            <a:off x="874102" y="968204"/>
            <a:ext cx="1449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Hình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9C80F3-5B13-97E8-EC0B-B8227AB69F33}"/>
              </a:ext>
            </a:extLst>
          </p:cNvPr>
          <p:cNvSpPr txBox="1"/>
          <p:nvPr/>
        </p:nvSpPr>
        <p:spPr>
          <a:xfrm>
            <a:off x="3255352" y="968204"/>
            <a:ext cx="1449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Hình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7B19554-C19A-777B-EBFC-DA5B88396AC3}"/>
              </a:ext>
            </a:extLst>
          </p:cNvPr>
          <p:cNvSpPr txBox="1"/>
          <p:nvPr/>
        </p:nvSpPr>
        <p:spPr>
          <a:xfrm>
            <a:off x="6096000" y="968204"/>
            <a:ext cx="1449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Hình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7437808-4166-8C05-4C78-9FD5A1858FE8}"/>
              </a:ext>
            </a:extLst>
          </p:cNvPr>
          <p:cNvSpPr txBox="1"/>
          <p:nvPr/>
        </p:nvSpPr>
        <p:spPr>
          <a:xfrm>
            <a:off x="8936648" y="937956"/>
            <a:ext cx="1449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Hình 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4CE7B61-66D2-B1DB-06CD-891D761A8D37}"/>
              </a:ext>
            </a:extLst>
          </p:cNvPr>
          <p:cNvSpPr/>
          <p:nvPr/>
        </p:nvSpPr>
        <p:spPr>
          <a:xfrm>
            <a:off x="874102" y="3199947"/>
            <a:ext cx="2364482" cy="8929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E0F86BF3-CA93-8331-62F3-19FDFF2BDA3B}"/>
              </a:ext>
            </a:extLst>
          </p:cNvPr>
          <p:cNvSpPr/>
          <p:nvPr/>
        </p:nvSpPr>
        <p:spPr>
          <a:xfrm>
            <a:off x="1969477" y="4717990"/>
            <a:ext cx="8253046" cy="1396885"/>
          </a:xfrm>
          <a:prstGeom prst="roundRect">
            <a:avLst>
              <a:gd name="adj" fmla="val 43942"/>
            </a:avLst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C00000"/>
                </a:solidFill>
              </a:rPr>
              <a:t>Mỗi góc của tam giác là loại góc gì? </a:t>
            </a:r>
            <a:r>
              <a:rPr lang="en-US" sz="4000">
                <a:solidFill>
                  <a:srgbClr val="00B0F0"/>
                </a:solidFill>
              </a:rPr>
              <a:t>Vuông, nhọn hay tù?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17644AC-C56A-9D73-EDA3-6D34A988E0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66168" flipH="1">
            <a:off x="520444" y="1329038"/>
            <a:ext cx="1937502" cy="9709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4DC3D6C-4FA7-155D-42B6-EA9C222291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1358" flipH="1">
            <a:off x="892962" y="1824598"/>
            <a:ext cx="1937502" cy="9709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354595E-0D30-1BEA-1077-0335405D9E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41981" flipH="1">
            <a:off x="3051009" y="1340722"/>
            <a:ext cx="1937502" cy="97093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42B7866-7D9B-529B-4991-9A8A10F7B1B3}"/>
              </a:ext>
            </a:extLst>
          </p:cNvPr>
          <p:cNvSpPr/>
          <p:nvPr/>
        </p:nvSpPr>
        <p:spPr>
          <a:xfrm>
            <a:off x="3333850" y="3215264"/>
            <a:ext cx="2364482" cy="8929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D1EC9B7D-5B35-7118-5C31-3F6E9F7470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0313" flipH="1">
            <a:off x="6371170" y="1796204"/>
            <a:ext cx="1937502" cy="97093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362CF705-93FF-B1F5-0D6B-899A38A7039F}"/>
              </a:ext>
            </a:extLst>
          </p:cNvPr>
          <p:cNvSpPr/>
          <p:nvPr/>
        </p:nvSpPr>
        <p:spPr>
          <a:xfrm>
            <a:off x="5992837" y="3199714"/>
            <a:ext cx="2364482" cy="8929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40055C3-4981-D6FB-9FD9-F71AFEFA8E2E}"/>
              </a:ext>
            </a:extLst>
          </p:cNvPr>
          <p:cNvSpPr/>
          <p:nvPr/>
        </p:nvSpPr>
        <p:spPr>
          <a:xfrm>
            <a:off x="8500906" y="3199714"/>
            <a:ext cx="2664675" cy="8929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D72798E-D833-C18E-53BA-8D7FFF567A57}"/>
              </a:ext>
            </a:extLst>
          </p:cNvPr>
          <p:cNvSpPr/>
          <p:nvPr/>
        </p:nvSpPr>
        <p:spPr>
          <a:xfrm>
            <a:off x="761279" y="2818058"/>
            <a:ext cx="2358773" cy="369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F2AEF7E-25A4-F78F-9FC8-2FC5DD9ED193}"/>
              </a:ext>
            </a:extLst>
          </p:cNvPr>
          <p:cNvSpPr/>
          <p:nvPr/>
        </p:nvSpPr>
        <p:spPr>
          <a:xfrm>
            <a:off x="3371158" y="2818058"/>
            <a:ext cx="2358773" cy="369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88B5B0E-A381-ED2E-3711-4B2E6C20052E}"/>
              </a:ext>
            </a:extLst>
          </p:cNvPr>
          <p:cNvSpPr/>
          <p:nvPr/>
        </p:nvSpPr>
        <p:spPr>
          <a:xfrm>
            <a:off x="6071263" y="2837930"/>
            <a:ext cx="2358773" cy="369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46CD3F89-339F-B002-EF36-EDB25120CEC3}"/>
              </a:ext>
            </a:extLst>
          </p:cNvPr>
          <p:cNvSpPr/>
          <p:nvPr/>
        </p:nvSpPr>
        <p:spPr>
          <a:xfrm>
            <a:off x="8589434" y="2790489"/>
            <a:ext cx="2358773" cy="369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BFDCF99-0ED2-CD76-B78B-73ED3E0768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1693" flipH="1">
            <a:off x="728436" y="2388895"/>
            <a:ext cx="1937502" cy="97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721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6" grpId="1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68D6D7C6-EEB4-8FD2-6DD2-5EDA65753C3C}"/>
              </a:ext>
            </a:extLst>
          </p:cNvPr>
          <p:cNvSpPr/>
          <p:nvPr/>
        </p:nvSpPr>
        <p:spPr>
          <a:xfrm>
            <a:off x="534572" y="429065"/>
            <a:ext cx="10916530" cy="60139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0A13875A-D52F-F96E-2C9D-BDA312452C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0898" y="2680691"/>
            <a:ext cx="2106169" cy="34764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AA88A8-B3C1-63E2-9632-9BA01528B9B4}"/>
              </a:ext>
            </a:extLst>
          </p:cNvPr>
          <p:cNvSpPr txBox="1"/>
          <p:nvPr/>
        </p:nvSpPr>
        <p:spPr>
          <a:xfrm>
            <a:off x="3524251" y="1548092"/>
            <a:ext cx="6153149" cy="2553891"/>
          </a:xfrm>
          <a:prstGeom prst="wedgeRoundRectCallout">
            <a:avLst>
              <a:gd name="adj1" fmla="val -57990"/>
              <a:gd name="adj2" fmla="val 25089"/>
              <a:gd name="adj3" fmla="val 16667"/>
            </a:avLst>
          </a:prstGeom>
          <a:solidFill>
            <a:srgbClr val="FFFFCC"/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sz="7200" b="1">
                <a:solidFill>
                  <a:srgbClr val="FF6600"/>
                </a:solidFill>
                <a:latin typeface="Aptos" panose="02110004020202020204"/>
                <a:ea typeface="Roboto" panose="02000000000000000000" pitchFamily="2" charset="0"/>
              </a:rPr>
              <a:t>3. Đáy và đường cao </a:t>
            </a:r>
            <a:endParaRPr kumimoji="0" lang="en-US" sz="72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ptos" panose="02110004020202020204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2444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68D6D7C6-EEB4-8FD2-6DD2-5EDA65753C3C}"/>
              </a:ext>
            </a:extLst>
          </p:cNvPr>
          <p:cNvSpPr/>
          <p:nvPr/>
        </p:nvSpPr>
        <p:spPr>
          <a:xfrm>
            <a:off x="534572" y="429065"/>
            <a:ext cx="10916530" cy="60139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996F11F-11F2-5975-7807-05D66863DF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95" y="270148"/>
            <a:ext cx="4878852" cy="315885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879051F-2F19-02A6-BA0A-931A1D5AFFF0}"/>
              </a:ext>
            </a:extLst>
          </p:cNvPr>
          <p:cNvCxnSpPr/>
          <p:nvPr/>
        </p:nvCxnSpPr>
        <p:spPr>
          <a:xfrm>
            <a:off x="2903797" y="898337"/>
            <a:ext cx="0" cy="22056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Màu Vàng Bút Chì - hình ảnh bút chì png tải về - Miễn phí trong suốt Màu  Vàng png Tải về.">
            <a:extLst>
              <a:ext uri="{FF2B5EF4-FFF2-40B4-BE49-F238E27FC236}">
                <a16:creationId xmlns:a16="http://schemas.microsoft.com/office/drawing/2014/main" xmlns="" id="{E794FD73-E062-FCD5-FC81-12274C197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7479" y1="11792" x2="52101" y2="18868"/>
                        <a14:foregroundMark x1="47059" y1="13208" x2="51261" y2="17925"/>
                        <a14:foregroundMark x1="46639" y1="74057" x2="46639" y2="74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45" t="3367" r="36590" b="16047"/>
          <a:stretch/>
        </p:blipFill>
        <p:spPr bwMode="auto">
          <a:xfrm>
            <a:off x="2628494" y="-493904"/>
            <a:ext cx="550606" cy="152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AFF0B84-A122-6123-D6B2-F5CCD170D1C4}"/>
              </a:ext>
            </a:extLst>
          </p:cNvPr>
          <p:cNvSpPr txBox="1"/>
          <p:nvPr/>
        </p:nvSpPr>
        <p:spPr>
          <a:xfrm>
            <a:off x="2628494" y="3104034"/>
            <a:ext cx="846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B786181-466B-3955-ABF4-A244397EB06D}"/>
              </a:ext>
            </a:extLst>
          </p:cNvPr>
          <p:cNvSpPr/>
          <p:nvPr/>
        </p:nvSpPr>
        <p:spPr>
          <a:xfrm>
            <a:off x="2903797" y="2780184"/>
            <a:ext cx="275301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2656CC0-C37B-97DC-2EE6-481CB47107C6}"/>
              </a:ext>
            </a:extLst>
          </p:cNvPr>
          <p:cNvSpPr txBox="1"/>
          <p:nvPr/>
        </p:nvSpPr>
        <p:spPr>
          <a:xfrm>
            <a:off x="901495" y="4105102"/>
            <a:ext cx="1059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>
                <a:solidFill>
                  <a:srgbClr val="00B050"/>
                </a:solidFill>
              </a:rPr>
              <a:t>BC là đáy, AH là đường cao ứng với đáy BC. </a:t>
            </a:r>
            <a:endParaRPr lang="en-US" sz="4000">
              <a:solidFill>
                <a:srgbClr val="00B050"/>
              </a:solidFill>
            </a:endParaRPr>
          </a:p>
          <a:p>
            <a:pPr algn="just"/>
            <a:r>
              <a:rPr lang="vi-VN" sz="4000">
                <a:solidFill>
                  <a:srgbClr val="FF0000"/>
                </a:solidFill>
              </a:rPr>
              <a:t>Độ dài AH là chiều cao.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7C39980-AE05-B6EC-6090-EFE5A64B06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100" y="1187854"/>
            <a:ext cx="7253768" cy="1323439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C89663C6-9F24-A28A-841F-10A1576529F6}"/>
              </a:ext>
            </a:extLst>
          </p:cNvPr>
          <p:cNvCxnSpPr/>
          <p:nvPr/>
        </p:nvCxnSpPr>
        <p:spPr>
          <a:xfrm>
            <a:off x="1390650" y="3084984"/>
            <a:ext cx="38481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C6B71677-26E1-3E2A-10A8-0B1564854F33}"/>
              </a:ext>
            </a:extLst>
          </p:cNvPr>
          <p:cNvCxnSpPr>
            <a:cxnSpLocks/>
          </p:cNvCxnSpPr>
          <p:nvPr/>
        </p:nvCxnSpPr>
        <p:spPr>
          <a:xfrm>
            <a:off x="2903797" y="898337"/>
            <a:ext cx="0" cy="21866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9859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-1.04167E-6 0.313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64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68D6D7C6-EEB4-8FD2-6DD2-5EDA65753C3C}"/>
              </a:ext>
            </a:extLst>
          </p:cNvPr>
          <p:cNvSpPr/>
          <p:nvPr/>
        </p:nvSpPr>
        <p:spPr>
          <a:xfrm>
            <a:off x="534572" y="429065"/>
            <a:ext cx="10916530" cy="60139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0A13875A-D52F-F96E-2C9D-BDA312452C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0898" y="2680691"/>
            <a:ext cx="2106169" cy="34764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AA88A8-B3C1-63E2-9632-9BA01528B9B4}"/>
              </a:ext>
            </a:extLst>
          </p:cNvPr>
          <p:cNvSpPr txBox="1"/>
          <p:nvPr/>
        </p:nvSpPr>
        <p:spPr>
          <a:xfrm>
            <a:off x="3524251" y="1548092"/>
            <a:ext cx="6991349" cy="2145268"/>
          </a:xfrm>
          <a:prstGeom prst="wedgeRoundRectCallout">
            <a:avLst>
              <a:gd name="adj1" fmla="val -57990"/>
              <a:gd name="adj2" fmla="val 25089"/>
              <a:gd name="adj3" fmla="val 16667"/>
            </a:avLst>
          </a:prstGeom>
          <a:solidFill>
            <a:srgbClr val="FFFFCC"/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sz="6000" b="1">
                <a:solidFill>
                  <a:srgbClr val="FF6600"/>
                </a:solidFill>
                <a:latin typeface="Aptos" panose="02110004020202020204"/>
                <a:ea typeface="Roboto" panose="02000000000000000000" pitchFamily="2" charset="0"/>
              </a:rPr>
              <a:t>4. Vẽ đường cao của hình tam giác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ptos" panose="02110004020202020204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8294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68D6D7C6-EEB4-8FD2-6DD2-5EDA65753C3C}"/>
              </a:ext>
            </a:extLst>
          </p:cNvPr>
          <p:cNvSpPr/>
          <p:nvPr/>
        </p:nvSpPr>
        <p:spPr>
          <a:xfrm>
            <a:off x="152400" y="429065"/>
            <a:ext cx="12039600" cy="60139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2656CC0-C37B-97DC-2EE6-481CB47107C6}"/>
              </a:ext>
            </a:extLst>
          </p:cNvPr>
          <p:cNvSpPr txBox="1"/>
          <p:nvPr/>
        </p:nvSpPr>
        <p:spPr>
          <a:xfrm>
            <a:off x="1275324" y="633729"/>
            <a:ext cx="9641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>
                <a:solidFill>
                  <a:srgbClr val="00B050"/>
                </a:solidFill>
              </a:rPr>
              <a:t>Ví dụ 1: </a:t>
            </a:r>
            <a:r>
              <a:rPr lang="vi-VN" sz="4000"/>
              <a:t>Vẽ đường cao tương ứng với đáy LN của tam giác nhọn LMN.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AF8385E-FB64-FCE1-802E-9E64BDE466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93" y="1957168"/>
            <a:ext cx="3449207" cy="25195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32E036A-C09D-1067-4C0F-E9F6B7861F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399" y="1909347"/>
            <a:ext cx="3449207" cy="25673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B1DB15D-8FBD-4BF0-564A-C702DE9F9A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60" y="3218571"/>
            <a:ext cx="2747677" cy="13769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BA323A5-D27C-0B87-352A-A346A5113BDB}"/>
              </a:ext>
            </a:extLst>
          </p:cNvPr>
          <p:cNvSpPr txBox="1"/>
          <p:nvPr/>
        </p:nvSpPr>
        <p:spPr>
          <a:xfrm>
            <a:off x="551293" y="5296893"/>
            <a:ext cx="4287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>
                <a:solidFill>
                  <a:srgbClr val="C00000"/>
                </a:solidFill>
              </a:rPr>
              <a:t> Bước 1: Đặt ê-k</a:t>
            </a:r>
            <a:r>
              <a:rPr lang="en-US" sz="4000">
                <a:solidFill>
                  <a:srgbClr val="C00000"/>
                </a:solidFill>
              </a:rPr>
              <a:t>e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4ECC04D-A4F6-780E-4639-BA24F315E3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548" y="1957168"/>
            <a:ext cx="3449207" cy="25195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08DA283-CF69-B480-336B-CBCC2D926E19}"/>
              </a:ext>
            </a:extLst>
          </p:cNvPr>
          <p:cNvSpPr txBox="1"/>
          <p:nvPr/>
        </p:nvSpPr>
        <p:spPr>
          <a:xfrm>
            <a:off x="5209795" y="5287749"/>
            <a:ext cx="3244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>
                <a:solidFill>
                  <a:srgbClr val="C00000"/>
                </a:solidFill>
              </a:rPr>
              <a:t> Bước 2: Vẽ. 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0F52B43-223C-C085-641F-86F8836B2B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711" y="3243373"/>
            <a:ext cx="2747677" cy="137693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3818770-94B8-E9A4-0EC9-24572EF18ED0}"/>
              </a:ext>
            </a:extLst>
          </p:cNvPr>
          <p:cNvCxnSpPr>
            <a:cxnSpLocks/>
          </p:cNvCxnSpPr>
          <p:nvPr/>
        </p:nvCxnSpPr>
        <p:spPr>
          <a:xfrm flipV="1">
            <a:off x="4992505" y="3219768"/>
            <a:ext cx="2303645" cy="7416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Màu Vàng Bút Chì - hình ảnh bút chì png tải về - Miễn phí trong suốt Màu  Vàng png Tải về.">
            <a:extLst>
              <a:ext uri="{FF2B5EF4-FFF2-40B4-BE49-F238E27FC236}">
                <a16:creationId xmlns:a16="http://schemas.microsoft.com/office/drawing/2014/main" xmlns="" id="{E794FD73-E062-FCD5-FC81-12274C197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7479" y1="11792" x2="52101" y2="18868"/>
                        <a14:foregroundMark x1="47059" y1="13208" x2="51261" y2="17925"/>
                        <a14:foregroundMark x1="46639" y1="74057" x2="46639" y2="74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45" t="3367" r="36590" b="16047"/>
          <a:stretch/>
        </p:blipFill>
        <p:spPr bwMode="auto">
          <a:xfrm>
            <a:off x="4718475" y="2528538"/>
            <a:ext cx="550606" cy="152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8D0179D-2984-3002-67A5-DBAB0DEB3DB0}"/>
              </a:ext>
            </a:extLst>
          </p:cNvPr>
          <p:cNvSpPr txBox="1"/>
          <p:nvPr/>
        </p:nvSpPr>
        <p:spPr>
          <a:xfrm>
            <a:off x="8947408" y="4595508"/>
            <a:ext cx="29891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>
                <a:solidFill>
                  <a:srgbClr val="C00000"/>
                </a:solidFill>
              </a:rPr>
              <a:t>Bước 3: </a:t>
            </a:r>
            <a:endParaRPr lang="en-US" sz="4000">
              <a:solidFill>
                <a:srgbClr val="C00000"/>
              </a:solidFill>
            </a:endParaRPr>
          </a:p>
          <a:p>
            <a:pPr lvl="0" algn="ctr"/>
            <a:r>
              <a:rPr lang="vi-VN" sz="4000">
                <a:solidFill>
                  <a:srgbClr val="C00000"/>
                </a:solidFill>
              </a:rPr>
              <a:t>Ghi tên        đường</a:t>
            </a:r>
            <a:r>
              <a:rPr lang="en-US" sz="4000">
                <a:solidFill>
                  <a:srgbClr val="C00000"/>
                </a:solidFill>
              </a:rPr>
              <a:t> cao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686603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0.1858 -0.111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4" y="-560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68D6D7C6-EEB4-8FD2-6DD2-5EDA65753C3C}"/>
              </a:ext>
            </a:extLst>
          </p:cNvPr>
          <p:cNvSpPr/>
          <p:nvPr/>
        </p:nvSpPr>
        <p:spPr>
          <a:xfrm>
            <a:off x="152400" y="429065"/>
            <a:ext cx="12039600" cy="60139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2656CC0-C37B-97DC-2EE6-481CB47107C6}"/>
              </a:ext>
            </a:extLst>
          </p:cNvPr>
          <p:cNvSpPr txBox="1"/>
          <p:nvPr/>
        </p:nvSpPr>
        <p:spPr>
          <a:xfrm>
            <a:off x="1275324" y="633729"/>
            <a:ext cx="9641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>
                <a:solidFill>
                  <a:srgbClr val="00B050"/>
                </a:solidFill>
              </a:rPr>
              <a:t> Ví dụ 2: </a:t>
            </a:r>
            <a:r>
              <a:rPr lang="vi-VN" sz="4000"/>
              <a:t>Vẽ đường cao tương ứng với đáy DE của tam giác tù CDE.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BA323A5-D27C-0B87-352A-A346A5113BDB}"/>
              </a:ext>
            </a:extLst>
          </p:cNvPr>
          <p:cNvSpPr txBox="1"/>
          <p:nvPr/>
        </p:nvSpPr>
        <p:spPr>
          <a:xfrm>
            <a:off x="347673" y="5159083"/>
            <a:ext cx="4287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800">
                <a:solidFill>
                  <a:srgbClr val="C00000"/>
                </a:solidFill>
              </a:rPr>
              <a:t>Bước 1: </a:t>
            </a:r>
            <a:endParaRPr lang="en-US" sz="2800">
              <a:solidFill>
                <a:srgbClr val="C00000"/>
              </a:solidFill>
            </a:endParaRPr>
          </a:p>
          <a:p>
            <a:pPr lvl="0" algn="ctr"/>
            <a:r>
              <a:rPr lang="vi-VN" sz="2800">
                <a:solidFill>
                  <a:srgbClr val="C00000"/>
                </a:solidFill>
              </a:rPr>
              <a:t>Vẽ kéo dài cạnh.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08DA283-CF69-B480-336B-CBCC2D926E19}"/>
              </a:ext>
            </a:extLst>
          </p:cNvPr>
          <p:cNvSpPr txBox="1"/>
          <p:nvPr/>
        </p:nvSpPr>
        <p:spPr>
          <a:xfrm>
            <a:off x="4549904" y="5113357"/>
            <a:ext cx="3244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>
                <a:solidFill>
                  <a:srgbClr val="C00000"/>
                </a:solidFill>
              </a:rPr>
              <a:t>B</a:t>
            </a:r>
            <a:r>
              <a:rPr lang="vi-VN" sz="2800">
                <a:solidFill>
                  <a:srgbClr val="C00000"/>
                </a:solidFill>
              </a:rPr>
              <a:t>ước 2: </a:t>
            </a:r>
            <a:endParaRPr lang="en-US" sz="2800">
              <a:solidFill>
                <a:srgbClr val="C00000"/>
              </a:solidFill>
            </a:endParaRPr>
          </a:p>
          <a:p>
            <a:pPr lvl="0" algn="ctr"/>
            <a:r>
              <a:rPr lang="vi-VN" sz="2800">
                <a:solidFill>
                  <a:srgbClr val="C00000"/>
                </a:solidFill>
              </a:rPr>
              <a:t>Đặt ê-ke và vẽ.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0F52B43-223C-C085-641F-86F8836B2B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51723">
            <a:off x="3989537" y="2478759"/>
            <a:ext cx="2747677" cy="137693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8D0179D-2984-3002-67A5-DBAB0DEB3DB0}"/>
              </a:ext>
            </a:extLst>
          </p:cNvPr>
          <p:cNvSpPr txBox="1"/>
          <p:nvPr/>
        </p:nvSpPr>
        <p:spPr>
          <a:xfrm>
            <a:off x="8556862" y="5159083"/>
            <a:ext cx="3439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Bước 3: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Ghi tên đường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cao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5829A51-E797-0D19-76CA-5B018F5AFD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024" y="2923987"/>
            <a:ext cx="481287" cy="13295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85CE132-6B4A-5C63-10E2-FE24DA2460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390912"/>
            <a:ext cx="2820276" cy="18795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D75249A-668A-DE16-B1F0-331914993D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39" y="4201052"/>
            <a:ext cx="3374233" cy="36389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AD8C304-20ED-BF6E-39D4-2A076CF51263}"/>
              </a:ext>
            </a:extLst>
          </p:cNvPr>
          <p:cNvCxnSpPr/>
          <p:nvPr/>
        </p:nvCxnSpPr>
        <p:spPr>
          <a:xfrm flipH="1">
            <a:off x="1013965" y="4215405"/>
            <a:ext cx="1477346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826BCE2-7FCE-0163-2B35-B9AD9D7E1D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472" y="2400249"/>
            <a:ext cx="2820276" cy="1879557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0D86D79C-0DDB-716A-C78E-774AE32D3463}"/>
              </a:ext>
            </a:extLst>
          </p:cNvPr>
          <p:cNvCxnSpPr/>
          <p:nvPr/>
        </p:nvCxnSpPr>
        <p:spPr>
          <a:xfrm flipH="1">
            <a:off x="5128237" y="4224742"/>
            <a:ext cx="1477346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5F06C85-C8CE-8E67-C8F9-F83052B29F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56" y="1396786"/>
            <a:ext cx="481287" cy="1329518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4F93AC89-90D2-77AC-9E32-F69B3081B862}"/>
              </a:ext>
            </a:extLst>
          </p:cNvPr>
          <p:cNvCxnSpPr/>
          <p:nvPr/>
        </p:nvCxnSpPr>
        <p:spPr>
          <a:xfrm>
            <a:off x="5714472" y="2726304"/>
            <a:ext cx="0" cy="1474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DF9AA136-2F8A-AEFA-6050-BE0A3E7994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812" y="2347744"/>
            <a:ext cx="3262291" cy="233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784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-0.11745 0.004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23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-0.00274 0.2083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1041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95B0FE7-6DA3-56EC-83DD-C52BA17D7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756" y="612404"/>
            <a:ext cx="8449788" cy="56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985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674FF0EE-021C-0395-2995-6B8E2B60A85F}"/>
              </a:ext>
            </a:extLst>
          </p:cNvPr>
          <p:cNvSpPr/>
          <p:nvPr/>
        </p:nvSpPr>
        <p:spPr>
          <a:xfrm>
            <a:off x="435428" y="609600"/>
            <a:ext cx="11350171" cy="5753100"/>
          </a:xfrm>
          <a:prstGeom prst="roundRect">
            <a:avLst/>
          </a:prstGeom>
          <a:solidFill>
            <a:schemeClr val="bg1"/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30A6F01F-BC4B-F04F-2FCD-4E2AA2F0F05C}"/>
              </a:ext>
            </a:extLst>
          </p:cNvPr>
          <p:cNvGrpSpPr/>
          <p:nvPr/>
        </p:nvGrpSpPr>
        <p:grpSpPr>
          <a:xfrm>
            <a:off x="-98376" y="-37976"/>
            <a:ext cx="2870274" cy="976571"/>
            <a:chOff x="1238914" y="794170"/>
            <a:chExt cx="2870274" cy="976571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xmlns="" id="{0B5946EF-92E8-F2A9-580A-938D8E13B7E0}"/>
                </a:ext>
              </a:extLst>
            </p:cNvPr>
            <p:cNvSpPr/>
            <p:nvPr/>
          </p:nvSpPr>
          <p:spPr>
            <a:xfrm>
              <a:off x="1727200" y="972457"/>
              <a:ext cx="2331113" cy="72571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Cute Colorful Flower PNG &amp; SVG Design For T-Shirts">
              <a:extLst>
                <a:ext uri="{FF2B5EF4-FFF2-40B4-BE49-F238E27FC236}">
                  <a16:creationId xmlns:a16="http://schemas.microsoft.com/office/drawing/2014/main" xmlns="" id="{A16E4DC2-6087-9F95-5BE3-EE6B8DC88B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914" y="794170"/>
              <a:ext cx="976571" cy="976571"/>
            </a:xfrm>
            <a:prstGeom prst="rect">
              <a:avLst/>
            </a:prstGeom>
            <a:noFill/>
            <a:effectLst>
              <a:innerShdw blurRad="63500" dist="38100" dir="13500000">
                <a:schemeClr val="tx1">
                  <a:lumMod val="65000"/>
                  <a:lumOff val="35000"/>
                  <a:alpha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xmlns="" id="{DAF4F27B-81F2-D06C-6DC0-020544A6A170}"/>
                </a:ext>
              </a:extLst>
            </p:cNvPr>
            <p:cNvSpPr txBox="1"/>
            <p:nvPr/>
          </p:nvSpPr>
          <p:spPr>
            <a:xfrm>
              <a:off x="1999416" y="910729"/>
              <a:ext cx="21097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>
                  <a:solidFill>
                    <a:schemeClr val="accent4">
                      <a:lumMod val="50000"/>
                    </a:schemeClr>
                  </a:solidFill>
                  <a:latin typeface="UTM Duepuntozero" panose="02040603050506020204" pitchFamily="18" charset="0"/>
                </a:rPr>
                <a:t>Bài 1</a:t>
              </a:r>
            </a:p>
          </p:txBody>
        </p:sp>
      </p:grp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E8BE4186-184D-7F46-A9EE-63490B15422D}"/>
              </a:ext>
            </a:extLst>
          </p:cNvPr>
          <p:cNvSpPr txBox="1"/>
          <p:nvPr/>
        </p:nvSpPr>
        <p:spPr>
          <a:xfrm>
            <a:off x="923713" y="907397"/>
            <a:ext cx="1060616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>
                <a:latin typeface="Arial" panose="020B0604020202020204" pitchFamily="34" charset="0"/>
                <a:cs typeface="Arial" panose="020B0604020202020204" pitchFamily="34" charset="0"/>
              </a:rPr>
              <a:t>Nêu tên các hình tam giác, các cạnh, các góc của mỗi hình tam giác dưới đây và cho biết tam giác nào là tam giác nhọn, tam giác vuông, </a:t>
            </a:r>
            <a:r>
              <a:rPr lang="pl-PL" sz="2800" b="1">
                <a:latin typeface="Arial" panose="020B0604020202020204" pitchFamily="34" charset="0"/>
                <a:cs typeface="Arial" panose="020B0604020202020204" pitchFamily="34" charset="0"/>
              </a:rPr>
              <a:t>tam giác tù, tam giác đều. 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AD6C267-8488-F622-2A4F-4F1D595600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10" y="2590189"/>
            <a:ext cx="1968808" cy="27439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2EF6620-08EE-9B2D-F45C-07761CC144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118" y="2840957"/>
            <a:ext cx="2654006" cy="23270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35C9252-CD3F-3817-B835-35268EF2C8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73944"/>
            <a:ext cx="2735736" cy="22035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1992B4A-F291-7B8D-E6EE-950A587BB1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484" y="2814439"/>
            <a:ext cx="1873228" cy="21630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46B5B19-DDB3-3664-FB1E-ABEBE3EB6B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86" y="5168011"/>
            <a:ext cx="4910208" cy="149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471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674FF0EE-021C-0395-2995-6B8E2B60A85F}"/>
              </a:ext>
            </a:extLst>
          </p:cNvPr>
          <p:cNvSpPr/>
          <p:nvPr/>
        </p:nvSpPr>
        <p:spPr>
          <a:xfrm>
            <a:off x="435428" y="609600"/>
            <a:ext cx="11350171" cy="5753100"/>
          </a:xfrm>
          <a:prstGeom prst="roundRect">
            <a:avLst/>
          </a:prstGeom>
          <a:solidFill>
            <a:schemeClr val="bg1"/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AD6C267-8488-F622-2A4F-4F1D595600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60" y="1112665"/>
            <a:ext cx="3323940" cy="463267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1C714F82-A28A-C7AE-CB54-37F77150773A}"/>
              </a:ext>
            </a:extLst>
          </p:cNvPr>
          <p:cNvSpPr/>
          <p:nvPr/>
        </p:nvSpPr>
        <p:spPr>
          <a:xfrm>
            <a:off x="5074925" y="1382884"/>
            <a:ext cx="5839110" cy="4305301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giác ABC có ba cạnh là AB, BC, CA; 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góc: đỉnh A, đỉnh B, đỉnh C; 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đỉnh C là góc vuông. </a:t>
            </a:r>
          </a:p>
          <a:p>
            <a:pPr algn="just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giác ABC là tam giác vuông.</a:t>
            </a:r>
          </a:p>
        </p:txBody>
      </p:sp>
    </p:spTree>
    <p:extLst>
      <p:ext uri="{BB962C8B-B14F-4D97-AF65-F5344CB8AC3E}">
        <p14:creationId xmlns:p14="http://schemas.microsoft.com/office/powerpoint/2010/main" val="17055257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674FF0EE-021C-0395-2995-6B8E2B60A85F}"/>
              </a:ext>
            </a:extLst>
          </p:cNvPr>
          <p:cNvSpPr/>
          <p:nvPr/>
        </p:nvSpPr>
        <p:spPr>
          <a:xfrm>
            <a:off x="435428" y="609600"/>
            <a:ext cx="11350171" cy="5753100"/>
          </a:xfrm>
          <a:prstGeom prst="roundRect">
            <a:avLst/>
          </a:prstGeom>
          <a:solidFill>
            <a:schemeClr val="bg1"/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1C714F82-A28A-C7AE-CB54-37F77150773A}"/>
              </a:ext>
            </a:extLst>
          </p:cNvPr>
          <p:cNvSpPr/>
          <p:nvPr/>
        </p:nvSpPr>
        <p:spPr>
          <a:xfrm>
            <a:off x="5074925" y="1382884"/>
            <a:ext cx="5839110" cy="4305301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just">
              <a:buFont typeface="Wingdings" panose="05000000000000000000" pitchFamily="2" charset="2"/>
              <a:buChar char="ü"/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giác HIK có ba cạnh là HK, KI, IH; </a:t>
            </a:r>
          </a:p>
          <a:p>
            <a:pPr marL="571500" lvl="0" indent="-571500" algn="just">
              <a:buFont typeface="Wingdings" panose="05000000000000000000" pitchFamily="2" charset="2"/>
              <a:buChar char="ü"/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góc: đỉnh H, đỉnh I, đỉnh K; </a:t>
            </a:r>
          </a:p>
          <a:p>
            <a:pPr marL="571500" lvl="0" indent="-571500" algn="just">
              <a:buFont typeface="Wingdings" panose="05000000000000000000" pitchFamily="2" charset="2"/>
              <a:buChar char="ü"/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đỉnh K là góc tù. </a:t>
            </a:r>
          </a:p>
          <a:p>
            <a:pPr lvl="0" algn="just"/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giác HIK là tam giác tù.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1328FB8-286F-BC8E-00AE-1C3315DD19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18" y="1869407"/>
            <a:ext cx="3798932" cy="333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263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C5F6E21-40F1-D831-26B5-BD5738183C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6119" y="838200"/>
            <a:ext cx="1633381" cy="1635688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xmlns="" id="{94B7357B-5275-29F9-AE8A-9079B9DD6CF9}"/>
              </a:ext>
            </a:extLst>
          </p:cNvPr>
          <p:cNvSpPr/>
          <p:nvPr/>
        </p:nvSpPr>
        <p:spPr>
          <a:xfrm>
            <a:off x="9272781" y="1290468"/>
            <a:ext cx="2603662" cy="4277063"/>
          </a:xfrm>
          <a:custGeom>
            <a:avLst/>
            <a:gdLst/>
            <a:ahLst/>
            <a:cxnLst/>
            <a:rect l="l" t="t" r="r" b="b"/>
            <a:pathLst>
              <a:path w="2504884" h="4114800">
                <a:moveTo>
                  <a:pt x="0" y="0"/>
                </a:moveTo>
                <a:lnTo>
                  <a:pt x="2504885" y="0"/>
                </a:lnTo>
                <a:lnTo>
                  <a:pt x="25048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D08BB5B-A02E-CF6F-0A5B-FFE7378643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1131" y="819686"/>
            <a:ext cx="7309738" cy="52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8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674FF0EE-021C-0395-2995-6B8E2B60A85F}"/>
              </a:ext>
            </a:extLst>
          </p:cNvPr>
          <p:cNvSpPr/>
          <p:nvPr/>
        </p:nvSpPr>
        <p:spPr>
          <a:xfrm>
            <a:off x="435428" y="609600"/>
            <a:ext cx="11350171" cy="5753100"/>
          </a:xfrm>
          <a:prstGeom prst="roundRect">
            <a:avLst/>
          </a:prstGeom>
          <a:solidFill>
            <a:schemeClr val="bg1"/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1C714F82-A28A-C7AE-CB54-37F77150773A}"/>
              </a:ext>
            </a:extLst>
          </p:cNvPr>
          <p:cNvSpPr/>
          <p:nvPr/>
        </p:nvSpPr>
        <p:spPr>
          <a:xfrm>
            <a:off x="5074925" y="1382884"/>
            <a:ext cx="5839110" cy="4305301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just">
              <a:buFont typeface="Wingdings" panose="05000000000000000000" pitchFamily="2" charset="2"/>
              <a:buChar char="ü"/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giác LMN có ba cạnh là LM, MN, NL;</a:t>
            </a:r>
          </a:p>
          <a:p>
            <a:pPr marL="571500" lvl="0" indent="-571500" algn="just">
              <a:buFont typeface="Wingdings" panose="05000000000000000000" pitchFamily="2" charset="2"/>
              <a:buChar char="ü"/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góc: đỉnh L, đỉnh M, đỉnh N; </a:t>
            </a:r>
          </a:p>
          <a:p>
            <a:pPr marL="571500" lvl="0" indent="-571500" algn="just">
              <a:buFont typeface="Wingdings" panose="05000000000000000000" pitchFamily="2" charset="2"/>
              <a:buChar char="ü"/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góc đều là góc nhọn </a:t>
            </a:r>
          </a:p>
          <a:p>
            <a:pPr lvl="0" algn="just"/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giác LMN là tam giác nhọn.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F5B0BD8-592D-03BD-9ED3-E4D7E72BE0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4" y="2136712"/>
            <a:ext cx="3941736" cy="317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052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674FF0EE-021C-0395-2995-6B8E2B60A85F}"/>
              </a:ext>
            </a:extLst>
          </p:cNvPr>
          <p:cNvSpPr/>
          <p:nvPr/>
        </p:nvSpPr>
        <p:spPr>
          <a:xfrm>
            <a:off x="435428" y="609600"/>
            <a:ext cx="11350171" cy="5753100"/>
          </a:xfrm>
          <a:prstGeom prst="roundRect">
            <a:avLst/>
          </a:prstGeom>
          <a:solidFill>
            <a:schemeClr val="bg1"/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1C714F82-A28A-C7AE-CB54-37F77150773A}"/>
                  </a:ext>
                </a:extLst>
              </p:cNvPr>
              <p:cNvSpPr/>
              <p:nvPr/>
            </p:nvSpPr>
            <p:spPr>
              <a:xfrm>
                <a:off x="5074925" y="1382884"/>
                <a:ext cx="5839110" cy="4305301"/>
              </a:xfrm>
              <a:prstGeom prst="roundRect">
                <a:avLst/>
              </a:prstGeom>
              <a:noFill/>
              <a:ln w="38100">
                <a:noFill/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71500" lvl="0" indent="-571500" algn="just">
                  <a:buFont typeface="Wingdings" panose="05000000000000000000" pitchFamily="2" charset="2"/>
                  <a:buChar char="ü"/>
                </a:pP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Tam giác DEG có ba cạnh là DE, EG, GD;</a:t>
                </a:r>
              </a:p>
              <a:p>
                <a:pPr marL="571500" lvl="0" indent="-571500" algn="just">
                  <a:buFont typeface="Wingdings" panose="05000000000000000000" pitchFamily="2" charset="2"/>
                  <a:buChar char="ü"/>
                </a:pP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 góc: đỉnh D, đỉnh E, đỉnh G; </a:t>
                </a:r>
              </a:p>
              <a:p>
                <a:pPr marL="571500" lvl="0" indent="-571500" algn="just">
                  <a:buFont typeface="Wingdings" panose="05000000000000000000" pitchFamily="2" charset="2"/>
                  <a:buChar char="ü"/>
                </a:pP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 góc đều bằng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lvl="0" algn="just"/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</a:t>
                </a:r>
                <a:r>
                  <a:rPr lang="en-US" sz="36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giác DEG là tam giác đều.</a:t>
                </a:r>
                <a:endPara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C714F82-A28A-C7AE-CB54-37F7715077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925" y="1382884"/>
                <a:ext cx="5839110" cy="4305301"/>
              </a:xfrm>
              <a:prstGeom prst="roundRect">
                <a:avLst/>
              </a:prstGeom>
              <a:blipFill>
                <a:blip r:embed="rId3"/>
                <a:stretch>
                  <a:fillRect r="-1672" b="-992"/>
                </a:stretch>
              </a:blipFill>
              <a:ln w="38100">
                <a:noFill/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41E3480-5062-106B-B2C5-B6E859139C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4" y="1353974"/>
            <a:ext cx="3469966" cy="400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184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674FF0EE-021C-0395-2995-6B8E2B60A85F}"/>
              </a:ext>
            </a:extLst>
          </p:cNvPr>
          <p:cNvSpPr/>
          <p:nvPr/>
        </p:nvSpPr>
        <p:spPr>
          <a:xfrm>
            <a:off x="420914" y="552450"/>
            <a:ext cx="11350171" cy="5753100"/>
          </a:xfrm>
          <a:prstGeom prst="roundRect">
            <a:avLst/>
          </a:prstGeom>
          <a:solidFill>
            <a:schemeClr val="bg1"/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30A6F01F-BC4B-F04F-2FCD-4E2AA2F0F05C}"/>
              </a:ext>
            </a:extLst>
          </p:cNvPr>
          <p:cNvGrpSpPr/>
          <p:nvPr/>
        </p:nvGrpSpPr>
        <p:grpSpPr>
          <a:xfrm>
            <a:off x="-98376" y="-37976"/>
            <a:ext cx="2870274" cy="976571"/>
            <a:chOff x="1238914" y="794170"/>
            <a:chExt cx="2870274" cy="976571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xmlns="" id="{0B5946EF-92E8-F2A9-580A-938D8E13B7E0}"/>
                </a:ext>
              </a:extLst>
            </p:cNvPr>
            <p:cNvSpPr/>
            <p:nvPr/>
          </p:nvSpPr>
          <p:spPr>
            <a:xfrm>
              <a:off x="1727200" y="972457"/>
              <a:ext cx="2331113" cy="72571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8" name="Picture 2" descr="Cute Colorful Flower PNG &amp; SVG Design For T-Shirts">
              <a:extLst>
                <a:ext uri="{FF2B5EF4-FFF2-40B4-BE49-F238E27FC236}">
                  <a16:creationId xmlns:a16="http://schemas.microsoft.com/office/drawing/2014/main" xmlns="" id="{A16E4DC2-6087-9F95-5BE3-EE6B8DC88B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914" y="794170"/>
              <a:ext cx="976571" cy="976571"/>
            </a:xfrm>
            <a:prstGeom prst="rect">
              <a:avLst/>
            </a:prstGeom>
            <a:noFill/>
            <a:effectLst>
              <a:innerShdw blurRad="63500" dist="38100" dir="13500000">
                <a:schemeClr val="tx1">
                  <a:lumMod val="65000"/>
                  <a:lumOff val="35000"/>
                  <a:alpha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xmlns="" id="{DAF4F27B-81F2-D06C-6DC0-020544A6A170}"/>
                </a:ext>
              </a:extLst>
            </p:cNvPr>
            <p:cNvSpPr txBox="1"/>
            <p:nvPr/>
          </p:nvSpPr>
          <p:spPr>
            <a:xfrm>
              <a:off x="1999416" y="910729"/>
              <a:ext cx="21097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srgbClr val="0F9ED5">
                      <a:lumMod val="50000"/>
                    </a:srgbClr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Bài 2</a:t>
              </a:r>
            </a:p>
          </p:txBody>
        </p:sp>
      </p:grp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E8BE4186-184D-7F46-A9EE-63490B15422D}"/>
              </a:ext>
            </a:extLst>
          </p:cNvPr>
          <p:cNvSpPr txBox="1"/>
          <p:nvPr/>
        </p:nvSpPr>
        <p:spPr>
          <a:xfrm>
            <a:off x="1914644" y="1010102"/>
            <a:ext cx="83917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 đường cao và đáy tương ứng được vẽ trong mỗi hình tam giác dưới đây. 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63A2ED-C0AD-5F3F-A9BC-9DE9784010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95" y="2657977"/>
            <a:ext cx="2150828" cy="21190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D1CB9EC-45C2-3BD6-BEE8-FF07B70B32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877" y="2657500"/>
            <a:ext cx="2705571" cy="21195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0548922-DD80-3F4A-E78D-FCE2E084E7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151" y="2630502"/>
            <a:ext cx="2069044" cy="20394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62743E9-C5D5-EC82-65CC-3E95048CAF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589" y="2556609"/>
            <a:ext cx="1708515" cy="231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6700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674FF0EE-021C-0395-2995-6B8E2B60A85F}"/>
              </a:ext>
            </a:extLst>
          </p:cNvPr>
          <p:cNvSpPr/>
          <p:nvPr/>
        </p:nvSpPr>
        <p:spPr>
          <a:xfrm>
            <a:off x="420914" y="552450"/>
            <a:ext cx="11350171" cy="5753100"/>
          </a:xfrm>
          <a:prstGeom prst="roundRect">
            <a:avLst/>
          </a:prstGeom>
          <a:solidFill>
            <a:schemeClr val="bg1"/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63A2ED-C0AD-5F3F-A9BC-9DE9784010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94" y="1488520"/>
            <a:ext cx="4036706" cy="397705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E4E05FA9-E991-9584-6EFB-7BFF39885BB8}"/>
              </a:ext>
            </a:extLst>
          </p:cNvPr>
          <p:cNvSpPr/>
          <p:nvPr/>
        </p:nvSpPr>
        <p:spPr>
          <a:xfrm>
            <a:off x="5372180" y="2129717"/>
            <a:ext cx="5516875" cy="2598566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>
                <a:solidFill>
                  <a:prstClr val="black"/>
                </a:solidFill>
                <a:cs typeface="Arial" panose="020B0604020202020204" pitchFamily="34" charset="0"/>
              </a:rPr>
              <a:t>Tam giác ABC có đường cao CK tương ứng với đáy AB.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6577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674FF0EE-021C-0395-2995-6B8E2B60A85F}"/>
              </a:ext>
            </a:extLst>
          </p:cNvPr>
          <p:cNvSpPr/>
          <p:nvPr/>
        </p:nvSpPr>
        <p:spPr>
          <a:xfrm>
            <a:off x="420914" y="552450"/>
            <a:ext cx="11350171" cy="5753100"/>
          </a:xfrm>
          <a:prstGeom prst="roundRect">
            <a:avLst/>
          </a:prstGeom>
          <a:solidFill>
            <a:schemeClr val="bg1"/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E4E05FA9-E991-9584-6EFB-7BFF39885BB8}"/>
              </a:ext>
            </a:extLst>
          </p:cNvPr>
          <p:cNvSpPr/>
          <p:nvPr/>
        </p:nvSpPr>
        <p:spPr>
          <a:xfrm>
            <a:off x="5372180" y="2129717"/>
            <a:ext cx="5516875" cy="2598566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>
                <a:solidFill>
                  <a:prstClr val="black"/>
                </a:solidFill>
                <a:cs typeface="Arial" panose="020B0604020202020204" pitchFamily="34" charset="0"/>
              </a:rPr>
              <a:t>Tam giác MNP có đường cao MH tương ứng với đáy NP.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934322-0CCB-D5BF-5551-7AEFB4CEF7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77" y="1724050"/>
            <a:ext cx="4323873" cy="338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943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674FF0EE-021C-0395-2995-6B8E2B60A85F}"/>
              </a:ext>
            </a:extLst>
          </p:cNvPr>
          <p:cNvSpPr/>
          <p:nvPr/>
        </p:nvSpPr>
        <p:spPr>
          <a:xfrm>
            <a:off x="420914" y="552450"/>
            <a:ext cx="11350171" cy="5753100"/>
          </a:xfrm>
          <a:prstGeom prst="roundRect">
            <a:avLst/>
          </a:prstGeom>
          <a:solidFill>
            <a:schemeClr val="bg1"/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E4E05FA9-E991-9584-6EFB-7BFF39885BB8}"/>
              </a:ext>
            </a:extLst>
          </p:cNvPr>
          <p:cNvSpPr/>
          <p:nvPr/>
        </p:nvSpPr>
        <p:spPr>
          <a:xfrm>
            <a:off x="5372180" y="2129717"/>
            <a:ext cx="5516875" cy="2598566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>
                <a:solidFill>
                  <a:prstClr val="black"/>
                </a:solidFill>
                <a:cs typeface="Arial" panose="020B0604020202020204" pitchFamily="34" charset="0"/>
              </a:rPr>
              <a:t>Tam giác STU có đường cao TI tương ứng với đáy SU.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390D6B9-78DB-51F7-D86F-5DAD579FD6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945" y="1318358"/>
            <a:ext cx="3903494" cy="384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744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674FF0EE-021C-0395-2995-6B8E2B60A85F}"/>
              </a:ext>
            </a:extLst>
          </p:cNvPr>
          <p:cNvSpPr/>
          <p:nvPr/>
        </p:nvSpPr>
        <p:spPr>
          <a:xfrm>
            <a:off x="420914" y="552450"/>
            <a:ext cx="11350171" cy="5753100"/>
          </a:xfrm>
          <a:prstGeom prst="roundRect">
            <a:avLst/>
          </a:prstGeom>
          <a:solidFill>
            <a:schemeClr val="bg1"/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E4E05FA9-E991-9584-6EFB-7BFF39885BB8}"/>
              </a:ext>
            </a:extLst>
          </p:cNvPr>
          <p:cNvSpPr/>
          <p:nvPr/>
        </p:nvSpPr>
        <p:spPr>
          <a:xfrm>
            <a:off x="5372180" y="2129717"/>
            <a:ext cx="5516875" cy="2598566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>
                <a:solidFill>
                  <a:prstClr val="black"/>
                </a:solidFill>
                <a:cs typeface="Arial" panose="020B0604020202020204" pitchFamily="34" charset="0"/>
              </a:rPr>
              <a:t>Tam giác DEG có đường cao DE tương ứng với đáy EG.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B633B7D-ACB4-A7C7-214A-29A98F9076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945" y="937359"/>
            <a:ext cx="3302118" cy="446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2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674FF0EE-021C-0395-2995-6B8E2B60A85F}"/>
              </a:ext>
            </a:extLst>
          </p:cNvPr>
          <p:cNvSpPr/>
          <p:nvPr/>
        </p:nvSpPr>
        <p:spPr>
          <a:xfrm>
            <a:off x="420914" y="552450"/>
            <a:ext cx="11350171" cy="5753100"/>
          </a:xfrm>
          <a:prstGeom prst="roundRect">
            <a:avLst/>
          </a:prstGeom>
          <a:solidFill>
            <a:schemeClr val="bg1"/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30A6F01F-BC4B-F04F-2FCD-4E2AA2F0F05C}"/>
              </a:ext>
            </a:extLst>
          </p:cNvPr>
          <p:cNvGrpSpPr/>
          <p:nvPr/>
        </p:nvGrpSpPr>
        <p:grpSpPr>
          <a:xfrm>
            <a:off x="-98376" y="-37976"/>
            <a:ext cx="2870274" cy="976571"/>
            <a:chOff x="1238914" y="794170"/>
            <a:chExt cx="2870274" cy="976571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xmlns="" id="{0B5946EF-92E8-F2A9-580A-938D8E13B7E0}"/>
                </a:ext>
              </a:extLst>
            </p:cNvPr>
            <p:cNvSpPr/>
            <p:nvPr/>
          </p:nvSpPr>
          <p:spPr>
            <a:xfrm>
              <a:off x="1727200" y="972457"/>
              <a:ext cx="2331113" cy="72571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8" name="Picture 2" descr="Cute Colorful Flower PNG &amp; SVG Design For T-Shirts">
              <a:extLst>
                <a:ext uri="{FF2B5EF4-FFF2-40B4-BE49-F238E27FC236}">
                  <a16:creationId xmlns:a16="http://schemas.microsoft.com/office/drawing/2014/main" xmlns="" id="{A16E4DC2-6087-9F95-5BE3-EE6B8DC88B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914" y="794170"/>
              <a:ext cx="976571" cy="976571"/>
            </a:xfrm>
            <a:prstGeom prst="rect">
              <a:avLst/>
            </a:prstGeom>
            <a:noFill/>
            <a:effectLst>
              <a:innerShdw blurRad="63500" dist="38100" dir="13500000">
                <a:schemeClr val="tx1">
                  <a:lumMod val="65000"/>
                  <a:lumOff val="35000"/>
                  <a:alpha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xmlns="" id="{DAF4F27B-81F2-D06C-6DC0-020544A6A170}"/>
                </a:ext>
              </a:extLst>
            </p:cNvPr>
            <p:cNvSpPr txBox="1"/>
            <p:nvPr/>
          </p:nvSpPr>
          <p:spPr>
            <a:xfrm>
              <a:off x="1999416" y="910729"/>
              <a:ext cx="21097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srgbClr val="0F9ED5">
                      <a:lumMod val="50000"/>
                    </a:srgbClr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Bài 3</a:t>
              </a:r>
            </a:p>
          </p:txBody>
        </p:sp>
      </p:grp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E8BE4186-184D-7F46-A9EE-63490B15422D}"/>
              </a:ext>
            </a:extLst>
          </p:cNvPr>
          <p:cNvSpPr txBox="1"/>
          <p:nvPr/>
        </p:nvSpPr>
        <p:spPr>
          <a:xfrm>
            <a:off x="662126" y="838525"/>
            <a:ext cx="105964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Dùng ê-ke, thước thẳng để vẽ</a:t>
            </a: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đường cao tương ứng với đáy BC của</a:t>
            </a: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tam giác ABC và đáy PR của tam giác</a:t>
            </a: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PQR (sử dụng tờ giấy có hình vẽ các</a:t>
            </a: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tam giác như hình bên).</a:t>
            </a:r>
            <a:endParaRPr kumimoji="0" lang="en-US" sz="36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919B1E-1508-4296-A787-41D14F6FB3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428" y="3146849"/>
            <a:ext cx="3570672" cy="28726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757614E-26FF-6D10-3F16-9F134A67EC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509" y="3146849"/>
            <a:ext cx="3434223" cy="287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2955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674FF0EE-021C-0395-2995-6B8E2B60A85F}"/>
              </a:ext>
            </a:extLst>
          </p:cNvPr>
          <p:cNvSpPr/>
          <p:nvPr/>
        </p:nvSpPr>
        <p:spPr>
          <a:xfrm>
            <a:off x="420914" y="552450"/>
            <a:ext cx="11350171" cy="5753100"/>
          </a:xfrm>
          <a:prstGeom prst="roundRect">
            <a:avLst/>
          </a:prstGeom>
          <a:solidFill>
            <a:schemeClr val="bg1"/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919B1E-1508-4296-A787-41D14F6FB3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828" y="830317"/>
            <a:ext cx="6460322" cy="5197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1C223F-B1DF-0B2A-01EF-5EB496A76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51723">
            <a:off x="3264278" y="2454746"/>
            <a:ext cx="3886153" cy="19474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4A6A244-A078-51D9-65FB-B6F411EA96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454" y="498234"/>
            <a:ext cx="481287" cy="132951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350B6778-481E-6C8D-A90C-B5AF8F295BA5}"/>
              </a:ext>
            </a:extLst>
          </p:cNvPr>
          <p:cNvCxnSpPr/>
          <p:nvPr/>
        </p:nvCxnSpPr>
        <p:spPr>
          <a:xfrm>
            <a:off x="5726741" y="1827752"/>
            <a:ext cx="0" cy="3201448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08EE077-C718-12C2-2264-C2B32B91AA64}"/>
              </a:ext>
            </a:extLst>
          </p:cNvPr>
          <p:cNvSpPr/>
          <p:nvPr/>
        </p:nvSpPr>
        <p:spPr>
          <a:xfrm>
            <a:off x="5726741" y="4545899"/>
            <a:ext cx="369259" cy="4642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101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0.00482 0.4666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2333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674FF0EE-021C-0395-2995-6B8E2B60A85F}"/>
              </a:ext>
            </a:extLst>
          </p:cNvPr>
          <p:cNvSpPr/>
          <p:nvPr/>
        </p:nvSpPr>
        <p:spPr>
          <a:xfrm>
            <a:off x="420914" y="552450"/>
            <a:ext cx="11350171" cy="5753100"/>
          </a:xfrm>
          <a:prstGeom prst="roundRect">
            <a:avLst/>
          </a:prstGeom>
          <a:solidFill>
            <a:schemeClr val="bg1"/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757614E-26FF-6D10-3F16-9F134A67EC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09" y="803698"/>
            <a:ext cx="5881491" cy="49196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0EB6153-D7DF-A8EA-BBC4-632D80FD50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48277" flipH="1">
            <a:off x="7043299" y="2289814"/>
            <a:ext cx="3886153" cy="19474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3D79AD4-087A-B3D3-AD9F-0F7E881071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59" y="4772552"/>
            <a:ext cx="3374233" cy="3638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E00A970-59BC-1727-37D1-E0CA87BDC6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48" y="3444498"/>
            <a:ext cx="481287" cy="132951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A6A615D-B459-B622-2A89-E2BF46397816}"/>
              </a:ext>
            </a:extLst>
          </p:cNvPr>
          <p:cNvCxnSpPr/>
          <p:nvPr/>
        </p:nvCxnSpPr>
        <p:spPr>
          <a:xfrm>
            <a:off x="7067550" y="4762500"/>
            <a:ext cx="314325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3FB3D54-7352-2A14-5496-57A7E486E7EC}"/>
              </a:ext>
            </a:extLst>
          </p:cNvPr>
          <p:cNvCxnSpPr>
            <a:cxnSpLocks/>
          </p:cNvCxnSpPr>
          <p:nvPr/>
        </p:nvCxnSpPr>
        <p:spPr>
          <a:xfrm>
            <a:off x="8444452" y="1696656"/>
            <a:ext cx="44272" cy="306584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B065756-6F3A-C2A6-16EE-8B2B08720AD5}"/>
              </a:ext>
            </a:extLst>
          </p:cNvPr>
          <p:cNvSpPr/>
          <p:nvPr/>
        </p:nvSpPr>
        <p:spPr>
          <a:xfrm>
            <a:off x="8211691" y="4448776"/>
            <a:ext cx="221020" cy="277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3CF377A-EF9E-D0C2-6558-DDB450F3CC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37" y="367138"/>
            <a:ext cx="481287" cy="132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834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0.24831 -4.07407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9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2.29167E-6 0.4495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47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8888" b="-18888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flipH="1">
            <a:off x="1024250" y="1990128"/>
            <a:ext cx="1177197" cy="3170903"/>
          </a:xfrm>
          <a:custGeom>
            <a:avLst/>
            <a:gdLst/>
            <a:ahLst/>
            <a:cxnLst/>
            <a:rect l="l" t="t" r="r" b="b"/>
            <a:pathLst>
              <a:path w="1765796" h="4756354">
                <a:moveTo>
                  <a:pt x="1765797" y="0"/>
                </a:moveTo>
                <a:lnTo>
                  <a:pt x="0" y="0"/>
                </a:lnTo>
                <a:lnTo>
                  <a:pt x="0" y="4756354"/>
                </a:lnTo>
                <a:lnTo>
                  <a:pt x="1765797" y="4756354"/>
                </a:lnTo>
                <a:lnTo>
                  <a:pt x="176579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00288E6-8BF9-CCCB-AC81-3EF604AE92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74" y="3403576"/>
            <a:ext cx="1205726" cy="120572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F68E39E7-F814-12FA-584B-1FA3D041369D}"/>
              </a:ext>
            </a:extLst>
          </p:cNvPr>
          <p:cNvSpPr/>
          <p:nvPr/>
        </p:nvSpPr>
        <p:spPr>
          <a:xfrm>
            <a:off x="7264400" y="279400"/>
            <a:ext cx="254000" cy="25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tieng-coi-o-to-www.tiengdong.com">
            <a:hlinkClick r:id="" action="ppaction://media"/>
            <a:extLst>
              <a:ext uri="{FF2B5EF4-FFF2-40B4-BE49-F238E27FC236}">
                <a16:creationId xmlns:a16="http://schemas.microsoft.com/office/drawing/2014/main" xmlns="" id="{551C6D5F-CC73-D3AC-B891-C2AC526D46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619.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809850" y="1447800"/>
            <a:ext cx="406400" cy="406400"/>
          </a:xfrm>
          <a:prstGeom prst="rect">
            <a:avLst/>
          </a:prstGeom>
        </p:spPr>
      </p:pic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4FF0B547-30DD-297A-F590-150852DFFAAD}"/>
              </a:ext>
            </a:extLst>
          </p:cNvPr>
          <p:cNvSpPr/>
          <p:nvPr/>
        </p:nvSpPr>
        <p:spPr>
          <a:xfrm>
            <a:off x="8121488" y="2542465"/>
            <a:ext cx="1334246" cy="2191780"/>
          </a:xfrm>
          <a:custGeom>
            <a:avLst/>
            <a:gdLst/>
            <a:ahLst/>
            <a:cxnLst/>
            <a:rect l="l" t="t" r="r" b="b"/>
            <a:pathLst>
              <a:path w="2504884" h="4114800">
                <a:moveTo>
                  <a:pt x="0" y="0"/>
                </a:moveTo>
                <a:lnTo>
                  <a:pt x="2504885" y="0"/>
                </a:lnTo>
                <a:lnTo>
                  <a:pt x="25048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xmlns="" id="{9B91EC78-3CF5-76EE-E617-12B8B31227C7}"/>
              </a:ext>
            </a:extLst>
          </p:cNvPr>
          <p:cNvSpPr/>
          <p:nvPr/>
        </p:nvSpPr>
        <p:spPr>
          <a:xfrm flipH="1">
            <a:off x="10879413" y="3300084"/>
            <a:ext cx="1334246" cy="2366733"/>
          </a:xfrm>
          <a:custGeom>
            <a:avLst/>
            <a:gdLst/>
            <a:ahLst/>
            <a:cxnLst/>
            <a:rect l="l" t="t" r="r" b="b"/>
            <a:pathLst>
              <a:path w="4639437" h="8229600">
                <a:moveTo>
                  <a:pt x="4639437" y="0"/>
                </a:moveTo>
                <a:lnTo>
                  <a:pt x="0" y="0"/>
                </a:lnTo>
                <a:lnTo>
                  <a:pt x="0" y="8229600"/>
                </a:lnTo>
                <a:lnTo>
                  <a:pt x="4639437" y="8229600"/>
                </a:lnTo>
                <a:lnTo>
                  <a:pt x="4639437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xmlns="" id="{70DA3C66-800A-E47B-A14D-0319009DC1CA}"/>
              </a:ext>
            </a:extLst>
          </p:cNvPr>
          <p:cNvSpPr/>
          <p:nvPr/>
        </p:nvSpPr>
        <p:spPr>
          <a:xfrm>
            <a:off x="4941074" y="1657350"/>
            <a:ext cx="3421876" cy="885115"/>
          </a:xfrm>
          <a:prstGeom prst="wedgeRoundRectCallout">
            <a:avLst>
              <a:gd name="adj1" fmla="val 61110"/>
              <a:gd name="adj2" fmla="val 6895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 báo có hình tam giác màu trắng trên nền màu xanh.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xmlns="" id="{DDA0F73B-E21F-48BE-DCDA-8CBF37DAA98E}"/>
              </a:ext>
            </a:extLst>
          </p:cNvPr>
          <p:cNvSpPr/>
          <p:nvPr/>
        </p:nvSpPr>
        <p:spPr>
          <a:xfrm>
            <a:off x="9685330" y="1990128"/>
            <a:ext cx="2277073" cy="885115"/>
          </a:xfrm>
          <a:prstGeom prst="wedgeRoundRectCallout">
            <a:avLst>
              <a:gd name="adj1" fmla="val -7792"/>
              <a:gd name="adj2" fmla="val 8187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 báo này cho phép người đi bộ qua đường.</a:t>
            </a:r>
            <a:endParaRPr lang="en-US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1">
            <a:hlinkClick r:id="" action="ppaction://media"/>
            <a:extLst>
              <a:ext uri="{FF2B5EF4-FFF2-40B4-BE49-F238E27FC236}">
                <a16:creationId xmlns:a16="http://schemas.microsoft.com/office/drawing/2014/main" xmlns="" id="{3AF084F3-9FB0-7AAD-7D36-761DE46A85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829051" y="-1150836"/>
            <a:ext cx="609600" cy="609600"/>
          </a:xfrm>
          <a:prstGeom prst="rect">
            <a:avLst/>
          </a:prstGeom>
        </p:spPr>
      </p:pic>
      <p:pic>
        <p:nvPicPr>
          <p:cNvPr id="13" name="2">
            <a:hlinkClick r:id="" action="ppaction://media"/>
            <a:extLst>
              <a:ext uri="{FF2B5EF4-FFF2-40B4-BE49-F238E27FC236}">
                <a16:creationId xmlns:a16="http://schemas.microsoft.com/office/drawing/2014/main" xmlns="" id="{9FA20ABB-1933-F52D-90BE-95CAF91E90C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62950" y="-1052157"/>
            <a:ext cx="609600" cy="609600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 flipH="1">
            <a:off x="8960734" y="3317800"/>
            <a:ext cx="2207016" cy="1860310"/>
          </a:xfrm>
          <a:custGeom>
            <a:avLst/>
            <a:gdLst/>
            <a:ahLst/>
            <a:cxnLst/>
            <a:rect l="l" t="t" r="r" b="b"/>
            <a:pathLst>
              <a:path w="4511838" h="3316201">
                <a:moveTo>
                  <a:pt x="4511838" y="0"/>
                </a:moveTo>
                <a:lnTo>
                  <a:pt x="0" y="0"/>
                </a:lnTo>
                <a:lnTo>
                  <a:pt x="0" y="3316201"/>
                </a:lnTo>
                <a:lnTo>
                  <a:pt x="4511838" y="3316201"/>
                </a:lnTo>
                <a:lnTo>
                  <a:pt x="4511838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CE909CE-5550-3EA8-AB8F-C9DFE6A601F4}"/>
              </a:ext>
            </a:extLst>
          </p:cNvPr>
          <p:cNvSpPr txBox="1"/>
          <p:nvPr/>
        </p:nvSpPr>
        <p:spPr>
          <a:xfrm>
            <a:off x="380999" y="406400"/>
            <a:ext cx="4546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Lan Hương - 035.447.3852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8" name="camera.wav"/>
          </p:stSnd>
        </p:sndAc>
      </p:transition>
    </mc:Choice>
    <mc:Fallback xmlns="">
      <p:transition spd="slow">
        <p:fade/>
        <p:sndAc>
          <p:stSnd>
            <p:snd r:embed="rId1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73242 0.02408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28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25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11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 animBg="1"/>
      <p:bldP spid="10" grpId="0" animBg="1"/>
      <p:bldP spid="11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4D175B-9421-DA01-D4DD-0CA054DA0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156" y="572776"/>
            <a:ext cx="8449788" cy="57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833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674FF0EE-021C-0395-2995-6B8E2B60A85F}"/>
              </a:ext>
            </a:extLst>
          </p:cNvPr>
          <p:cNvSpPr/>
          <p:nvPr/>
        </p:nvSpPr>
        <p:spPr>
          <a:xfrm>
            <a:off x="420914" y="552450"/>
            <a:ext cx="11350171" cy="5753100"/>
          </a:xfrm>
          <a:prstGeom prst="roundRect">
            <a:avLst/>
          </a:prstGeom>
          <a:solidFill>
            <a:schemeClr val="bg1"/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C33DD62-9FD9-3331-9A8B-1B7E8B2958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142" y="2420557"/>
            <a:ext cx="5628007" cy="22512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578F02-8BC6-3A69-F721-D9341BF82DD4}"/>
              </a:ext>
            </a:extLst>
          </p:cNvPr>
          <p:cNvSpPr txBox="1"/>
          <p:nvPr/>
        </p:nvSpPr>
        <p:spPr>
          <a:xfrm>
            <a:off x="592364" y="1257300"/>
            <a:ext cx="526677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>
                <a:solidFill>
                  <a:srgbClr val="FF0000"/>
                </a:solidFill>
              </a:rPr>
              <a:t>An đố Nhiên:</a:t>
            </a:r>
            <a:r>
              <a:rPr lang="vi-VN" sz="3200"/>
              <a:t> Mình có hai tấm</a:t>
            </a:r>
            <a:r>
              <a:rPr lang="en-US" sz="3200"/>
              <a:t> </a:t>
            </a:r>
            <a:r>
              <a:rPr lang="vi-VN" sz="3200"/>
              <a:t>bìa hình tam giác như hình bên.</a:t>
            </a:r>
          </a:p>
          <a:p>
            <a:pPr algn="just"/>
            <a:r>
              <a:rPr lang="vi-VN" sz="3200"/>
              <a:t>Làm thế nào cắt một hình thành</a:t>
            </a:r>
            <a:r>
              <a:rPr lang="en-US" sz="3200"/>
              <a:t> </a:t>
            </a:r>
            <a:r>
              <a:rPr lang="vi-VN" sz="3200"/>
              <a:t>hai mảnh rồi ghép với hình còn lại</a:t>
            </a:r>
            <a:r>
              <a:rPr lang="en-US" sz="3200"/>
              <a:t> </a:t>
            </a:r>
            <a:r>
              <a:rPr lang="vi-VN" sz="3200"/>
              <a:t>để được một hình chữ nhật?</a:t>
            </a:r>
          </a:p>
          <a:p>
            <a:pPr algn="just"/>
            <a:r>
              <a:rPr lang="vi-VN" sz="3200"/>
              <a:t>Em hãy giúp bạn Nhiên nhé</a:t>
            </a:r>
            <a:endParaRPr lang="en-US" sz="32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3619B7C-94D7-8174-4371-E304F2066D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4" y="171450"/>
            <a:ext cx="118303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31970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674FF0EE-021C-0395-2995-6B8E2B60A85F}"/>
              </a:ext>
            </a:extLst>
          </p:cNvPr>
          <p:cNvSpPr/>
          <p:nvPr/>
        </p:nvSpPr>
        <p:spPr>
          <a:xfrm>
            <a:off x="420914" y="552450"/>
            <a:ext cx="11350171" cy="5753100"/>
          </a:xfrm>
          <a:prstGeom prst="roundRect">
            <a:avLst/>
          </a:prstGeom>
          <a:solidFill>
            <a:schemeClr val="bg1"/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C33DD62-9FD9-3331-9A8B-1B7E8B2958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142" y="2420557"/>
            <a:ext cx="5628007" cy="22512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578F02-8BC6-3A69-F721-D9341BF82DD4}"/>
              </a:ext>
            </a:extLst>
          </p:cNvPr>
          <p:cNvSpPr txBox="1"/>
          <p:nvPr/>
        </p:nvSpPr>
        <p:spPr>
          <a:xfrm>
            <a:off x="592364" y="1257300"/>
            <a:ext cx="52667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Diện tích của hai tam giác bằng nhau.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Vẽ đường cao của một trong hai tam giác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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Cắt theo đường cao vừa vẽ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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Ghép hai mảnh cắt với hình tam giác còn lại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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Diện tích hình chữ nhật vừa ghép được.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3619B7C-94D7-8174-4371-E304F2066D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4" y="171450"/>
            <a:ext cx="118303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405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F19A0945-31CA-9FAE-DC28-FC6208824547}"/>
              </a:ext>
            </a:extLst>
          </p:cNvPr>
          <p:cNvSpPr/>
          <p:nvPr/>
        </p:nvSpPr>
        <p:spPr>
          <a:xfrm>
            <a:off x="6485206" y="140677"/>
            <a:ext cx="3460652" cy="980140"/>
          </a:xfrm>
          <a:prstGeom prst="rect">
            <a:avLst/>
          </a:prstGeom>
          <a:solidFill>
            <a:srgbClr val="92E6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xmlns="" id="{DDF8B1D1-41DA-AE28-DABC-6203C02DA393}"/>
              </a:ext>
            </a:extLst>
          </p:cNvPr>
          <p:cNvSpPr/>
          <p:nvPr/>
        </p:nvSpPr>
        <p:spPr>
          <a:xfrm>
            <a:off x="4879142" y="1098592"/>
            <a:ext cx="6557891" cy="1475796"/>
          </a:xfrm>
          <a:prstGeom prst="rect">
            <a:avLst/>
          </a:prstGeom>
          <a:solidFill>
            <a:srgbClr val="92E6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791156D-A332-92B7-8FE2-7D1A12485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561" y="1098592"/>
            <a:ext cx="8644877" cy="52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695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FF70C304-17CA-D8D9-3676-25A8D598F3CF}"/>
              </a:ext>
            </a:extLst>
          </p:cNvPr>
          <p:cNvSpPr/>
          <p:nvPr/>
        </p:nvSpPr>
        <p:spPr>
          <a:xfrm>
            <a:off x="9272781" y="1290468"/>
            <a:ext cx="2603662" cy="4277063"/>
          </a:xfrm>
          <a:custGeom>
            <a:avLst/>
            <a:gdLst/>
            <a:ahLst/>
            <a:cxnLst/>
            <a:rect l="l" t="t" r="r" b="b"/>
            <a:pathLst>
              <a:path w="2504884" h="4114800">
                <a:moveTo>
                  <a:pt x="0" y="0"/>
                </a:moveTo>
                <a:lnTo>
                  <a:pt x="2504885" y="0"/>
                </a:lnTo>
                <a:lnTo>
                  <a:pt x="25048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651CEC-04EC-0CFB-D18B-48AEE252C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0857" y="612403"/>
            <a:ext cx="8455885" cy="56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142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68D6D7C6-EEB4-8FD2-6DD2-5EDA65753C3C}"/>
              </a:ext>
            </a:extLst>
          </p:cNvPr>
          <p:cNvSpPr/>
          <p:nvPr/>
        </p:nvSpPr>
        <p:spPr>
          <a:xfrm>
            <a:off x="534572" y="429065"/>
            <a:ext cx="10916530" cy="60139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0A13875A-D52F-F96E-2C9D-BDA312452C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71465" y="2547341"/>
            <a:ext cx="2106169" cy="34764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AA88A8-B3C1-63E2-9632-9BA01528B9B4}"/>
              </a:ext>
            </a:extLst>
          </p:cNvPr>
          <p:cNvSpPr txBox="1"/>
          <p:nvPr/>
        </p:nvSpPr>
        <p:spPr>
          <a:xfrm>
            <a:off x="4186206" y="1548092"/>
            <a:ext cx="5053044" cy="2553891"/>
          </a:xfrm>
          <a:prstGeom prst="wedgeRoundRectCallout">
            <a:avLst>
              <a:gd name="adj1" fmla="val -57990"/>
              <a:gd name="adj2" fmla="val 25089"/>
              <a:gd name="adj3" fmla="val 16667"/>
            </a:avLst>
          </a:prstGeom>
          <a:solidFill>
            <a:srgbClr val="FFFFCC"/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FF6600"/>
                </a:solidFill>
                <a:ea typeface="Roboto" panose="02000000000000000000" pitchFamily="2" charset="0"/>
              </a:rPr>
              <a:t>1. Hình tam giác</a:t>
            </a:r>
          </a:p>
        </p:txBody>
      </p:sp>
    </p:spTree>
    <p:extLst>
      <p:ext uri="{BB962C8B-B14F-4D97-AF65-F5344CB8AC3E}">
        <p14:creationId xmlns:p14="http://schemas.microsoft.com/office/powerpoint/2010/main" val="32228394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68D6D7C6-EEB4-8FD2-6DD2-5EDA65753C3C}"/>
              </a:ext>
            </a:extLst>
          </p:cNvPr>
          <p:cNvSpPr/>
          <p:nvPr/>
        </p:nvSpPr>
        <p:spPr>
          <a:xfrm>
            <a:off x="534572" y="429065"/>
            <a:ext cx="10916530" cy="60139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938E730-04A5-BD68-F1BE-72A8D97034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8" y="1223765"/>
            <a:ext cx="4310357" cy="27907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397510C-DAE1-FF44-21F0-EFDC8F9111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109" y="4578952"/>
            <a:ext cx="6653470" cy="18499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16833CC-7306-C844-A873-37EC9A4CA0CD}"/>
              </a:ext>
            </a:extLst>
          </p:cNvPr>
          <p:cNvSpPr txBox="1"/>
          <p:nvPr/>
        </p:nvSpPr>
        <p:spPr>
          <a:xfrm>
            <a:off x="5317258" y="880427"/>
            <a:ext cx="58678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Đây là tam giác </a:t>
            </a:r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ABC</a:t>
            </a:r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Tam giác ABC có: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đỉnh: A, B, C;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cạnh: AB, BC, CA;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góc: góc đỉnh A, góc đỉnh B, góc đỉnh C.</a:t>
            </a:r>
          </a:p>
        </p:txBody>
      </p:sp>
    </p:spTree>
    <p:extLst>
      <p:ext uri="{BB962C8B-B14F-4D97-AF65-F5344CB8AC3E}">
        <p14:creationId xmlns:p14="http://schemas.microsoft.com/office/powerpoint/2010/main" val="41940147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68D6D7C6-EEB4-8FD2-6DD2-5EDA65753C3C}"/>
              </a:ext>
            </a:extLst>
          </p:cNvPr>
          <p:cNvSpPr/>
          <p:nvPr/>
        </p:nvSpPr>
        <p:spPr>
          <a:xfrm>
            <a:off x="534572" y="429065"/>
            <a:ext cx="10916530" cy="60139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0A13875A-D52F-F96E-2C9D-BDA312452C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0898" y="2680691"/>
            <a:ext cx="2106169" cy="34764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AA88A8-B3C1-63E2-9632-9BA01528B9B4}"/>
              </a:ext>
            </a:extLst>
          </p:cNvPr>
          <p:cNvSpPr txBox="1"/>
          <p:nvPr/>
        </p:nvSpPr>
        <p:spPr>
          <a:xfrm>
            <a:off x="3524251" y="1548092"/>
            <a:ext cx="7496284" cy="2553891"/>
          </a:xfrm>
          <a:prstGeom prst="wedgeRoundRectCallout">
            <a:avLst>
              <a:gd name="adj1" fmla="val -57990"/>
              <a:gd name="adj2" fmla="val 25089"/>
              <a:gd name="adj3" fmla="val 16667"/>
            </a:avLst>
          </a:prstGeom>
          <a:solidFill>
            <a:srgbClr val="FFFFCC"/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7200" b="1">
                <a:solidFill>
                  <a:srgbClr val="FF6600"/>
                </a:solidFill>
                <a:ea typeface="Roboto" panose="02000000000000000000" pitchFamily="2" charset="0"/>
              </a:rPr>
              <a:t>2. Phân loại các hình tam giác</a:t>
            </a:r>
            <a:endParaRPr kumimoji="0" lang="en-US" sz="72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ptos" panose="02110004020202020204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9435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1A841A9-2880-30D2-3FF0-BF3DAFA3AAB1}"/>
              </a:ext>
            </a:extLst>
          </p:cNvPr>
          <p:cNvSpPr/>
          <p:nvPr/>
        </p:nvSpPr>
        <p:spPr>
          <a:xfrm>
            <a:off x="534572" y="429065"/>
            <a:ext cx="10916530" cy="60139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BEB4C7B-472F-9728-9939-A398DE61BD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62" t="20667" r="4844" b="3905"/>
          <a:stretch/>
        </p:blipFill>
        <p:spPr>
          <a:xfrm>
            <a:off x="6477000" y="3048000"/>
            <a:ext cx="5715000" cy="3810000"/>
          </a:xfrm>
          <a:prstGeom prst="rect">
            <a:avLst/>
          </a:prstGeom>
        </p:spPr>
      </p:pic>
      <p:sp>
        <p:nvSpPr>
          <p:cNvPr id="4" name="Text Box 11">
            <a:extLst>
              <a:ext uri="{FF2B5EF4-FFF2-40B4-BE49-F238E27FC236}">
                <a16:creationId xmlns:a16="http://schemas.microsoft.com/office/drawing/2014/main" xmlns="" id="{21CD7C72-F9E8-E908-F53E-C24F5E060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057400"/>
            <a:ext cx="551477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Em hãy nêu các góc đã học ở lớp 4 ?</a:t>
            </a:r>
          </a:p>
        </p:txBody>
      </p:sp>
    </p:spTree>
    <p:extLst>
      <p:ext uri="{BB962C8B-B14F-4D97-AF65-F5344CB8AC3E}">
        <p14:creationId xmlns:p14="http://schemas.microsoft.com/office/powerpoint/2010/main" val="165262288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1A841A9-2880-30D2-3FF0-BF3DAFA3AAB1}"/>
              </a:ext>
            </a:extLst>
          </p:cNvPr>
          <p:cNvSpPr/>
          <p:nvPr/>
        </p:nvSpPr>
        <p:spPr>
          <a:xfrm>
            <a:off x="534572" y="429065"/>
            <a:ext cx="10916530" cy="60139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1174" name="Text Box 38">
            <a:extLst>
              <a:ext uri="{FF2B5EF4-FFF2-40B4-BE49-F238E27FC236}">
                <a16:creationId xmlns:a16="http://schemas.microsoft.com/office/drawing/2014/main" xmlns="" id="{BB95FF19-C973-45F6-B679-D7CBDF6BC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646362"/>
            <a:ext cx="2286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Góc vuông</a:t>
            </a:r>
            <a:endParaRPr kumimoji="0" lang="en-US" altLang="en-US" sz="28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1175" name="Text Box 39">
            <a:extLst>
              <a:ext uri="{FF2B5EF4-FFF2-40B4-BE49-F238E27FC236}">
                <a16:creationId xmlns:a16="http://schemas.microsoft.com/office/drawing/2014/main" xmlns="" id="{96FC2817-4FD1-4C91-827B-A51E2A6AA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552" y="2590800"/>
            <a:ext cx="44640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Góc nhọn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bé hơn góc vuông</a:t>
            </a:r>
          </a:p>
        </p:txBody>
      </p:sp>
      <p:sp>
        <p:nvSpPr>
          <p:cNvPr id="91176" name="Text Box 40">
            <a:extLst>
              <a:ext uri="{FF2B5EF4-FFF2-40B4-BE49-F238E27FC236}">
                <a16:creationId xmlns:a16="http://schemas.microsoft.com/office/drawing/2014/main" xmlns="" id="{BDD5FD56-AFF2-4D14-AE0F-F0C935319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029201"/>
            <a:ext cx="43747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Góc tù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lớn hơn góc vuông</a:t>
            </a:r>
          </a:p>
        </p:txBody>
      </p:sp>
      <p:sp>
        <p:nvSpPr>
          <p:cNvPr id="91177" name="Text Box 41">
            <a:extLst>
              <a:ext uri="{FF2B5EF4-FFF2-40B4-BE49-F238E27FC236}">
                <a16:creationId xmlns:a16="http://schemas.microsoft.com/office/drawing/2014/main" xmlns="" id="{E768BA26-22DE-4F49-8C0A-3D89166F3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351" y="4953000"/>
            <a:ext cx="43747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Góc bẹt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bằng hai góc vuông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1D3006B-9233-41F6-AE4A-9802F66F086C}"/>
              </a:ext>
            </a:extLst>
          </p:cNvPr>
          <p:cNvGrpSpPr/>
          <p:nvPr/>
        </p:nvGrpSpPr>
        <p:grpSpPr>
          <a:xfrm>
            <a:off x="2514600" y="762000"/>
            <a:ext cx="1644650" cy="1655762"/>
            <a:chOff x="2514600" y="762000"/>
            <a:chExt cx="1644650" cy="1655762"/>
          </a:xfrm>
        </p:grpSpPr>
        <p:grpSp>
          <p:nvGrpSpPr>
            <p:cNvPr id="6152" name="Group 18">
              <a:extLst>
                <a:ext uri="{FF2B5EF4-FFF2-40B4-BE49-F238E27FC236}">
                  <a16:creationId xmlns:a16="http://schemas.microsoft.com/office/drawing/2014/main" xmlns="" id="{CDA24031-C8A0-4034-A3CF-A17A0208E8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9525" y="1295400"/>
              <a:ext cx="609600" cy="1066800"/>
              <a:chOff x="3792" y="3264"/>
              <a:chExt cx="384" cy="672"/>
            </a:xfrm>
          </p:grpSpPr>
          <p:sp>
            <p:nvSpPr>
              <p:cNvPr id="6174" name="AutoShape 19">
                <a:extLst>
                  <a:ext uri="{FF2B5EF4-FFF2-40B4-BE49-F238E27FC236}">
                    <a16:creationId xmlns:a16="http://schemas.microsoft.com/office/drawing/2014/main" xmlns="" id="{675E7B78-EE51-4361-A92E-5B7B301A0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264"/>
                <a:ext cx="384" cy="672"/>
              </a:xfrm>
              <a:prstGeom prst="rtTriangle">
                <a:avLst/>
              </a:prstGeom>
              <a:solidFill>
                <a:srgbClr val="FF9900"/>
              </a:solidFill>
              <a:ln w="952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79999"/>
                  </a:schemeClr>
                </a:outerShdw>
              </a:effectLst>
            </p:spPr>
            <p:txBody>
              <a:bodyPr wrap="none" bIns="137160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75" name="AutoShape 20">
                <a:extLst>
                  <a:ext uri="{FF2B5EF4-FFF2-40B4-BE49-F238E27FC236}">
                    <a16:creationId xmlns:a16="http://schemas.microsoft.com/office/drawing/2014/main" xmlns="" id="{E1B45C04-2A3F-4588-A234-18B70D9B92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9" y="3465"/>
                <a:ext cx="213" cy="405"/>
              </a:xfrm>
              <a:prstGeom prst="rtTriangle">
                <a:avLst/>
              </a:prstGeom>
              <a:solidFill>
                <a:schemeClr val="bg1"/>
              </a:solidFill>
              <a:ln w="952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79999"/>
                  </a:schemeClr>
                </a:outerShdw>
              </a:effectLst>
            </p:spPr>
            <p:txBody>
              <a:bodyPr wrap="none" bIns="137160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153" name="Group 33">
              <a:extLst>
                <a:ext uri="{FF2B5EF4-FFF2-40B4-BE49-F238E27FC236}">
                  <a16:creationId xmlns:a16="http://schemas.microsoft.com/office/drawing/2014/main" xmlns="" id="{3C7B48D5-9B95-4BB1-AC89-359E67E77D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4600" y="762000"/>
              <a:ext cx="1644650" cy="1655762"/>
              <a:chOff x="1248" y="768"/>
              <a:chExt cx="1036" cy="1043"/>
            </a:xfrm>
          </p:grpSpPr>
          <p:sp>
            <p:nvSpPr>
              <p:cNvPr id="6172" name="Line 21">
                <a:extLst>
                  <a:ext uri="{FF2B5EF4-FFF2-40B4-BE49-F238E27FC236}">
                    <a16:creationId xmlns:a16="http://schemas.microsoft.com/office/drawing/2014/main" xmlns="" id="{91AA72E1-12E4-403D-A981-2C37CBB111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811"/>
                <a:ext cx="10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79999"/>
                        </a:scheme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73" name="Line 22">
                <a:extLst>
                  <a:ext uri="{FF2B5EF4-FFF2-40B4-BE49-F238E27FC236}">
                    <a16:creationId xmlns:a16="http://schemas.microsoft.com/office/drawing/2014/main" xmlns="" id="{B22A14AE-D353-4482-8C48-ABC8519C79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8" y="768"/>
                <a:ext cx="0" cy="10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79999"/>
                        </a:scheme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162" name="TextBox 1">
              <a:extLst>
                <a:ext uri="{FF2B5EF4-FFF2-40B4-BE49-F238E27FC236}">
                  <a16:creationId xmlns:a16="http://schemas.microsoft.com/office/drawing/2014/main" xmlns="" id="{7CE1EE6C-059E-4B95-AEE1-888550166D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9425" y="1120776"/>
              <a:ext cx="6096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008B043-6A3E-48E8-B516-EC0D818E3847}"/>
              </a:ext>
            </a:extLst>
          </p:cNvPr>
          <p:cNvGrpSpPr/>
          <p:nvPr/>
        </p:nvGrpSpPr>
        <p:grpSpPr>
          <a:xfrm>
            <a:off x="7118352" y="1274763"/>
            <a:ext cx="1828800" cy="1130301"/>
            <a:chOff x="7118352" y="1274763"/>
            <a:chExt cx="1828800" cy="1130301"/>
          </a:xfrm>
        </p:grpSpPr>
        <p:grpSp>
          <p:nvGrpSpPr>
            <p:cNvPr id="6151" name="Group 15">
              <a:extLst>
                <a:ext uri="{FF2B5EF4-FFF2-40B4-BE49-F238E27FC236}">
                  <a16:creationId xmlns:a16="http://schemas.microsoft.com/office/drawing/2014/main" xmlns="" id="{11F7253F-7C71-4A3A-83DA-B267995F2A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8352" y="1274763"/>
              <a:ext cx="609600" cy="1066800"/>
              <a:chOff x="3792" y="3264"/>
              <a:chExt cx="384" cy="672"/>
            </a:xfrm>
          </p:grpSpPr>
          <p:sp>
            <p:nvSpPr>
              <p:cNvPr id="6176" name="AutoShape 16">
                <a:extLst>
                  <a:ext uri="{FF2B5EF4-FFF2-40B4-BE49-F238E27FC236}">
                    <a16:creationId xmlns:a16="http://schemas.microsoft.com/office/drawing/2014/main" xmlns="" id="{DDDA1684-3CCD-43B7-A778-AB44D4B62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264"/>
                <a:ext cx="384" cy="672"/>
              </a:xfrm>
              <a:prstGeom prst="rtTriangle">
                <a:avLst/>
              </a:prstGeom>
              <a:solidFill>
                <a:srgbClr val="FF9900"/>
              </a:solidFill>
              <a:ln w="952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79999"/>
                  </a:schemeClr>
                </a:outerShdw>
              </a:effectLst>
            </p:spPr>
            <p:txBody>
              <a:bodyPr wrap="none" bIns="137160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77" name="AutoShape 17">
                <a:extLst>
                  <a:ext uri="{FF2B5EF4-FFF2-40B4-BE49-F238E27FC236}">
                    <a16:creationId xmlns:a16="http://schemas.microsoft.com/office/drawing/2014/main" xmlns="" id="{1F94612C-626A-497D-A11F-13D2E18DD0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9" y="3465"/>
                <a:ext cx="213" cy="405"/>
              </a:xfrm>
              <a:prstGeom prst="rtTriangle">
                <a:avLst/>
              </a:prstGeom>
              <a:solidFill>
                <a:schemeClr val="bg1"/>
              </a:solidFill>
              <a:ln w="952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79999"/>
                  </a:schemeClr>
                </a:outerShdw>
              </a:effectLst>
            </p:spPr>
            <p:txBody>
              <a:bodyPr wrap="none" bIns="137160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154" name="Group 24">
              <a:extLst>
                <a:ext uri="{FF2B5EF4-FFF2-40B4-BE49-F238E27FC236}">
                  <a16:creationId xmlns:a16="http://schemas.microsoft.com/office/drawing/2014/main" xmlns="" id="{5D2061F3-E700-4E1E-BD06-517346A265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8352" y="1468438"/>
              <a:ext cx="1828800" cy="893762"/>
              <a:chOff x="1248" y="1213"/>
              <a:chExt cx="1152" cy="563"/>
            </a:xfrm>
          </p:grpSpPr>
          <p:sp>
            <p:nvSpPr>
              <p:cNvPr id="6170" name="Line 25">
                <a:extLst>
                  <a:ext uri="{FF2B5EF4-FFF2-40B4-BE49-F238E27FC236}">
                    <a16:creationId xmlns:a16="http://schemas.microsoft.com/office/drawing/2014/main" xmlns="" id="{5866E424-D846-40A4-AE7C-68C867E1C3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776"/>
                <a:ext cx="115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79999"/>
                        </a:scheme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71" name="Line 26">
                <a:extLst>
                  <a:ext uri="{FF2B5EF4-FFF2-40B4-BE49-F238E27FC236}">
                    <a16:creationId xmlns:a16="http://schemas.microsoft.com/office/drawing/2014/main" xmlns="" id="{7569FF1A-4701-4188-80D2-6B673715C0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8" y="1213"/>
                <a:ext cx="1104" cy="5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79999"/>
                        </a:scheme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163" name="TextBox 34">
              <a:extLst>
                <a:ext uri="{FF2B5EF4-FFF2-40B4-BE49-F238E27FC236}">
                  <a16:creationId xmlns:a16="http://schemas.microsoft.com/office/drawing/2014/main" xmlns="" id="{3A5C5BCE-6112-469F-B5C0-1A354DF9A6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1977" y="1697039"/>
              <a:ext cx="6096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9F49BB1-70BF-4B00-AFEE-F17089375494}"/>
              </a:ext>
            </a:extLst>
          </p:cNvPr>
          <p:cNvGrpSpPr/>
          <p:nvPr/>
        </p:nvGrpSpPr>
        <p:grpSpPr>
          <a:xfrm>
            <a:off x="1295400" y="3408363"/>
            <a:ext cx="2971800" cy="1336675"/>
            <a:chOff x="1295400" y="3408363"/>
            <a:chExt cx="2971800" cy="1336675"/>
          </a:xfrm>
        </p:grpSpPr>
        <p:grpSp>
          <p:nvGrpSpPr>
            <p:cNvPr id="6149" name="Group 9">
              <a:extLst>
                <a:ext uri="{FF2B5EF4-FFF2-40B4-BE49-F238E27FC236}">
                  <a16:creationId xmlns:a16="http://schemas.microsoft.com/office/drawing/2014/main" xmlns="" id="{8C916018-886F-467A-BE02-09CC583EED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8400" y="3636962"/>
              <a:ext cx="609600" cy="1066800"/>
              <a:chOff x="3792" y="3264"/>
              <a:chExt cx="384" cy="672"/>
            </a:xfrm>
          </p:grpSpPr>
          <p:sp>
            <p:nvSpPr>
              <p:cNvPr id="6180" name="AutoShape 10">
                <a:extLst>
                  <a:ext uri="{FF2B5EF4-FFF2-40B4-BE49-F238E27FC236}">
                    <a16:creationId xmlns:a16="http://schemas.microsoft.com/office/drawing/2014/main" xmlns="" id="{0BDD6977-89C8-4964-999F-DCF7D15BB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264"/>
                <a:ext cx="384" cy="672"/>
              </a:xfrm>
              <a:prstGeom prst="rtTriangle">
                <a:avLst/>
              </a:prstGeom>
              <a:solidFill>
                <a:srgbClr val="FF9900"/>
              </a:solidFill>
              <a:ln w="952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79999"/>
                  </a:schemeClr>
                </a:outerShdw>
              </a:effectLst>
            </p:spPr>
            <p:txBody>
              <a:bodyPr wrap="none" bIns="137160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81" name="AutoShape 11">
                <a:extLst>
                  <a:ext uri="{FF2B5EF4-FFF2-40B4-BE49-F238E27FC236}">
                    <a16:creationId xmlns:a16="http://schemas.microsoft.com/office/drawing/2014/main" xmlns="" id="{E16B59A0-BCF2-4B2E-9A27-259178E20E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9" y="3465"/>
                <a:ext cx="213" cy="405"/>
              </a:xfrm>
              <a:prstGeom prst="rtTriangle">
                <a:avLst/>
              </a:prstGeom>
              <a:solidFill>
                <a:schemeClr val="bg1"/>
              </a:solidFill>
              <a:ln w="952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79999"/>
                  </a:schemeClr>
                </a:outerShdw>
              </a:effectLst>
            </p:spPr>
            <p:txBody>
              <a:bodyPr wrap="none" bIns="137160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155" name="Group 37">
              <a:extLst>
                <a:ext uri="{FF2B5EF4-FFF2-40B4-BE49-F238E27FC236}">
                  <a16:creationId xmlns:a16="http://schemas.microsoft.com/office/drawing/2014/main" xmlns="" id="{6A6630F2-AC3D-4325-A91A-B1B3B6B843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5400" y="3408363"/>
              <a:ext cx="2971800" cy="1336675"/>
              <a:chOff x="480" y="2557"/>
              <a:chExt cx="1872" cy="842"/>
            </a:xfrm>
          </p:grpSpPr>
          <p:sp>
            <p:nvSpPr>
              <p:cNvPr id="6168" name="Line 28">
                <a:extLst>
                  <a:ext uri="{FF2B5EF4-FFF2-40B4-BE49-F238E27FC236}">
                    <a16:creationId xmlns:a16="http://schemas.microsoft.com/office/drawing/2014/main" xmlns="" id="{B12972A4-F5DA-4DCD-BD62-BFB279EB3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3395"/>
                <a:ext cx="115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79999"/>
                        </a:scheme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69" name="Line 29">
                <a:extLst>
                  <a:ext uri="{FF2B5EF4-FFF2-40B4-BE49-F238E27FC236}">
                    <a16:creationId xmlns:a16="http://schemas.microsoft.com/office/drawing/2014/main" xmlns="" id="{8E5B3334-5E76-4AE8-BBB0-D2E8C52D77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80" y="2557"/>
                <a:ext cx="720" cy="84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79999"/>
                        </a:scheme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164" name="TextBox 35">
              <a:extLst>
                <a:ext uri="{FF2B5EF4-FFF2-40B4-BE49-F238E27FC236}">
                  <a16:creationId xmlns:a16="http://schemas.microsoft.com/office/drawing/2014/main" xmlns="" id="{80A347B0-9181-434F-A781-D0AAA94F3E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7963" y="3767138"/>
              <a:ext cx="6096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C621D1A-6868-4B12-AD58-05C318C25F39}"/>
              </a:ext>
            </a:extLst>
          </p:cNvPr>
          <p:cNvGrpSpPr/>
          <p:nvPr/>
        </p:nvGrpSpPr>
        <p:grpSpPr>
          <a:xfrm>
            <a:off x="6203953" y="3548064"/>
            <a:ext cx="3656013" cy="1100136"/>
            <a:chOff x="6203953" y="3548064"/>
            <a:chExt cx="3656013" cy="1100136"/>
          </a:xfrm>
        </p:grpSpPr>
        <p:grpSp>
          <p:nvGrpSpPr>
            <p:cNvPr id="6150" name="Group 12">
              <a:extLst>
                <a:ext uri="{FF2B5EF4-FFF2-40B4-BE49-F238E27FC236}">
                  <a16:creationId xmlns:a16="http://schemas.microsoft.com/office/drawing/2014/main" xmlns="" id="{DA766DCB-07B3-4C13-B4E6-B6BB940381E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270752" y="3810000"/>
              <a:ext cx="609600" cy="1066800"/>
              <a:chOff x="3792" y="3264"/>
              <a:chExt cx="384" cy="672"/>
            </a:xfrm>
          </p:grpSpPr>
          <p:sp>
            <p:nvSpPr>
              <p:cNvPr id="6178" name="AutoShape 13">
                <a:extLst>
                  <a:ext uri="{FF2B5EF4-FFF2-40B4-BE49-F238E27FC236}">
                    <a16:creationId xmlns:a16="http://schemas.microsoft.com/office/drawing/2014/main" xmlns="" id="{0D8D14D5-0790-4887-8BEB-8430C267B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264"/>
                <a:ext cx="384" cy="672"/>
              </a:xfrm>
              <a:prstGeom prst="rtTriangle">
                <a:avLst/>
              </a:prstGeom>
              <a:solidFill>
                <a:srgbClr val="FF9900"/>
              </a:solidFill>
              <a:ln w="952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79999"/>
                  </a:schemeClr>
                </a:outerShdw>
              </a:effectLst>
            </p:spPr>
            <p:txBody>
              <a:bodyPr wrap="none" bIns="137160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79" name="AutoShape 14">
                <a:extLst>
                  <a:ext uri="{FF2B5EF4-FFF2-40B4-BE49-F238E27FC236}">
                    <a16:creationId xmlns:a16="http://schemas.microsoft.com/office/drawing/2014/main" xmlns="" id="{D7098C9B-E966-4FC6-BEA0-B602B6216F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9" y="3465"/>
                <a:ext cx="213" cy="405"/>
              </a:xfrm>
              <a:prstGeom prst="rtTriangle">
                <a:avLst/>
              </a:prstGeom>
              <a:solidFill>
                <a:schemeClr val="bg1"/>
              </a:solidFill>
              <a:ln w="952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79999"/>
                  </a:schemeClr>
                </a:outerShdw>
              </a:effectLst>
            </p:spPr>
            <p:txBody>
              <a:bodyPr wrap="none" bIns="137160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156" name="Group 34">
              <a:extLst>
                <a:ext uri="{FF2B5EF4-FFF2-40B4-BE49-F238E27FC236}">
                  <a16:creationId xmlns:a16="http://schemas.microsoft.com/office/drawing/2014/main" xmlns="" id="{7F5B7B22-8BC0-4A79-B21A-FB5B082E6A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08952" y="3560763"/>
              <a:ext cx="609600" cy="1066800"/>
              <a:chOff x="3792" y="3264"/>
              <a:chExt cx="384" cy="672"/>
            </a:xfrm>
          </p:grpSpPr>
          <p:sp>
            <p:nvSpPr>
              <p:cNvPr id="6166" name="AutoShape 35">
                <a:extLst>
                  <a:ext uri="{FF2B5EF4-FFF2-40B4-BE49-F238E27FC236}">
                    <a16:creationId xmlns:a16="http://schemas.microsoft.com/office/drawing/2014/main" xmlns="" id="{10466912-795C-490B-9B4B-913D62AD2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264"/>
                <a:ext cx="384" cy="672"/>
              </a:xfrm>
              <a:prstGeom prst="rtTriangle">
                <a:avLst/>
              </a:prstGeom>
              <a:solidFill>
                <a:srgbClr val="FF9900"/>
              </a:solidFill>
              <a:ln w="952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79999"/>
                  </a:schemeClr>
                </a:outerShdw>
              </a:effectLst>
            </p:spPr>
            <p:txBody>
              <a:bodyPr wrap="none" bIns="137160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67" name="AutoShape 36">
                <a:extLst>
                  <a:ext uri="{FF2B5EF4-FFF2-40B4-BE49-F238E27FC236}">
                    <a16:creationId xmlns:a16="http://schemas.microsoft.com/office/drawing/2014/main" xmlns="" id="{73A22DA7-58C5-4D2A-ADF1-5205B0A2F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9" y="3465"/>
                <a:ext cx="213" cy="405"/>
              </a:xfrm>
              <a:prstGeom prst="rtTriangle">
                <a:avLst/>
              </a:prstGeom>
              <a:solidFill>
                <a:schemeClr val="bg1"/>
              </a:solidFill>
              <a:ln w="952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79999"/>
                  </a:schemeClr>
                </a:outerShdw>
              </a:effectLst>
            </p:spPr>
            <p:txBody>
              <a:bodyPr wrap="none" bIns="137160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161" name="Line 42">
              <a:extLst>
                <a:ext uri="{FF2B5EF4-FFF2-40B4-BE49-F238E27FC236}">
                  <a16:creationId xmlns:a16="http://schemas.microsoft.com/office/drawing/2014/main" xmlns="" id="{F664B611-ED1F-4A64-AE37-A428BA782F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03953" y="4648200"/>
              <a:ext cx="36560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9999"/>
                      </a:schemeClr>
                    </a:outerShdw>
                  </a:effectLst>
                </a14:hiddenEffects>
              </a:ext>
            </a:extLst>
          </p:spPr>
          <p:txBody>
            <a:bodyPr bIns="13716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65" name="TextBox 36">
              <a:extLst>
                <a:ext uri="{FF2B5EF4-FFF2-40B4-BE49-F238E27FC236}">
                  <a16:creationId xmlns:a16="http://schemas.microsoft.com/office/drawing/2014/main" xmlns="" id="{D8F49ED5-320A-464A-8703-42E82CD6DF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2703" y="3548064"/>
              <a:ext cx="49212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8672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1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1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1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74" grpId="0"/>
      <p:bldP spid="91175" grpId="0"/>
      <p:bldP spid="91176" grpId="0"/>
      <p:bldP spid="91177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652</TotalTime>
  <Words>690</Words>
  <Application>Microsoft Office PowerPoint</Application>
  <PresentationFormat>Custom</PresentationFormat>
  <Paragraphs>76</Paragraphs>
  <Slides>33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subject>9Slide.vn</dc:subject>
  <dc:creator>huong</dc:creator>
  <dc:description>9Slide.vn</dc:description>
  <cp:lastModifiedBy>Admin</cp:lastModifiedBy>
  <cp:revision>24</cp:revision>
  <dcterms:created xsi:type="dcterms:W3CDTF">2023-08-25T02:41:53Z</dcterms:created>
  <dcterms:modified xsi:type="dcterms:W3CDTF">2024-11-21T08:35:00Z</dcterms:modified>
  <cp:category>9Slide.vn</cp:category>
</cp:coreProperties>
</file>