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1"/>
  </p:notesMasterIdLst>
  <p:sldIdLst>
    <p:sldId id="256" r:id="rId2"/>
    <p:sldId id="258" r:id="rId3"/>
    <p:sldId id="294" r:id="rId4"/>
    <p:sldId id="257" r:id="rId5"/>
    <p:sldId id="278" r:id="rId6"/>
    <p:sldId id="283" r:id="rId7"/>
    <p:sldId id="302" r:id="rId8"/>
    <p:sldId id="303" r:id="rId9"/>
    <p:sldId id="304" r:id="rId10"/>
    <p:sldId id="305" r:id="rId11"/>
    <p:sldId id="306" r:id="rId12"/>
    <p:sldId id="307" r:id="rId13"/>
    <p:sldId id="316" r:id="rId14"/>
    <p:sldId id="308" r:id="rId15"/>
    <p:sldId id="298" r:id="rId16"/>
    <p:sldId id="299" r:id="rId17"/>
    <p:sldId id="301" r:id="rId18"/>
    <p:sldId id="300" r:id="rId19"/>
    <p:sldId id="27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C7092"/>
    <a:srgbClr val="C693CB"/>
    <a:srgbClr val="EE8B9F"/>
    <a:srgbClr val="EFA7BD"/>
    <a:srgbClr val="EBCDE7"/>
    <a:srgbClr val="A37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294" autoAdjust="0"/>
  </p:normalViewPr>
  <p:slideViewPr>
    <p:cSldViewPr snapToGrid="0">
      <p:cViewPr varScale="1">
        <p:scale>
          <a:sx n="64" d="100"/>
          <a:sy n="64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B927A-365D-44EC-9EDC-EC0AFF40BA2D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D72F5-3990-420F-BCDE-843F8BE3E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5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D72F5-3990-420F-BCDE-843F8BE3E2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2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D72F5-3990-420F-BCDE-843F8BE3E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28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D72F5-3990-420F-BCDE-843F8BE3E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55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D72F5-3990-420F-BCDE-843F8BE3E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36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D72F5-3990-420F-BCDE-843F8BE3E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18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NhNA</a:t>
            </a:r>
            <a:r>
              <a:rPr lang="en-US" baseline="0" dirty="0"/>
              <a:t> </a:t>
            </a:r>
            <a:r>
              <a:rPr lang="en-US" baseline="0" dirty="0" err="1"/>
              <a:t>Vò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/>
              <a:t>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B9BDD-991F-4E73-AD6C-B75089BFD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48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29C2E-3ECF-482F-854B-4C3FDF000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B9391-7545-4B71-B063-22BD77650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3CE8A-B62E-4AD1-BDC9-EFF6BABB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7E342-7078-493B-B2EC-99F83E5B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02C40-9190-4077-86DB-8086A640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6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179B-5388-4907-B641-B0F168218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E8172-8F01-4A4D-AB49-A76687095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452F8-C6E8-4161-8C90-46B33F075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936FF-DE4D-4CC0-ABF3-C43AE53D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3FB4-6CCC-4945-94C5-10BE4489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210284-1B60-486C-8B8A-52BE308DD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774C1-3881-4C2A-BFF9-132C30295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EC460-0704-4E75-9562-10ABCBB1D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A6961-54DA-4C50-AA57-64704322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3127E-8F62-41F9-B5A8-4C6B6CD0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2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03DA6-0B49-4F9B-897D-938197D86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008E2-4078-4989-A469-7FF8D908F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D66DD-D250-4DCB-BB44-CCB2D7E47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72E77-8F5A-4F00-B8A2-F462D93C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19AEC-A93B-4B5D-A72C-CF0E3CD5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7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1C9CF-4D34-41F6-9CD7-0C590DEE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EE126-C1C2-4A3A-B75D-9ECF8BF6E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E5856-4490-4460-89D7-3809D6077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306B0-FFC3-418C-AD6E-964C77D2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BF063-1C40-4EA0-9B9A-BA4C293C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E5F2-44B7-4C32-8714-1FD75CF06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685F7-39DF-49A5-A034-B67B3F4BEC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46180-2AF8-479D-9D92-7E214A95A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5F78A-4270-4F96-A6F3-2A4C2AA4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C3DC6-9AA2-4BD6-BA86-D6235D1D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EB1C6-1E55-4B49-8642-76122CD5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2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2A9D8-4EF8-4217-AE2B-0DC3C048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19571-6271-444D-B91C-C7B2FDB07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C14E2-B117-47C8-866B-4DAF8EB1B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4B7E8-0F53-4C04-8A15-3E0C7760A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1BA13-346A-4B30-90A5-4090A7403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4ACCF-4F72-4483-B867-C94D6777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B03F99-A725-4B20-BDA3-BBC0A34C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A376EE-2DF3-4946-8D7A-E4C4EE1D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EE90E-F5CB-43F9-B1E6-F642D18A7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7869A-E7E8-48D8-B117-361B5A7FA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AB091-9157-42DB-9CF7-C57243FE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C78AB-7E67-4C03-8BCC-457E63B63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591C22-D26C-490E-AA76-90E378DE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60840-799C-40E3-806C-BF5F0191B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29812-A240-46A9-8A90-2486E054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1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5E64-99EC-4235-B66F-E133B43D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AFAC0-7DF0-4DA8-82D6-D1D8426CA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A550E-C290-4745-AF39-3EE8B953A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22629-A66E-4F82-B71E-9B096AD5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244F8-01D0-4A0F-9CFC-9034D321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441AD-5FDE-4ED1-AE26-A08DD113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5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773A6-ED11-44C0-AC92-82DF5A94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4BAEEE-9D40-4283-B632-6968A36D0D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C98C7-F1D6-444A-B260-6530EE9E5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90D46-23B8-4E8E-BBEA-0C8E2CD5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7C75E-548B-4073-843D-7928E0CF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7E9E0-BBF3-4444-9105-03823C87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5513F0-084F-4D6D-A92B-3A2EDD7553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7412C9-F6D7-4216-8119-12A0DDA76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D738E-2655-4077-A36D-628B67218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9BBA0-4C94-4E49-A02E-2206BADF1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A9F4F-5A38-43CB-91E8-EBE2A055996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00F7A-AE85-48ED-A2D4-5A48060F5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4B7-9643-4321-828D-415294AB4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09E2-B8B9-4C22-B543-973C455A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4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2" name="文本框 1"/>
          <p:cNvSpPr txBox="1"/>
          <p:nvPr/>
        </p:nvSpPr>
        <p:spPr>
          <a:xfrm>
            <a:off x="7710365" y="4984115"/>
            <a:ext cx="1985450" cy="445770"/>
          </a:xfrm>
          <a:prstGeom prst="roundRect">
            <a:avLst>
              <a:gd name="adj" fmla="val 50000"/>
            </a:avLst>
          </a:prstGeom>
          <a:solidFill>
            <a:srgbClr val="F08A04"/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schemeClr val="tx1">
                <a:alpha val="40000"/>
              </a:schemeClr>
            </a:outerShdw>
          </a:effectLst>
        </p:spPr>
        <p:txBody>
          <a:bodyPr wrap="square" tIns="71755" rtlCol="0" anchor="ctr" anchorCtr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-15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edgwick Ave" panose="00000500000000000000" pitchFamily="2" charset="0"/>
                <a:ea typeface="思源黑体 CN Bold" panose="020B0800000000000000" charset="-122"/>
                <a:cs typeface="思源黑体 CN Bold" panose="020B0800000000000000" charset="-122"/>
              </a:rPr>
              <a:t>Trang</a:t>
            </a:r>
            <a:r>
              <a:rPr kumimoji="0" lang="en-US" altLang="zh-CN" sz="2000" b="0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edgwick Ave" panose="00000500000000000000" pitchFamily="2" charset="0"/>
                <a:ea typeface="思源黑体 CN Bold" panose="020B0800000000000000" charset="-122"/>
                <a:cs typeface="思源黑体 CN Bold" panose="020B0800000000000000" charset="-122"/>
              </a:rPr>
              <a:t> 73</a:t>
            </a:r>
            <a:endParaRPr kumimoji="0" lang="en-US" altLang="zh-CN" sz="2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edgwick Ave" panose="00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8" name="图片 7" descr="588ku_8fce8f2a752e40fcc7345577636406eb_12548673"/>
          <p:cNvPicPr>
            <a:picLocks noChangeAspect="1"/>
          </p:cNvPicPr>
          <p:nvPr/>
        </p:nvPicPr>
        <p:blipFill>
          <a:blip r:embed="rId5"/>
          <a:srcRect t="7698" r="7698" b="12538"/>
          <a:stretch>
            <a:fillRect/>
          </a:stretch>
        </p:blipFill>
        <p:spPr>
          <a:xfrm>
            <a:off x="9592310" y="4518660"/>
            <a:ext cx="2482215" cy="2145030"/>
          </a:xfrm>
          <a:prstGeom prst="rect">
            <a:avLst/>
          </a:prstGeom>
        </p:spPr>
      </p:pic>
      <p:pic>
        <p:nvPicPr>
          <p:cNvPr id="9" name="图片 8" descr="千库网_彩色美术画笔_元素编号12899755"/>
          <p:cNvPicPr>
            <a:picLocks noChangeAspect="1"/>
          </p:cNvPicPr>
          <p:nvPr/>
        </p:nvPicPr>
        <p:blipFill>
          <a:blip r:embed="rId6"/>
          <a:srcRect l="16964" r="25281" b="4906"/>
          <a:stretch>
            <a:fillRect/>
          </a:stretch>
        </p:blipFill>
        <p:spPr>
          <a:xfrm>
            <a:off x="641985" y="4572635"/>
            <a:ext cx="1236980" cy="203708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022080" y="934720"/>
            <a:ext cx="2340610" cy="957580"/>
            <a:chOff x="14655" y="600"/>
            <a:chExt cx="3686" cy="1508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7"/>
            <a:srcRect l="56250" t="57535" r="19753" b="25000"/>
            <a:stretch>
              <a:fillRect/>
            </a:stretch>
          </p:blipFill>
          <p:spPr>
            <a:xfrm>
              <a:off x="14655" y="600"/>
              <a:ext cx="3686" cy="150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53" y="916"/>
              <a:ext cx="1814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#9Slide07 Sedgwick Ave" panose="000005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TOÁN</a:t>
              </a:r>
              <a:r>
                <a:rPr kumimoji="0" lang="en-US" altLang="zh-CN" sz="1400" b="0" i="0" u="none" strike="noStrike" kern="1200" cap="none" spc="0" normalizeH="0" noProof="0" dirty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#9Slide07 Sedgwick Ave" panose="000005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 4</a:t>
              </a:r>
              <a:endParaRPr kumimoji="0" lang="zh-CN" altLang="en-US" sz="14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#9Slide07 Sedgwick Ave" panose="000005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sp>
        <p:nvSpPr>
          <p:cNvPr id="31" name="等腰三角形 30"/>
          <p:cNvSpPr/>
          <p:nvPr/>
        </p:nvSpPr>
        <p:spPr>
          <a:xfrm>
            <a:off x="2516505" y="6261735"/>
            <a:ext cx="347980" cy="347980"/>
          </a:xfrm>
          <a:prstGeom prst="triangl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27710" y="131445"/>
            <a:ext cx="10490200" cy="5297805"/>
            <a:chOff x="1146" y="207"/>
            <a:chExt cx="16520" cy="8343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16505" y="4572635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179194" y="2004695"/>
            <a:ext cx="9864726" cy="2334431"/>
            <a:chOff x="1122044" y="1370310"/>
            <a:chExt cx="9864726" cy="2334431"/>
          </a:xfrm>
        </p:grpSpPr>
        <p:sp>
          <p:nvSpPr>
            <p:cNvPr id="39" name="文本框 3"/>
            <p:cNvSpPr txBox="1"/>
            <p:nvPr/>
          </p:nvSpPr>
          <p:spPr>
            <a:xfrm>
              <a:off x="1122045" y="1370310"/>
              <a:ext cx="98647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7200" b="0" i="0" u="none" strike="noStrike" kern="1200" cap="none" spc="0" normalizeH="0" baseline="0" noProof="0">
                  <a:ln w="136525">
                    <a:solidFill>
                      <a:schemeClr val="bg1">
                        <a:alpha val="93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HAI ĐƯỜNG THẲNG SONG SONG</a:t>
              </a:r>
              <a:endParaRPr kumimoji="0" lang="vi-VN" altLang="zh-CN" sz="7200" b="0" i="0" u="none" strike="noStrike" kern="1200" cap="none" spc="0" normalizeH="0" baseline="0" noProof="0" dirty="0">
                <a:ln w="136525">
                  <a:solidFill>
                    <a:schemeClr val="bg1">
                      <a:alpha val="93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22044" y="1396417"/>
              <a:ext cx="98647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>
                  <a:ln w="25400">
                    <a:solidFill>
                      <a:schemeClr val="tx1"/>
                    </a:solidFill>
                    <a:prstDash val="sysDash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F08A04">
                        <a:alpha val="43137"/>
                      </a:srgbClr>
                    </a:outerShdw>
                  </a:effectLst>
                  <a:latin typeface="#9Slide07 SFU Rhythm" panose="000004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HAI ĐƯỜNG THẲNG SONG SONG</a:t>
              </a:r>
              <a:endParaRPr kumimoji="0" lang="zh-CN" altLang="en-US" sz="7200" b="0" i="0" u="none" strike="noStrike" kern="1200" cap="none" spc="0" normalizeH="0" baseline="0" noProof="0" dirty="0">
                <a:ln w="25400">
                  <a:solidFill>
                    <a:schemeClr val="tx1"/>
                  </a:solidFill>
                  <a:prstDash val="sysDash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sp>
        <p:nvSpPr>
          <p:cNvPr id="40" name="文本框 3">
            <a:extLst>
              <a:ext uri="{FF2B5EF4-FFF2-40B4-BE49-F238E27FC236}">
                <a16:creationId xmlns:a16="http://schemas.microsoft.com/office/drawing/2014/main" id="{F4BCBEFD-13B9-41BF-9B07-69FCFBFBBF15}"/>
              </a:ext>
            </a:extLst>
          </p:cNvPr>
          <p:cNvSpPr txBox="1"/>
          <p:nvPr/>
        </p:nvSpPr>
        <p:spPr>
          <a:xfrm>
            <a:off x="1076325" y="1008451"/>
            <a:ext cx="9864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>
                <a:ln w="25400">
                  <a:solidFill>
                    <a:schemeClr val="tx1"/>
                  </a:solidFill>
                  <a:prstDash val="sysDash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08A04">
                      <a:alpha val="43137"/>
                    </a:srgbClr>
                  </a:outerShdw>
                </a:effectLst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Bài 32- Tiết 2</a:t>
            </a:r>
            <a:endParaRPr kumimoji="0" lang="zh-CN" altLang="en-US" sz="6000" b="0" i="0" u="none" strike="noStrike" kern="1200" cap="none" spc="0" normalizeH="0" baseline="0" noProof="0" dirty="0">
              <a:ln w="25400">
                <a:solidFill>
                  <a:schemeClr val="tx1"/>
                </a:solidFill>
                <a:prstDash val="sysDash"/>
              </a:ln>
              <a:solidFill>
                <a:schemeClr val="bg1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950037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5477" y="579120"/>
            <a:ext cx="11270561" cy="5913119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2442E-6320-4DF2-AEBB-6FE2202F94A2}"/>
              </a:ext>
            </a:extLst>
          </p:cNvPr>
          <p:cNvSpPr txBox="1"/>
          <p:nvPr/>
        </p:nvSpPr>
        <p:spPr>
          <a:xfrm>
            <a:off x="990600" y="601029"/>
            <a:ext cx="1075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Nêu tên hai con đường vuông góc với nhau.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555DE-8F70-4ABE-AF01-35882F9BC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79" y="2212274"/>
            <a:ext cx="7034940" cy="41968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969550-70E3-4C12-93A6-AC369DC3680C}"/>
              </a:ext>
            </a:extLst>
          </p:cNvPr>
          <p:cNvCxnSpPr>
            <a:cxnSpLocks/>
          </p:cNvCxnSpPr>
          <p:nvPr/>
        </p:nvCxnSpPr>
        <p:spPr>
          <a:xfrm>
            <a:off x="8258319" y="2212274"/>
            <a:ext cx="0" cy="41968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7E121F-BF3A-44A7-A456-30AEA596090F}"/>
              </a:ext>
            </a:extLst>
          </p:cNvPr>
          <p:cNvCxnSpPr>
            <a:cxnSpLocks/>
          </p:cNvCxnSpPr>
          <p:nvPr/>
        </p:nvCxnSpPr>
        <p:spPr>
          <a:xfrm flipH="1">
            <a:off x="5591319" y="3780206"/>
            <a:ext cx="533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BAB38F-4008-4096-A06B-03D89D867A52}"/>
              </a:ext>
            </a:extLst>
          </p:cNvPr>
          <p:cNvSpPr/>
          <p:nvPr/>
        </p:nvSpPr>
        <p:spPr>
          <a:xfrm>
            <a:off x="642231" y="1254863"/>
            <a:ext cx="10216557" cy="804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Đ</a:t>
            </a:r>
            <a:r>
              <a:rPr lang="vi-VN" sz="3200">
                <a:solidFill>
                  <a:srgbClr val="FF0000"/>
                </a:solidFill>
                <a:latin typeface="Calibri" panose="020F0502020204030204"/>
              </a:rPr>
              <a:t>ường Hoa Đào và đường Hoa Hồng</a:t>
            </a:r>
            <a:r>
              <a:rPr lang="en-US" sz="3200">
                <a:solidFill>
                  <a:srgbClr val="FF0000"/>
                </a:solidFill>
              </a:rPr>
              <a:t> vuông góc với nhau.</a:t>
            </a:r>
            <a:endParaRPr lang="vi-VN" sz="3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D9B795-3FC7-4A4E-AD10-CE7258E56C42}"/>
              </a:ext>
            </a:extLst>
          </p:cNvPr>
          <p:cNvCxnSpPr>
            <a:cxnSpLocks/>
          </p:cNvCxnSpPr>
          <p:nvPr/>
        </p:nvCxnSpPr>
        <p:spPr>
          <a:xfrm>
            <a:off x="6924819" y="2058952"/>
            <a:ext cx="0" cy="17212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405766-5692-4117-86C1-E50F82A9BA09}"/>
              </a:ext>
            </a:extLst>
          </p:cNvPr>
          <p:cNvCxnSpPr>
            <a:cxnSpLocks/>
          </p:cNvCxnSpPr>
          <p:nvPr/>
        </p:nvCxnSpPr>
        <p:spPr>
          <a:xfrm flipH="1">
            <a:off x="4747629" y="3788512"/>
            <a:ext cx="533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A7952E-705C-4B28-8186-6CB25ACF9472}"/>
              </a:ext>
            </a:extLst>
          </p:cNvPr>
          <p:cNvSpPr/>
          <p:nvPr/>
        </p:nvSpPr>
        <p:spPr>
          <a:xfrm>
            <a:off x="595901" y="2341398"/>
            <a:ext cx="3774779" cy="1563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C00000"/>
                </a:solidFill>
              </a:rPr>
              <a:t>Đ</a:t>
            </a:r>
            <a:r>
              <a:rPr lang="vi-VN" sz="3200">
                <a:solidFill>
                  <a:srgbClr val="C00000"/>
                </a:solidFill>
                <a:latin typeface="Calibri" panose="020F0502020204030204"/>
              </a:rPr>
              <a:t>ường Hoa </a:t>
            </a:r>
            <a:r>
              <a:rPr lang="en-US" sz="3200">
                <a:solidFill>
                  <a:srgbClr val="C00000"/>
                </a:solidFill>
                <a:latin typeface="Calibri" panose="020F0502020204030204"/>
              </a:rPr>
              <a:t>Mai</a:t>
            </a:r>
            <a:r>
              <a:rPr lang="vi-VN" sz="3200">
                <a:solidFill>
                  <a:srgbClr val="C00000"/>
                </a:solidFill>
                <a:latin typeface="Calibri" panose="020F0502020204030204"/>
              </a:rPr>
              <a:t> và đường Hoa Hồng</a:t>
            </a:r>
            <a:r>
              <a:rPr lang="en-US" sz="3200">
                <a:solidFill>
                  <a:srgbClr val="C00000"/>
                </a:solidFill>
              </a:rPr>
              <a:t> vuông góc với nhau.</a:t>
            </a:r>
            <a:endParaRPr lang="vi-VN" sz="3200">
              <a:solidFill>
                <a:srgbClr val="C00000"/>
              </a:solidFill>
              <a:latin typeface="Calibri" panose="020F0502020204030204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61B7AF-8BF2-49A1-AF3D-19BFAFCAA431}"/>
              </a:ext>
            </a:extLst>
          </p:cNvPr>
          <p:cNvCxnSpPr>
            <a:cxnSpLocks/>
          </p:cNvCxnSpPr>
          <p:nvPr/>
        </p:nvCxnSpPr>
        <p:spPr>
          <a:xfrm flipH="1">
            <a:off x="6382038" y="3780206"/>
            <a:ext cx="533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057755-1C1B-4A3A-8917-941A8589EF7B}"/>
              </a:ext>
            </a:extLst>
          </p:cNvPr>
          <p:cNvCxnSpPr>
            <a:cxnSpLocks/>
          </p:cNvCxnSpPr>
          <p:nvPr/>
        </p:nvCxnSpPr>
        <p:spPr>
          <a:xfrm>
            <a:off x="10858788" y="2183995"/>
            <a:ext cx="0" cy="40263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F5CA713-1021-431D-BBD1-C993A1E30166}"/>
              </a:ext>
            </a:extLst>
          </p:cNvPr>
          <p:cNvSpPr/>
          <p:nvPr/>
        </p:nvSpPr>
        <p:spPr>
          <a:xfrm>
            <a:off x="629167" y="4287686"/>
            <a:ext cx="3774779" cy="1563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7030A0"/>
                </a:solidFill>
              </a:rPr>
              <a:t>Đ</a:t>
            </a:r>
            <a:r>
              <a:rPr lang="vi-VN" sz="3200">
                <a:solidFill>
                  <a:srgbClr val="7030A0"/>
                </a:solidFill>
                <a:latin typeface="Calibri" panose="020F0502020204030204"/>
              </a:rPr>
              <a:t>ường Hoa Hồng</a:t>
            </a:r>
            <a:r>
              <a:rPr lang="en-US" sz="3200">
                <a:solidFill>
                  <a:srgbClr val="7030A0"/>
                </a:solidFill>
                <a:latin typeface="Calibri" panose="020F0502020204030204"/>
              </a:rPr>
              <a:t> và đường Hoa Huệ</a:t>
            </a:r>
            <a:r>
              <a:rPr lang="en-US" sz="3200">
                <a:solidFill>
                  <a:srgbClr val="7030A0"/>
                </a:solidFill>
              </a:rPr>
              <a:t> vuông góc với nhau.</a:t>
            </a:r>
            <a:endParaRPr lang="vi-VN" sz="320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8163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5477" y="579120"/>
            <a:ext cx="11270561" cy="5913119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2442E-6320-4DF2-AEBB-6FE2202F94A2}"/>
              </a:ext>
            </a:extLst>
          </p:cNvPr>
          <p:cNvSpPr txBox="1"/>
          <p:nvPr/>
        </p:nvSpPr>
        <p:spPr>
          <a:xfrm>
            <a:off x="990600" y="601029"/>
            <a:ext cx="1075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Nêu tên hai con đường song song với nhau.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555DE-8F70-4ABE-AF01-35882F9BC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79" y="2212274"/>
            <a:ext cx="7034940" cy="41968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969550-70E3-4C12-93A6-AC369DC3680C}"/>
              </a:ext>
            </a:extLst>
          </p:cNvPr>
          <p:cNvCxnSpPr>
            <a:cxnSpLocks/>
          </p:cNvCxnSpPr>
          <p:nvPr/>
        </p:nvCxnSpPr>
        <p:spPr>
          <a:xfrm>
            <a:off x="8258319" y="2212274"/>
            <a:ext cx="0" cy="41968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BAB38F-4008-4096-A06B-03D89D867A52}"/>
              </a:ext>
            </a:extLst>
          </p:cNvPr>
          <p:cNvSpPr/>
          <p:nvPr/>
        </p:nvSpPr>
        <p:spPr>
          <a:xfrm>
            <a:off x="642231" y="1254863"/>
            <a:ext cx="10216557" cy="804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ường Hoa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và đường Hoa </a:t>
            </a:r>
            <a:r>
              <a:rPr lang="en-US" sz="3200">
                <a:solidFill>
                  <a:srgbClr val="FF0000"/>
                </a:solidFill>
                <a:latin typeface="Calibri" panose="020F0502020204030204"/>
              </a:rPr>
              <a:t>Đào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song song với nhau.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A7952E-705C-4B28-8186-6CB25ACF9472}"/>
              </a:ext>
            </a:extLst>
          </p:cNvPr>
          <p:cNvSpPr/>
          <p:nvPr/>
        </p:nvSpPr>
        <p:spPr>
          <a:xfrm>
            <a:off x="595901" y="2341398"/>
            <a:ext cx="3774779" cy="1563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ường Hoa </a:t>
            </a:r>
            <a:r>
              <a:rPr lang="en-US" sz="3200">
                <a:solidFill>
                  <a:srgbClr val="C00000"/>
                </a:solidFill>
                <a:latin typeface="Calibri" panose="020F0502020204030204"/>
              </a:rPr>
              <a:t>Đào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 đường Hoa </a:t>
            </a:r>
            <a:r>
              <a:rPr lang="en-US" sz="3200">
                <a:solidFill>
                  <a:srgbClr val="C00000"/>
                </a:solidFill>
              </a:rPr>
              <a:t>Huệ song song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 nhau.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F5CA713-1021-431D-BBD1-C993A1E30166}"/>
              </a:ext>
            </a:extLst>
          </p:cNvPr>
          <p:cNvSpPr/>
          <p:nvPr/>
        </p:nvSpPr>
        <p:spPr>
          <a:xfrm>
            <a:off x="629167" y="4287686"/>
            <a:ext cx="3774779" cy="1563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ường Hoa </a:t>
            </a:r>
            <a:r>
              <a:rPr lang="en-US" sz="3200">
                <a:solidFill>
                  <a:srgbClr val="7030A0"/>
                </a:solidFill>
              </a:rPr>
              <a:t>Mai và đường Hoa Huệ song song với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9E70D7-36BC-4A97-A6CC-B2A8D68A1CD8}"/>
              </a:ext>
            </a:extLst>
          </p:cNvPr>
          <p:cNvCxnSpPr>
            <a:cxnSpLocks/>
          </p:cNvCxnSpPr>
          <p:nvPr/>
        </p:nvCxnSpPr>
        <p:spPr>
          <a:xfrm>
            <a:off x="6905769" y="2219207"/>
            <a:ext cx="0" cy="41968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4F9819-03C0-494B-89AE-8E7459393752}"/>
              </a:ext>
            </a:extLst>
          </p:cNvPr>
          <p:cNvCxnSpPr>
            <a:cxnSpLocks/>
          </p:cNvCxnSpPr>
          <p:nvPr/>
        </p:nvCxnSpPr>
        <p:spPr>
          <a:xfrm>
            <a:off x="8258319" y="2219207"/>
            <a:ext cx="0" cy="41968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CFE38B-9A0C-4567-9BA3-84822E31B838}"/>
              </a:ext>
            </a:extLst>
          </p:cNvPr>
          <p:cNvCxnSpPr>
            <a:cxnSpLocks/>
          </p:cNvCxnSpPr>
          <p:nvPr/>
        </p:nvCxnSpPr>
        <p:spPr>
          <a:xfrm>
            <a:off x="10887507" y="2295407"/>
            <a:ext cx="0" cy="41968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DAA889-6BF9-4547-A838-E38C17F35E65}"/>
              </a:ext>
            </a:extLst>
          </p:cNvPr>
          <p:cNvCxnSpPr>
            <a:cxnSpLocks/>
          </p:cNvCxnSpPr>
          <p:nvPr/>
        </p:nvCxnSpPr>
        <p:spPr>
          <a:xfrm>
            <a:off x="10858788" y="2341398"/>
            <a:ext cx="0" cy="41968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F3C00E-4A96-4498-B4A6-8F2CC6C11372}"/>
              </a:ext>
            </a:extLst>
          </p:cNvPr>
          <p:cNvCxnSpPr>
            <a:cxnSpLocks/>
          </p:cNvCxnSpPr>
          <p:nvPr/>
        </p:nvCxnSpPr>
        <p:spPr>
          <a:xfrm>
            <a:off x="6887007" y="2189270"/>
            <a:ext cx="0" cy="41968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668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5477" y="579120"/>
            <a:ext cx="11270561" cy="5913119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2442E-6320-4DF2-AEBB-6FE2202F94A2}"/>
              </a:ext>
            </a:extLst>
          </p:cNvPr>
          <p:cNvSpPr txBox="1"/>
          <p:nvPr/>
        </p:nvSpPr>
        <p:spPr>
          <a:xfrm>
            <a:off x="718039" y="757209"/>
            <a:ext cx="103500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trong thực tế hình ảnh hai đường thẳng vuông góc với nhau,  hai đường thẳng song song với nhau.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7D3728-EC02-474F-BC3A-A99650CE9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45" y="2158733"/>
            <a:ext cx="4284610" cy="2540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5D5A36-BD21-47F1-9259-37CCA46CF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02" y="4667871"/>
            <a:ext cx="5355395" cy="161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316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475961" y="0"/>
            <a:ext cx="13277561" cy="6858000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pic>
        <p:nvPicPr>
          <p:cNvPr id="9" name="Picture 2" descr="My House | Baamboozle">
            <a:extLst>
              <a:ext uri="{FF2B5EF4-FFF2-40B4-BE49-F238E27FC236}">
                <a16:creationId xmlns:a16="http://schemas.microsoft.com/office/drawing/2014/main" id="{49C4CFFA-BCE7-4939-8DEA-F82B6BAC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25" y="3351952"/>
            <a:ext cx="3633036" cy="3324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Windows">
            <a:extLst>
              <a:ext uri="{FF2B5EF4-FFF2-40B4-BE49-F238E27FC236}">
                <a16:creationId xmlns:a16="http://schemas.microsoft.com/office/drawing/2014/main" id="{933FD131-1B16-4852-BD20-89CDFFFE0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7" y="131771"/>
            <a:ext cx="5143256" cy="3038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EKEDALEN Extendable table, oak - Online or in-store - IKEA">
            <a:extLst>
              <a:ext uri="{FF2B5EF4-FFF2-40B4-BE49-F238E27FC236}">
                <a16:creationId xmlns:a16="http://schemas.microsoft.com/office/drawing/2014/main" id="{2D38F8C4-2462-42C1-B541-5A856A171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59" y="3351952"/>
            <a:ext cx="3311769" cy="3311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The 9 Best Bedroom Wardrobes of 2022">
            <a:extLst>
              <a:ext uri="{FF2B5EF4-FFF2-40B4-BE49-F238E27FC236}">
                <a16:creationId xmlns:a16="http://schemas.microsoft.com/office/drawing/2014/main" id="{82C7B6DD-9410-4304-84C4-7DABB3C3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89" y="170269"/>
            <a:ext cx="5036710" cy="2999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023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2" name="文本框 1"/>
          <p:cNvSpPr txBox="1"/>
          <p:nvPr/>
        </p:nvSpPr>
        <p:spPr>
          <a:xfrm>
            <a:off x="4821176" y="1735355"/>
            <a:ext cx="2549525" cy="54800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tIns="71755" numCol="1" spcCol="0" rtlCol="0" fromWordArt="0" anchor="ctr" anchorCtr="0" forceAA="0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03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91354" y="2304440"/>
            <a:ext cx="3779091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VẬN</a:t>
            </a:r>
            <a:r>
              <a:rPr kumimoji="0" lang="en-US" altLang="zh-CN" sz="9600" b="0" i="0" u="none" strike="noStrike" kern="1200" cap="none" spc="0" normalizeH="0" noProof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DỤNG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00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/>
          <p:nvPr/>
        </p:nvSpPr>
        <p:spPr>
          <a:xfrm>
            <a:off x="2620676" y="143037"/>
            <a:ext cx="7132320" cy="17725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song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</p:txBody>
      </p:sp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13896" y="2598997"/>
              <a:ext cx="267573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bao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cắt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61455" y="2587937"/>
              <a:ext cx="3722970" cy="1077218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Gặp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vuông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32149" y="4268727"/>
              <a:ext cx="367903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Gặp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nhọn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269040" cy="1607727"/>
            <a:chOff x="6207202" y="4021354"/>
            <a:chExt cx="5269040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96163" y="4238772"/>
              <a:ext cx="458007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Gặp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bẹt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24329" y="19676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5097802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75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/>
          <p:nvPr/>
        </p:nvSpPr>
        <p:spPr>
          <a:xfrm>
            <a:off x="2476110" y="100781"/>
            <a:ext cx="8134632" cy="1539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song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12" name="A"/>
          <p:cNvGrpSpPr/>
          <p:nvPr/>
        </p:nvGrpSpPr>
        <p:grpSpPr>
          <a:xfrm>
            <a:off x="3613791" y="2325644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39935" y="2790464"/>
              <a:ext cx="32759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Liền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kề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C"/>
          <p:cNvGrpSpPr/>
          <p:nvPr/>
        </p:nvGrpSpPr>
        <p:grpSpPr>
          <a:xfrm>
            <a:off x="4598531" y="4169833"/>
            <a:ext cx="4375053" cy="1181242"/>
            <a:chOff x="1448971" y="4199650"/>
            <a:chExt cx="4375053" cy="1181242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81754" y="4546230"/>
              <a:ext cx="36790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Đối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8132965" y="45723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8311509" y="248508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-410" r="63173" b="84820"/>
          <a:stretch/>
        </p:blipFill>
        <p:spPr>
          <a:xfrm>
            <a:off x="3828848" y="3738369"/>
            <a:ext cx="1330669" cy="1667899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437404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/>
          <p:nvPr/>
        </p:nvSpPr>
        <p:spPr>
          <a:xfrm>
            <a:off x="2849793" y="156201"/>
            <a:ext cx="7132320" cy="17725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Hai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đường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thẳng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vuông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góc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tạo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với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nhau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góc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gì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61294" y="2789396"/>
              <a:ext cx="38057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vuông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2049" y="2784919"/>
              <a:ext cx="3454890" cy="646331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nhọn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06100" y="4449278"/>
              <a:ext cx="36790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bẹt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269040" cy="1607727"/>
            <a:chOff x="6207202" y="4021354"/>
            <a:chExt cx="5269040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56265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96163" y="4498289"/>
              <a:ext cx="45800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tù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24329" y="19676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5097802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912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/>
          <p:nvPr/>
        </p:nvSpPr>
        <p:spPr>
          <a:xfrm>
            <a:off x="2849793" y="156201"/>
            <a:ext cx="7132320" cy="17725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783267" y="2814467"/>
              <a:ext cx="19315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Thước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êke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9535" y="2779746"/>
              <a:ext cx="3454890" cy="584775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Compa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81551" y="4428298"/>
              <a:ext cx="36790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Bút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chì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322736" cy="1607727"/>
            <a:chOff x="6207202" y="4021354"/>
            <a:chExt cx="5322736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49859" y="4457292"/>
              <a:ext cx="45800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Thước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thẳng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24329" y="19676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10910055" y="4490612"/>
            <a:ext cx="1242915" cy="1262779"/>
            <a:chOff x="2178000" y="1370575"/>
            <a:chExt cx="1417475" cy="1417450"/>
          </a:xfrm>
        </p:grpSpPr>
        <p:sp>
          <p:nvSpPr>
            <p:cNvPr id="50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87306" y="4564867"/>
            <a:ext cx="1242915" cy="1262779"/>
            <a:chOff x="2178000" y="1370575"/>
            <a:chExt cx="1417475" cy="1417450"/>
          </a:xfrm>
        </p:grpSpPr>
        <p:sp>
          <p:nvSpPr>
            <p:cNvPr id="65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35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6" name="文本框 5"/>
          <p:cNvSpPr txBox="1"/>
          <p:nvPr/>
        </p:nvSpPr>
        <p:spPr>
          <a:xfrm>
            <a:off x="2789176" y="2419099"/>
            <a:ext cx="6613525" cy="15696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Normal" panose="020B0400000000000000" charset="-122"/>
                <a:sym typeface="+mn-ea"/>
              </a:rPr>
              <a:t>TẠM</a:t>
            </a:r>
            <a:r>
              <a:rPr kumimoji="0" lang="en-US" altLang="zh-CN" sz="9600" b="0" i="0" u="none" strike="noStrike" kern="1200" cap="none" spc="0" normalizeH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Normal" panose="020B0400000000000000" charset="-122"/>
                <a:sym typeface="+mn-ea"/>
              </a:rPr>
              <a:t> BIỆT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20315" y="4177030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825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2" name="文本框 1"/>
          <p:cNvSpPr txBox="1"/>
          <p:nvPr/>
        </p:nvSpPr>
        <p:spPr>
          <a:xfrm>
            <a:off x="4821176" y="1735355"/>
            <a:ext cx="2549525" cy="54800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tIns="71755" numCol="1" spcCol="0" rtlCol="0" fromWordArt="0" anchor="ctr" anchorCtr="0" forceAA="0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01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21430" y="2304440"/>
            <a:ext cx="3549015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KHỞI</a:t>
            </a:r>
            <a:r>
              <a:rPr kumimoji="0" lang="en-US" altLang="zh-CN" sz="9600" b="0" i="0" u="none" strike="noStrike" kern="1200" cap="none" spc="0" normalizeH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ĐỘNG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1295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167640" y="0"/>
            <a:ext cx="1235964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10" name="图片 9" descr="588ku_8fce8f2a752e40fcc7345577636406eb_12548673"/>
          <p:cNvPicPr>
            <a:picLocks noChangeAspect="1"/>
          </p:cNvPicPr>
          <p:nvPr/>
        </p:nvPicPr>
        <p:blipFill>
          <a:blip r:embed="rId4"/>
          <a:srcRect t="7698" r="7698" b="12538"/>
          <a:stretch>
            <a:fillRect/>
          </a:stretch>
        </p:blipFill>
        <p:spPr>
          <a:xfrm rot="1920000" flipH="1">
            <a:off x="1332864" y="1175238"/>
            <a:ext cx="1784985" cy="154305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27710" y="131445"/>
            <a:ext cx="10490200" cy="5298440"/>
            <a:chOff x="1146" y="207"/>
            <a:chExt cx="16520" cy="8344"/>
          </a:xfrm>
        </p:grpSpPr>
        <p:sp>
          <p:nvSpPr>
            <p:cNvPr id="27" name="椭圆 26"/>
            <p:cNvSpPr/>
            <p:nvPr/>
          </p:nvSpPr>
          <p:spPr>
            <a:xfrm>
              <a:off x="2169" y="8241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6FA9C05-3D9D-42A4-BDBA-FC6ADE656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61" y="2340947"/>
            <a:ext cx="1278623" cy="21031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5C43486-6087-4899-9EEF-2AEBD5E3D677}"/>
              </a:ext>
            </a:extLst>
          </p:cNvPr>
          <p:cNvGrpSpPr/>
          <p:nvPr/>
        </p:nvGrpSpPr>
        <p:grpSpPr>
          <a:xfrm>
            <a:off x="9347364" y="4457241"/>
            <a:ext cx="1945382" cy="852969"/>
            <a:chOff x="9862469" y="2970406"/>
            <a:chExt cx="1945382" cy="852969"/>
          </a:xfrm>
        </p:grpSpPr>
        <p:sp>
          <p:nvSpPr>
            <p:cNvPr id="30" name="矩形: 圆角 322">
              <a:extLst>
                <a:ext uri="{FF2B5EF4-FFF2-40B4-BE49-F238E27FC236}">
                  <a16:creationId xmlns:a16="http://schemas.microsoft.com/office/drawing/2014/main" id="{4009492C-6DFE-423D-A125-058AB383D796}"/>
                </a:ext>
              </a:extLst>
            </p:cNvPr>
            <p:cNvSpPr/>
            <p:nvPr/>
          </p:nvSpPr>
          <p:spPr>
            <a:xfrm>
              <a:off x="9862469" y="3034625"/>
              <a:ext cx="1945382" cy="788750"/>
            </a:xfrm>
            <a:prstGeom prst="roundRect">
              <a:avLst>
                <a:gd name="adj" fmla="val 38260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73D46C7-27BB-4006-99C8-C6F97523A82E}"/>
                </a:ext>
              </a:extLst>
            </p:cNvPr>
            <p:cNvSpPr txBox="1"/>
            <p:nvPr/>
          </p:nvSpPr>
          <p:spPr>
            <a:xfrm>
              <a:off x="10282739" y="2970406"/>
              <a:ext cx="13716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ê ke 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8ADB653-A4BD-4033-BDDB-D02AD07AFC39}"/>
              </a:ext>
            </a:extLst>
          </p:cNvPr>
          <p:cNvGrpSpPr/>
          <p:nvPr/>
        </p:nvGrpSpPr>
        <p:grpSpPr>
          <a:xfrm>
            <a:off x="6579186" y="4504797"/>
            <a:ext cx="2612275" cy="830997"/>
            <a:chOff x="6738257" y="3009489"/>
            <a:chExt cx="2612275" cy="830997"/>
          </a:xfrm>
        </p:grpSpPr>
        <p:sp>
          <p:nvSpPr>
            <p:cNvPr id="37" name="矩形: 圆角 322">
              <a:extLst>
                <a:ext uri="{FF2B5EF4-FFF2-40B4-BE49-F238E27FC236}">
                  <a16:creationId xmlns:a16="http://schemas.microsoft.com/office/drawing/2014/main" id="{8AAB8185-1D2F-44D0-BBEB-FBE50CF50A0B}"/>
                </a:ext>
              </a:extLst>
            </p:cNvPr>
            <p:cNvSpPr/>
            <p:nvPr/>
          </p:nvSpPr>
          <p:spPr>
            <a:xfrm>
              <a:off x="6738257" y="3034625"/>
              <a:ext cx="2553268" cy="788750"/>
            </a:xfrm>
            <a:prstGeom prst="roundRect">
              <a:avLst>
                <a:gd name="adj" fmla="val 38260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903E4C7-8AC4-439E-B4E8-D363CD398CF8}"/>
                </a:ext>
              </a:extLst>
            </p:cNvPr>
            <p:cNvSpPr txBox="1"/>
            <p:nvPr/>
          </p:nvSpPr>
          <p:spPr>
            <a:xfrm>
              <a:off x="6797264" y="3009489"/>
              <a:ext cx="255326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thước kẻ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C459F589-D958-4B17-AE4D-41BBDB21D1EC}"/>
              </a:ext>
            </a:extLst>
          </p:cNvPr>
          <p:cNvSpPr/>
          <p:nvPr/>
        </p:nvSpPr>
        <p:spPr>
          <a:xfrm>
            <a:off x="681909" y="2727206"/>
            <a:ext cx="6128658" cy="2145268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4000" b="1" i="0" u="none" strike="noStrike" kern="1200" cap="none" spc="0" normalizeH="0" baseline="0" noProof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đường thẳng song song</a:t>
            </a:r>
            <a:endParaRPr kumimoji="0" lang="en-US" sz="4000" b="1" i="0" u="none" strike="noStrike" kern="1200" cap="none" spc="0" normalizeH="0" baseline="0" noProof="0" dirty="0">
              <a:ln w="0"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6FA9C05-3D9D-42A4-BDBA-FC6ADE656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608" y="3218539"/>
            <a:ext cx="1278623" cy="1200003"/>
          </a:xfrm>
          <a:prstGeom prst="rect">
            <a:avLst/>
          </a:prstGeom>
        </p:spPr>
      </p:pic>
      <p:pic>
        <p:nvPicPr>
          <p:cNvPr id="1026" name="Picture 2" descr="Prestige 6 Inch Rul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2367">
            <a:off x="6733281" y="1914064"/>
            <a:ext cx="2245078" cy="22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314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2" name="文本框 1"/>
          <p:cNvSpPr txBox="1"/>
          <p:nvPr/>
        </p:nvSpPr>
        <p:spPr>
          <a:xfrm>
            <a:off x="4821176" y="1735355"/>
            <a:ext cx="2549525" cy="54800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18900000" algn="bl" rotWithShape="0">
              <a:srgbClr val="FD4A63">
                <a:alpha val="40000"/>
              </a:srgbClr>
            </a:outerShdw>
          </a:effectLst>
        </p:spPr>
        <p:txBody>
          <a:bodyPr vert="horz" wrap="square" tIns="71755" numCol="1" spcCol="0" rtlCol="0" fromWordArt="0" anchor="ctr" anchorCtr="0" forceAA="0" compatLnSpc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7 SFU Rhythm" panose="000004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02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91354" y="2304440"/>
            <a:ext cx="3779091" cy="30469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LUYỆN</a:t>
            </a:r>
            <a:r>
              <a:rPr kumimoji="0" lang="en-US" altLang="zh-CN" sz="9600" b="0" i="0" u="none" strike="noStrike" kern="1200" cap="none" spc="0" normalizeH="0" noProof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TẬP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#9Slide07 SFU Rhythm" panose="00000400000000000000" pitchFamily="2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7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5477" y="579120"/>
            <a:ext cx="11270561" cy="5913119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6F553-23DD-4003-AC07-3BFEB6DFE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17713"/>
          <a:stretch/>
        </p:blipFill>
        <p:spPr>
          <a:xfrm>
            <a:off x="576871" y="2296496"/>
            <a:ext cx="11007772" cy="316014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66D5BD-7672-4CA3-AAD5-CB17D9356577}"/>
              </a:ext>
            </a:extLst>
          </p:cNvPr>
          <p:cNvSpPr txBox="1"/>
          <p:nvPr/>
        </p:nvSpPr>
        <p:spPr>
          <a:xfrm>
            <a:off x="718038" y="1084661"/>
            <a:ext cx="10755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/>
              <a:t>Nêu các cặp cạnh song song trong những hình sau.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7606309-778B-4C06-8D34-BA9A423CCB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8" t="-3325" r="92287" b="82684"/>
          <a:stretch/>
        </p:blipFill>
        <p:spPr>
          <a:xfrm>
            <a:off x="-1139337" y="279108"/>
            <a:ext cx="2278673" cy="92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8386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5477" y="579120"/>
            <a:ext cx="11270561" cy="5913119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6F553-23DD-4003-AC07-3BFEB6DFE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17713" r="53389" b="-2263"/>
          <a:stretch/>
        </p:blipFill>
        <p:spPr>
          <a:xfrm>
            <a:off x="576871" y="2296496"/>
            <a:ext cx="4699979" cy="32470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66D5BD-7672-4CA3-AAD5-CB17D9356577}"/>
              </a:ext>
            </a:extLst>
          </p:cNvPr>
          <p:cNvSpPr txBox="1"/>
          <p:nvPr/>
        </p:nvSpPr>
        <p:spPr>
          <a:xfrm>
            <a:off x="718038" y="1084661"/>
            <a:ext cx="10755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 các cặp cạnh song song trong những hình sau.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7606309-778B-4C06-8D34-BA9A423CCB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8" t="-3325" r="92287" b="82684"/>
          <a:stretch/>
        </p:blipFill>
        <p:spPr>
          <a:xfrm>
            <a:off x="-1139337" y="279108"/>
            <a:ext cx="2278673" cy="920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969B47-DEE6-4DAE-8167-574A6F3CBCF4}"/>
              </a:ext>
            </a:extLst>
          </p:cNvPr>
          <p:cNvSpPr txBox="1"/>
          <p:nvPr/>
        </p:nvSpPr>
        <p:spPr>
          <a:xfrm>
            <a:off x="5673966" y="2212240"/>
            <a:ext cx="6072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KL và NM là cặp cạnh song song với nhau.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9C23F4-1772-487D-8413-A7A6A1C4A322}"/>
              </a:ext>
            </a:extLst>
          </p:cNvPr>
          <p:cNvCxnSpPr>
            <a:cxnSpLocks/>
          </p:cNvCxnSpPr>
          <p:nvPr/>
        </p:nvCxnSpPr>
        <p:spPr>
          <a:xfrm>
            <a:off x="1619250" y="2705100"/>
            <a:ext cx="29286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3F820D-1D15-45BC-B5EA-C93A72EFECA8}"/>
              </a:ext>
            </a:extLst>
          </p:cNvPr>
          <p:cNvCxnSpPr>
            <a:cxnSpLocks/>
          </p:cNvCxnSpPr>
          <p:nvPr/>
        </p:nvCxnSpPr>
        <p:spPr>
          <a:xfrm>
            <a:off x="1212360" y="4552950"/>
            <a:ext cx="29307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7CCB98-8904-428C-AC99-84CDE2CF6EE4}"/>
              </a:ext>
            </a:extLst>
          </p:cNvPr>
          <p:cNvCxnSpPr>
            <a:cxnSpLocks/>
          </p:cNvCxnSpPr>
          <p:nvPr/>
        </p:nvCxnSpPr>
        <p:spPr>
          <a:xfrm flipH="1">
            <a:off x="4143126" y="2666280"/>
            <a:ext cx="404809" cy="19057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BD81D2-7730-4A86-B9E0-910A11D48BCD}"/>
              </a:ext>
            </a:extLst>
          </p:cNvPr>
          <p:cNvCxnSpPr>
            <a:cxnSpLocks/>
          </p:cNvCxnSpPr>
          <p:nvPr/>
        </p:nvCxnSpPr>
        <p:spPr>
          <a:xfrm flipH="1">
            <a:off x="1222134" y="2666280"/>
            <a:ext cx="404809" cy="19057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9A3E048-3B9E-4678-B4C8-6AC2C72F1F49}"/>
              </a:ext>
            </a:extLst>
          </p:cNvPr>
          <p:cNvSpPr txBox="1"/>
          <p:nvPr/>
        </p:nvSpPr>
        <p:spPr>
          <a:xfrm>
            <a:off x="5673966" y="3857181"/>
            <a:ext cx="6072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KN và LM là cặp cạnh song song với nhau.</a:t>
            </a:r>
          </a:p>
        </p:txBody>
      </p:sp>
    </p:spTree>
    <p:extLst>
      <p:ext uri="{BB962C8B-B14F-4D97-AF65-F5344CB8AC3E}">
        <p14:creationId xmlns:p14="http://schemas.microsoft.com/office/powerpoint/2010/main" val="3965944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5477" y="579120"/>
            <a:ext cx="11270561" cy="5913119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F6F553-23DD-4003-AC07-3BFEB6DFE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0" t="15826" r="-1469" b="-5609"/>
          <a:stretch/>
        </p:blipFill>
        <p:spPr>
          <a:xfrm>
            <a:off x="-245213" y="2178983"/>
            <a:ext cx="5919179" cy="34480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66D5BD-7672-4CA3-AAD5-CB17D9356577}"/>
              </a:ext>
            </a:extLst>
          </p:cNvPr>
          <p:cNvSpPr txBox="1"/>
          <p:nvPr/>
        </p:nvSpPr>
        <p:spPr>
          <a:xfrm>
            <a:off x="718038" y="1084661"/>
            <a:ext cx="10755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 các cặp cạnh song song trong những hình sau.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7606309-778B-4C06-8D34-BA9A423CCB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8" t="-3325" r="92287" b="82684"/>
          <a:stretch/>
        </p:blipFill>
        <p:spPr>
          <a:xfrm>
            <a:off x="-1139337" y="279108"/>
            <a:ext cx="2278673" cy="920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969B47-DEE6-4DAE-8167-574A6F3CBCF4}"/>
              </a:ext>
            </a:extLst>
          </p:cNvPr>
          <p:cNvSpPr txBox="1"/>
          <p:nvPr/>
        </p:nvSpPr>
        <p:spPr>
          <a:xfrm>
            <a:off x="5673966" y="2212240"/>
            <a:ext cx="6072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SV và TU là cặp cạnh song song với nhau.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BD81D2-7730-4A86-B9E0-910A11D48BCD}"/>
              </a:ext>
            </a:extLst>
          </p:cNvPr>
          <p:cNvCxnSpPr>
            <a:cxnSpLocks/>
          </p:cNvCxnSpPr>
          <p:nvPr/>
        </p:nvCxnSpPr>
        <p:spPr>
          <a:xfrm flipH="1">
            <a:off x="1657350" y="2647950"/>
            <a:ext cx="1485901" cy="906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9A3E048-3B9E-4678-B4C8-6AC2C72F1F49}"/>
              </a:ext>
            </a:extLst>
          </p:cNvPr>
          <p:cNvSpPr txBox="1"/>
          <p:nvPr/>
        </p:nvSpPr>
        <p:spPr>
          <a:xfrm>
            <a:off x="5673966" y="3857181"/>
            <a:ext cx="6072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ST và VU là cặp cạnh song song với nhau.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A6F232-114E-44C8-848B-16B0830B4BBE}"/>
              </a:ext>
            </a:extLst>
          </p:cNvPr>
          <p:cNvCxnSpPr>
            <a:cxnSpLocks/>
          </p:cNvCxnSpPr>
          <p:nvPr/>
        </p:nvCxnSpPr>
        <p:spPr>
          <a:xfrm flipH="1">
            <a:off x="3099770" y="3574021"/>
            <a:ext cx="1485901" cy="906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6961F2-48CE-47AC-A79A-DE84C0D76801}"/>
              </a:ext>
            </a:extLst>
          </p:cNvPr>
          <p:cNvCxnSpPr>
            <a:cxnSpLocks/>
          </p:cNvCxnSpPr>
          <p:nvPr/>
        </p:nvCxnSpPr>
        <p:spPr>
          <a:xfrm flipH="1" flipV="1">
            <a:off x="3106606" y="2628659"/>
            <a:ext cx="1479065" cy="9453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9F384D-3908-4D60-B377-6F18FA7B9CA6}"/>
              </a:ext>
            </a:extLst>
          </p:cNvPr>
          <p:cNvCxnSpPr>
            <a:cxnSpLocks/>
          </p:cNvCxnSpPr>
          <p:nvPr/>
        </p:nvCxnSpPr>
        <p:spPr>
          <a:xfrm flipH="1" flipV="1">
            <a:off x="1679428" y="3554729"/>
            <a:ext cx="1479065" cy="9453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868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5477" y="579120"/>
            <a:ext cx="11270561" cy="5913119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66D5BD-7672-4CA3-AAD5-CB17D9356577}"/>
              </a:ext>
            </a:extLst>
          </p:cNvPr>
          <p:cNvSpPr txBox="1"/>
          <p:nvPr/>
        </p:nvSpPr>
        <p:spPr>
          <a:xfrm>
            <a:off x="718038" y="677973"/>
            <a:ext cx="10755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</a:t>
            </a:r>
            <a:r>
              <a:rPr kumimoji="0" lang="vi-VN" sz="4000" b="0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 sát hình ảnh các con đường dưới đây.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2442E-6320-4DF2-AEBB-6FE2202F94A2}"/>
              </a:ext>
            </a:extLst>
          </p:cNvPr>
          <p:cNvSpPr txBox="1"/>
          <p:nvPr/>
        </p:nvSpPr>
        <p:spPr>
          <a:xfrm>
            <a:off x="960115" y="1385859"/>
            <a:ext cx="107559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Nêu tên hai con đường vuông góc với nhau.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Nêu tên hai con đường song song với nhau.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555DE-8F70-4ABE-AF01-35882F9BC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0" y="2832115"/>
            <a:ext cx="5834790" cy="34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6749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1379599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524</TotalTime>
  <Words>397</Words>
  <PresentationFormat>Widescreen</PresentationFormat>
  <Paragraphs>60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#9Slide07 Sedgwick Ave</vt:lpstr>
      <vt:lpstr>#9Slide07 SFU Rhythm</vt:lpstr>
      <vt:lpstr>Arial</vt:lpstr>
      <vt:lpstr>Calibri</vt:lpstr>
      <vt:lpstr>Calibri Light</vt:lpstr>
      <vt:lpstr>Cambria</vt:lpstr>
      <vt:lpstr>Times New Roman</vt:lpstr>
      <vt:lpstr>字魂35号-经典雅黑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-LAN HƯƠNG 0354473852</dc:creator>
  <dcterms:created xsi:type="dcterms:W3CDTF">2022-10-01T04:09:54Z</dcterms:created>
  <dcterms:modified xsi:type="dcterms:W3CDTF">2023-07-21T00:16:03Z</dcterms:modified>
</cp:coreProperties>
</file>