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sldIdLst>
    <p:sldId id="408" r:id="rId3"/>
    <p:sldId id="420" r:id="rId4"/>
    <p:sldId id="448" r:id="rId5"/>
    <p:sldId id="426" r:id="rId6"/>
    <p:sldId id="409" r:id="rId7"/>
    <p:sldId id="427" r:id="rId8"/>
    <p:sldId id="429" r:id="rId9"/>
    <p:sldId id="430" r:id="rId10"/>
    <p:sldId id="428" r:id="rId11"/>
    <p:sldId id="432" r:id="rId12"/>
    <p:sldId id="438" r:id="rId13"/>
    <p:sldId id="434" r:id="rId14"/>
    <p:sldId id="435" r:id="rId15"/>
    <p:sldId id="436" r:id="rId16"/>
    <p:sldId id="437" r:id="rId17"/>
    <p:sldId id="450" r:id="rId18"/>
    <p:sldId id="431" r:id="rId19"/>
    <p:sldId id="439" r:id="rId20"/>
    <p:sldId id="440" r:id="rId21"/>
    <p:sldId id="441" r:id="rId22"/>
    <p:sldId id="443" r:id="rId23"/>
    <p:sldId id="442" r:id="rId24"/>
    <p:sldId id="444" r:id="rId25"/>
    <p:sldId id="445" r:id="rId26"/>
    <p:sldId id="446" r:id="rId27"/>
    <p:sldId id="447" r:id="rId28"/>
    <p:sldId id="451" r:id="rId29"/>
    <p:sldId id="452" r:id="rId30"/>
    <p:sldId id="30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7EEAE"/>
    <a:srgbClr val="E5004F"/>
    <a:srgbClr val="227E5C"/>
    <a:srgbClr val="F1514B"/>
    <a:srgbClr val="EFAF0F"/>
    <a:srgbClr val="41719C"/>
    <a:srgbClr val="FF9900"/>
    <a:srgbClr val="FEC97B"/>
    <a:srgbClr val="FEDDAC"/>
    <a:srgbClr val="7ACF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68" autoAdjust="0"/>
    <p:restoredTop sz="92659" autoAdjust="0"/>
  </p:normalViewPr>
  <p:slideViewPr>
    <p:cSldViewPr snapToGrid="0">
      <p:cViewPr varScale="1">
        <p:scale>
          <a:sx n="92" d="100"/>
          <a:sy n="92" d="100"/>
        </p:scale>
        <p:origin x="4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40018E-94DF-4FA1-9951-9FE0D6A071E8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59D0C-38B4-4BD8-BEBB-3F2DAE5F0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0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084F1-EBD6-EDB1-DA7B-10EA41F5CF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F5A3A7-C8D7-B672-06FF-F64DBDE9D9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FCA19-AAF8-E4C6-A315-4E9204309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75D1-0D0A-176F-68A6-843D57E7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1AA65-3FE5-62B4-23B5-C6FFBA653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48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C014C-49A1-C6EC-2CA3-EECD3200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E5913-3365-70B6-FC25-C566FAEB6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A3A71-310E-E97F-13E5-6E9777789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3A54FB-E395-776E-36D5-822470614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6A0FB-7C8E-AD98-E604-5B1E2642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95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4A539-D883-7C70-4BB3-C7F463259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D6142E-409C-FAE0-18E5-EA432089C6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4F505-A8F2-AC7F-9B4A-086A728E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800CB0-DD52-CEAE-8E2C-51022A9A8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C0287-487D-1367-5460-37DF002A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97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1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bg>
      <p:bgPr>
        <a:solidFill>
          <a:srgbClr val="F4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96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95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FEFBA15-D68D-B148-81A8-827381B658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31" y="246184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4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BB71681-F23B-DC4D-ADE2-0C76B801F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6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7B306A3-4045-B748-8229-604570CBB6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57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D98CFB9-FFB8-8749-AA0C-E2121CC24E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DC234A7-6FB6-754D-8499-5D14D5C561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1" y="342899"/>
            <a:ext cx="97155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8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81EE-F769-08DA-1E37-3DA0F4B5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FF88-B5E5-9921-401E-FE606C39E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942ED-D96F-3DCF-F242-020B4E49E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F7838-7B4E-4985-E70F-A9D112E03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CC2F6-3D6E-BDD4-1433-74E1B71E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00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bg>
      <p:bgPr>
        <a:solidFill>
          <a:srgbClr val="EDDC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71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58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A7CB9-57EA-B908-32EF-6EBBDB271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58D37-B421-B819-1E5C-E7C7DB904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CC555-2A07-5AE2-1E7B-320A580E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E167D-24D7-DC50-5C1A-E7792E839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3D527-22A0-5F8F-EDBD-F9FD74F6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13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D1A14-25CC-1D2D-2A53-DF31F0DE4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29640-976A-4DD0-D245-0180C9620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EEE92-15A3-27B8-D499-A8FBA43A8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4DF64-0240-302A-003E-12AB622A3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B1487E-F1C2-7561-5ED1-9A50F4637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F3AFD-AC6C-2C03-7423-6E846C3A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7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2906-3A34-BB86-392B-FC3D00F43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B7BA-BBC5-CA7D-2E8C-6BC05F400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6DD8D-2C82-FB0D-EACF-1E77C3D2E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B9D0E-D2C7-ED69-4C5E-6ACA1F4182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B3060-A283-A853-A373-6ED46C8DC1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E2F049-06BE-7694-D78E-EBFFCF7F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6D40B6-6197-645E-8FE3-A50E1E90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7258D7-2C4A-E966-5D7B-DC9922586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9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C25D5-CD9C-15B7-52C1-9BE0B9980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481433-EF35-9872-E657-746B5753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6C8539-D9B0-C05D-806A-22BC60BC9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3E98B-00D1-31A4-6ADC-962AA67D0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01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767071-4C3D-8D60-E7DB-27F2518AF6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FB76F1-257B-C642-579F-0F7AC209E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DED2D-FE28-4AAA-8611-59B129562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7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AC461-84FA-4E38-3136-7E075FD29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5F7C0-5650-439C-866F-12ABEB23E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107CA-7151-961B-C37F-77A580ED8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E35300-5543-A607-649F-256ADA4C81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4B374-70BA-4221-0BE0-68A336FF5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5A49F-4857-FE1E-3701-61DD48CC8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72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4080C-2CA2-FD73-0A2E-A07B1089F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498638-A599-C5C7-8F11-BB9192AC1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3765EB-56C9-F8FD-957C-32C1C7123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17A186-BCB5-4C70-D74E-158A315F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83C995-A1DF-4CC3-9F78-AF2BEF017C4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2137C-C62F-A9A4-8349-AA9B35B79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F885E-0556-2725-7FFF-DA2AECB31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86CA75-8A00-4C98-8327-7062D3335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8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9Slide.vn - 2019">
            <a:extLst>
              <a:ext uri="{FF2B5EF4-FFF2-40B4-BE49-F238E27FC236}">
                <a16:creationId xmlns:a16="http://schemas.microsoft.com/office/drawing/2014/main" id="{BF00E8A7-70CE-416B-91F1-739C7AD949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78629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425FEFE5-2696-460D-A583-81B33E6F18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5953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0326"/>
            <a:ext cx="3058111" cy="114755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0" y="4201885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735BA2-8E65-5C0D-93A9-E870BA0D7334}"/>
              </a:ext>
            </a:extLst>
          </p:cNvPr>
          <p:cNvGrpSpPr/>
          <p:nvPr/>
        </p:nvGrpSpPr>
        <p:grpSpPr>
          <a:xfrm>
            <a:off x="2483921" y="1964459"/>
            <a:ext cx="6784899" cy="1044332"/>
            <a:chOff x="2054530" y="1487458"/>
            <a:chExt cx="6784899" cy="1044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80AB9F-E5C9-3319-D982-CC3B7A510AE8}"/>
                </a:ext>
              </a:extLst>
            </p:cNvPr>
            <p:cNvSpPr txBox="1"/>
            <p:nvPr/>
          </p:nvSpPr>
          <p:spPr>
            <a:xfrm>
              <a:off x="2054530" y="1487458"/>
              <a:ext cx="67848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Luyện từ và câu</a:t>
              </a:r>
              <a:endParaRPr lang="en-US" sz="6000" dirty="0">
                <a:ln w="190500">
                  <a:solidFill>
                    <a:srgbClr val="F1B51D"/>
                  </a:solidFill>
                </a:ln>
                <a:solidFill>
                  <a:srgbClr val="F1B51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Ready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DF25FE-B960-A825-36CB-CFEE910B563B}"/>
                </a:ext>
              </a:extLst>
            </p:cNvPr>
            <p:cNvSpPr txBox="1"/>
            <p:nvPr/>
          </p:nvSpPr>
          <p:spPr>
            <a:xfrm>
              <a:off x="2528907" y="1516127"/>
              <a:ext cx="58361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SVN-Ready" panose="02040603050506020204" pitchFamily="18" charset="0"/>
                </a:rPr>
                <a:t>Luyện từ và câu</a:t>
              </a:r>
              <a:endParaRPr lang="en-US" sz="6000" dirty="0">
                <a:solidFill>
                  <a:schemeClr val="bg1"/>
                </a:solidFill>
                <a:latin typeface="SVN-Ready" panose="0204060305050602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837FD2D-7973-6355-CC5F-16C65A896361}"/>
              </a:ext>
            </a:extLst>
          </p:cNvPr>
          <p:cNvSpPr txBox="1"/>
          <p:nvPr/>
        </p:nvSpPr>
        <p:spPr>
          <a:xfrm>
            <a:off x="1975971" y="3109278"/>
            <a:ext cx="8582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1514B"/>
                </a:solidFill>
                <a:latin typeface="UTM Bienvenue" panose="02040603050506020204" pitchFamily="18" charset="0"/>
              </a:rPr>
              <a:t>BIỆN PHÁP NHÂN HOÁ</a:t>
            </a:r>
            <a:endParaRPr lang="en-US" sz="6000" b="1" dirty="0">
              <a:solidFill>
                <a:srgbClr val="F1514B"/>
              </a:solidFill>
              <a:latin typeface="UTM Bienvenue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AC2319-3C0B-154C-A212-25989195E2BD}"/>
              </a:ext>
            </a:extLst>
          </p:cNvPr>
          <p:cNvSpPr txBox="1"/>
          <p:nvPr/>
        </p:nvSpPr>
        <p:spPr>
          <a:xfrm>
            <a:off x="4169681" y="1227904"/>
            <a:ext cx="334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24940"/>
                </a:solidFill>
                <a:latin typeface="UTM Bienvenue" panose="02040603050506020204" pitchFamily="18" charset="0"/>
              </a:rPr>
              <a:t>Bài 5 -  Tiết 3</a:t>
            </a:r>
            <a:endParaRPr lang="en-US" sz="4000" b="1" dirty="0">
              <a:solidFill>
                <a:srgbClr val="724940"/>
              </a:solidFill>
              <a:latin typeface="UTM Bienvenu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6092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1181755" y="453407"/>
            <a:ext cx="997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>
                <a:latin typeface="Arial" panose="020B0604020202020204" pitchFamily="34" charset="0"/>
                <a:cs typeface="Arial" panose="020B0604020202020204" pitchFamily="34" charset="0"/>
              </a:rPr>
              <a:t>Đọc bài ca dao sau và trả lời câu hỏi: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AF3A36-EEB6-41F4-B591-F2C763807AC5}"/>
              </a:ext>
            </a:extLst>
          </p:cNvPr>
          <p:cNvSpPr txBox="1"/>
          <p:nvPr/>
        </p:nvSpPr>
        <p:spPr>
          <a:xfrm>
            <a:off x="6660573" y="2722417"/>
            <a:ext cx="48317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ca dao nhắc đến con vật nào?</a:t>
            </a:r>
          </a:p>
          <a:p>
            <a:pPr algn="just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ngữ nào cho thấy tác giả trò chuyện rất thân mật với con vật đó?</a:t>
            </a:r>
          </a:p>
          <a:p>
            <a:pPr algn="just"/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 trò chuyện ấy giúp em có cảm nhận gì về tình cảm của tác giả với con vật?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1C347F-40C2-44B0-9A8E-4F4C9E57A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1667" l="1667" r="90000">
                        <a14:foregroundMark x1="11389" y1="3056" x2="18056" y2="21111"/>
                        <a14:foregroundMark x1="5833" y1="4444" x2="13333" y2="21111"/>
                        <a14:foregroundMark x1="10278" y1="46389" x2="8333" y2="91944"/>
                        <a14:foregroundMark x1="14722" y1="3611" x2="20556" y2="23056"/>
                        <a14:foregroundMark x1="20556" y1="23056" x2="1667" y2="23333"/>
                        <a14:foregroundMark x1="1667" y1="23333" x2="21111" y2="8056"/>
                        <a14:foregroundMark x1="21111" y1="8056" x2="21667" y2="17778"/>
                        <a14:foregroundMark x1="2500" y1="8611" x2="13333" y2="21667"/>
                        <a14:foregroundMark x1="19167" y1="5556" x2="26944" y2="14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937" y="4559512"/>
            <a:ext cx="2090057" cy="2090057"/>
          </a:xfrm>
          <a:prstGeom prst="rect">
            <a:avLst/>
          </a:prstGeom>
        </p:spPr>
      </p:pic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0" y="1075298"/>
            <a:ext cx="691838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 ơi ta bảo trâu này:</a:t>
            </a:r>
            <a:endParaRPr lang="en-US" alt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 ra ngoài ruộng trâu cày với ta.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Cấy cày vốn nghiệp nông gia,</a:t>
            </a:r>
            <a:endParaRPr lang="en-US" alt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đây trâu đấy, ai mà quản công.</a:t>
            </a: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giờ cây lúa còn bông,</a:t>
            </a:r>
            <a:endParaRPr lang="en-US" altLang="en-US" sz="2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28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còn ngọn cỏ ngoài đồng trâu ăn.</a:t>
            </a:r>
            <a:endParaRPr kumimoji="0" lang="en-US" alt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1A630-A5CA-41C5-AE79-CD6A795B96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623" b="94212" l="4691" r="98303">
                        <a14:foregroundMark x1="4890" y1="74651" x2="30339" y2="94311"/>
                        <a14:foregroundMark x1="9980" y1="95609" x2="87026" y2="93713"/>
                        <a14:foregroundMark x1="87026" y1="93713" x2="90020" y2="93713"/>
                        <a14:foregroundMark x1="86826" y1="70259" x2="98303" y2="81637"/>
                        <a14:foregroundMark x1="66467" y1="39122" x2="66467" y2="39122"/>
                      </a14:backgroundRemoval>
                    </a14:imgEffect>
                  </a14:imgLayer>
                </a14:imgProps>
              </a:ext>
            </a:extLst>
          </a:blip>
          <a:srcRect t="31818"/>
          <a:stretch/>
        </p:blipFill>
        <p:spPr>
          <a:xfrm>
            <a:off x="7695545" y="988804"/>
            <a:ext cx="2570673" cy="17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074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504BB-B7E3-4FC3-BAAE-84835ED8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819" y="782780"/>
            <a:ext cx="5787808" cy="5787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52570-F0A4-4709-875E-29B05294BDCB}"/>
              </a:ext>
            </a:extLst>
          </p:cNvPr>
          <p:cNvSpPr txBox="1"/>
          <p:nvPr/>
        </p:nvSpPr>
        <p:spPr>
          <a:xfrm>
            <a:off x="775853" y="674400"/>
            <a:ext cx="53201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Thảo luận nhóm nhỏ để trả lời câu hỏi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391370"/>
      </p:ext>
    </p:extLst>
  </p:cSld>
  <p:clrMapOvr>
    <a:masterClrMapping/>
  </p:clrMapOvr>
  <p:transition advTm="3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3DD71-DAD5-AD4B-488C-3ADC5CF0A790}"/>
              </a:ext>
            </a:extLst>
          </p:cNvPr>
          <p:cNvGrpSpPr/>
          <p:nvPr/>
        </p:nvGrpSpPr>
        <p:grpSpPr>
          <a:xfrm>
            <a:off x="4094017" y="3902744"/>
            <a:ext cx="6369628" cy="1492002"/>
            <a:chOff x="4828474" y="3448575"/>
            <a:chExt cx="5150627" cy="1570931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862F967-0C08-DD93-4DB7-4696F2C1C3F6}"/>
                </a:ext>
              </a:extLst>
            </p:cNvPr>
            <p:cNvSpPr/>
            <p:nvPr/>
          </p:nvSpPr>
          <p:spPr>
            <a:xfrm flipH="1">
              <a:off x="4828474" y="3448575"/>
              <a:ext cx="5150627" cy="1570931"/>
            </a:xfrm>
            <a:prstGeom prst="wedgeRoundRectCallout">
              <a:avLst>
                <a:gd name="adj1" fmla="val -40009"/>
                <a:gd name="adj2" fmla="val -822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C891C51F-D06C-D332-DB68-DC6B54FD70EE}"/>
                </a:ext>
              </a:extLst>
            </p:cNvPr>
            <p:cNvSpPr txBox="1"/>
            <p:nvPr/>
          </p:nvSpPr>
          <p:spPr>
            <a:xfrm>
              <a:off x="5172969" y="3554363"/>
              <a:ext cx="4621282" cy="1393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Bài đồng dao nhắc đến </a:t>
              </a:r>
              <a:r>
                <a:rPr kumimoji="0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 trâu.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DE2782-0937-F9E5-898E-934729ECB2EE}"/>
              </a:ext>
            </a:extLst>
          </p:cNvPr>
          <p:cNvGrpSpPr/>
          <p:nvPr/>
        </p:nvGrpSpPr>
        <p:grpSpPr>
          <a:xfrm>
            <a:off x="1226889" y="1993509"/>
            <a:ext cx="7827946" cy="1067840"/>
            <a:chOff x="1154619" y="2188087"/>
            <a:chExt cx="6961908" cy="1714803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2C3E53C-1F0B-E5D1-3884-07B33000D1DC}"/>
                </a:ext>
              </a:extLst>
            </p:cNvPr>
            <p:cNvSpPr/>
            <p:nvPr/>
          </p:nvSpPr>
          <p:spPr>
            <a:xfrm>
              <a:off x="1182342" y="2188087"/>
              <a:ext cx="6906463" cy="1408930"/>
            </a:xfrm>
            <a:prstGeom prst="wedgeRoundRectCallout">
              <a:avLst>
                <a:gd name="adj1" fmla="val -37613"/>
                <a:gd name="adj2" fmla="val 110578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C9E673A-AE1A-D9D2-C318-849C6998A756}"/>
                </a:ext>
              </a:extLst>
            </p:cNvPr>
            <p:cNvSpPr txBox="1"/>
            <p:nvPr/>
          </p:nvSpPr>
          <p:spPr>
            <a:xfrm>
              <a:off x="1154619" y="2271261"/>
              <a:ext cx="6961908" cy="1631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a. Bài ca dao nhắc đến con vật nào?</a:t>
              </a: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85B1F19-B900-D1C6-CADD-F931ACA1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376999" y="1964408"/>
            <a:ext cx="1921615" cy="1492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5CF5C-7191-454E-91A3-1FB6AED0DF2B}"/>
              </a:ext>
            </a:extLst>
          </p:cNvPr>
          <p:cNvSpPr txBox="1"/>
          <p:nvPr/>
        </p:nvSpPr>
        <p:spPr>
          <a:xfrm>
            <a:off x="1385686" y="1094909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bài ca dao sau và trả lời câu hỏi:</a:t>
            </a:r>
            <a:endParaRPr lang="en-US" sz="3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88A841-5015-41E0-A84C-76FC1A4EB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69" y="3210370"/>
            <a:ext cx="2093183" cy="24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1084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3DD71-DAD5-AD4B-488C-3ADC5CF0A790}"/>
              </a:ext>
            </a:extLst>
          </p:cNvPr>
          <p:cNvGrpSpPr/>
          <p:nvPr/>
        </p:nvGrpSpPr>
        <p:grpSpPr>
          <a:xfrm>
            <a:off x="2795155" y="3728672"/>
            <a:ext cx="7937887" cy="2069850"/>
            <a:chOff x="4324336" y="3370237"/>
            <a:chExt cx="6418757" cy="2179348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862F967-0C08-DD93-4DB7-4696F2C1C3F6}"/>
                </a:ext>
              </a:extLst>
            </p:cNvPr>
            <p:cNvSpPr/>
            <p:nvPr/>
          </p:nvSpPr>
          <p:spPr>
            <a:xfrm flipH="1">
              <a:off x="4324336" y="3370237"/>
              <a:ext cx="6418757" cy="2179348"/>
            </a:xfrm>
            <a:prstGeom prst="wedgeRoundRectCallout">
              <a:avLst>
                <a:gd name="adj1" fmla="val -40009"/>
                <a:gd name="adj2" fmla="val -822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C891C51F-D06C-D332-DB68-DC6B54FD70EE}"/>
                </a:ext>
              </a:extLst>
            </p:cNvPr>
            <p:cNvSpPr txBox="1"/>
            <p:nvPr/>
          </p:nvSpPr>
          <p:spPr>
            <a:xfrm>
              <a:off x="4408049" y="3489574"/>
              <a:ext cx="6251331" cy="2041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 ngữ cho thấy tác giả trò chuyện rất thân mật với trâu: </a:t>
              </a:r>
              <a:r>
                <a: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ơi, bảo trâu này, ta đây</a:t>
              </a:r>
              <a:r>
                <a:rPr kumimoji="0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trâu đấy.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DE2782-0937-F9E5-898E-934729ECB2EE}"/>
              </a:ext>
            </a:extLst>
          </p:cNvPr>
          <p:cNvGrpSpPr/>
          <p:nvPr/>
        </p:nvGrpSpPr>
        <p:grpSpPr>
          <a:xfrm>
            <a:off x="1108235" y="1803488"/>
            <a:ext cx="7599347" cy="1370816"/>
            <a:chOff x="1126896" y="2188087"/>
            <a:chExt cx="6961909" cy="176686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2C3E53C-1F0B-E5D1-3884-07B33000D1DC}"/>
                </a:ext>
              </a:extLst>
            </p:cNvPr>
            <p:cNvSpPr/>
            <p:nvPr/>
          </p:nvSpPr>
          <p:spPr>
            <a:xfrm>
              <a:off x="1126896" y="2188087"/>
              <a:ext cx="6961908" cy="1766860"/>
            </a:xfrm>
            <a:prstGeom prst="wedgeRoundRectCallout">
              <a:avLst>
                <a:gd name="adj1" fmla="val -35820"/>
                <a:gd name="adj2" fmla="val 78099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C9E673A-AE1A-D9D2-C318-849C6998A756}"/>
                </a:ext>
              </a:extLst>
            </p:cNvPr>
            <p:cNvSpPr txBox="1"/>
            <p:nvPr/>
          </p:nvSpPr>
          <p:spPr>
            <a:xfrm>
              <a:off x="1126896" y="2253356"/>
              <a:ext cx="6961909" cy="1547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b.Từ ngữ nào cho thấy tác giả trò chuyện rất thân mật với con vật đó?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85B1F19-B900-D1C6-CADD-F931ACA1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283481" y="2125328"/>
            <a:ext cx="1921615" cy="1492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5CF5C-7191-454E-91A3-1FB6AED0DF2B}"/>
              </a:ext>
            </a:extLst>
          </p:cNvPr>
          <p:cNvSpPr txBox="1"/>
          <p:nvPr/>
        </p:nvSpPr>
        <p:spPr>
          <a:xfrm>
            <a:off x="1476371" y="1059478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bài ca dao sau và trả lời câu hỏi:</a:t>
            </a:r>
            <a:endParaRPr lang="en-US" sz="3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FDCB8D-3278-43F9-A255-271D77DA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51" y="3271983"/>
            <a:ext cx="2093183" cy="24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1951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3DD71-DAD5-AD4B-488C-3ADC5CF0A790}"/>
              </a:ext>
            </a:extLst>
          </p:cNvPr>
          <p:cNvGrpSpPr/>
          <p:nvPr/>
        </p:nvGrpSpPr>
        <p:grpSpPr>
          <a:xfrm>
            <a:off x="2836718" y="3581310"/>
            <a:ext cx="7896324" cy="2476589"/>
            <a:chOff x="4357945" y="3215080"/>
            <a:chExt cx="6385148" cy="2607604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862F967-0C08-DD93-4DB7-4696F2C1C3F6}"/>
                </a:ext>
              </a:extLst>
            </p:cNvPr>
            <p:cNvSpPr/>
            <p:nvPr/>
          </p:nvSpPr>
          <p:spPr>
            <a:xfrm flipH="1">
              <a:off x="4357945" y="3215080"/>
              <a:ext cx="6385148" cy="2607604"/>
            </a:xfrm>
            <a:prstGeom prst="wedgeRoundRectCallout">
              <a:avLst>
                <a:gd name="adj1" fmla="val -40009"/>
                <a:gd name="adj2" fmla="val -629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C891C51F-D06C-D332-DB68-DC6B54FD70EE}"/>
                </a:ext>
              </a:extLst>
            </p:cNvPr>
            <p:cNvSpPr txBox="1"/>
            <p:nvPr/>
          </p:nvSpPr>
          <p:spPr>
            <a:xfrm>
              <a:off x="4513078" y="3303663"/>
              <a:ext cx="6074883" cy="2430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kumimoji="0" lang="vi-VN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E5004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ách trò chuyện ấy giúp em cảm thấy tác giả rất yêu quý và thân thiết với trâu, xem trâu như một người bạn</a:t>
              </a:r>
              <a:endPara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DE2782-0937-F9E5-898E-934729ECB2EE}"/>
              </a:ext>
            </a:extLst>
          </p:cNvPr>
          <p:cNvGrpSpPr/>
          <p:nvPr/>
        </p:nvGrpSpPr>
        <p:grpSpPr>
          <a:xfrm>
            <a:off x="1108235" y="1788777"/>
            <a:ext cx="8424581" cy="1151243"/>
            <a:chOff x="1126896" y="2169123"/>
            <a:chExt cx="7717922" cy="148384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2C3E53C-1F0B-E5D1-3884-07B33000D1DC}"/>
                </a:ext>
              </a:extLst>
            </p:cNvPr>
            <p:cNvSpPr/>
            <p:nvPr/>
          </p:nvSpPr>
          <p:spPr>
            <a:xfrm>
              <a:off x="1126896" y="2169123"/>
              <a:ext cx="7489501" cy="1483849"/>
            </a:xfrm>
            <a:prstGeom prst="wedgeRoundRectCallout">
              <a:avLst>
                <a:gd name="adj1" fmla="val -35820"/>
                <a:gd name="adj2" fmla="val 78099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C9E673A-AE1A-D9D2-C318-849C6998A756}"/>
                </a:ext>
              </a:extLst>
            </p:cNvPr>
            <p:cNvSpPr txBox="1"/>
            <p:nvPr/>
          </p:nvSpPr>
          <p:spPr>
            <a:xfrm>
              <a:off x="1264154" y="2207539"/>
              <a:ext cx="7580664" cy="1388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>
                  <a:solidFill>
                    <a:prstClr val="black"/>
                  </a:solidFill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c) </a:t>
              </a:r>
              <a:r>
                <a:rPr kumimoji="0" lang="vi-VN" altLang="zh-C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Cách trò chuyện ấy giúp em có cảm nhận gì về tình cảm của tác giả với con vật?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85B1F19-B900-D1C6-CADD-F931ACA1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283481" y="2125328"/>
            <a:ext cx="1921615" cy="1492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5CF5C-7191-454E-91A3-1FB6AED0DF2B}"/>
              </a:ext>
            </a:extLst>
          </p:cNvPr>
          <p:cNvSpPr txBox="1"/>
          <p:nvPr/>
        </p:nvSpPr>
        <p:spPr>
          <a:xfrm>
            <a:off x="1476371" y="1070488"/>
            <a:ext cx="997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bài ca dao sau và trả lời câu hỏi:</a:t>
            </a:r>
            <a:endParaRPr lang="en-US" sz="32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FDCB8D-3278-43F9-A255-271D77DA9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69" y="3210370"/>
            <a:ext cx="2093183" cy="24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6602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9B720-3DB3-4E17-9471-5B940496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3" y="942109"/>
            <a:ext cx="2739461" cy="5915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FE3FE4-FB2E-4000-9789-4524B46378FC}"/>
              </a:ext>
            </a:extLst>
          </p:cNvPr>
          <p:cNvGrpSpPr/>
          <p:nvPr/>
        </p:nvGrpSpPr>
        <p:grpSpPr>
          <a:xfrm>
            <a:off x="2980992" y="1696802"/>
            <a:ext cx="8647729" cy="3963158"/>
            <a:chOff x="2773175" y="827050"/>
            <a:chExt cx="8647729" cy="39631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AAD933-CF6A-45B5-A91E-1515ADB56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24" y="1558635"/>
              <a:ext cx="8247780" cy="32315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C14093-2102-4723-8282-736BCACC1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2347" flipH="1">
              <a:off x="2773175" y="827050"/>
              <a:ext cx="1463171" cy="14631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F50862-5FDA-424B-8FC1-1CEAA1E2AB78}"/>
                </a:ext>
              </a:extLst>
            </p:cNvPr>
            <p:cNvSpPr txBox="1"/>
            <p:nvPr/>
          </p:nvSpPr>
          <p:spPr>
            <a:xfrm>
              <a:off x="3339484" y="1849583"/>
              <a:ext cx="7866569" cy="272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lang="vi-VN" sz="2800" b="1">
                  <a:latin typeface="Arial" panose="020B0604020202020204" pitchFamily="34" charset="0"/>
                  <a:cs typeface="Arial" panose="020B0604020202020204" pitchFamily="34" charset="0"/>
                </a:rPr>
                <a:t>Nhân hoá 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là dùng từ ngữ chỉ người hoặc chỉ đặc điểm, hoạt động,... của người để gọi hoặc tả sự vật, hoặc trò chuyện với vật như trò chuyện với người.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/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vi-VN" sz="2800" b="1">
                  <a:latin typeface="Arial" panose="020B0604020202020204" pitchFamily="34" charset="0"/>
                  <a:cs typeface="Arial" panose="020B0604020202020204" pitchFamily="34" charset="0"/>
                </a:rPr>
                <a:t> Nhân hoá</a:t>
              </a:r>
              <a:r>
                <a:rPr lang="vi-VN" sz="2800">
                  <a:latin typeface="Arial" panose="020B0604020202020204" pitchFamily="34" charset="0"/>
                  <a:cs typeface="Arial" panose="020B0604020202020204" pitchFamily="34" charset="0"/>
                </a:rPr>
                <a:t> giúp cho sự vật trở nên sinh động, gần gũi.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75B332-AD0F-47E5-A475-84E525B94FE4}"/>
              </a:ext>
            </a:extLst>
          </p:cNvPr>
          <p:cNvSpPr txBox="1"/>
          <p:nvPr/>
        </p:nvSpPr>
        <p:spPr>
          <a:xfrm>
            <a:off x="5730881" y="959427"/>
            <a:ext cx="45012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Ghi nhớ</a:t>
            </a:r>
            <a:endParaRPr lang="en-US" sz="1200">
              <a:solidFill>
                <a:srgbClr val="E500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7831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9B720-3DB3-4E17-9471-5B940496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3" y="942109"/>
            <a:ext cx="2739461" cy="59158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E7AB03-F458-465F-A47D-17B76ADBF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38" y="383721"/>
            <a:ext cx="6500433" cy="609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6271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4" y="0"/>
            <a:ext cx="3854901" cy="1446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CDF25FE-B960-A825-36CB-CFEE910B563B}"/>
              </a:ext>
            </a:extLst>
          </p:cNvPr>
          <p:cNvSpPr txBox="1"/>
          <p:nvPr/>
        </p:nvSpPr>
        <p:spPr>
          <a:xfrm>
            <a:off x="1567753" y="1277848"/>
            <a:ext cx="8848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000" b="1">
                <a:solidFill>
                  <a:srgbClr val="F1514B"/>
                </a:solidFill>
                <a:latin typeface="SVN-Ready" panose="02040603050506020204" pitchFamily="18" charset="0"/>
              </a:rPr>
              <a:t>2.2. Nhận diện biện pháp nhân hoá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1514B"/>
              </a:solidFill>
              <a:effectLst/>
              <a:uLnTx/>
              <a:uFillTx/>
              <a:latin typeface="SVN-Ready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1902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3041073" y="175993"/>
            <a:ext cx="997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các yêu cầu sau:</a:t>
            </a: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947303" y="760768"/>
            <a:ext cx="10638560" cy="5921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sự vật được nhân hoá và từ ngữ dùng để nhân hoá có trong các câu thơ, câu văn dưới đây:</a:t>
            </a:r>
            <a:endParaRPr lang="en-US" alt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 minh treo trên mây </a:t>
            </a:r>
            <a:endParaRPr lang="en-US" alt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 nắng vàng xuống đất</a:t>
            </a:r>
            <a:endParaRPr lang="en-US" alt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Gió mang theo hương mát</a:t>
            </a:r>
            <a:endParaRPr lang="en-US" alt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ong giỏ mật đầy.</a:t>
            </a:r>
            <a:endParaRPr lang="en-US" alt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6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	</a:t>
            </a:r>
            <a:r>
              <a:rPr lang="en-US" altLang="en-US" sz="2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Ngọc</a:t>
            </a:r>
          </a:p>
          <a:p>
            <a:pPr lvl="0"/>
            <a:r>
              <a:rPr lang="vi-VN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mẹ, tàu con đậu đầy mặt nước. Xe anh, xe em tíu tít nhận hàng về và chở hàng ra.</a:t>
            </a:r>
            <a:endParaRPr lang="en-US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</a:t>
            </a:r>
            <a:r>
              <a:rPr lang="en-US" sz="28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Thu</a:t>
            </a:r>
            <a:endParaRPr lang="en-US" sz="3200" i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59619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252570-F0A4-4709-875E-29B05294BDCB}"/>
              </a:ext>
            </a:extLst>
          </p:cNvPr>
          <p:cNvSpPr txBox="1"/>
          <p:nvPr/>
        </p:nvSpPr>
        <p:spPr>
          <a:xfrm>
            <a:off x="5753100" y="802032"/>
            <a:ext cx="4980711" cy="548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Thảo luận nhóm 4 để trả lời câu hỏi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41BE90-24C1-458D-853C-F6ACE0F70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03" y="802032"/>
            <a:ext cx="5563724" cy="53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18374"/>
      </p:ext>
    </p:extLst>
  </p:cSld>
  <p:clrMapOvr>
    <a:masterClrMapping/>
  </p:clrMapOvr>
  <p:transition advTm="3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3669"/>
            <a:ext cx="3854901" cy="1446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735BA2-8E65-5C0D-93A9-E870BA0D7334}"/>
              </a:ext>
            </a:extLst>
          </p:cNvPr>
          <p:cNvGrpSpPr/>
          <p:nvPr/>
        </p:nvGrpSpPr>
        <p:grpSpPr>
          <a:xfrm>
            <a:off x="2954247" y="2003231"/>
            <a:ext cx="6727372" cy="1569660"/>
            <a:chOff x="2687216" y="1508794"/>
            <a:chExt cx="4945225" cy="15696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F80AB9F-E5C9-3319-D982-CC3B7A510AE8}"/>
                </a:ext>
              </a:extLst>
            </p:cNvPr>
            <p:cNvSpPr txBox="1"/>
            <p:nvPr/>
          </p:nvSpPr>
          <p:spPr>
            <a:xfrm>
              <a:off x="2687216" y="1508794"/>
              <a:ext cx="49452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SVN-Ready" panose="02040603050506020204" pitchFamily="18" charset="0"/>
                  <a:cs typeface="+mn-cs"/>
                </a:rPr>
                <a:t>KHỞI DỘNG</a:t>
              </a:r>
              <a:endParaRPr kumimoji="0" lang="en-US" sz="9600" b="0" i="0" u="none" strike="noStrike" kern="1200" cap="none" spc="0" normalizeH="0" baseline="0" noProof="0" dirty="0">
                <a:ln w="190500">
                  <a:solidFill>
                    <a:srgbClr val="F1B51D"/>
                  </a:solidFill>
                </a:ln>
                <a:solidFill>
                  <a:srgbClr val="F1B51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Ready" panose="0204060305050602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CDF25FE-B960-A825-36CB-CFEE910B563B}"/>
                </a:ext>
              </a:extLst>
            </p:cNvPr>
            <p:cNvSpPr txBox="1"/>
            <p:nvPr/>
          </p:nvSpPr>
          <p:spPr>
            <a:xfrm>
              <a:off x="2836506" y="1508794"/>
              <a:ext cx="46466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Ready" panose="02040603050506020204" pitchFamily="18" charset="0"/>
                  <a:cs typeface="+mn-cs"/>
                </a:rPr>
                <a:t>KHỞI ĐỘNG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890438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3654136" y="386352"/>
            <a:ext cx="997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 hiện các yêu cầu sau:</a:t>
            </a: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864176" y="923107"/>
            <a:ext cx="110022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 sự vật được nhân hoá và từ ngữ dùng để nhân hoá có trong các câu thơ, câu văn dưới đây: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F47ABFE-6E1E-421D-82A4-01A136A12564}"/>
              </a:ext>
            </a:extLst>
          </p:cNvPr>
          <p:cNvGrpSpPr/>
          <p:nvPr/>
        </p:nvGrpSpPr>
        <p:grpSpPr>
          <a:xfrm>
            <a:off x="1849582" y="2026226"/>
            <a:ext cx="8791353" cy="4118673"/>
            <a:chOff x="1787236" y="2047008"/>
            <a:chExt cx="8791353" cy="411867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0EB4DB-FEBD-45C6-BB8A-A42F398CF68E}"/>
                </a:ext>
              </a:extLst>
            </p:cNvPr>
            <p:cNvSpPr/>
            <p:nvPr/>
          </p:nvSpPr>
          <p:spPr>
            <a:xfrm>
              <a:off x="1787237" y="2047009"/>
              <a:ext cx="8749132" cy="4118672"/>
            </a:xfrm>
            <a:prstGeom prst="rect">
              <a:avLst/>
            </a:prstGeom>
            <a:solidFill>
              <a:schemeClr val="bg2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E8D7026-EDEB-4CF5-B80F-E977E05DE649}"/>
                </a:ext>
              </a:extLst>
            </p:cNvPr>
            <p:cNvCxnSpPr>
              <a:cxnSpLocks/>
            </p:cNvCxnSpPr>
            <p:nvPr/>
          </p:nvCxnSpPr>
          <p:spPr>
            <a:xfrm>
              <a:off x="5777347" y="2047008"/>
              <a:ext cx="0" cy="4118673"/>
            </a:xfrm>
            <a:prstGeom prst="line">
              <a:avLst/>
            </a:prstGeom>
            <a:ln w="1905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6324637-0439-4F47-93F7-7198D107D5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237" y="2660074"/>
              <a:ext cx="8749147" cy="0"/>
            </a:xfrm>
            <a:prstGeom prst="line">
              <a:avLst/>
            </a:prstGeom>
            <a:ln w="1905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9C38410-14B4-46BA-A371-CBD383E54B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236" y="3512128"/>
              <a:ext cx="8749147" cy="0"/>
            </a:xfrm>
            <a:prstGeom prst="line">
              <a:avLst/>
            </a:prstGeom>
            <a:ln w="1905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5CEF11B-3C46-4877-B59F-0B4E47BD0E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236" y="4353792"/>
              <a:ext cx="8749147" cy="0"/>
            </a:xfrm>
            <a:prstGeom prst="line">
              <a:avLst/>
            </a:prstGeom>
            <a:ln w="1905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C79485-501A-47E4-A2F0-96E13F97BA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7236" y="5122720"/>
              <a:ext cx="8749147" cy="0"/>
            </a:xfrm>
            <a:prstGeom prst="line">
              <a:avLst/>
            </a:prstGeom>
            <a:ln w="19050">
              <a:solidFill>
                <a:srgbClr val="41719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42BF508-E163-4893-BC50-1D46FF48ECCE}"/>
                </a:ext>
              </a:extLst>
            </p:cNvPr>
            <p:cNvSpPr txBox="1"/>
            <p:nvPr/>
          </p:nvSpPr>
          <p:spPr>
            <a:xfrm>
              <a:off x="2041816" y="2132187"/>
              <a:ext cx="34809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Sự vật được nhân hoá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4BC3F3-09A6-47C6-A198-F584412A2542}"/>
                </a:ext>
              </a:extLst>
            </p:cNvPr>
            <p:cNvSpPr txBox="1"/>
            <p:nvPr/>
          </p:nvSpPr>
          <p:spPr>
            <a:xfrm>
              <a:off x="6068289" y="2114613"/>
              <a:ext cx="4159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Arial" panose="020B0604020202020204" pitchFamily="34" charset="0"/>
                  <a:cs typeface="Arial" panose="020B0604020202020204" pitchFamily="34" charset="0"/>
                </a:rPr>
                <a:t>Từ ngữ dùng để nhân hoá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07DFC8-75BF-4569-9F9A-EF2FACEF771E}"/>
                </a:ext>
              </a:extLst>
            </p:cNvPr>
            <p:cNvSpPr txBox="1"/>
            <p:nvPr/>
          </p:nvSpPr>
          <p:spPr>
            <a:xfrm>
              <a:off x="2744067" y="2833408"/>
              <a:ext cx="2057401" cy="52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Bình minh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89A7D8-9D28-4CC0-9427-FF99DF9B8BBF}"/>
                </a:ext>
              </a:extLst>
            </p:cNvPr>
            <p:cNvSpPr txBox="1"/>
            <p:nvPr/>
          </p:nvSpPr>
          <p:spPr>
            <a:xfrm>
              <a:off x="3190232" y="3734213"/>
              <a:ext cx="1209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Gió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C72A79-9814-40D0-A5D1-6BB567AAC1F9}"/>
                </a:ext>
              </a:extLst>
            </p:cNvPr>
            <p:cNvSpPr txBox="1"/>
            <p:nvPr/>
          </p:nvSpPr>
          <p:spPr>
            <a:xfrm>
              <a:off x="3167932" y="4498948"/>
              <a:ext cx="1209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Tàu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1DF33B3-5734-4273-8771-AA8E6E41B084}"/>
                </a:ext>
              </a:extLst>
            </p:cNvPr>
            <p:cNvSpPr txBox="1"/>
            <p:nvPr/>
          </p:nvSpPr>
          <p:spPr>
            <a:xfrm>
              <a:off x="3190232" y="5271550"/>
              <a:ext cx="1209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D64D8E0-1055-4A21-AC96-4FF118959A7D}"/>
                </a:ext>
              </a:extLst>
            </p:cNvPr>
            <p:cNvSpPr txBox="1"/>
            <p:nvPr/>
          </p:nvSpPr>
          <p:spPr>
            <a:xfrm>
              <a:off x="7119501" y="2826104"/>
              <a:ext cx="2057401" cy="52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treo, thả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C5BC77-1A13-40C2-A4F4-5E6FF9B3BF1C}"/>
                </a:ext>
              </a:extLst>
            </p:cNvPr>
            <p:cNvSpPr txBox="1"/>
            <p:nvPr/>
          </p:nvSpPr>
          <p:spPr>
            <a:xfrm>
              <a:off x="6620736" y="3692538"/>
              <a:ext cx="29847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mang theo, cho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20ED67-C27A-4DBD-9DAC-14928495ACE3}"/>
                </a:ext>
              </a:extLst>
            </p:cNvPr>
            <p:cNvSpPr txBox="1"/>
            <p:nvPr/>
          </p:nvSpPr>
          <p:spPr>
            <a:xfrm>
              <a:off x="7132062" y="4476646"/>
              <a:ext cx="29847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mẹ, con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B279EF-42CC-45C0-92EF-48C03372B091}"/>
                </a:ext>
              </a:extLst>
            </p:cNvPr>
            <p:cNvSpPr txBox="1"/>
            <p:nvPr/>
          </p:nvSpPr>
          <p:spPr>
            <a:xfrm>
              <a:off x="6031926" y="5195456"/>
              <a:ext cx="45466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E5004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anh, em; tíu tít nhận hàng, chở hàng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47942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2983057" y="485947"/>
            <a:ext cx="7407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 hiện các yêu cầu sau: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CBBBF-DD2D-4F5B-B572-C811BFF29367}"/>
              </a:ext>
            </a:extLst>
          </p:cNvPr>
          <p:cNvSpPr txBox="1"/>
          <p:nvPr/>
        </p:nvSpPr>
        <p:spPr>
          <a:xfrm>
            <a:off x="920029" y="1081571"/>
            <a:ext cx="10351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Nêu tác dụng của việc sử dụng biện pháp nhân hoá trong các câu thơ, câu văn ở bài tập a.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F5F8E-8587-4EB7-B1C8-D0E509402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29" b="88571" l="31429" r="82429">
                        <a14:foregroundMark x1="74000" y1="13143" x2="73571" y2="24429"/>
                        <a14:foregroundMark x1="69714" y1="30857" x2="69714" y2="30857"/>
                        <a14:foregroundMark x1="82286" y1="13714" x2="82714" y2="16143"/>
                        <a14:foregroundMark x1="81000" y1="11286" x2="76429" y2="10857"/>
                        <a14:foregroundMark x1="46857" y1="58714" x2="44143" y2="62143"/>
                        <a14:foregroundMark x1="43143" y1="82143" x2="40143" y2="87000"/>
                        <a14:foregroundMark x1="50857" y1="83000" x2="55286" y2="87714"/>
                        <a14:foregroundMark x1="43571" y1="88571" x2="40143" y2="88571"/>
                        <a14:foregroundMark x1="52429" y1="87571" x2="56714" y2="88143"/>
                        <a14:foregroundMark x1="46286" y1="65857" x2="46286" y2="65857"/>
                      </a14:backgroundRemoval>
                    </a14:imgEffect>
                  </a14:imgLayer>
                </a14:imgProps>
              </a:ext>
            </a:extLst>
          </a:blip>
          <a:srcRect l="25399" t="8377" r="14124" b="6766"/>
          <a:stretch/>
        </p:blipFill>
        <p:spPr>
          <a:xfrm>
            <a:off x="7102620" y="1681735"/>
            <a:ext cx="3818227" cy="53574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4B9FA5-B3B7-4173-8E73-BB890603EBD9}"/>
              </a:ext>
            </a:extLst>
          </p:cNvPr>
          <p:cNvSpPr txBox="1"/>
          <p:nvPr/>
        </p:nvSpPr>
        <p:spPr>
          <a:xfrm>
            <a:off x="2255696" y="2576945"/>
            <a:ext cx="45165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EFAF0F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Trả lời cá nhân</a:t>
            </a:r>
            <a:endParaRPr lang="en-US" sz="2000">
              <a:solidFill>
                <a:srgbClr val="EFAF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7452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3425536" y="396743"/>
            <a:ext cx="997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Thực hiện các yêu cầu sau:</a:t>
            </a:r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953365" y="981518"/>
            <a:ext cx="107009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Nêu tác dụng của việc sử dụng biện pháp nhân hoá trong các câu thơ, câu văn ở bài tập a.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30D0C97-4A55-41C9-8405-B7A2953AA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143" y="3790305"/>
            <a:ext cx="2093183" cy="24765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8630781-D633-4A74-97CF-5E5B2A306074}"/>
              </a:ext>
            </a:extLst>
          </p:cNvPr>
          <p:cNvGrpSpPr/>
          <p:nvPr/>
        </p:nvGrpSpPr>
        <p:grpSpPr>
          <a:xfrm>
            <a:off x="3591662" y="2560383"/>
            <a:ext cx="7730838" cy="2136307"/>
            <a:chOff x="1498441" y="1887731"/>
            <a:chExt cx="6875543" cy="3430614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3F7B38A2-286F-494E-BC4C-5FE53068D66C}"/>
                </a:ext>
              </a:extLst>
            </p:cNvPr>
            <p:cNvSpPr/>
            <p:nvPr/>
          </p:nvSpPr>
          <p:spPr>
            <a:xfrm>
              <a:off x="1498441" y="1887731"/>
              <a:ext cx="6875542" cy="3430614"/>
            </a:xfrm>
            <a:prstGeom prst="wedgeRoundRectCallout">
              <a:avLst>
                <a:gd name="adj1" fmla="val -56706"/>
                <a:gd name="adj2" fmla="val 49034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34" name="TextBox 22">
              <a:extLst>
                <a:ext uri="{FF2B5EF4-FFF2-40B4-BE49-F238E27FC236}">
                  <a16:creationId xmlns:a16="http://schemas.microsoft.com/office/drawing/2014/main" id="{FE4CB888-6335-45A9-BAB6-24A1066CA009}"/>
                </a:ext>
              </a:extLst>
            </p:cNvPr>
            <p:cNvSpPr txBox="1"/>
            <p:nvPr/>
          </p:nvSpPr>
          <p:spPr>
            <a:xfrm>
              <a:off x="1615665" y="1887731"/>
              <a:ext cx="6758319" cy="33114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2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 Sử dụng biện pháp nhân hoá làm cho các sự vật trở nên sinh động, gần gũi, giàu cảm xúc vì có hoạt động, tình cảm giống con người.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DCB40449-86AD-4145-BB7A-938EAF75DC3E}"/>
              </a:ext>
            </a:extLst>
          </p:cNvPr>
          <p:cNvSpPr txBox="1"/>
          <p:nvPr/>
        </p:nvSpPr>
        <p:spPr>
          <a:xfrm>
            <a:off x="1211417" y="2144884"/>
            <a:ext cx="2093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Gợi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 ý :::</a:t>
            </a:r>
            <a:endParaRPr lang="en-US" sz="1000">
              <a:solidFill>
                <a:srgbClr val="E500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1390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4" y="0"/>
            <a:ext cx="3854901" cy="1446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CDF25FE-B960-A825-36CB-CFEE910B563B}"/>
              </a:ext>
            </a:extLst>
          </p:cNvPr>
          <p:cNvSpPr txBox="1"/>
          <p:nvPr/>
        </p:nvSpPr>
        <p:spPr>
          <a:xfrm>
            <a:off x="1275135" y="1446550"/>
            <a:ext cx="97895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7200" b="1">
                <a:solidFill>
                  <a:srgbClr val="F1514B"/>
                </a:solidFill>
                <a:latin typeface="SVN-Ready" panose="02040603050506020204" pitchFamily="18" charset="0"/>
              </a:rPr>
              <a:t>2.3. Đặt câu có sử dụng biện pháp nhân hoá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1514B"/>
              </a:solidFill>
              <a:effectLst/>
              <a:uLnTx/>
              <a:uFillTx/>
              <a:latin typeface="SVN-Read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07384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976238" y="542507"/>
            <a:ext cx="10612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1 – 2 câu có sử dụng nhân hoá để nói về một trong các vật sau: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6D786B-B2E4-4EB7-9282-C3D572485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14" y="2118834"/>
            <a:ext cx="2147351" cy="18906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323061-6384-4D6B-B089-C47273367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97" y="1742836"/>
            <a:ext cx="3382498" cy="25924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7F7BF-8255-4225-9A29-E5BA22460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884" y="3995310"/>
            <a:ext cx="1668583" cy="22397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5E0960-03AC-4656-82E3-F0179B0F3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513" y="3444531"/>
            <a:ext cx="2494382" cy="29058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3665B5-B4E4-4A1C-ACEF-E525A44B8960}"/>
              </a:ext>
            </a:extLst>
          </p:cNvPr>
          <p:cNvSpPr txBox="1"/>
          <p:nvPr/>
        </p:nvSpPr>
        <p:spPr>
          <a:xfrm>
            <a:off x="6282529" y="1490008"/>
            <a:ext cx="55729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1514B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Đặt câu nói trong nhóm đôi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381805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252570-F0A4-4709-875E-29B05294BDCB}"/>
              </a:ext>
            </a:extLst>
          </p:cNvPr>
          <p:cNvSpPr txBox="1"/>
          <p:nvPr/>
        </p:nvSpPr>
        <p:spPr>
          <a:xfrm>
            <a:off x="765466" y="935871"/>
            <a:ext cx="49807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227E5C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Cá nhân viết vào Vở bài tập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27E5C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E3924E-ED2A-4C7B-8BE0-291029C42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" b="99250" l="8500" r="97417">
                        <a14:foregroundMark x1="50917" y1="7250" x2="60917" y2="9917"/>
                        <a14:foregroundMark x1="61500" y1="5500" x2="65083" y2="8167"/>
                        <a14:foregroundMark x1="17083" y1="85250" x2="60083" y2="98750"/>
                        <a14:foregroundMark x1="45667" y1="93167" x2="90083" y2="74917"/>
                        <a14:foregroundMark x1="94500" y1="65250" x2="93167" y2="74583"/>
                        <a14:foregroundMark x1="93167" y1="74583" x2="84000" y2="93750"/>
                        <a14:foregroundMark x1="84000" y1="93750" x2="10583" y2="89083"/>
                        <a14:foregroundMark x1="8583" y1="89333" x2="20917" y2="99333"/>
                        <a14:foregroundMark x1="10583" y1="88750" x2="30333" y2="98500"/>
                        <a14:foregroundMark x1="37667" y1="70833" x2="53583" y2="87000"/>
                        <a14:foregroundMark x1="42083" y1="63500" x2="53000" y2="82917"/>
                        <a14:foregroundMark x1="45083" y1="55500" x2="56500" y2="82333"/>
                        <a14:foregroundMark x1="35083" y1="59333" x2="40667" y2="82917"/>
                        <a14:foregroundMark x1="37083" y1="62333" x2="44167" y2="89083"/>
                        <a14:foregroundMark x1="50333" y1="60250" x2="59750" y2="84083"/>
                        <a14:foregroundMark x1="53583" y1="68167" x2="63000" y2="82333"/>
                        <a14:foregroundMark x1="59500" y1="79917" x2="94750" y2="67917"/>
                        <a14:foregroundMark x1="94167" y1="69083" x2="97417" y2="95833"/>
                        <a14:foregroundMark x1="97417" y1="71083" x2="96000" y2="95833"/>
                        <a14:foregroundMark x1="43000" y1="94667" x2="90917" y2="94083"/>
                        <a14:foregroundMark x1="37417" y1="95583" x2="87750" y2="97000"/>
                        <a14:foregroundMark x1="40667" y1="97000" x2="57667" y2="98500"/>
                        <a14:foregroundMark x1="16250" y1="88500" x2="30083" y2="94917"/>
                        <a14:foregroundMark x1="36833" y1="40833" x2="55333" y2="86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6177" y="935871"/>
            <a:ext cx="5548745" cy="554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86736"/>
      </p:ext>
    </p:extLst>
  </p:cSld>
  <p:clrMapOvr>
    <a:masterClrMapping/>
  </p:clrMapOvr>
  <p:transition advTm="3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730D0C97-4A55-41C9-8405-B7A2953AA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38" y="1423555"/>
            <a:ext cx="1392549" cy="164762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CB40449-86AD-4145-BB7A-938EAF75DC3E}"/>
              </a:ext>
            </a:extLst>
          </p:cNvPr>
          <p:cNvSpPr txBox="1"/>
          <p:nvPr/>
        </p:nvSpPr>
        <p:spPr>
          <a:xfrm>
            <a:off x="4698801" y="493039"/>
            <a:ext cx="20934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Gợi ý :::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F54196-5CDC-4124-A895-555F790D7737}"/>
              </a:ext>
            </a:extLst>
          </p:cNvPr>
          <p:cNvSpPr txBox="1"/>
          <p:nvPr/>
        </p:nvSpPr>
        <p:spPr>
          <a:xfrm>
            <a:off x="1957122" y="1627535"/>
            <a:ext cx="9670305" cy="123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 gà trống cất tiếng gáy vang gọi mọi người thức dậy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53ADC1-CCB3-4926-A9A8-C3D3A03AC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312" y="2943347"/>
            <a:ext cx="1392549" cy="1647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AC7A219-5900-4824-962B-F86F8C01518A}"/>
              </a:ext>
            </a:extLst>
          </p:cNvPr>
          <p:cNvSpPr txBox="1"/>
          <p:nvPr/>
        </p:nvSpPr>
        <p:spPr>
          <a:xfrm>
            <a:off x="2653396" y="3186416"/>
            <a:ext cx="9670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 mặt trời chiếu những tia nắng đầu tiên chào buổi sáng.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14DF6D-4E7A-4024-BD59-2511DC3B7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122" y="4552999"/>
            <a:ext cx="1392549" cy="16476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0757E3-60F0-4B6B-8A7A-21A47A39AFDD}"/>
              </a:ext>
            </a:extLst>
          </p:cNvPr>
          <p:cNvSpPr txBox="1"/>
          <p:nvPr/>
        </p:nvSpPr>
        <p:spPr>
          <a:xfrm>
            <a:off x="3349671" y="4834037"/>
            <a:ext cx="86862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nàng hoa cúc đang vươn mình trong gió</a:t>
            </a:r>
          </a:p>
        </p:txBody>
      </p:sp>
    </p:spTree>
    <p:extLst>
      <p:ext uri="{BB962C8B-B14F-4D97-AF65-F5344CB8AC3E}">
        <p14:creationId xmlns:p14="http://schemas.microsoft.com/office/powerpoint/2010/main" val="414493309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4" y="0"/>
            <a:ext cx="3854901" cy="1446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CDF25FE-B960-A825-36CB-CFEE910B563B}"/>
              </a:ext>
            </a:extLst>
          </p:cNvPr>
          <p:cNvSpPr txBox="1"/>
          <p:nvPr/>
        </p:nvSpPr>
        <p:spPr>
          <a:xfrm>
            <a:off x="1567753" y="1277848"/>
            <a:ext cx="8848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1514B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Hoạt</a:t>
            </a:r>
            <a:r>
              <a:rPr kumimoji="0" lang="en-US" sz="8000" b="1" i="0" u="none" strike="noStrike" kern="1200" cap="none" spc="0" normalizeH="0" noProof="0">
                <a:ln>
                  <a:noFill/>
                </a:ln>
                <a:solidFill>
                  <a:srgbClr val="F1514B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 động nối tiếp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1514B"/>
              </a:solidFill>
              <a:effectLst/>
              <a:uLnTx/>
              <a:uFillTx/>
              <a:latin typeface="SVN-Ready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8610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49B720-3DB3-4E17-9471-5B940496E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63" y="942109"/>
            <a:ext cx="2739461" cy="59158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3FE3FE4-FB2E-4000-9789-4524B46378FC}"/>
              </a:ext>
            </a:extLst>
          </p:cNvPr>
          <p:cNvGrpSpPr/>
          <p:nvPr/>
        </p:nvGrpSpPr>
        <p:grpSpPr>
          <a:xfrm>
            <a:off x="2980992" y="1696802"/>
            <a:ext cx="8647729" cy="3963158"/>
            <a:chOff x="2773175" y="827050"/>
            <a:chExt cx="8647729" cy="396315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AAD933-CF6A-45B5-A91E-1515ADB56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3124" y="1558635"/>
              <a:ext cx="8247780" cy="323157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7C14093-2102-4723-8282-736BCACC1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62347" flipH="1">
              <a:off x="2773175" y="827050"/>
              <a:ext cx="1463171" cy="146317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F50862-5FDA-424B-8FC1-1CEAA1E2AB78}"/>
                </a:ext>
              </a:extLst>
            </p:cNvPr>
            <p:cNvSpPr txBox="1"/>
            <p:nvPr/>
          </p:nvSpPr>
          <p:spPr>
            <a:xfrm>
              <a:off x="3339484" y="1849583"/>
              <a:ext cx="7866569" cy="2724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– 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Nhân hoá 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 dùng từ ngữ chỉ người hoặc chỉ đặc điểm, hoạt động,... của người để gọi hoặc tả sự vật, hoặc trò chuyện với vật như trò chuyện với người.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Nhân hoá</a:t>
              </a:r>
              <a:r>
                <a:rPr kumimoji="0" lang="vi-VN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giúp cho sự vật trở nên sinh động, gần gũi.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075B332-AD0F-47E5-A475-84E525B94FE4}"/>
              </a:ext>
            </a:extLst>
          </p:cNvPr>
          <p:cNvSpPr txBox="1"/>
          <p:nvPr/>
        </p:nvSpPr>
        <p:spPr>
          <a:xfrm>
            <a:off x="3891768" y="942109"/>
            <a:ext cx="78665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>
                <a:solidFill>
                  <a:srgbClr val="E5004F"/>
                </a:solidFill>
                <a:latin typeface="SVN-Ready" panose="02040603050506020204" pitchFamily="18" charset="0"/>
              </a:rPr>
              <a:t>Em học thuộc ghi nhớ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E5004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875998-2A51-42D2-83D8-AF142396B452}"/>
              </a:ext>
            </a:extLst>
          </p:cNvPr>
          <p:cNvSpPr/>
          <p:nvPr/>
        </p:nvSpPr>
        <p:spPr>
          <a:xfrm>
            <a:off x="6096000" y="2613882"/>
            <a:ext cx="5317870" cy="545661"/>
          </a:xfrm>
          <a:prstGeom prst="rect">
            <a:avLst/>
          </a:prstGeom>
          <a:solidFill>
            <a:srgbClr val="E7EEAE"/>
          </a:solidFill>
          <a:ln>
            <a:solidFill>
              <a:srgbClr val="E7E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3E8D23-EA5B-46B8-B6E7-E15592DAABB8}"/>
              </a:ext>
            </a:extLst>
          </p:cNvPr>
          <p:cNvSpPr/>
          <p:nvPr/>
        </p:nvSpPr>
        <p:spPr>
          <a:xfrm>
            <a:off x="3544491" y="3152797"/>
            <a:ext cx="5452552" cy="490481"/>
          </a:xfrm>
          <a:prstGeom prst="rect">
            <a:avLst/>
          </a:prstGeom>
          <a:solidFill>
            <a:srgbClr val="E7EEAE"/>
          </a:solidFill>
          <a:ln>
            <a:solidFill>
              <a:srgbClr val="E7E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47C0A0-4C82-48D0-9DDC-3AC1B4FB7BE7}"/>
              </a:ext>
            </a:extLst>
          </p:cNvPr>
          <p:cNvSpPr/>
          <p:nvPr/>
        </p:nvSpPr>
        <p:spPr>
          <a:xfrm>
            <a:off x="5723760" y="3643278"/>
            <a:ext cx="3028354" cy="490481"/>
          </a:xfrm>
          <a:prstGeom prst="rect">
            <a:avLst/>
          </a:prstGeom>
          <a:solidFill>
            <a:srgbClr val="E7EEAE"/>
          </a:solidFill>
          <a:ln>
            <a:solidFill>
              <a:srgbClr val="E7E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BEF26E-1DD6-40E5-AEC9-ADEAEB8CE75D}"/>
              </a:ext>
            </a:extLst>
          </p:cNvPr>
          <p:cNvSpPr/>
          <p:nvPr/>
        </p:nvSpPr>
        <p:spPr>
          <a:xfrm>
            <a:off x="8392885" y="4406378"/>
            <a:ext cx="3020985" cy="490481"/>
          </a:xfrm>
          <a:prstGeom prst="rect">
            <a:avLst/>
          </a:prstGeom>
          <a:solidFill>
            <a:srgbClr val="E7EEAE"/>
          </a:solidFill>
          <a:ln>
            <a:solidFill>
              <a:srgbClr val="E7E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ADB35D-EC78-429F-8D99-2FF911CABECC}"/>
              </a:ext>
            </a:extLst>
          </p:cNvPr>
          <p:cNvSpPr/>
          <p:nvPr/>
        </p:nvSpPr>
        <p:spPr>
          <a:xfrm>
            <a:off x="3544491" y="4896859"/>
            <a:ext cx="1843938" cy="490481"/>
          </a:xfrm>
          <a:prstGeom prst="rect">
            <a:avLst/>
          </a:prstGeom>
          <a:solidFill>
            <a:srgbClr val="E7EEAE"/>
          </a:solidFill>
          <a:ln>
            <a:solidFill>
              <a:srgbClr val="E7EE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57603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698" y="943435"/>
            <a:ext cx="3058111" cy="11475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AA37C09-2701-A8A4-7C15-DCE499CB0163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A03E9B-05C8-0478-78B9-8B4859C36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B97443-8F68-949E-762D-FA04349016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49CC118-65C0-FE83-8B52-749A48718904}"/>
              </a:ext>
            </a:extLst>
          </p:cNvPr>
          <p:cNvGrpSpPr/>
          <p:nvPr/>
        </p:nvGrpSpPr>
        <p:grpSpPr>
          <a:xfrm>
            <a:off x="3044314" y="1344651"/>
            <a:ext cx="6321564" cy="2804526"/>
            <a:chOff x="4116230" y="1505035"/>
            <a:chExt cx="3516211" cy="28045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AB4756-577A-C09C-F890-3D0D5126D5B0}"/>
                </a:ext>
              </a:extLst>
            </p:cNvPr>
            <p:cNvSpPr txBox="1"/>
            <p:nvPr/>
          </p:nvSpPr>
          <p:spPr>
            <a:xfrm>
              <a:off x="4123962" y="1508794"/>
              <a:ext cx="350847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Chúc</a:t>
              </a:r>
              <a:r>
                <a:rPr lang="en-US" sz="8800" dirty="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 </a:t>
              </a:r>
              <a:r>
                <a:rPr lang="en-US" sz="8800" dirty="0" err="1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các</a:t>
              </a:r>
              <a:r>
                <a:rPr lang="en-US" sz="8800" dirty="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 con </a:t>
              </a:r>
              <a:r>
                <a:rPr lang="en-US" sz="8800" dirty="0" err="1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học</a:t>
              </a:r>
              <a:r>
                <a:rPr lang="en-US" sz="8800" dirty="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 </a:t>
              </a:r>
              <a:r>
                <a:rPr lang="en-US" sz="8800" dirty="0" err="1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tốt</a:t>
              </a:r>
              <a:r>
                <a:rPr lang="en-US" sz="8800" dirty="0">
                  <a:ln w="190500">
                    <a:solidFill>
                      <a:srgbClr val="F1B51D"/>
                    </a:solidFill>
                  </a:ln>
                  <a:solidFill>
                    <a:srgbClr val="F1B51D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SVN-Ready" panose="02040603050506020204" pitchFamily="18" charset="0"/>
                </a:rPr>
                <a:t>!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5BF389-663E-1ACA-192B-320F975F36B6}"/>
                </a:ext>
              </a:extLst>
            </p:cNvPr>
            <p:cNvSpPr txBox="1"/>
            <p:nvPr/>
          </p:nvSpPr>
          <p:spPr>
            <a:xfrm>
              <a:off x="4116230" y="1505035"/>
              <a:ext cx="3508479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err="1">
                  <a:solidFill>
                    <a:schemeClr val="bg1"/>
                  </a:solidFill>
                  <a:latin typeface="SVN-Ready" panose="02040603050506020204" pitchFamily="18" charset="0"/>
                </a:rPr>
                <a:t>Chúc</a:t>
              </a:r>
              <a:r>
                <a:rPr lang="en-US" sz="8800" dirty="0">
                  <a:solidFill>
                    <a:schemeClr val="bg1"/>
                  </a:solidFill>
                  <a:latin typeface="SVN-Ready" panose="02040603050506020204" pitchFamily="18" charset="0"/>
                </a:rPr>
                <a:t> </a:t>
              </a:r>
              <a:r>
                <a:rPr lang="en-US" sz="8800" dirty="0" err="1">
                  <a:solidFill>
                    <a:schemeClr val="bg1"/>
                  </a:solidFill>
                  <a:latin typeface="SVN-Ready" panose="02040603050506020204" pitchFamily="18" charset="0"/>
                </a:rPr>
                <a:t>các</a:t>
              </a:r>
              <a:r>
                <a:rPr lang="en-US" sz="8800" dirty="0">
                  <a:solidFill>
                    <a:schemeClr val="bg1"/>
                  </a:solidFill>
                  <a:latin typeface="SVN-Ready" panose="02040603050506020204" pitchFamily="18" charset="0"/>
                </a:rPr>
                <a:t> con </a:t>
              </a:r>
              <a:r>
                <a:rPr lang="en-US" sz="8800" dirty="0" err="1">
                  <a:solidFill>
                    <a:schemeClr val="bg1"/>
                  </a:solidFill>
                  <a:latin typeface="SVN-Ready" panose="02040603050506020204" pitchFamily="18" charset="0"/>
                </a:rPr>
                <a:t>học</a:t>
              </a:r>
              <a:r>
                <a:rPr lang="en-US" sz="8800" dirty="0">
                  <a:solidFill>
                    <a:schemeClr val="bg1"/>
                  </a:solidFill>
                  <a:latin typeface="SVN-Ready" panose="02040603050506020204" pitchFamily="18" charset="0"/>
                </a:rPr>
                <a:t> </a:t>
              </a:r>
              <a:r>
                <a:rPr lang="en-US" sz="8800" dirty="0" err="1">
                  <a:solidFill>
                    <a:schemeClr val="bg1"/>
                  </a:solidFill>
                  <a:latin typeface="SVN-Ready" panose="02040603050506020204" pitchFamily="18" charset="0"/>
                </a:rPr>
                <a:t>tốt</a:t>
              </a:r>
              <a:r>
                <a:rPr lang="en-US" sz="8800" dirty="0">
                  <a:solidFill>
                    <a:schemeClr val="bg1"/>
                  </a:solidFill>
                  <a:latin typeface="SVN-Ready" panose="02040603050506020204" pitchFamily="18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ông trại vui vẻ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66ED4562-1DDC-47E7-9E13-60FC96D795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0674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8FBCA29A-F946-C341-B3E9-B0122515A2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4" y="0"/>
            <a:ext cx="3854901" cy="144655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5D979EF-FAB2-63A2-3B68-D7B802EBAB50}"/>
              </a:ext>
            </a:extLst>
          </p:cNvPr>
          <p:cNvGrpSpPr/>
          <p:nvPr/>
        </p:nvGrpSpPr>
        <p:grpSpPr>
          <a:xfrm>
            <a:off x="-95617" y="3663690"/>
            <a:ext cx="12287618" cy="3194310"/>
            <a:chOff x="-95617" y="3663690"/>
            <a:chExt cx="12287618" cy="31943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8148E3D-8A70-04A4-ED8D-9563A7CB5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5617" y="3663690"/>
              <a:ext cx="9528067" cy="31943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449D8E-3A6E-2C81-9D24-DCC4047A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38"/>
            <a:stretch/>
          </p:blipFill>
          <p:spPr>
            <a:xfrm>
              <a:off x="9432451" y="3663690"/>
              <a:ext cx="2759550" cy="319431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CDF25FE-B960-A825-36CB-CFEE910B563B}"/>
              </a:ext>
            </a:extLst>
          </p:cNvPr>
          <p:cNvSpPr txBox="1"/>
          <p:nvPr/>
        </p:nvSpPr>
        <p:spPr>
          <a:xfrm>
            <a:off x="1567753" y="1277848"/>
            <a:ext cx="88486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1514B"/>
                </a:solidFill>
                <a:effectLst/>
                <a:uLnTx/>
                <a:uFillTx/>
                <a:latin typeface="SVN-Ready" panose="02040603050506020204" pitchFamily="18" charset="0"/>
                <a:cs typeface="+mn-cs"/>
              </a:rPr>
              <a:t>2.1. Hình thành khái niệm nhân hoá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1514B"/>
              </a:solidFill>
              <a:effectLst/>
              <a:uLnTx/>
              <a:uFillTx/>
              <a:latin typeface="SVN-Ready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8542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1553018" y="1693718"/>
            <a:ext cx="9399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Gió vườn không mải chơi xa </a:t>
            </a: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Nhắc chị cửa sổ mở ra suốt ngày,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Gió đi lắc lắc cành cây</a:t>
            </a: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Giục bác cổ thụ kể ngày xa xưa.</a:t>
            </a: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Tìm hoa làn gió nhẹ đưa</a:t>
            </a: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altLang="en-US" sz="3600">
                <a:latin typeface="Arial" panose="020B0604020202020204" pitchFamily="34" charset="0"/>
                <a:cs typeface="Arial" panose="020B0604020202020204" pitchFamily="34" charset="0"/>
              </a:rPr>
              <a:t>Hương thơm tặng bướm ong vừa bay qua.</a:t>
            </a:r>
            <a:endParaRPr lang="en-US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i="1">
                <a:latin typeface="Arial" panose="020B0604020202020204" pitchFamily="34" charset="0"/>
                <a:cs typeface="Arial" panose="020B0604020202020204" pitchFamily="34" charset="0"/>
              </a:rPr>
              <a:t>Lê Thị Mây</a:t>
            </a:r>
            <a:endParaRPr lang="en-US" alt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976746" y="644237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 Đọc khổ thơ sau và trả lời câu hỏi:</a:t>
            </a:r>
            <a:endParaRPr lang="en-US" sz="3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751D66-2570-4508-8B3A-F11D08D44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39" y="1663312"/>
            <a:ext cx="2310698" cy="1501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519EA-39CF-41E0-A23A-9592D77F3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5274" y="3115088"/>
            <a:ext cx="2306587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78F4C0-EEE1-47B5-A612-0C586C45B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496" y="1059873"/>
            <a:ext cx="1626141" cy="16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651870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504BB-B7E3-4FC3-BAAE-84835ED8D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819" y="782780"/>
            <a:ext cx="5787808" cy="57878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252570-F0A4-4709-875E-29B05294BDCB}"/>
              </a:ext>
            </a:extLst>
          </p:cNvPr>
          <p:cNvSpPr txBox="1"/>
          <p:nvPr/>
        </p:nvSpPr>
        <p:spPr>
          <a:xfrm>
            <a:off x="775853" y="674400"/>
            <a:ext cx="532014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B0F0"/>
                </a:solidFill>
                <a:latin typeface="SVN-Ready" panose="02040603050506020204" pitchFamily="18" charset="0"/>
              </a:rPr>
              <a:t>Thảo luận nhóm nhỏ để trả lời câu hỏi</a:t>
            </a:r>
            <a:endParaRPr lang="en-US" sz="20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76070"/>
      </p:ext>
    </p:extLst>
  </p:cSld>
  <p:clrMapOvr>
    <a:masterClrMapping/>
  </p:clrMapOvr>
  <p:transition advTm="3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3DD71-DAD5-AD4B-488C-3ADC5CF0A790}"/>
              </a:ext>
            </a:extLst>
          </p:cNvPr>
          <p:cNvGrpSpPr/>
          <p:nvPr/>
        </p:nvGrpSpPr>
        <p:grpSpPr>
          <a:xfrm>
            <a:off x="5214835" y="3844636"/>
            <a:ext cx="5355774" cy="1754047"/>
            <a:chOff x="6373369" y="3492338"/>
            <a:chExt cx="4330801" cy="1846839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862F967-0C08-DD93-4DB7-4696F2C1C3F6}"/>
                </a:ext>
              </a:extLst>
            </p:cNvPr>
            <p:cNvSpPr/>
            <p:nvPr/>
          </p:nvSpPr>
          <p:spPr>
            <a:xfrm flipH="1">
              <a:off x="6373369" y="3492338"/>
              <a:ext cx="4330801" cy="1846839"/>
            </a:xfrm>
            <a:prstGeom prst="wedgeRoundRectCallout">
              <a:avLst>
                <a:gd name="adj1" fmla="val -40009"/>
                <a:gd name="adj2" fmla="val -822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C891C51F-D06C-D332-DB68-DC6B54FD70EE}"/>
                </a:ext>
              </a:extLst>
            </p:cNvPr>
            <p:cNvSpPr txBox="1"/>
            <p:nvPr/>
          </p:nvSpPr>
          <p:spPr>
            <a:xfrm>
              <a:off x="6988023" y="3600391"/>
              <a:ext cx="3101493" cy="16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Cửa sổ – chị,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Cổ thụ – bác.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DE2782-0937-F9E5-898E-934729ECB2EE}"/>
              </a:ext>
            </a:extLst>
          </p:cNvPr>
          <p:cNvGrpSpPr/>
          <p:nvPr/>
        </p:nvGrpSpPr>
        <p:grpSpPr>
          <a:xfrm>
            <a:off x="1108235" y="1808433"/>
            <a:ext cx="5760156" cy="1595015"/>
            <a:chOff x="1126896" y="2188087"/>
            <a:chExt cx="5760156" cy="2060505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2C3E53C-1F0B-E5D1-3884-07B33000D1DC}"/>
                </a:ext>
              </a:extLst>
            </p:cNvPr>
            <p:cNvSpPr/>
            <p:nvPr/>
          </p:nvSpPr>
          <p:spPr>
            <a:xfrm>
              <a:off x="1126896" y="2188087"/>
              <a:ext cx="5760156" cy="1766861"/>
            </a:xfrm>
            <a:prstGeom prst="wedgeRoundRectCallout">
              <a:avLst>
                <a:gd name="adj1" fmla="val -28847"/>
                <a:gd name="adj2" fmla="val 78857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C9E673A-AE1A-D9D2-C318-849C6998A756}"/>
                </a:ext>
              </a:extLst>
            </p:cNvPr>
            <p:cNvSpPr txBox="1"/>
            <p:nvPr/>
          </p:nvSpPr>
          <p:spPr>
            <a:xfrm>
              <a:off x="1495032" y="2228214"/>
              <a:ext cx="4963694" cy="2020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a. Cửa sổ và cây cổ thụ được gọi bằng gì?</a:t>
              </a: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6657454-E12B-F3EE-91AE-4F583110C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9" r="68061" b="84081"/>
          <a:stretch/>
        </p:blipFill>
        <p:spPr>
          <a:xfrm>
            <a:off x="1573255" y="3429000"/>
            <a:ext cx="1094790" cy="18836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5B1F19-B900-D1C6-CADD-F931ACA1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283481" y="2125328"/>
            <a:ext cx="1921615" cy="1492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5CF5C-7191-454E-91A3-1FB6AED0DF2B}"/>
              </a:ext>
            </a:extLst>
          </p:cNvPr>
          <p:cNvSpPr txBox="1"/>
          <p:nvPr/>
        </p:nvSpPr>
        <p:spPr>
          <a:xfrm>
            <a:off x="1476371" y="1059478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Đọc khổ thơ sau và trả lời câu hỏi: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06481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8BC3DD71-DAD5-AD4B-488C-3ADC5CF0A790}"/>
              </a:ext>
            </a:extLst>
          </p:cNvPr>
          <p:cNvGrpSpPr/>
          <p:nvPr/>
        </p:nvGrpSpPr>
        <p:grpSpPr>
          <a:xfrm>
            <a:off x="2982188" y="3715008"/>
            <a:ext cx="7750854" cy="2083514"/>
            <a:chOff x="4475575" y="3355850"/>
            <a:chExt cx="6267518" cy="2193735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0862F967-0C08-DD93-4DB7-4696F2C1C3F6}"/>
                </a:ext>
              </a:extLst>
            </p:cNvPr>
            <p:cNvSpPr/>
            <p:nvPr/>
          </p:nvSpPr>
          <p:spPr>
            <a:xfrm flipH="1">
              <a:off x="4475575" y="3355850"/>
              <a:ext cx="6267518" cy="2193735"/>
            </a:xfrm>
            <a:prstGeom prst="wedgeRoundRectCallout">
              <a:avLst>
                <a:gd name="adj1" fmla="val -40009"/>
                <a:gd name="adj2" fmla="val -82258"/>
                <a:gd name="adj3" fmla="val 16667"/>
              </a:avLst>
            </a:prstGeom>
            <a:solidFill>
              <a:srgbClr val="C1E9C2"/>
            </a:solidFill>
            <a:ln w="38100">
              <a:solidFill>
                <a:srgbClr val="7ACF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C891C51F-D06C-D332-DB68-DC6B54FD70EE}"/>
                </a:ext>
              </a:extLst>
            </p:cNvPr>
            <p:cNvSpPr txBox="1"/>
            <p:nvPr/>
          </p:nvSpPr>
          <p:spPr>
            <a:xfrm>
              <a:off x="4690003" y="3496425"/>
              <a:ext cx="5970615" cy="2041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hắc chị cửa sổ; lắc lắc cành cây; giục bác cổ thụ; tìm hoa; đưa hương tặng</a:t>
              </a:r>
              <a:r>
                <a:rPr kumimoji="0" lang="en-US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vi-VN" alt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bướm, ong.</a:t>
              </a:r>
              <a:endPara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1DE2782-0937-F9E5-898E-934729ECB2EE}"/>
              </a:ext>
            </a:extLst>
          </p:cNvPr>
          <p:cNvGrpSpPr/>
          <p:nvPr/>
        </p:nvGrpSpPr>
        <p:grpSpPr>
          <a:xfrm>
            <a:off x="1108235" y="1808432"/>
            <a:ext cx="6961909" cy="1620568"/>
            <a:chOff x="1126896" y="2188087"/>
            <a:chExt cx="6961909" cy="2093517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2C3E53C-1F0B-E5D1-3884-07B33000D1DC}"/>
                </a:ext>
              </a:extLst>
            </p:cNvPr>
            <p:cNvSpPr/>
            <p:nvPr/>
          </p:nvSpPr>
          <p:spPr>
            <a:xfrm>
              <a:off x="1126896" y="2188087"/>
              <a:ext cx="6961908" cy="1766860"/>
            </a:xfrm>
            <a:prstGeom prst="wedgeRoundRectCallout">
              <a:avLst>
                <a:gd name="adj1" fmla="val -28847"/>
                <a:gd name="adj2" fmla="val 78857"/>
                <a:gd name="adj3" fmla="val 16667"/>
              </a:avLst>
            </a:prstGeom>
            <a:solidFill>
              <a:srgbClr val="FEDDAC"/>
            </a:solidFill>
            <a:ln w="38100">
              <a:solidFill>
                <a:srgbClr val="EFAF0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/>
                <a:cs typeface="+mn-cs"/>
              </a:endParaRPr>
            </a:p>
          </p:txBody>
        </p:sp>
        <p:sp>
          <p:nvSpPr>
            <p:cNvPr id="13" name="TextBox 22">
              <a:extLst>
                <a:ext uri="{FF2B5EF4-FFF2-40B4-BE49-F238E27FC236}">
                  <a16:creationId xmlns:a16="http://schemas.microsoft.com/office/drawing/2014/main" id="{3C9E673A-AE1A-D9D2-C318-849C6998A756}"/>
                </a:ext>
              </a:extLst>
            </p:cNvPr>
            <p:cNvSpPr txBox="1"/>
            <p:nvPr/>
          </p:nvSpPr>
          <p:spPr>
            <a:xfrm>
              <a:off x="1126896" y="2253356"/>
              <a:ext cx="6961909" cy="2028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cs typeface="Arial" panose="020B0604020202020204" pitchFamily="34" charset="0"/>
                </a:rPr>
                <a:t>b.Hoạt động của gió vườn được tả bằng những từ ngữ nào?</a:t>
              </a:r>
            </a:p>
            <a:p>
              <a:pPr marL="0" marR="0" lvl="0" indent="0" algn="l" defTabSz="914400" rtl="0" eaLnBrk="1" fontAlgn="auto" latinLnBrk="0" hangingPunct="1">
                <a:lnSpc>
                  <a:spcPts val="2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6657454-E12B-F3EE-91AE-4F583110C9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9" r="68061" b="84081"/>
          <a:stretch/>
        </p:blipFill>
        <p:spPr>
          <a:xfrm>
            <a:off x="1573255" y="3429000"/>
            <a:ext cx="1094790" cy="18836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5B1F19-B900-D1C6-CADD-F931ACA112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57" t="-627" r="-892" b="79494"/>
          <a:stretch/>
        </p:blipFill>
        <p:spPr>
          <a:xfrm>
            <a:off x="9283481" y="2125328"/>
            <a:ext cx="1921615" cy="149200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65CF5C-7191-454E-91A3-1FB6AED0DF2B}"/>
              </a:ext>
            </a:extLst>
          </p:cNvPr>
          <p:cNvSpPr txBox="1"/>
          <p:nvPr/>
        </p:nvSpPr>
        <p:spPr>
          <a:xfrm>
            <a:off x="1476371" y="1059478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Đọc khổ thơ sau và trả lời câu hỏi: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98408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D2D49C-41AB-4531-B675-2D6782768887}"/>
              </a:ext>
            </a:extLst>
          </p:cNvPr>
          <p:cNvSpPr/>
          <p:nvPr/>
        </p:nvSpPr>
        <p:spPr>
          <a:xfrm>
            <a:off x="1387929" y="3494314"/>
            <a:ext cx="10107385" cy="66947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10">
            <a:extLst>
              <a:ext uri="{FF2B5EF4-FFF2-40B4-BE49-F238E27FC236}">
                <a16:creationId xmlns:a16="http://schemas.microsoft.com/office/drawing/2014/main" id="{11303081-B86E-1E4A-5007-3D24DA2103BD}"/>
              </a:ext>
            </a:extLst>
          </p:cNvPr>
          <p:cNvSpPr/>
          <p:nvPr/>
        </p:nvSpPr>
        <p:spPr>
          <a:xfrm>
            <a:off x="519546" y="1583870"/>
            <a:ext cx="121158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 gọi, cách tả đó có tác dụng gì?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đáp án đúng: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>
                <a:solidFill>
                  <a:srgbClr val="E5004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bài thơ có vần nhịp, khác với bài văn xuôi.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altLang="en-US" sz="3200"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gió và cây cối khác biệt với hoa, bướm, ong.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sự vật trở nên sinh động, gần gũi, đáng yêu.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altLang="en-US" sz="3200" b="1">
                <a:solidFill>
                  <a:srgbClr val="227E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cho người đọc nhận ra gió, cây, hoa, bướm, ong.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808848-4198-4A5D-8C20-8190815EEB21}"/>
              </a:ext>
            </a:extLst>
          </p:cNvPr>
          <p:cNvSpPr txBox="1"/>
          <p:nvPr/>
        </p:nvSpPr>
        <p:spPr>
          <a:xfrm>
            <a:off x="1018310" y="592282"/>
            <a:ext cx="9975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E5004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Đọc khổ thơ sau và trả lời câu hỏi: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71CC39D-DB2C-4D21-B22A-21DF7BA38244}"/>
              </a:ext>
            </a:extLst>
          </p:cNvPr>
          <p:cNvSpPr/>
          <p:nvPr/>
        </p:nvSpPr>
        <p:spPr>
          <a:xfrm>
            <a:off x="452747" y="3641271"/>
            <a:ext cx="935182" cy="467594"/>
          </a:xfrm>
          <a:prstGeom prst="rightArrow">
            <a:avLst/>
          </a:prstGeom>
          <a:solidFill>
            <a:srgbClr val="FFFF00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3663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Normal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256</TotalTime>
  <Words>1063</Words>
  <Application>Microsoft Office PowerPoint</Application>
  <PresentationFormat>Màn hình rộng</PresentationFormat>
  <Paragraphs>96</Paragraphs>
  <Slides>29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SVN-Ready</vt:lpstr>
      <vt:lpstr>UTM Bienvenue</vt:lpstr>
      <vt:lpstr>思源黑体 CN Medium</vt:lpstr>
      <vt:lpstr>思源黑体 CN Normal</vt:lpstr>
      <vt:lpstr>Office Theme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LAN HƯƠNG-0354473852</dc:creator>
  <cp:lastModifiedBy>NGỌC HẢI ĐẶNG</cp:lastModifiedBy>
  <cp:revision>1</cp:revision>
  <dcterms:created xsi:type="dcterms:W3CDTF">2022-06-11T23:55:54Z</dcterms:created>
  <dcterms:modified xsi:type="dcterms:W3CDTF">2024-11-26T02:06:56Z</dcterms:modified>
</cp:coreProperties>
</file>