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91" r:id="rId3"/>
    <p:sldId id="300" r:id="rId4"/>
    <p:sldId id="256" r:id="rId5"/>
    <p:sldId id="424" r:id="rId6"/>
    <p:sldId id="271" r:id="rId7"/>
    <p:sldId id="292" r:id="rId8"/>
    <p:sldId id="293" r:id="rId9"/>
    <p:sldId id="278" r:id="rId10"/>
    <p:sldId id="296" r:id="rId11"/>
    <p:sldId id="260" r:id="rId12"/>
    <p:sldId id="301" r:id="rId13"/>
    <p:sldId id="303" r:id="rId14"/>
    <p:sldId id="302" r:id="rId15"/>
    <p:sldId id="425" r:id="rId16"/>
    <p:sldId id="426" r:id="rId17"/>
    <p:sldId id="262" r:id="rId18"/>
    <p:sldId id="285" r:id="rId19"/>
    <p:sldId id="264" r:id="rId20"/>
    <p:sldId id="266" r:id="rId21"/>
    <p:sldId id="299" r:id="rId22"/>
    <p:sldId id="427" r:id="rId23"/>
    <p:sldId id="267" r:id="rId24"/>
    <p:sldId id="257" r:id="rId25"/>
    <p:sldId id="428" r:id="rId26"/>
    <p:sldId id="429" r:id="rId27"/>
    <p:sldId id="430" r:id="rId28"/>
    <p:sldId id="281" r:id="rId29"/>
    <p:sldId id="286" r:id="rId30"/>
    <p:sldId id="431" r:id="rId31"/>
    <p:sldId id="275" r:id="rId32"/>
    <p:sldId id="276" r:id="rId33"/>
    <p:sldId id="2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43C3F"/>
    <a:srgbClr val="E6AF00"/>
    <a:srgbClr val="72D1F8"/>
    <a:srgbClr val="89B52E"/>
    <a:srgbClr val="A63B26"/>
    <a:srgbClr val="CC0066"/>
    <a:srgbClr val="FF99FF"/>
    <a:srgbClr val="DF8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25" d="100"/>
          <a:sy n="25" d="100"/>
        </p:scale>
        <p:origin x="2238" y="9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25870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0629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65495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4163211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4940450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8893435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6054392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0326383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3794642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4864218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20236482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85463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382181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41634674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0016079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4895952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97826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2660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5459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944415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8732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82509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11/25/2022</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136215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F1623D17-3F43-4CCE-AE5A-AB2BE58157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40741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AAA53618-9763-4302-A300-4FE62A8F42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E82ED4-375F-4F08-A54B-E5C986F28C77}" type="datetimeFigureOut">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2022/11/25</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A53EF-2EDB-4BAB-8ED2-F5C230947283}" type="slidenum">
              <a:rPr kumimoji="0" lang="zh-CN" altLang="en-US" sz="12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509416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6.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5669F-E471-4DE7-8598-F83691F9837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8A118FE-44F9-4C8E-B591-E910626946E0}"/>
              </a:ext>
            </a:extLst>
          </p:cNvPr>
          <p:cNvSpPr>
            <a:spLocks noGrp="1"/>
          </p:cNvSpPr>
          <p:nvPr>
            <p:ph type="subTitle" idx="1"/>
          </p:nvPr>
        </p:nvSpPr>
        <p:spPr/>
        <p:txBody>
          <a:bodyPr/>
          <a:lstStyle/>
          <a:p>
            <a:endParaRPr lang="en-US"/>
          </a:p>
        </p:txBody>
      </p:sp>
      <p:pic>
        <p:nvPicPr>
          <p:cNvPr id="4" name="bài hát vườn cây nhà bé online video cutter com 1">
            <a:hlinkClick r:id="" action="ppaction://media"/>
            <a:extLst>
              <a:ext uri="{FF2B5EF4-FFF2-40B4-BE49-F238E27FC236}">
                <a16:creationId xmlns:a16="http://schemas.microsoft.com/office/drawing/2014/main" id="{DBEE3948-1594-42F6-965B-AB07A4D49E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65015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B27527B-1A3B-47D3-87C8-1E64BDC9A65C}"/>
              </a:ext>
            </a:extLst>
          </p:cNvPr>
          <p:cNvSpPr/>
          <p:nvPr/>
        </p:nvSpPr>
        <p:spPr>
          <a:xfrm>
            <a:off x="435057" y="197346"/>
            <a:ext cx="11296913" cy="6463307"/>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3CF26593-F221-43E2-BAD1-AF08DF6BADDA}"/>
              </a:ext>
            </a:extLst>
          </p:cNvPr>
          <p:cNvSpPr txBox="1"/>
          <p:nvPr/>
        </p:nvSpPr>
        <p:spPr>
          <a:xfrm>
            <a:off x="460030" y="950844"/>
            <a:ext cx="10730484" cy="5262979"/>
          </a:xfrm>
          <a:prstGeom prst="rect">
            <a:avLst/>
          </a:prstGeom>
          <a:noFill/>
        </p:spPr>
        <p:txBody>
          <a:bodyPr wrap="square">
            <a:spAutoFit/>
          </a:bodyPr>
          <a:lstStyle/>
          <a:p>
            <a:pPr lvl="1" algn="just"/>
            <a:r>
              <a:rPr lang="en-US" sz="2800">
                <a:solidFill>
                  <a:srgbClr val="00264D"/>
                </a:solidFill>
              </a:rPr>
              <a:t>	</a:t>
            </a:r>
            <a:r>
              <a:rPr lang="vi-VN" sz="2800">
                <a:solidFill>
                  <a:srgbClr val="00264D"/>
                </a:solidFill>
              </a:rPr>
              <a:t>Quanh nhà ông bà ngoại là vườn dừa, là những bờ đất trồng dừa có mương nước hai bên. Vườn dừa rất mát vì tàu dừa che hết nắng, vì có gió thổi vào. Và mát vì có những trái dừa cho nước rất trong, cho cái dừa mỏng mỏng mềm mềm vừa đưa vào miệng đã muốn tan ra mát rượi. Vườn dừa là chỗ mấy đứa con trai, con gái trong xóm ra chơi nhảy dây, đánh đáo, đánh đũa.</a:t>
            </a:r>
            <a:endParaRPr lang="en-US" sz="2800">
              <a:solidFill>
                <a:srgbClr val="00264D"/>
              </a:solidFill>
            </a:endParaRPr>
          </a:p>
          <a:p>
            <a:pPr lvl="1" algn="just"/>
            <a:r>
              <a:rPr lang="en-US" sz="2800"/>
              <a:t>	</a:t>
            </a:r>
            <a:r>
              <a:rPr lang="vi-VN" sz="2800"/>
              <a:t>Vườn dừa đã gắn bó với ông từ thời thơ bé đến tận bây giờ tuổi đã bảy mươi. Nhà </a:t>
            </a:r>
            <a:r>
              <a:rPr lang="en-US" sz="2800"/>
              <a:t>l</a:t>
            </a:r>
            <a:r>
              <a:rPr lang="vi-VN" sz="2800"/>
              <a:t>ợp lá dừa, thân dừa làm cầu bắc qua rạch, vật dụng xài trong nhà phần lớn làm từ cây dừa. Cây dừa là cuộc sống của ông ngoại, của người dân miệt này.</a:t>
            </a:r>
            <a:endParaRPr lang="en-US" sz="2800"/>
          </a:p>
          <a:p>
            <a:pPr lvl="1" algn="just"/>
            <a:r>
              <a:rPr lang="en-US" sz="2800"/>
              <a:t>							</a:t>
            </a:r>
            <a:r>
              <a:rPr lang="vi-VN" sz="2800"/>
              <a:t>Theo Diệp Hồng Phương</a:t>
            </a:r>
            <a:endParaRPr lang="en-US" sz="2800" dirty="0"/>
          </a:p>
        </p:txBody>
      </p:sp>
      <p:sp>
        <p:nvSpPr>
          <p:cNvPr id="19" name="TextBox 18">
            <a:extLst>
              <a:ext uri="{FF2B5EF4-FFF2-40B4-BE49-F238E27FC236}">
                <a16:creationId xmlns:a16="http://schemas.microsoft.com/office/drawing/2014/main" id="{9A6C2B52-537C-4641-8EA5-D7BCE78A566E}"/>
              </a:ext>
            </a:extLst>
          </p:cNvPr>
          <p:cNvSpPr txBox="1"/>
          <p:nvPr/>
        </p:nvSpPr>
        <p:spPr>
          <a:xfrm>
            <a:off x="3043573" y="431927"/>
            <a:ext cx="10730484" cy="523220"/>
          </a:xfrm>
          <a:prstGeom prst="rect">
            <a:avLst/>
          </a:prstGeom>
          <a:noFill/>
        </p:spPr>
        <p:txBody>
          <a:bodyPr wrap="square">
            <a:spAutoFit/>
          </a:bodyPr>
          <a:lstStyle/>
          <a:p>
            <a:pPr lvl="1" algn="just"/>
            <a:r>
              <a:rPr lang="vi-VN" sz="2800" b="1">
                <a:solidFill>
                  <a:srgbClr val="00B0F0"/>
                </a:solidFill>
              </a:rPr>
              <a:t>VƯỜN DỪA CỦA NGOẠI</a:t>
            </a:r>
          </a:p>
        </p:txBody>
      </p:sp>
      <p:grpSp>
        <p:nvGrpSpPr>
          <p:cNvPr id="20" name="Group 19">
            <a:extLst>
              <a:ext uri="{FF2B5EF4-FFF2-40B4-BE49-F238E27FC236}">
                <a16:creationId xmlns:a16="http://schemas.microsoft.com/office/drawing/2014/main" id="{4CDED54A-8562-415E-8480-47759FB4207E}"/>
              </a:ext>
            </a:extLst>
          </p:cNvPr>
          <p:cNvGrpSpPr/>
          <p:nvPr/>
        </p:nvGrpSpPr>
        <p:grpSpPr>
          <a:xfrm>
            <a:off x="3243943" y="5969615"/>
            <a:ext cx="4686300" cy="888385"/>
            <a:chOff x="457200" y="387965"/>
            <a:chExt cx="4876800" cy="1352550"/>
          </a:xfrm>
        </p:grpSpPr>
        <p:grpSp>
          <p:nvGrpSpPr>
            <p:cNvPr id="21" name="Group 20">
              <a:extLst>
                <a:ext uri="{FF2B5EF4-FFF2-40B4-BE49-F238E27FC236}">
                  <a16:creationId xmlns:a16="http://schemas.microsoft.com/office/drawing/2014/main" id="{6720174B-7F65-4C9F-8BFB-FD971CB57B80}"/>
                </a:ext>
              </a:extLst>
            </p:cNvPr>
            <p:cNvGrpSpPr/>
            <p:nvPr/>
          </p:nvGrpSpPr>
          <p:grpSpPr>
            <a:xfrm>
              <a:off x="457200" y="387965"/>
              <a:ext cx="4876800" cy="1352550"/>
              <a:chOff x="1790700" y="571500"/>
              <a:chExt cx="3733800" cy="1371600"/>
            </a:xfrm>
          </p:grpSpPr>
          <p:sp>
            <p:nvSpPr>
              <p:cNvPr id="24" name="Rectangle: Rounded Corners 23">
                <a:extLst>
                  <a:ext uri="{FF2B5EF4-FFF2-40B4-BE49-F238E27FC236}">
                    <a16:creationId xmlns:a16="http://schemas.microsoft.com/office/drawing/2014/main" id="{8D808FA9-EDEE-498E-96CD-BE26EA6039B2}"/>
                  </a:ext>
                </a:extLst>
              </p:cNvPr>
              <p:cNvSpPr/>
              <p:nvPr/>
            </p:nvSpPr>
            <p:spPr>
              <a:xfrm>
                <a:off x="1943100" y="742950"/>
                <a:ext cx="358140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C4E0E4DC-A7BA-4A07-AA43-8F0BADC926A9}"/>
                  </a:ext>
                </a:extLst>
              </p:cNvPr>
              <p:cNvSpPr/>
              <p:nvPr/>
            </p:nvSpPr>
            <p:spPr>
              <a:xfrm>
                <a:off x="1790700" y="571500"/>
                <a:ext cx="3581400"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BE153969-3C5A-4563-92EE-B09DA132BB4C}"/>
                </a:ext>
              </a:extLst>
            </p:cNvPr>
            <p:cNvSpPr txBox="1"/>
            <p:nvPr/>
          </p:nvSpPr>
          <p:spPr>
            <a:xfrm>
              <a:off x="656252" y="610479"/>
              <a:ext cx="4677748" cy="890309"/>
            </a:xfrm>
            <a:prstGeom prst="rect">
              <a:avLst/>
            </a:prstGeom>
            <a:noFill/>
            <a:ln>
              <a:noFill/>
            </a:ln>
          </p:spPr>
          <p:txBody>
            <a:bodyPr wrap="square" rtlCol="0">
              <a:spAutoFit/>
            </a:bodyPr>
            <a:lstStyle/>
            <a:p>
              <a:r>
                <a:rPr lang="en-US" sz="3200" b="1" dirty="0" err="1">
                  <a:solidFill>
                    <a:schemeClr val="accent6">
                      <a:lumMod val="75000"/>
                    </a:schemeClr>
                  </a:solidFill>
                </a:rPr>
                <a:t>Luyện</a:t>
              </a:r>
              <a:r>
                <a:rPr lang="en-US" sz="3200" b="1" dirty="0">
                  <a:solidFill>
                    <a:schemeClr val="accent6">
                      <a:lumMod val="75000"/>
                    </a:schemeClr>
                  </a:solidFill>
                </a:rPr>
                <a:t> </a:t>
              </a:r>
              <a:r>
                <a:rPr lang="en-US" sz="3200" b="1" dirty="0" err="1">
                  <a:solidFill>
                    <a:schemeClr val="accent6">
                      <a:lumMod val="75000"/>
                    </a:schemeClr>
                  </a:solidFill>
                </a:rPr>
                <a:t>đọc</a:t>
              </a:r>
              <a:r>
                <a:rPr lang="en-US" sz="3200" b="1" dirty="0">
                  <a:solidFill>
                    <a:schemeClr val="accent6">
                      <a:lumMod val="75000"/>
                    </a:schemeClr>
                  </a:solidFill>
                </a:rPr>
                <a:t> </a:t>
              </a:r>
              <a:r>
                <a:rPr lang="en-US" sz="3200" b="1" dirty="0" err="1">
                  <a:solidFill>
                    <a:schemeClr val="accent6">
                      <a:lumMod val="75000"/>
                    </a:schemeClr>
                  </a:solidFill>
                </a:rPr>
                <a:t>nối</a:t>
              </a:r>
              <a:r>
                <a:rPr lang="en-US" sz="3200" b="1" dirty="0">
                  <a:solidFill>
                    <a:schemeClr val="accent6">
                      <a:lumMod val="75000"/>
                    </a:schemeClr>
                  </a:solidFill>
                </a:rPr>
                <a:t> </a:t>
              </a:r>
              <a:r>
                <a:rPr lang="en-US" sz="3200" b="1" dirty="0" err="1">
                  <a:solidFill>
                    <a:schemeClr val="accent6">
                      <a:lumMod val="75000"/>
                    </a:schemeClr>
                  </a:solidFill>
                </a:rPr>
                <a:t>tiếp</a:t>
              </a:r>
              <a:r>
                <a:rPr lang="en-US" sz="3200" b="1" dirty="0">
                  <a:solidFill>
                    <a:schemeClr val="accent6">
                      <a:lumMod val="75000"/>
                    </a:schemeClr>
                  </a:solidFill>
                </a:rPr>
                <a:t> </a:t>
              </a:r>
              <a:r>
                <a:rPr lang="en-US" sz="3200" b="1" dirty="0" err="1">
                  <a:solidFill>
                    <a:schemeClr val="accent6">
                      <a:lumMod val="75000"/>
                    </a:schemeClr>
                  </a:solidFill>
                </a:rPr>
                <a:t>câu</a:t>
              </a:r>
              <a:endParaRPr lang="en-US" sz="3200" b="1" dirty="0">
                <a:solidFill>
                  <a:schemeClr val="accent6">
                    <a:lumMod val="75000"/>
                  </a:schemeClr>
                </a:solidFill>
              </a:endParaRPr>
            </a:p>
          </p:txBody>
        </p:sp>
      </p:grpSp>
    </p:spTree>
    <p:extLst>
      <p:ext uri="{BB962C8B-B14F-4D97-AF65-F5344CB8AC3E}">
        <p14:creationId xmlns:p14="http://schemas.microsoft.com/office/powerpoint/2010/main" val="1014201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7F2C3A4-7994-454A-B877-4E91DB80D79A}"/>
              </a:ext>
            </a:extLst>
          </p:cNvPr>
          <p:cNvGrpSpPr/>
          <p:nvPr/>
        </p:nvGrpSpPr>
        <p:grpSpPr>
          <a:xfrm>
            <a:off x="4675900" y="2753014"/>
            <a:ext cx="2840200" cy="2840200"/>
            <a:chOff x="1343659" y="3169033"/>
            <a:chExt cx="2840200" cy="2840200"/>
          </a:xfrm>
        </p:grpSpPr>
        <p:sp>
          <p:nvSpPr>
            <p:cNvPr id="5" name="Oval 4">
              <a:extLst>
                <a:ext uri="{FF2B5EF4-FFF2-40B4-BE49-F238E27FC236}">
                  <a16:creationId xmlns:a16="http://schemas.microsoft.com/office/drawing/2014/main" id="{F1A93CBA-027C-491C-BEDB-6E75FD6C7DD5}"/>
                </a:ext>
              </a:extLst>
            </p:cNvPr>
            <p:cNvSpPr/>
            <p:nvPr/>
          </p:nvSpPr>
          <p:spPr>
            <a:xfrm>
              <a:off x="1343659" y="3169033"/>
              <a:ext cx="2840200" cy="2840200"/>
            </a:xfrm>
            <a:prstGeom prst="ellipse">
              <a:avLst/>
            </a:prstGeom>
            <a:solidFill>
              <a:schemeClr val="bg1"/>
            </a:solidFill>
            <a:ln>
              <a:solidFill>
                <a:schemeClr val="accent6">
                  <a:lumMod val="75000"/>
                </a:schemeClr>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Hình ảnh Cây Giống PNG, Vector, PSD, và biểu tượng để tải về miễn phí |  pngtree">
              <a:extLst>
                <a:ext uri="{FF2B5EF4-FFF2-40B4-BE49-F238E27FC236}">
                  <a16:creationId xmlns:a16="http://schemas.microsoft.com/office/drawing/2014/main" id="{13294D15-D07D-4528-A49B-BF1D4A13FFA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00" b="96944" l="10000" r="90000">
                          <a14:foregroundMark x1="37778" y1="13611" x2="38611" y2="11111"/>
                          <a14:foregroundMark x1="38611" y1="10556" x2="37222" y2="7500"/>
                          <a14:foregroundMark x1="36389" y1="9167" x2="38056" y2="2500"/>
                          <a14:foregroundMark x1="56667" y1="86944" x2="56667" y2="92778"/>
                          <a14:foregroundMark x1="37778" y1="48056" x2="37778" y2="48056"/>
                          <a14:foregroundMark x1="37500" y1="49722" x2="37500" y2="49722"/>
                          <a14:foregroundMark x1="55000" y1="96944" x2="55000" y2="96944"/>
                          <a14:foregroundMark x1="47778" y1="75556" x2="56944" y2="92222"/>
                          <a14:backgroundMark x1="36389" y1="46944" x2="36389" y2="46944"/>
                          <a14:backgroundMark x1="36513" y1="48056" x2="36667" y2="49444"/>
                          <a14:backgroundMark x1="36389" y1="46944" x2="36513" y2="48056"/>
                          <a14:backgroundMark x1="36667" y1="49722" x2="36667" y2="50833"/>
                          <a14:backgroundMark x1="35000" y1="42500" x2="35833" y2="45833"/>
                          <a14:backgroundMark x1="33056" y1="35278" x2="33889" y2="36667"/>
                          <a14:backgroundMark x1="33611" y1="37778" x2="33611" y2="37778"/>
                          <a14:backgroundMark x1="36389" y1="51389" x2="36389" y2="51389"/>
                          <a14:backgroundMark x1="34722" y1="41389" x2="34722" y2="41389"/>
                          <a14:backgroundMark x1="38611" y1="48611" x2="38611" y2="48611"/>
                          <a14:backgroundMark x1="38333" y1="49167" x2="38333" y2="49167"/>
                        </a14:backgroundRemoval>
                      </a14:imgEffect>
                    </a14:imgLayer>
                  </a14:imgProps>
                </a:ext>
                <a:ext uri="{28A0092B-C50C-407E-A947-70E740481C1C}">
                  <a14:useLocalDpi xmlns:a14="http://schemas.microsoft.com/office/drawing/2010/main" val="0"/>
                </a:ext>
              </a:extLst>
            </a:blip>
            <a:srcRect/>
            <a:stretch>
              <a:fillRect/>
            </a:stretch>
          </p:blipFill>
          <p:spPr bwMode="auto">
            <a:xfrm>
              <a:off x="1557123" y="3299016"/>
              <a:ext cx="2580233" cy="258023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descr="A picture containing plant, vector graphics&#10;&#10;Description automatically generated">
            <a:extLst>
              <a:ext uri="{FF2B5EF4-FFF2-40B4-BE49-F238E27FC236}">
                <a16:creationId xmlns:a16="http://schemas.microsoft.com/office/drawing/2014/main" id="{E4703C66-ADE7-47D7-B273-758162C8B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99035" y="5296722"/>
            <a:ext cx="1992526" cy="1561278"/>
          </a:xfrm>
          <a:prstGeom prst="rect">
            <a:avLst/>
          </a:prstGeom>
        </p:spPr>
      </p:pic>
      <p:pic>
        <p:nvPicPr>
          <p:cNvPr id="8" name="Picture 7" descr="A picture containing plant, vector graphics&#10;&#10;Description automatically generated">
            <a:extLst>
              <a:ext uri="{FF2B5EF4-FFF2-40B4-BE49-F238E27FC236}">
                <a16:creationId xmlns:a16="http://schemas.microsoft.com/office/drawing/2014/main" id="{96639988-DE63-4592-B0FB-010354FB8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19624" y="5275282"/>
            <a:ext cx="1992526" cy="1561278"/>
          </a:xfrm>
          <a:prstGeom prst="rect">
            <a:avLst/>
          </a:prstGeom>
        </p:spPr>
      </p:pic>
      <p:sp>
        <p:nvSpPr>
          <p:cNvPr id="10" name="Speech Bubble: Rectangle with Corners Rounded 9">
            <a:extLst>
              <a:ext uri="{FF2B5EF4-FFF2-40B4-BE49-F238E27FC236}">
                <a16:creationId xmlns:a16="http://schemas.microsoft.com/office/drawing/2014/main" id="{46A0D6FC-DE4F-4B8E-B2C4-1DB7C3ED0418}"/>
              </a:ext>
            </a:extLst>
          </p:cNvPr>
          <p:cNvSpPr/>
          <p:nvPr/>
        </p:nvSpPr>
        <p:spPr>
          <a:xfrm>
            <a:off x="4076866" y="746853"/>
            <a:ext cx="4038267" cy="1295833"/>
          </a:xfrm>
          <a:prstGeom prst="wedgeRoundRectCallout">
            <a:avLst>
              <a:gd name="adj1" fmla="val -44419"/>
              <a:gd name="adj2" fmla="val -28705"/>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70AD47">
                    <a:lumMod val="50000"/>
                  </a:srgbClr>
                </a:solidFill>
                <a:effectLst/>
                <a:uLnTx/>
                <a:uFillTx/>
                <a:latin typeface="Calibri" panose="020F0502020204030204"/>
                <a:ea typeface="+mn-ea"/>
                <a:cs typeface="+mn-cs"/>
              </a:rPr>
              <a:t>chọn giống</a:t>
            </a:r>
            <a:endParaRPr kumimoji="0" lang="en-US" sz="6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078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B27527B-1A3B-47D3-87C8-1E64BDC9A65C}"/>
              </a:ext>
            </a:extLst>
          </p:cNvPr>
          <p:cNvSpPr/>
          <p:nvPr/>
        </p:nvSpPr>
        <p:spPr>
          <a:xfrm>
            <a:off x="435057" y="197346"/>
            <a:ext cx="11296913" cy="6463307"/>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CF26593-F221-43E2-BAD1-AF08DF6BADDA}"/>
              </a:ext>
            </a:extLst>
          </p:cNvPr>
          <p:cNvSpPr txBox="1"/>
          <p:nvPr/>
        </p:nvSpPr>
        <p:spPr>
          <a:xfrm>
            <a:off x="460030" y="950844"/>
            <a:ext cx="10730484" cy="5262979"/>
          </a:xfrm>
          <a:prstGeom prst="rect">
            <a:avLst/>
          </a:prstGeom>
          <a:noFill/>
        </p:spPr>
        <p:txBody>
          <a:bodyPr wrap="square">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64D"/>
                </a:solidFill>
                <a:effectLst/>
                <a:uLnTx/>
                <a:uFillTx/>
                <a:latin typeface="Calibri" panose="020F0502020204030204"/>
                <a:ea typeface="+mn-ea"/>
                <a:cs typeface="+mn-cs"/>
              </a:rPr>
              <a:t>	</a:t>
            </a:r>
            <a:r>
              <a:rPr kumimoji="0" lang="vi-VN" sz="2800" b="0" i="0" u="none" strike="noStrike" kern="1200" cap="none" spc="0" normalizeH="0" baseline="0" noProof="0">
                <a:ln>
                  <a:noFill/>
                </a:ln>
                <a:solidFill>
                  <a:srgbClr val="00264D"/>
                </a:solidFill>
                <a:effectLst/>
                <a:uLnTx/>
                <a:uFillTx/>
                <a:latin typeface="Arial" panose="020B0604020202020204" pitchFamily="34" charset="0"/>
                <a:ea typeface="+mn-ea"/>
                <a:cs typeface="+mn-cs"/>
              </a:rPr>
              <a:t>Quanh nhà ông bà ngoại là vườn dừa, là những bờ đất trồng dừa có mương nước hai bên. Vườn dừa rất mát vì tàu dừa che hết nắng, vì có gió thổi vào. Và mát vì có những trái dừa cho nước rất trong, cho cái dừa mỏng mỏng mềm mềm vừa đưa vào miệng đã muốn tan ra mát rượi. Vườn dừa là chỗ mấy đứa con trai, con gái trong xóm ra chơi nhảy dây, đánh đáo, đánh đũa.</a:t>
            </a:r>
            <a:endParaRPr kumimoji="0" lang="en-US" sz="2800" b="0" i="0" u="none" strike="noStrike" kern="1200" cap="none" spc="0" normalizeH="0" baseline="0" noProof="0">
              <a:ln>
                <a:noFill/>
              </a:ln>
              <a:solidFill>
                <a:srgbClr val="00264D"/>
              </a:solidFill>
              <a:effectLst/>
              <a:uLnTx/>
              <a:uFillTx/>
              <a:latin typeface="Calibri" panose="020F0502020204030204"/>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Vườn dừa đã gắn bó với ông từ thời thơ bé đến tận bây giờ tuổi đã bảy mươi. Nhà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ợp lá dừa, thân dừa làm cầu bắc qua rạch, vật dụng xài trong nhà phần lớn làm từ cây dừa. Cây dừa là cuộc sống của ông ngoại, của người dân miệt này.</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Theo Diệp Hồng Phương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A6C2B52-537C-4641-8EA5-D7BCE78A566E}"/>
              </a:ext>
            </a:extLst>
          </p:cNvPr>
          <p:cNvSpPr txBox="1"/>
          <p:nvPr/>
        </p:nvSpPr>
        <p:spPr>
          <a:xfrm>
            <a:off x="3043573" y="431927"/>
            <a:ext cx="10730484" cy="523220"/>
          </a:xfrm>
          <a:prstGeom prst="rect">
            <a:avLst/>
          </a:prstGeom>
          <a:noFill/>
        </p:spPr>
        <p:txBody>
          <a:bodyPr wrap="square">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F0"/>
                </a:solidFill>
                <a:effectLst/>
                <a:uLnTx/>
                <a:uFillTx/>
                <a:latin typeface="Arial" panose="020B0604020202020204" pitchFamily="34" charset="0"/>
                <a:ea typeface="+mn-ea"/>
                <a:cs typeface="+mn-cs"/>
              </a:rPr>
              <a:t>VƯỜN DỪA CỦA NGOẠI</a:t>
            </a:r>
          </a:p>
        </p:txBody>
      </p:sp>
      <p:grpSp>
        <p:nvGrpSpPr>
          <p:cNvPr id="20" name="Group 19">
            <a:extLst>
              <a:ext uri="{FF2B5EF4-FFF2-40B4-BE49-F238E27FC236}">
                <a16:creationId xmlns:a16="http://schemas.microsoft.com/office/drawing/2014/main" id="{4CDED54A-8562-415E-8480-47759FB4207E}"/>
              </a:ext>
            </a:extLst>
          </p:cNvPr>
          <p:cNvGrpSpPr/>
          <p:nvPr/>
        </p:nvGrpSpPr>
        <p:grpSpPr>
          <a:xfrm>
            <a:off x="4023021" y="5914112"/>
            <a:ext cx="2460171" cy="925618"/>
            <a:chOff x="457200" y="387965"/>
            <a:chExt cx="4876800" cy="1352550"/>
          </a:xfrm>
        </p:grpSpPr>
        <p:grpSp>
          <p:nvGrpSpPr>
            <p:cNvPr id="21" name="Group 20">
              <a:extLst>
                <a:ext uri="{FF2B5EF4-FFF2-40B4-BE49-F238E27FC236}">
                  <a16:creationId xmlns:a16="http://schemas.microsoft.com/office/drawing/2014/main" id="{6720174B-7F65-4C9F-8BFB-FD971CB57B80}"/>
                </a:ext>
              </a:extLst>
            </p:cNvPr>
            <p:cNvGrpSpPr/>
            <p:nvPr/>
          </p:nvGrpSpPr>
          <p:grpSpPr>
            <a:xfrm>
              <a:off x="457200" y="387965"/>
              <a:ext cx="4876800" cy="1352550"/>
              <a:chOff x="1790700" y="571500"/>
              <a:chExt cx="3733800" cy="1371600"/>
            </a:xfrm>
          </p:grpSpPr>
          <p:sp>
            <p:nvSpPr>
              <p:cNvPr id="24" name="Rectangle: Rounded Corners 23">
                <a:extLst>
                  <a:ext uri="{FF2B5EF4-FFF2-40B4-BE49-F238E27FC236}">
                    <a16:creationId xmlns:a16="http://schemas.microsoft.com/office/drawing/2014/main" id="{8D808FA9-EDEE-498E-96CD-BE26EA6039B2}"/>
                  </a:ext>
                </a:extLst>
              </p:cNvPr>
              <p:cNvSpPr/>
              <p:nvPr/>
            </p:nvSpPr>
            <p:spPr>
              <a:xfrm>
                <a:off x="1943100" y="742950"/>
                <a:ext cx="358140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C4E0E4DC-A7BA-4A07-AA43-8F0BADC926A9}"/>
                  </a:ext>
                </a:extLst>
              </p:cNvPr>
              <p:cNvSpPr/>
              <p:nvPr/>
            </p:nvSpPr>
            <p:spPr>
              <a:xfrm>
                <a:off x="1790700" y="571500"/>
                <a:ext cx="3581400"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BE153969-3C5A-4563-92EE-B09DA132BB4C}"/>
                </a:ext>
              </a:extLst>
            </p:cNvPr>
            <p:cNvSpPr txBox="1"/>
            <p:nvPr/>
          </p:nvSpPr>
          <p:spPr>
            <a:xfrm>
              <a:off x="656252" y="610479"/>
              <a:ext cx="4677748" cy="8903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70AD47">
                      <a:lumMod val="75000"/>
                    </a:srgbClr>
                  </a:solidFill>
                  <a:latin typeface="Calibri" panose="020F0502020204030204"/>
                </a:rPr>
                <a:t>Chia đoạn</a:t>
              </a:r>
              <a:endParaRPr kumimoji="0" lang="en-US" sz="3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cxnSp>
        <p:nvCxnSpPr>
          <p:cNvPr id="10" name="Straight Connector 9">
            <a:extLst>
              <a:ext uri="{FF2B5EF4-FFF2-40B4-BE49-F238E27FC236}">
                <a16:creationId xmlns:a16="http://schemas.microsoft.com/office/drawing/2014/main" id="{E513D5ED-82BA-4297-A076-EED0D44C4AA0}"/>
              </a:ext>
            </a:extLst>
          </p:cNvPr>
          <p:cNvCxnSpPr/>
          <p:nvPr/>
        </p:nvCxnSpPr>
        <p:spPr>
          <a:xfrm flipV="1">
            <a:off x="1889334" y="3551655"/>
            <a:ext cx="79915" cy="492841"/>
          </a:xfrm>
          <a:prstGeom prst="line">
            <a:avLst/>
          </a:prstGeom>
          <a:noFill/>
          <a:ln w="28575" cap="flat" cmpd="sng" algn="ctr">
            <a:solidFill>
              <a:srgbClr val="FF0000"/>
            </a:solidFill>
            <a:prstDash val="solid"/>
          </a:ln>
          <a:effectLst/>
        </p:spPr>
      </p:cxnSp>
      <p:sp>
        <p:nvSpPr>
          <p:cNvPr id="11" name="Oval 10">
            <a:extLst>
              <a:ext uri="{FF2B5EF4-FFF2-40B4-BE49-F238E27FC236}">
                <a16:creationId xmlns:a16="http://schemas.microsoft.com/office/drawing/2014/main" id="{458B3475-E209-4D04-992F-E57FA4BA9984}"/>
              </a:ext>
            </a:extLst>
          </p:cNvPr>
          <p:cNvSpPr/>
          <p:nvPr/>
        </p:nvSpPr>
        <p:spPr>
          <a:xfrm>
            <a:off x="755420" y="861767"/>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rPr>
              <a:t>1</a:t>
            </a:r>
          </a:p>
        </p:txBody>
      </p:sp>
      <p:sp>
        <p:nvSpPr>
          <p:cNvPr id="13" name="Oval 12">
            <a:extLst>
              <a:ext uri="{FF2B5EF4-FFF2-40B4-BE49-F238E27FC236}">
                <a16:creationId xmlns:a16="http://schemas.microsoft.com/office/drawing/2014/main" id="{1297260F-1D23-4635-A38B-0781E2D27E96}"/>
              </a:ext>
            </a:extLst>
          </p:cNvPr>
          <p:cNvSpPr/>
          <p:nvPr/>
        </p:nvSpPr>
        <p:spPr>
          <a:xfrm>
            <a:off x="907520" y="3986440"/>
            <a:ext cx="534325" cy="527050"/>
          </a:xfrm>
          <a:prstGeom prst="ellipse">
            <a:avLst/>
          </a:prstGeom>
          <a:noFill/>
          <a:ln w="25400" cap="flat" cmpd="sng" algn="ctr">
            <a:solidFill>
              <a:srgbClr val="FF0000"/>
            </a:solidFill>
            <a:prstDash val="solid"/>
          </a:ln>
          <a:effectLst/>
        </p:spPr>
        <p:txBody>
          <a:bodyPr rtlCol="0" anchor="ctr"/>
          <a:lstStyle/>
          <a:p>
            <a:pPr algn="ctr" defTabSz="914276">
              <a:defRPr/>
            </a:pPr>
            <a:r>
              <a:rPr lang="en-US" sz="3200" kern="0" dirty="0">
                <a:solidFill>
                  <a:prstClr val="black"/>
                </a:solidFill>
                <a:latin typeface="Arial Rounded MT Bold" pitchFamily="34" charset="0"/>
              </a:rPr>
              <a:t>2</a:t>
            </a:r>
          </a:p>
        </p:txBody>
      </p:sp>
      <p:cxnSp>
        <p:nvCxnSpPr>
          <p:cNvPr id="14" name="Straight Connector 13">
            <a:extLst>
              <a:ext uri="{FF2B5EF4-FFF2-40B4-BE49-F238E27FC236}">
                <a16:creationId xmlns:a16="http://schemas.microsoft.com/office/drawing/2014/main" id="{EF7D0BEB-F640-411F-845C-3276B49E24B3}"/>
              </a:ext>
            </a:extLst>
          </p:cNvPr>
          <p:cNvCxnSpPr/>
          <p:nvPr/>
        </p:nvCxnSpPr>
        <p:spPr>
          <a:xfrm flipV="1">
            <a:off x="9422248" y="5191769"/>
            <a:ext cx="79915" cy="492841"/>
          </a:xfrm>
          <a:prstGeom prst="line">
            <a:avLst/>
          </a:prstGeom>
          <a:noFill/>
          <a:ln w="28575" cap="flat" cmpd="sng" algn="ctr">
            <a:solidFill>
              <a:srgbClr val="FF0000"/>
            </a:solidFill>
            <a:prstDash val="solid"/>
          </a:ln>
          <a:effectLst/>
        </p:spPr>
      </p:cxnSp>
    </p:spTree>
    <p:extLst>
      <p:ext uri="{BB962C8B-B14F-4D97-AF65-F5344CB8AC3E}">
        <p14:creationId xmlns:p14="http://schemas.microsoft.com/office/powerpoint/2010/main" val="3864643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46A0D6FC-DE4F-4B8E-B2C4-1DB7C3ED0418}"/>
              </a:ext>
            </a:extLst>
          </p:cNvPr>
          <p:cNvSpPr/>
          <p:nvPr/>
        </p:nvSpPr>
        <p:spPr>
          <a:xfrm>
            <a:off x="4076866" y="746853"/>
            <a:ext cx="4038267" cy="1295833"/>
          </a:xfrm>
          <a:prstGeom prst="wedgeRoundRectCallout">
            <a:avLst>
              <a:gd name="adj1" fmla="val -44419"/>
              <a:gd name="adj2" fmla="val -28705"/>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70AD47">
                    <a:lumMod val="50000"/>
                  </a:srgbClr>
                </a:solidFill>
                <a:effectLst/>
                <a:uLnTx/>
                <a:uFillTx/>
                <a:latin typeface="Calibri" panose="020F0502020204030204"/>
                <a:ea typeface="+mn-ea"/>
                <a:cs typeface="+mn-cs"/>
              </a:rPr>
              <a:t>trồng</a:t>
            </a:r>
            <a:r>
              <a:rPr kumimoji="0" lang="en-US" sz="6000" b="0" i="0" u="none" strike="noStrike" kern="1200" cap="none" spc="0" normalizeH="0" noProof="0">
                <a:ln>
                  <a:noFill/>
                </a:ln>
                <a:solidFill>
                  <a:srgbClr val="70AD47">
                    <a:lumMod val="50000"/>
                  </a:srgbClr>
                </a:solidFill>
                <a:effectLst/>
                <a:uLnTx/>
                <a:uFillTx/>
                <a:latin typeface="Calibri" panose="020F0502020204030204"/>
                <a:ea typeface="+mn-ea"/>
                <a:cs typeface="+mn-cs"/>
              </a:rPr>
              <a:t> cây</a:t>
            </a:r>
            <a:endParaRPr kumimoji="0" lang="en-US" sz="6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26013E92-9ECC-4611-AB11-A07D6A1653A5}"/>
              </a:ext>
            </a:extLst>
          </p:cNvPr>
          <p:cNvGrpSpPr/>
          <p:nvPr/>
        </p:nvGrpSpPr>
        <p:grpSpPr>
          <a:xfrm>
            <a:off x="4244319" y="2508131"/>
            <a:ext cx="2840200" cy="2840200"/>
            <a:chOff x="1343659" y="3169033"/>
            <a:chExt cx="2840200" cy="2840200"/>
          </a:xfrm>
        </p:grpSpPr>
        <p:sp>
          <p:nvSpPr>
            <p:cNvPr id="11" name="Oval 10">
              <a:extLst>
                <a:ext uri="{FF2B5EF4-FFF2-40B4-BE49-F238E27FC236}">
                  <a16:creationId xmlns:a16="http://schemas.microsoft.com/office/drawing/2014/main" id="{BF44D6FF-43EE-4B34-BED6-6EF65C72A737}"/>
                </a:ext>
              </a:extLst>
            </p:cNvPr>
            <p:cNvSpPr/>
            <p:nvPr/>
          </p:nvSpPr>
          <p:spPr>
            <a:xfrm>
              <a:off x="1343659" y="3169033"/>
              <a:ext cx="2840200" cy="2840200"/>
            </a:xfrm>
            <a:prstGeom prst="ellipse">
              <a:avLst/>
            </a:prstGeom>
            <a:solidFill>
              <a:schemeClr val="bg1"/>
            </a:solidFill>
            <a:ln>
              <a:solidFill>
                <a:schemeClr val="accent6">
                  <a:lumMod val="75000"/>
                </a:schemeClr>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ình ảnh Cây Giống PNG, Vector, PSD, và biểu tượng để tải về miễn phí |  pngtree">
              <a:extLst>
                <a:ext uri="{FF2B5EF4-FFF2-40B4-BE49-F238E27FC236}">
                  <a16:creationId xmlns:a16="http://schemas.microsoft.com/office/drawing/2014/main" id="{FDBC6DE7-5813-4DAC-A2F1-91E30D9E387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00" b="96944" l="10000" r="90000">
                          <a14:foregroundMark x1="37778" y1="13611" x2="38611" y2="11111"/>
                          <a14:foregroundMark x1="38611" y1="10556" x2="37222" y2="7500"/>
                          <a14:foregroundMark x1="36389" y1="9167" x2="38056" y2="2500"/>
                          <a14:foregroundMark x1="56667" y1="86944" x2="56667" y2="92778"/>
                          <a14:foregroundMark x1="37778" y1="48056" x2="37778" y2="48056"/>
                          <a14:foregroundMark x1="37500" y1="49722" x2="37500" y2="49722"/>
                          <a14:foregroundMark x1="55000" y1="96944" x2="55000" y2="96944"/>
                          <a14:foregroundMark x1="47778" y1="75556" x2="56944" y2="92222"/>
                          <a14:backgroundMark x1="36389" y1="46944" x2="36389" y2="46944"/>
                          <a14:backgroundMark x1="36513" y1="48056" x2="36667" y2="49444"/>
                          <a14:backgroundMark x1="36389" y1="46944" x2="36513" y2="48056"/>
                          <a14:backgroundMark x1="36667" y1="49722" x2="36667" y2="50833"/>
                          <a14:backgroundMark x1="35000" y1="42500" x2="35833" y2="45833"/>
                          <a14:backgroundMark x1="33056" y1="35278" x2="33889" y2="36667"/>
                          <a14:backgroundMark x1="33611" y1="37778" x2="33611" y2="37778"/>
                          <a14:backgroundMark x1="36389" y1="51389" x2="36389" y2="51389"/>
                          <a14:backgroundMark x1="34722" y1="41389" x2="34722" y2="41389"/>
                          <a14:backgroundMark x1="38611" y1="48611" x2="38611" y2="48611"/>
                          <a14:backgroundMark x1="38333" y1="49167" x2="38333" y2="49167"/>
                        </a14:backgroundRemoval>
                      </a14:imgEffect>
                    </a14:imgLayer>
                  </a14:imgProps>
                </a:ext>
                <a:ext uri="{28A0092B-C50C-407E-A947-70E740481C1C}">
                  <a14:useLocalDpi xmlns:a14="http://schemas.microsoft.com/office/drawing/2010/main" val="0"/>
                </a:ext>
              </a:extLst>
            </a:blip>
            <a:srcRect/>
            <a:stretch>
              <a:fillRect/>
            </a:stretch>
          </p:blipFill>
          <p:spPr bwMode="auto">
            <a:xfrm>
              <a:off x="1557123" y="3299016"/>
              <a:ext cx="2580233" cy="258023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A picture containing text, vector graphics&#10;&#10;Description automatically generated">
            <a:extLst>
              <a:ext uri="{FF2B5EF4-FFF2-40B4-BE49-F238E27FC236}">
                <a16:creationId xmlns:a16="http://schemas.microsoft.com/office/drawing/2014/main" id="{CB6AAA9F-E2AE-42EC-8021-67657004E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12388" y="2424415"/>
            <a:ext cx="3493434" cy="3744222"/>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559EC0EB-85ED-4080-BF38-8A038818B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304" y="1634559"/>
            <a:ext cx="4709449" cy="5047533"/>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D561AFBF-EE81-4161-ACE4-AC520FADA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9283" y="2633283"/>
            <a:ext cx="3493434" cy="3744222"/>
          </a:xfrm>
          <a:prstGeom prst="rect">
            <a:avLst/>
          </a:prstGeom>
        </p:spPr>
      </p:pic>
      <p:pic>
        <p:nvPicPr>
          <p:cNvPr id="16" name="Picture 15" descr="A picture containing plant, vector graphics&#10;&#10;Description automatically generated">
            <a:extLst>
              <a:ext uri="{FF2B5EF4-FFF2-40B4-BE49-F238E27FC236}">
                <a16:creationId xmlns:a16="http://schemas.microsoft.com/office/drawing/2014/main" id="{878CF5B8-D604-4E3A-8476-F28FE8A93E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62238" y="5296722"/>
            <a:ext cx="1992526" cy="1561278"/>
          </a:xfrm>
          <a:prstGeom prst="rect">
            <a:avLst/>
          </a:prstGeom>
        </p:spPr>
      </p:pic>
      <p:pic>
        <p:nvPicPr>
          <p:cNvPr id="17" name="Picture 16" descr="A picture containing plant, vector graphics&#10;&#10;Description automatically generated">
            <a:extLst>
              <a:ext uri="{FF2B5EF4-FFF2-40B4-BE49-F238E27FC236}">
                <a16:creationId xmlns:a16="http://schemas.microsoft.com/office/drawing/2014/main" id="{C308AEEF-55FC-4F50-AD8B-F0D3DBD39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882827" y="5275282"/>
            <a:ext cx="1992526" cy="1561278"/>
          </a:xfrm>
          <a:prstGeom prst="rect">
            <a:avLst/>
          </a:prstGeom>
        </p:spPr>
      </p:pic>
    </p:spTree>
    <p:extLst>
      <p:ext uri="{BB962C8B-B14F-4D97-AF65-F5344CB8AC3E}">
        <p14:creationId xmlns:p14="http://schemas.microsoft.com/office/powerpoint/2010/main" val="50535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6" presetClass="exit" presetSubtype="32" fill="hold" nodeType="withEffect">
                                  <p:stCondLst>
                                    <p:cond delay="0"/>
                                  </p:stCondLst>
                                  <p:childTnLst>
                                    <p:animEffect transition="out" filter="circle(out)">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B27527B-1A3B-47D3-87C8-1E64BDC9A65C}"/>
              </a:ext>
            </a:extLst>
          </p:cNvPr>
          <p:cNvSpPr/>
          <p:nvPr/>
        </p:nvSpPr>
        <p:spPr>
          <a:xfrm>
            <a:off x="435057" y="197346"/>
            <a:ext cx="11296913" cy="6463307"/>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CF26593-F221-43E2-BAD1-AF08DF6BADDA}"/>
              </a:ext>
            </a:extLst>
          </p:cNvPr>
          <p:cNvSpPr txBox="1"/>
          <p:nvPr/>
        </p:nvSpPr>
        <p:spPr>
          <a:xfrm>
            <a:off x="460030" y="950844"/>
            <a:ext cx="10730484" cy="5262979"/>
          </a:xfrm>
          <a:prstGeom prst="rect">
            <a:avLst/>
          </a:prstGeom>
          <a:noFill/>
        </p:spPr>
        <p:txBody>
          <a:bodyPr wrap="square">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64D"/>
                </a:solidFill>
                <a:effectLst/>
                <a:uLnTx/>
                <a:uFillTx/>
                <a:latin typeface="Calibri" panose="020F0502020204030204"/>
                <a:ea typeface="+mn-ea"/>
                <a:cs typeface="+mn-cs"/>
              </a:rPr>
              <a:t>	</a:t>
            </a:r>
            <a:r>
              <a:rPr kumimoji="0" lang="vi-VN" sz="2800" b="0" i="0" u="none" strike="noStrike" kern="1200" cap="none" spc="0" normalizeH="0" baseline="0" noProof="0">
                <a:ln>
                  <a:noFill/>
                </a:ln>
                <a:solidFill>
                  <a:srgbClr val="00264D"/>
                </a:solidFill>
                <a:effectLst/>
                <a:uLnTx/>
                <a:uFillTx/>
                <a:latin typeface="Arial" panose="020B0604020202020204" pitchFamily="34" charset="0"/>
                <a:ea typeface="+mn-ea"/>
                <a:cs typeface="+mn-cs"/>
              </a:rPr>
              <a:t>Quanh nhà ông bà ngoại là vườn dừa, là những bờ đất trồng dừa có mương nước hai bên. Vườn dừa rất mát vì tàu dừa che hết nắng, vì có gió thổi vào. Và mát vì có những trái dừa cho nước rất trong, cho cái dừa mỏng mỏng mềm mềm vừa đưa vào miệng đã muốn tan ra mát rượi. Vườn dừa là chỗ mấy đứa con trai, con gái trong xóm ra chơi nhảy dây, đánh đáo, đánh đũa.</a:t>
            </a:r>
            <a:endParaRPr kumimoji="0" lang="en-US" sz="2800" b="0" i="0" u="none" strike="noStrike" kern="1200" cap="none" spc="0" normalizeH="0" baseline="0" noProof="0">
              <a:ln>
                <a:noFill/>
              </a:ln>
              <a:solidFill>
                <a:srgbClr val="00264D"/>
              </a:solidFill>
              <a:effectLst/>
              <a:uLnTx/>
              <a:uFillTx/>
              <a:latin typeface="Calibri" panose="020F0502020204030204"/>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Vườn dừa đã gắn bó với ông từ thời thơ bé đến tận bây giờ tuổi đã bảy mươi. Nhà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ợp lá dừa, thân dừa làm cầu bắc qua rạch, vật dụng xài trong nhà phần lớn làm từ cây dừa. Cây dừa là cuộc sống của ông ngoại, của người dân miệt này.</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Theo Diệp Hồng Phương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A6C2B52-537C-4641-8EA5-D7BCE78A566E}"/>
              </a:ext>
            </a:extLst>
          </p:cNvPr>
          <p:cNvSpPr txBox="1"/>
          <p:nvPr/>
        </p:nvSpPr>
        <p:spPr>
          <a:xfrm>
            <a:off x="3043573" y="431927"/>
            <a:ext cx="10730484" cy="523220"/>
          </a:xfrm>
          <a:prstGeom prst="rect">
            <a:avLst/>
          </a:prstGeom>
          <a:noFill/>
        </p:spPr>
        <p:txBody>
          <a:bodyPr wrap="square">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F0"/>
                </a:solidFill>
                <a:effectLst/>
                <a:uLnTx/>
                <a:uFillTx/>
                <a:latin typeface="Arial" panose="020B0604020202020204" pitchFamily="34" charset="0"/>
                <a:ea typeface="+mn-ea"/>
                <a:cs typeface="+mn-cs"/>
              </a:rPr>
              <a:t>VƯỜN DỪA CỦA NGOẠI</a:t>
            </a:r>
          </a:p>
        </p:txBody>
      </p:sp>
      <p:grpSp>
        <p:nvGrpSpPr>
          <p:cNvPr id="20" name="Group 19">
            <a:extLst>
              <a:ext uri="{FF2B5EF4-FFF2-40B4-BE49-F238E27FC236}">
                <a16:creationId xmlns:a16="http://schemas.microsoft.com/office/drawing/2014/main" id="{4CDED54A-8562-415E-8480-47759FB4207E}"/>
              </a:ext>
            </a:extLst>
          </p:cNvPr>
          <p:cNvGrpSpPr/>
          <p:nvPr/>
        </p:nvGrpSpPr>
        <p:grpSpPr>
          <a:xfrm>
            <a:off x="4023021" y="5914112"/>
            <a:ext cx="2560586" cy="925618"/>
            <a:chOff x="457200" y="387965"/>
            <a:chExt cx="5075853" cy="1352550"/>
          </a:xfrm>
        </p:grpSpPr>
        <p:grpSp>
          <p:nvGrpSpPr>
            <p:cNvPr id="21" name="Group 20">
              <a:extLst>
                <a:ext uri="{FF2B5EF4-FFF2-40B4-BE49-F238E27FC236}">
                  <a16:creationId xmlns:a16="http://schemas.microsoft.com/office/drawing/2014/main" id="{6720174B-7F65-4C9F-8BFB-FD971CB57B80}"/>
                </a:ext>
              </a:extLst>
            </p:cNvPr>
            <p:cNvGrpSpPr/>
            <p:nvPr/>
          </p:nvGrpSpPr>
          <p:grpSpPr>
            <a:xfrm>
              <a:off x="457200" y="387965"/>
              <a:ext cx="4876800" cy="1352550"/>
              <a:chOff x="1790700" y="571500"/>
              <a:chExt cx="3733800" cy="1371600"/>
            </a:xfrm>
          </p:grpSpPr>
          <p:sp>
            <p:nvSpPr>
              <p:cNvPr id="24" name="Rectangle: Rounded Corners 23">
                <a:extLst>
                  <a:ext uri="{FF2B5EF4-FFF2-40B4-BE49-F238E27FC236}">
                    <a16:creationId xmlns:a16="http://schemas.microsoft.com/office/drawing/2014/main" id="{8D808FA9-EDEE-498E-96CD-BE26EA6039B2}"/>
                  </a:ext>
                </a:extLst>
              </p:cNvPr>
              <p:cNvSpPr/>
              <p:nvPr/>
            </p:nvSpPr>
            <p:spPr>
              <a:xfrm>
                <a:off x="1943100" y="742950"/>
                <a:ext cx="358140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C4E0E4DC-A7BA-4A07-AA43-8F0BADC926A9}"/>
                  </a:ext>
                </a:extLst>
              </p:cNvPr>
              <p:cNvSpPr/>
              <p:nvPr/>
            </p:nvSpPr>
            <p:spPr>
              <a:xfrm>
                <a:off x="1790700" y="571500"/>
                <a:ext cx="3581400"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BE153969-3C5A-4563-92EE-B09DA132BB4C}"/>
                </a:ext>
              </a:extLst>
            </p:cNvPr>
            <p:cNvSpPr txBox="1"/>
            <p:nvPr/>
          </p:nvSpPr>
          <p:spPr>
            <a:xfrm>
              <a:off x="855306" y="624344"/>
              <a:ext cx="4677747" cy="8544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Đọc từ khó</a:t>
              </a:r>
              <a:endParaRPr kumimoji="0" lang="en-US" sz="3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684590B3-AB7D-4B95-93CB-B4F4092105B4}"/>
              </a:ext>
            </a:extLst>
          </p:cNvPr>
          <p:cNvSpPr txBox="1"/>
          <p:nvPr/>
        </p:nvSpPr>
        <p:spPr>
          <a:xfrm>
            <a:off x="1680972" y="1388979"/>
            <a:ext cx="2179829" cy="523220"/>
          </a:xfrm>
          <a:prstGeom prst="rect">
            <a:avLst/>
          </a:prstGeom>
          <a:noFill/>
        </p:spPr>
        <p:txBody>
          <a:bodyPr wrap="square">
            <a:spAutoFit/>
          </a:bodyPr>
          <a:lstStyle/>
          <a:p>
            <a:pPr marL="457200" marR="0" lvl="1"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mương</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9C8FD8C-CB7D-4928-A3FB-9C3074930923}"/>
              </a:ext>
            </a:extLst>
          </p:cNvPr>
          <p:cNvSpPr txBox="1"/>
          <p:nvPr/>
        </p:nvSpPr>
        <p:spPr>
          <a:xfrm>
            <a:off x="6310207" y="3106651"/>
            <a:ext cx="2179829" cy="523220"/>
          </a:xfrm>
          <a:prstGeom prst="rect">
            <a:avLst/>
          </a:prstGeom>
          <a:noFill/>
        </p:spPr>
        <p:txBody>
          <a:bodyPr wrap="square">
            <a:spAutoFit/>
          </a:bodyPr>
          <a:lstStyle/>
          <a:p>
            <a:pPr marL="457200" marR="0" lvl="1" indent="0"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Arial" panose="020B0604020202020204" pitchFamily="34" charset="0"/>
              </a:rPr>
              <a:t>nhảy dây</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80C1E4C-9780-412B-A946-D496FDFF617D}"/>
              </a:ext>
            </a:extLst>
          </p:cNvPr>
          <p:cNvSpPr txBox="1"/>
          <p:nvPr/>
        </p:nvSpPr>
        <p:spPr>
          <a:xfrm>
            <a:off x="1724514" y="4375479"/>
            <a:ext cx="2179829" cy="523220"/>
          </a:xfrm>
          <a:prstGeom prst="rect">
            <a:avLst/>
          </a:prstGeom>
          <a:noFill/>
        </p:spPr>
        <p:txBody>
          <a:bodyPr wrap="square">
            <a:spAutoFit/>
          </a:bodyPr>
          <a:lstStyle/>
          <a:p>
            <a:pPr marL="457200" marR="0" lvl="1" indent="0"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Arial" panose="020B0604020202020204" pitchFamily="34" charset="0"/>
              </a:rPr>
              <a:t>bảy mươi</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C3CBE4C-3130-4645-B2AE-B098200D8E21}"/>
              </a:ext>
            </a:extLst>
          </p:cNvPr>
          <p:cNvSpPr txBox="1"/>
          <p:nvPr/>
        </p:nvSpPr>
        <p:spPr>
          <a:xfrm>
            <a:off x="449571" y="4809311"/>
            <a:ext cx="2179829" cy="523220"/>
          </a:xfrm>
          <a:prstGeom prst="rect">
            <a:avLst/>
          </a:prstGeom>
          <a:noFill/>
        </p:spPr>
        <p:txBody>
          <a:bodyPr wrap="square">
            <a:spAutoFit/>
          </a:bodyPr>
          <a:lstStyle/>
          <a:p>
            <a:pPr marL="457200" marR="0" lvl="1" indent="0"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Arial" panose="020B0604020202020204" pitchFamily="34" charset="0"/>
              </a:rPr>
              <a:t>rạch</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786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BD1C1A-33E1-45DF-AB80-E4A066242DBD}"/>
              </a:ext>
            </a:extLst>
          </p:cNvPr>
          <p:cNvSpPr/>
          <p:nvPr/>
        </p:nvSpPr>
        <p:spPr>
          <a:xfrm>
            <a:off x="217714" y="170542"/>
            <a:ext cx="11756571" cy="6516915"/>
          </a:xfrm>
          <a:prstGeom prst="rect">
            <a:avLst/>
          </a:prstGeom>
          <a:solidFill>
            <a:sysClr val="window" lastClr="FFFFFF">
              <a:alpha val="89000"/>
            </a:sysClr>
          </a:solidFill>
          <a:ln w="38100" cap="flat" cmpd="sng" algn="ctr">
            <a:solidFill>
              <a:srgbClr val="FFC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E61E9FFF-1BEB-4B22-BA38-933B6AF52249}"/>
              </a:ext>
            </a:extLst>
          </p:cNvPr>
          <p:cNvGrpSpPr/>
          <p:nvPr/>
        </p:nvGrpSpPr>
        <p:grpSpPr>
          <a:xfrm>
            <a:off x="3242458" y="416815"/>
            <a:ext cx="5059713" cy="1173422"/>
            <a:chOff x="3568352" y="2594608"/>
            <a:chExt cx="5760641" cy="1195255"/>
          </a:xfrm>
        </p:grpSpPr>
        <p:sp>
          <p:nvSpPr>
            <p:cNvPr id="4" name="Wave 3">
              <a:extLst>
                <a:ext uri="{FF2B5EF4-FFF2-40B4-BE49-F238E27FC236}">
                  <a16:creationId xmlns:a16="http://schemas.microsoft.com/office/drawing/2014/main" id="{0FF0010C-C6E0-434A-9F6F-A029D2307BB9}"/>
                </a:ext>
              </a:extLst>
            </p:cNvPr>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684007">
                <a:defRPr/>
              </a:pPr>
              <a:endParaRPr lang="en-US" sz="1425" kern="0">
                <a:solidFill>
                  <a:prstClr val="white"/>
                </a:solidFill>
                <a:latin typeface="Arial" panose="020B0604020202020204" pitchFamily="34" charset="0"/>
                <a:cs typeface="Arial" panose="020B0604020202020204" pitchFamily="34" charset="0"/>
              </a:endParaRPr>
            </a:p>
          </p:txBody>
        </p:sp>
        <p:sp>
          <p:nvSpPr>
            <p:cNvPr id="5" name="文本框 6">
              <a:extLst>
                <a:ext uri="{FF2B5EF4-FFF2-40B4-BE49-F238E27FC236}">
                  <a16:creationId xmlns:a16="http://schemas.microsoft.com/office/drawing/2014/main" id="{2FA31221-DACA-4D31-8878-0E992FECBC7D}"/>
                </a:ext>
              </a:extLst>
            </p:cNvPr>
            <p:cNvSpPr txBox="1">
              <a:spLocks noChangeArrowheads="1"/>
            </p:cNvSpPr>
            <p:nvPr/>
          </p:nvSpPr>
          <p:spPr bwMode="auto">
            <a:xfrm>
              <a:off x="4699006" y="2970892"/>
              <a:ext cx="3948358" cy="52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363123" fontAlgn="base">
                <a:spcBef>
                  <a:spcPct val="0"/>
                </a:spcBef>
                <a:spcAft>
                  <a:spcPct val="0"/>
                </a:spcAft>
                <a:defRPr/>
              </a:pPr>
              <a:r>
                <a:rPr lang="en-US" altLang="zh-CN" sz="3200" b="1" kern="0">
                  <a:solidFill>
                    <a:prstClr val="black"/>
                  </a:solidFill>
                  <a:latin typeface="Arial" panose="020B0604020202020204" pitchFamily="34" charset="0"/>
                  <a:ea typeface="华康海报体W12(P)" panose="040B0C00000000000000" pitchFamily="82" charset="-122"/>
                  <a:cs typeface="Arial" panose="020B0604020202020204" pitchFamily="34" charset="0"/>
                </a:rPr>
                <a:t>Cách ngắt nghỉ hơi</a:t>
              </a:r>
              <a:endParaRPr lang="zh-CN" altLang="en-US" sz="3200" b="1" kern="0" dirty="0">
                <a:solidFill>
                  <a:prstClr val="black"/>
                </a:solidFill>
                <a:latin typeface="Arial" panose="020B0604020202020204" pitchFamily="34" charset="0"/>
                <a:ea typeface="华康海报体W12(P)" panose="040B0C00000000000000" pitchFamily="82" charset="-122"/>
                <a:cs typeface="Arial" panose="020B0604020202020204" pitchFamily="34" charset="0"/>
              </a:endParaRPr>
            </a:p>
          </p:txBody>
        </p:sp>
      </p:grpSp>
      <p:sp>
        <p:nvSpPr>
          <p:cNvPr id="6" name="TextBox 5">
            <a:extLst>
              <a:ext uri="{FF2B5EF4-FFF2-40B4-BE49-F238E27FC236}">
                <a16:creationId xmlns:a16="http://schemas.microsoft.com/office/drawing/2014/main" id="{8D29CC9B-3CB7-479A-9EDA-DE6860DB00DA}"/>
              </a:ext>
            </a:extLst>
          </p:cNvPr>
          <p:cNvSpPr txBox="1"/>
          <p:nvPr/>
        </p:nvSpPr>
        <p:spPr>
          <a:xfrm>
            <a:off x="775851" y="1931556"/>
            <a:ext cx="10986657" cy="1569660"/>
          </a:xfrm>
          <a:prstGeom prst="rect">
            <a:avLst/>
          </a:prstGeom>
          <a:noFill/>
        </p:spPr>
        <p:txBody>
          <a:bodyPr wrap="square" rtlCol="0">
            <a:spAutoFit/>
          </a:bodyPr>
          <a:lstStyle/>
          <a:p>
            <a:pPr algn="just"/>
            <a:r>
              <a:rPr lang="en-US" sz="3200">
                <a:latin typeface="Arial" panose="020B0604020202020204" pitchFamily="34" charset="0"/>
                <a:cs typeface="Arial" panose="020B0604020202020204" pitchFamily="34" charset="0"/>
              </a:rPr>
              <a:t>   </a:t>
            </a:r>
            <a:r>
              <a:rPr lang="vi-VN" sz="3200">
                <a:latin typeface="Arial" panose="020B0604020202020204" pitchFamily="34" charset="0"/>
                <a:cs typeface="Arial" panose="020B0604020202020204" pitchFamily="34" charset="0"/>
              </a:rPr>
              <a:t>Và mát vì có những trái dừa cho nước rất trong,</a:t>
            </a:r>
            <a:r>
              <a:rPr lang="en-US" sz="3200">
                <a:latin typeface="Arial" panose="020B0604020202020204" pitchFamily="34" charset="0"/>
                <a:cs typeface="Arial" panose="020B0604020202020204" pitchFamily="34" charset="0"/>
              </a:rPr>
              <a:t> </a:t>
            </a:r>
            <a:r>
              <a:rPr lang="vi-VN" sz="3200">
                <a:latin typeface="Arial" panose="020B0604020202020204" pitchFamily="34" charset="0"/>
                <a:cs typeface="Arial" panose="020B0604020202020204" pitchFamily="34" charset="0"/>
              </a:rPr>
              <a:t>cho cái dừa mỏng mỏng</a:t>
            </a:r>
            <a:r>
              <a:rPr lang="en-US" sz="3200">
                <a:latin typeface="Arial" panose="020B0604020202020204" pitchFamily="34" charset="0"/>
                <a:cs typeface="Arial" panose="020B0604020202020204" pitchFamily="34" charset="0"/>
              </a:rPr>
              <a:t> </a:t>
            </a:r>
            <a:r>
              <a:rPr lang="vi-VN" sz="3200">
                <a:latin typeface="Arial" panose="020B0604020202020204" pitchFamily="34" charset="0"/>
                <a:cs typeface="Arial" panose="020B0604020202020204" pitchFamily="34" charset="0"/>
              </a:rPr>
              <a:t>mềm mềm</a:t>
            </a:r>
            <a:r>
              <a:rPr lang="en-US" sz="3200">
                <a:latin typeface="Arial" panose="020B0604020202020204" pitchFamily="34" charset="0"/>
                <a:cs typeface="Arial" panose="020B0604020202020204" pitchFamily="34" charset="0"/>
              </a:rPr>
              <a:t> </a:t>
            </a:r>
            <a:r>
              <a:rPr lang="vi-VN" sz="3200">
                <a:latin typeface="Arial" panose="020B0604020202020204" pitchFamily="34" charset="0"/>
                <a:cs typeface="Arial" panose="020B0604020202020204" pitchFamily="34" charset="0"/>
              </a:rPr>
              <a:t>vừa đưa tay vào miệng đã muốn tan ra mát rượi. </a:t>
            </a:r>
            <a:endParaRPr lang="en-US"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C2174C8-9E12-4087-AF26-1406659EB42E}"/>
              </a:ext>
            </a:extLst>
          </p:cNvPr>
          <p:cNvSpPr txBox="1"/>
          <p:nvPr/>
        </p:nvSpPr>
        <p:spPr>
          <a:xfrm>
            <a:off x="775850" y="3831097"/>
            <a:ext cx="10986657" cy="1077218"/>
          </a:xfrm>
          <a:prstGeom prst="rect">
            <a:avLst/>
          </a:prstGeom>
          <a:noFill/>
        </p:spPr>
        <p:txBody>
          <a:bodyPr wrap="square" rtlCol="0">
            <a:spAutoFit/>
          </a:bodyPr>
          <a:lstStyle/>
          <a:p>
            <a:pPr algn="just"/>
            <a:r>
              <a:rPr lang="en-US" sz="3200">
                <a:latin typeface="Arial" panose="020B0604020202020204" pitchFamily="34" charset="0"/>
                <a:cs typeface="Arial" panose="020B0604020202020204" pitchFamily="34" charset="0"/>
              </a:rPr>
              <a:t>    </a:t>
            </a:r>
            <a:r>
              <a:rPr lang="vi-VN" sz="3200">
                <a:latin typeface="Arial" panose="020B0604020202020204" pitchFamily="34" charset="0"/>
                <a:cs typeface="Arial" panose="020B0604020202020204" pitchFamily="34" charset="0"/>
              </a:rPr>
              <a:t>Vườn dừa</a:t>
            </a:r>
            <a:r>
              <a:rPr lang="en-US" sz="3200">
                <a:latin typeface="Arial" panose="020B0604020202020204" pitchFamily="34" charset="0"/>
                <a:cs typeface="Arial" panose="020B0604020202020204" pitchFamily="34" charset="0"/>
              </a:rPr>
              <a:t> </a:t>
            </a:r>
            <a:r>
              <a:rPr lang="vi-VN" sz="3200">
                <a:latin typeface="Arial" panose="020B0604020202020204" pitchFamily="34" charset="0"/>
                <a:cs typeface="Arial" panose="020B0604020202020204" pitchFamily="34" charset="0"/>
              </a:rPr>
              <a:t>đã gắn bó với ông từ thời thơ bé</a:t>
            </a:r>
            <a:r>
              <a:rPr lang="en-US" sz="3200">
                <a:latin typeface="Arial" panose="020B0604020202020204" pitchFamily="34" charset="0"/>
                <a:cs typeface="Arial" panose="020B0604020202020204" pitchFamily="34" charset="0"/>
              </a:rPr>
              <a:t> </a:t>
            </a:r>
            <a:r>
              <a:rPr lang="vi-VN" sz="3200">
                <a:latin typeface="Arial" panose="020B0604020202020204" pitchFamily="34" charset="0"/>
                <a:cs typeface="Arial" panose="020B0604020202020204" pitchFamily="34" charset="0"/>
              </a:rPr>
              <a:t>đến tận bây giờ</a:t>
            </a:r>
            <a:r>
              <a:rPr lang="en-US" sz="3200">
                <a:latin typeface="Arial" panose="020B0604020202020204" pitchFamily="34" charset="0"/>
                <a:cs typeface="Arial" panose="020B0604020202020204" pitchFamily="34" charset="0"/>
              </a:rPr>
              <a:t>  </a:t>
            </a:r>
            <a:r>
              <a:rPr lang="vi-VN" sz="3200">
                <a:latin typeface="Arial" panose="020B0604020202020204" pitchFamily="34" charset="0"/>
                <a:cs typeface="Arial" panose="020B0604020202020204" pitchFamily="34" charset="0"/>
              </a:rPr>
              <a:t>tuổi đã bảy mươi.</a:t>
            </a:r>
            <a:endParaRPr lang="en-US" sz="320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5D2F815-0CDE-4989-A352-BBF327226B23}"/>
              </a:ext>
            </a:extLst>
          </p:cNvPr>
          <p:cNvCxnSpPr/>
          <p:nvPr/>
        </p:nvCxnSpPr>
        <p:spPr>
          <a:xfrm flipV="1">
            <a:off x="10171554" y="1915578"/>
            <a:ext cx="101595" cy="492842"/>
          </a:xfrm>
          <a:prstGeom prst="line">
            <a:avLst/>
          </a:prstGeom>
          <a:noFill/>
          <a:ln w="3810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63C7A6A5-E484-4BFE-B829-4364FD2373CB}"/>
              </a:ext>
            </a:extLst>
          </p:cNvPr>
          <p:cNvCxnSpPr/>
          <p:nvPr/>
        </p:nvCxnSpPr>
        <p:spPr>
          <a:xfrm flipV="1">
            <a:off x="4061444" y="2362106"/>
            <a:ext cx="101595" cy="492842"/>
          </a:xfrm>
          <a:prstGeom prst="line">
            <a:avLst/>
          </a:prstGeom>
          <a:noFill/>
          <a:ln w="3810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9CFA1FC9-8B30-4F52-9D8D-486AE6B1F058}"/>
              </a:ext>
            </a:extLst>
          </p:cNvPr>
          <p:cNvCxnSpPr/>
          <p:nvPr/>
        </p:nvCxnSpPr>
        <p:spPr>
          <a:xfrm flipV="1">
            <a:off x="6241947" y="2416115"/>
            <a:ext cx="88921" cy="448048"/>
          </a:xfrm>
          <a:prstGeom prst="line">
            <a:avLst/>
          </a:prstGeom>
          <a:noFill/>
          <a:ln w="38100" cap="flat" cmpd="sng" algn="ctr">
            <a:solidFill>
              <a:srgbClr val="FF0000"/>
            </a:solidFill>
            <a:prstDash val="solid"/>
          </a:ln>
          <a:effectLst/>
        </p:spPr>
      </p:cxnSp>
      <p:cxnSp>
        <p:nvCxnSpPr>
          <p:cNvPr id="11" name="Straight Connector 10">
            <a:extLst>
              <a:ext uri="{FF2B5EF4-FFF2-40B4-BE49-F238E27FC236}">
                <a16:creationId xmlns:a16="http://schemas.microsoft.com/office/drawing/2014/main" id="{A4824A72-B75F-4A8F-B395-4B3707A553CD}"/>
              </a:ext>
            </a:extLst>
          </p:cNvPr>
          <p:cNvCxnSpPr/>
          <p:nvPr/>
        </p:nvCxnSpPr>
        <p:spPr>
          <a:xfrm flipV="1">
            <a:off x="3242458" y="3827881"/>
            <a:ext cx="101595" cy="492842"/>
          </a:xfrm>
          <a:prstGeom prst="line">
            <a:avLst/>
          </a:prstGeom>
          <a:noFill/>
          <a:ln w="38100" cap="flat" cmpd="sng" algn="ctr">
            <a:solidFill>
              <a:srgbClr val="FF0000"/>
            </a:solidFill>
            <a:prstDash val="solid"/>
          </a:ln>
          <a:effectLst/>
        </p:spPr>
      </p:cxnSp>
      <p:cxnSp>
        <p:nvCxnSpPr>
          <p:cNvPr id="12" name="Straight Connector 11">
            <a:extLst>
              <a:ext uri="{FF2B5EF4-FFF2-40B4-BE49-F238E27FC236}">
                <a16:creationId xmlns:a16="http://schemas.microsoft.com/office/drawing/2014/main" id="{F335B6EE-8A58-4A47-AD77-037C221537A3}"/>
              </a:ext>
            </a:extLst>
          </p:cNvPr>
          <p:cNvCxnSpPr/>
          <p:nvPr/>
        </p:nvCxnSpPr>
        <p:spPr>
          <a:xfrm flipV="1">
            <a:off x="9423570" y="3827881"/>
            <a:ext cx="101595" cy="492842"/>
          </a:xfrm>
          <a:prstGeom prst="line">
            <a:avLst/>
          </a:prstGeom>
          <a:noFill/>
          <a:ln w="38100" cap="flat" cmpd="sng" algn="ctr">
            <a:solidFill>
              <a:srgbClr val="FF0000"/>
            </a:solidFill>
            <a:prstDash val="solid"/>
          </a:ln>
          <a:effectLst/>
        </p:spPr>
      </p:cxnSp>
      <p:cxnSp>
        <p:nvCxnSpPr>
          <p:cNvPr id="13" name="Straight Connector 12">
            <a:extLst>
              <a:ext uri="{FF2B5EF4-FFF2-40B4-BE49-F238E27FC236}">
                <a16:creationId xmlns:a16="http://schemas.microsoft.com/office/drawing/2014/main" id="{6DDF742C-D9ED-4131-A715-E7CF367BFE58}"/>
              </a:ext>
            </a:extLst>
          </p:cNvPr>
          <p:cNvCxnSpPr/>
          <p:nvPr/>
        </p:nvCxnSpPr>
        <p:spPr>
          <a:xfrm flipV="1">
            <a:off x="11022121" y="2393718"/>
            <a:ext cx="101595" cy="492842"/>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2327B7AD-8BCA-42AF-B49B-AF0551E3E7F2}"/>
              </a:ext>
            </a:extLst>
          </p:cNvPr>
          <p:cNvCxnSpPr/>
          <p:nvPr/>
        </p:nvCxnSpPr>
        <p:spPr>
          <a:xfrm flipV="1">
            <a:off x="4962775" y="2889696"/>
            <a:ext cx="101595" cy="492842"/>
          </a:xfrm>
          <a:prstGeom prst="line">
            <a:avLst/>
          </a:prstGeom>
          <a:noFill/>
          <a:ln w="38100"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FAB7D681-E751-44A3-8C09-91290657A9C2}"/>
              </a:ext>
            </a:extLst>
          </p:cNvPr>
          <p:cNvCxnSpPr/>
          <p:nvPr/>
        </p:nvCxnSpPr>
        <p:spPr>
          <a:xfrm flipV="1">
            <a:off x="4867346" y="2898490"/>
            <a:ext cx="101595" cy="492842"/>
          </a:xfrm>
          <a:prstGeom prst="line">
            <a:avLst/>
          </a:prstGeom>
          <a:noFill/>
          <a:ln w="38100" cap="flat" cmpd="sng" algn="ctr">
            <a:solidFill>
              <a:srgbClr val="FF0000"/>
            </a:solidFill>
            <a:prstDash val="solid"/>
          </a:ln>
          <a:effectLst/>
        </p:spPr>
      </p:cxnSp>
      <p:cxnSp>
        <p:nvCxnSpPr>
          <p:cNvPr id="16" name="Straight Connector 15">
            <a:extLst>
              <a:ext uri="{FF2B5EF4-FFF2-40B4-BE49-F238E27FC236}">
                <a16:creationId xmlns:a16="http://schemas.microsoft.com/office/drawing/2014/main" id="{333B0643-01C0-4412-809B-E3E38B713866}"/>
              </a:ext>
            </a:extLst>
          </p:cNvPr>
          <p:cNvCxnSpPr/>
          <p:nvPr/>
        </p:nvCxnSpPr>
        <p:spPr>
          <a:xfrm flipV="1">
            <a:off x="1429631" y="4304450"/>
            <a:ext cx="101595" cy="492842"/>
          </a:xfrm>
          <a:prstGeom prst="line">
            <a:avLst/>
          </a:prstGeom>
          <a:noFill/>
          <a:ln w="38100" cap="flat" cmpd="sng" algn="ctr">
            <a:solidFill>
              <a:srgbClr val="FF0000"/>
            </a:solidFill>
            <a:prstDash val="solid"/>
          </a:ln>
          <a:effectLst/>
        </p:spPr>
      </p:cxnSp>
      <p:cxnSp>
        <p:nvCxnSpPr>
          <p:cNvPr id="17" name="Straight Connector 16">
            <a:extLst>
              <a:ext uri="{FF2B5EF4-FFF2-40B4-BE49-F238E27FC236}">
                <a16:creationId xmlns:a16="http://schemas.microsoft.com/office/drawing/2014/main" id="{FD62E352-3090-4C1F-97E3-47392F8134F2}"/>
              </a:ext>
            </a:extLst>
          </p:cNvPr>
          <p:cNvCxnSpPr/>
          <p:nvPr/>
        </p:nvCxnSpPr>
        <p:spPr>
          <a:xfrm flipV="1">
            <a:off x="4968941" y="4323683"/>
            <a:ext cx="101595" cy="492842"/>
          </a:xfrm>
          <a:prstGeom prst="line">
            <a:avLst/>
          </a:prstGeom>
          <a:noFill/>
          <a:ln w="38100" cap="flat" cmpd="sng" algn="ctr">
            <a:solidFill>
              <a:srgbClr val="FF0000"/>
            </a:solidFill>
            <a:prstDash val="solid"/>
          </a:ln>
          <a:effectLst/>
        </p:spPr>
      </p:cxnSp>
      <p:cxnSp>
        <p:nvCxnSpPr>
          <p:cNvPr id="18" name="Straight Connector 17">
            <a:extLst>
              <a:ext uri="{FF2B5EF4-FFF2-40B4-BE49-F238E27FC236}">
                <a16:creationId xmlns:a16="http://schemas.microsoft.com/office/drawing/2014/main" id="{A5ADEDD7-1CA5-44CC-AFE6-6512AD3C15E4}"/>
              </a:ext>
            </a:extLst>
          </p:cNvPr>
          <p:cNvCxnSpPr/>
          <p:nvPr/>
        </p:nvCxnSpPr>
        <p:spPr>
          <a:xfrm flipV="1">
            <a:off x="4867346" y="4320723"/>
            <a:ext cx="101595" cy="492842"/>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4079629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par>
                                <p:cTn id="59" presetID="22" presetClass="entr" presetSubtype="1"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up)">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D0AF71-96B7-4143-94C2-045C2A2950CB}"/>
              </a:ext>
            </a:extLst>
          </p:cNvPr>
          <p:cNvGrpSpPr/>
          <p:nvPr/>
        </p:nvGrpSpPr>
        <p:grpSpPr>
          <a:xfrm>
            <a:off x="457200" y="387965"/>
            <a:ext cx="4686300" cy="888385"/>
            <a:chOff x="457200" y="387965"/>
            <a:chExt cx="4876800" cy="1352550"/>
          </a:xfrm>
        </p:grpSpPr>
        <p:grpSp>
          <p:nvGrpSpPr>
            <p:cNvPr id="8" name="Group 7">
              <a:extLst>
                <a:ext uri="{FF2B5EF4-FFF2-40B4-BE49-F238E27FC236}">
                  <a16:creationId xmlns:a16="http://schemas.microsoft.com/office/drawing/2014/main" id="{FF1D4B21-E1EC-467A-84FF-B4402C6DDAF5}"/>
                </a:ext>
              </a:extLst>
            </p:cNvPr>
            <p:cNvGrpSpPr/>
            <p:nvPr/>
          </p:nvGrpSpPr>
          <p:grpSpPr>
            <a:xfrm>
              <a:off x="457200" y="387965"/>
              <a:ext cx="4876800" cy="1352550"/>
              <a:chOff x="1790700" y="571500"/>
              <a:chExt cx="3733800" cy="1371600"/>
            </a:xfrm>
          </p:grpSpPr>
          <p:sp>
            <p:nvSpPr>
              <p:cNvPr id="6" name="Rectangle: Rounded Corners 5">
                <a:extLst>
                  <a:ext uri="{FF2B5EF4-FFF2-40B4-BE49-F238E27FC236}">
                    <a16:creationId xmlns:a16="http://schemas.microsoft.com/office/drawing/2014/main" id="{E378B5F0-E77A-4499-9CCD-E148B7902F89}"/>
                  </a:ext>
                </a:extLst>
              </p:cNvPr>
              <p:cNvSpPr/>
              <p:nvPr/>
            </p:nvSpPr>
            <p:spPr>
              <a:xfrm>
                <a:off x="1943100" y="742950"/>
                <a:ext cx="358140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ABD76B8-5004-45F8-9300-8215B604D644}"/>
                  </a:ext>
                </a:extLst>
              </p:cNvPr>
              <p:cNvSpPr/>
              <p:nvPr/>
            </p:nvSpPr>
            <p:spPr>
              <a:xfrm>
                <a:off x="1790700" y="571500"/>
                <a:ext cx="3581400"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AB04BBAA-1C25-4437-984D-263E0D8D3EA1}"/>
                </a:ext>
              </a:extLst>
            </p:cNvPr>
            <p:cNvSpPr txBox="1"/>
            <p:nvPr/>
          </p:nvSpPr>
          <p:spPr>
            <a:xfrm>
              <a:off x="656252" y="610479"/>
              <a:ext cx="4677748" cy="890309"/>
            </a:xfrm>
            <a:prstGeom prst="rect">
              <a:avLst/>
            </a:prstGeom>
            <a:noFill/>
            <a:ln>
              <a:noFill/>
            </a:ln>
          </p:spPr>
          <p:txBody>
            <a:bodyPr wrap="square" rtlCol="0">
              <a:spAutoFit/>
            </a:bodyPr>
            <a:lstStyle/>
            <a:p>
              <a:r>
                <a:rPr lang="en-US" sz="3200" b="1" dirty="0" err="1">
                  <a:solidFill>
                    <a:schemeClr val="accent6">
                      <a:lumMod val="50000"/>
                    </a:schemeClr>
                  </a:solidFill>
                </a:rPr>
                <a:t>Luyện</a:t>
              </a:r>
              <a:r>
                <a:rPr lang="en-US" sz="3200" b="1" dirty="0">
                  <a:solidFill>
                    <a:schemeClr val="accent6">
                      <a:lumMod val="50000"/>
                    </a:schemeClr>
                  </a:solidFill>
                </a:rPr>
                <a:t> </a:t>
              </a:r>
              <a:r>
                <a:rPr lang="en-US" sz="3200" b="1" dirty="0" err="1">
                  <a:solidFill>
                    <a:schemeClr val="accent6">
                      <a:lumMod val="50000"/>
                    </a:schemeClr>
                  </a:solidFill>
                </a:rPr>
                <a:t>đọc</a:t>
              </a:r>
              <a:r>
                <a:rPr lang="en-US" sz="3200" b="1" dirty="0">
                  <a:solidFill>
                    <a:schemeClr val="accent6">
                      <a:lumMod val="50000"/>
                    </a:schemeClr>
                  </a:solidFill>
                </a:rPr>
                <a:t> trong </a:t>
              </a:r>
              <a:r>
                <a:rPr lang="en-US" sz="3200" b="1" dirty="0" err="1">
                  <a:solidFill>
                    <a:schemeClr val="accent6">
                      <a:lumMod val="50000"/>
                    </a:schemeClr>
                  </a:solidFill>
                </a:rPr>
                <a:t>nhóm</a:t>
              </a:r>
              <a:endParaRPr lang="en-US" sz="3200" b="1" dirty="0">
                <a:solidFill>
                  <a:schemeClr val="accent6">
                    <a:lumMod val="50000"/>
                  </a:schemeClr>
                </a:solidFill>
              </a:endParaRPr>
            </a:p>
          </p:txBody>
        </p:sp>
      </p:grpSp>
      <p:grpSp>
        <p:nvGrpSpPr>
          <p:cNvPr id="2" name="Group 1">
            <a:extLst>
              <a:ext uri="{FF2B5EF4-FFF2-40B4-BE49-F238E27FC236}">
                <a16:creationId xmlns:a16="http://schemas.microsoft.com/office/drawing/2014/main" id="{4BE743E2-726C-4CAB-BA07-525CF6E6A3CE}"/>
              </a:ext>
            </a:extLst>
          </p:cNvPr>
          <p:cNvGrpSpPr/>
          <p:nvPr/>
        </p:nvGrpSpPr>
        <p:grpSpPr>
          <a:xfrm>
            <a:off x="5334779" y="1118892"/>
            <a:ext cx="6639388" cy="4801461"/>
            <a:chOff x="5512907" y="1118892"/>
            <a:chExt cx="6461259" cy="4801461"/>
          </a:xfrm>
        </p:grpSpPr>
        <p:sp>
          <p:nvSpPr>
            <p:cNvPr id="86" name="Rectangle: Rounded Corners 85">
              <a:extLst>
                <a:ext uri="{FF2B5EF4-FFF2-40B4-BE49-F238E27FC236}">
                  <a16:creationId xmlns:a16="http://schemas.microsoft.com/office/drawing/2014/main" id="{4ABBCE4C-9809-48A3-B73B-C2EFD2FBBEF4}"/>
                </a:ext>
              </a:extLst>
            </p:cNvPr>
            <p:cNvSpPr/>
            <p:nvPr/>
          </p:nvSpPr>
          <p:spPr>
            <a:xfrm>
              <a:off x="5512907" y="1118892"/>
              <a:ext cx="6461259" cy="4801461"/>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1" name="Picture 80">
              <a:extLst>
                <a:ext uri="{FF2B5EF4-FFF2-40B4-BE49-F238E27FC236}">
                  <a16:creationId xmlns:a16="http://schemas.microsoft.com/office/drawing/2014/main" id="{386A4647-C685-4AA2-846B-E04FD73A5E6E}"/>
                </a:ext>
              </a:extLst>
            </p:cNvPr>
            <p:cNvPicPr>
              <a:picLocks noChangeAspect="1"/>
            </p:cNvPicPr>
            <p:nvPr/>
          </p:nvPicPr>
          <p:blipFill>
            <a:blip r:embed="rId2"/>
            <a:stretch>
              <a:fillRect/>
            </a:stretch>
          </p:blipFill>
          <p:spPr>
            <a:xfrm>
              <a:off x="6151765" y="2295301"/>
              <a:ext cx="5572227" cy="2188654"/>
            </a:xfrm>
            <a:prstGeom prst="rect">
              <a:avLst/>
            </a:prstGeom>
          </p:spPr>
        </p:pic>
      </p:grpSp>
      <p:pic>
        <p:nvPicPr>
          <p:cNvPr id="87" name="Picture 86" descr="A picture containing text, vector graphics&#10;&#10;Description automatically generated">
            <a:extLst>
              <a:ext uri="{FF2B5EF4-FFF2-40B4-BE49-F238E27FC236}">
                <a16:creationId xmlns:a16="http://schemas.microsoft.com/office/drawing/2014/main" id="{AB24A78F-C40D-495F-9411-08CC67FED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588655" y="2402976"/>
            <a:ext cx="3493434" cy="3744222"/>
          </a:xfrm>
          <a:prstGeom prst="rect">
            <a:avLst/>
          </a:prstGeom>
        </p:spPr>
      </p:pic>
      <p:pic>
        <p:nvPicPr>
          <p:cNvPr id="88" name="Picture 87" descr="A picture containing text, vector graphics&#10;&#10;Description automatically generated">
            <a:extLst>
              <a:ext uri="{FF2B5EF4-FFF2-40B4-BE49-F238E27FC236}">
                <a16:creationId xmlns:a16="http://schemas.microsoft.com/office/drawing/2014/main" id="{B580EAD3-CEEF-465C-AA30-2C061BBA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29" y="1613120"/>
            <a:ext cx="4709449" cy="5047533"/>
          </a:xfrm>
          <a:prstGeom prst="rect">
            <a:avLst/>
          </a:prstGeom>
        </p:spPr>
      </p:pic>
      <p:pic>
        <p:nvPicPr>
          <p:cNvPr id="89" name="Picture 88" descr="A picture containing text, vector graphics&#10;&#10;Description automatically generated">
            <a:extLst>
              <a:ext uri="{FF2B5EF4-FFF2-40B4-BE49-F238E27FC236}">
                <a16:creationId xmlns:a16="http://schemas.microsoft.com/office/drawing/2014/main" id="{E5310E28-A63A-4BCF-9DD5-401B9753C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550" y="2611844"/>
            <a:ext cx="3493434" cy="3744222"/>
          </a:xfrm>
          <a:prstGeom prst="rect">
            <a:avLst/>
          </a:prstGeom>
        </p:spPr>
      </p:pic>
      <p:pic>
        <p:nvPicPr>
          <p:cNvPr id="90" name="Picture 89" descr="A picture containing plant, vector graphics&#10;&#10;Description automatically generated">
            <a:extLst>
              <a:ext uri="{FF2B5EF4-FFF2-40B4-BE49-F238E27FC236}">
                <a16:creationId xmlns:a16="http://schemas.microsoft.com/office/drawing/2014/main" id="{78E02654-4546-452B-9709-4AAD7383B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38505" y="5275283"/>
            <a:ext cx="1992526" cy="1561278"/>
          </a:xfrm>
          <a:prstGeom prst="rect">
            <a:avLst/>
          </a:prstGeom>
        </p:spPr>
      </p:pic>
      <p:pic>
        <p:nvPicPr>
          <p:cNvPr id="91" name="Picture 90" descr="A picture containing plant, vector graphics&#10;&#10;Description automatically generated">
            <a:extLst>
              <a:ext uri="{FF2B5EF4-FFF2-40B4-BE49-F238E27FC236}">
                <a16:creationId xmlns:a16="http://schemas.microsoft.com/office/drawing/2014/main" id="{C2764EEC-F4E9-4C78-AEC4-8B59675C4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59094" y="5253843"/>
            <a:ext cx="1992526" cy="1561278"/>
          </a:xfrm>
          <a:prstGeom prst="rect">
            <a:avLst/>
          </a:prstGeom>
        </p:spPr>
      </p:pic>
      <p:grpSp>
        <p:nvGrpSpPr>
          <p:cNvPr id="16" name="Group 15">
            <a:extLst>
              <a:ext uri="{FF2B5EF4-FFF2-40B4-BE49-F238E27FC236}">
                <a16:creationId xmlns:a16="http://schemas.microsoft.com/office/drawing/2014/main" id="{1E782409-D950-4032-A275-16D36B0FF186}"/>
              </a:ext>
            </a:extLst>
          </p:cNvPr>
          <p:cNvGrpSpPr/>
          <p:nvPr/>
        </p:nvGrpSpPr>
        <p:grpSpPr>
          <a:xfrm>
            <a:off x="502568" y="344545"/>
            <a:ext cx="4172174" cy="888385"/>
            <a:chOff x="457200" y="387965"/>
            <a:chExt cx="4950353" cy="1352550"/>
          </a:xfrm>
        </p:grpSpPr>
        <p:grpSp>
          <p:nvGrpSpPr>
            <p:cNvPr id="17" name="Group 16">
              <a:extLst>
                <a:ext uri="{FF2B5EF4-FFF2-40B4-BE49-F238E27FC236}">
                  <a16:creationId xmlns:a16="http://schemas.microsoft.com/office/drawing/2014/main" id="{8177B859-C16D-4258-83B8-C651F7D62983}"/>
                </a:ext>
              </a:extLst>
            </p:cNvPr>
            <p:cNvGrpSpPr/>
            <p:nvPr/>
          </p:nvGrpSpPr>
          <p:grpSpPr>
            <a:xfrm>
              <a:off x="457200" y="387965"/>
              <a:ext cx="4876800" cy="1352550"/>
              <a:chOff x="1790700" y="571500"/>
              <a:chExt cx="3733800" cy="1371600"/>
            </a:xfrm>
          </p:grpSpPr>
          <p:sp>
            <p:nvSpPr>
              <p:cNvPr id="19" name="Rectangle: Rounded Corners 18">
                <a:extLst>
                  <a:ext uri="{FF2B5EF4-FFF2-40B4-BE49-F238E27FC236}">
                    <a16:creationId xmlns:a16="http://schemas.microsoft.com/office/drawing/2014/main" id="{0BB01D5B-9346-48AE-BBD1-331C28E4173A}"/>
                  </a:ext>
                </a:extLst>
              </p:cNvPr>
              <p:cNvSpPr/>
              <p:nvPr/>
            </p:nvSpPr>
            <p:spPr>
              <a:xfrm>
                <a:off x="1943100" y="742950"/>
                <a:ext cx="358140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60AADB5-E682-4476-ABCB-C0D0285210C5}"/>
                  </a:ext>
                </a:extLst>
              </p:cNvPr>
              <p:cNvSpPr/>
              <p:nvPr/>
            </p:nvSpPr>
            <p:spPr>
              <a:xfrm>
                <a:off x="1790700" y="571500"/>
                <a:ext cx="3581400"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6B808FDB-CD80-41E6-9952-F85149DFC283}"/>
                </a:ext>
              </a:extLst>
            </p:cNvPr>
            <p:cNvSpPr txBox="1"/>
            <p:nvPr/>
          </p:nvSpPr>
          <p:spPr>
            <a:xfrm>
              <a:off x="729807" y="610479"/>
              <a:ext cx="4677746" cy="890309"/>
            </a:xfrm>
            <a:prstGeom prst="rect">
              <a:avLst/>
            </a:prstGeom>
            <a:noFill/>
            <a:ln>
              <a:noFill/>
            </a:ln>
          </p:spPr>
          <p:txBody>
            <a:bodyPr wrap="square" rtlCol="0">
              <a:spAutoFit/>
            </a:bodyPr>
            <a:lstStyle/>
            <a:p>
              <a:r>
                <a:rPr lang="en-US" sz="3200" b="1" dirty="0" err="1">
                  <a:solidFill>
                    <a:schemeClr val="accent6">
                      <a:lumMod val="50000"/>
                    </a:schemeClr>
                  </a:solidFill>
                </a:rPr>
                <a:t>Luyện</a:t>
              </a:r>
              <a:r>
                <a:rPr lang="en-US" sz="3200" b="1" dirty="0">
                  <a:solidFill>
                    <a:schemeClr val="accent6">
                      <a:lumMod val="50000"/>
                    </a:schemeClr>
                  </a:solidFill>
                </a:rPr>
                <a:t> </a:t>
              </a:r>
              <a:r>
                <a:rPr lang="en-US" sz="3200" b="1" dirty="0" err="1">
                  <a:solidFill>
                    <a:schemeClr val="accent6">
                      <a:lumMod val="50000"/>
                    </a:schemeClr>
                  </a:solidFill>
                </a:rPr>
                <a:t>đọc</a:t>
              </a:r>
              <a:r>
                <a:rPr lang="en-US" sz="3200" b="1" dirty="0">
                  <a:solidFill>
                    <a:schemeClr val="accent6">
                      <a:lumMod val="50000"/>
                    </a:schemeClr>
                  </a:solidFill>
                </a:rPr>
                <a:t> </a:t>
              </a:r>
              <a:r>
                <a:rPr lang="en-US" sz="3200" b="1" dirty="0" err="1">
                  <a:solidFill>
                    <a:schemeClr val="accent6">
                      <a:lumMod val="50000"/>
                    </a:schemeClr>
                  </a:solidFill>
                </a:rPr>
                <a:t>trước</a:t>
              </a:r>
              <a:r>
                <a:rPr lang="en-US" sz="3200" b="1" dirty="0">
                  <a:solidFill>
                    <a:schemeClr val="accent6">
                      <a:lumMod val="50000"/>
                    </a:schemeClr>
                  </a:solidFill>
                </a:rPr>
                <a:t> lớp</a:t>
              </a:r>
            </a:p>
          </p:txBody>
        </p:sp>
      </p:grpSp>
    </p:spTree>
    <p:extLst>
      <p:ext uri="{BB962C8B-B14F-4D97-AF65-F5344CB8AC3E}">
        <p14:creationId xmlns:p14="http://schemas.microsoft.com/office/powerpoint/2010/main" val="950597502"/>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3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30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30000">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14:bounceEnd="30000">
                                          <p:cBhvr additive="base">
                                            <p:cTn id="18" dur="500" fill="hold"/>
                                            <p:tgtEl>
                                              <p:spTgt spid="16"/>
                                            </p:tgtEl>
                                            <p:attrNameLst>
                                              <p:attrName>ppt_x</p:attrName>
                                            </p:attrNameLst>
                                          </p:cBhvr>
                                          <p:tavLst>
                                            <p:tav tm="0">
                                              <p:val>
                                                <p:strVal val="0-#ppt_w/2"/>
                                              </p:val>
                                            </p:tav>
                                            <p:tav tm="100000">
                                              <p:val>
                                                <p:strVal val="#ppt_x"/>
                                              </p:val>
                                            </p:tav>
                                          </p:tavLst>
                                        </p:anim>
                                        <p:anim calcmode="lin" valueType="num" p14:bounceEnd="30000">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E121EC0B-7AD6-4579-9044-049AC85E3714}"/>
              </a:ext>
            </a:extLst>
          </p:cNvPr>
          <p:cNvSpPr/>
          <p:nvPr/>
        </p:nvSpPr>
        <p:spPr>
          <a:xfrm>
            <a:off x="8117424" y="3885413"/>
            <a:ext cx="3852154" cy="2395219"/>
          </a:xfrm>
          <a:prstGeom prst="wedgeRoundRectCallout">
            <a:avLst>
              <a:gd name="adj1" fmla="val -44419"/>
              <a:gd name="adj2" fmla="val -28705"/>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solidFill>
                  <a:schemeClr val="accent6">
                    <a:lumMod val="50000"/>
                  </a:schemeClr>
                </a:solidFill>
              </a:rPr>
              <a:t>Các </a:t>
            </a:r>
            <a:r>
              <a:rPr lang="en-US" sz="3600" dirty="0" err="1">
                <a:solidFill>
                  <a:schemeClr val="accent6">
                    <a:lumMod val="50000"/>
                  </a:schemeClr>
                </a:solidFill>
              </a:rPr>
              <a:t>bạn</a:t>
            </a:r>
            <a:r>
              <a:rPr lang="en-US" sz="3600" dirty="0">
                <a:solidFill>
                  <a:schemeClr val="accent6">
                    <a:lumMod val="50000"/>
                  </a:schemeClr>
                </a:solidFill>
              </a:rPr>
              <a:t> </a:t>
            </a:r>
            <a:r>
              <a:rPr lang="en-US" sz="3600" dirty="0" err="1">
                <a:solidFill>
                  <a:schemeClr val="accent6">
                    <a:lumMod val="50000"/>
                  </a:schemeClr>
                </a:solidFill>
              </a:rPr>
              <a:t>đã</a:t>
            </a:r>
            <a:r>
              <a:rPr lang="en-US" sz="3600" dirty="0">
                <a:solidFill>
                  <a:schemeClr val="accent6">
                    <a:lumMod val="50000"/>
                  </a:schemeClr>
                </a:solidFill>
              </a:rPr>
              <a:t> </a:t>
            </a:r>
            <a:r>
              <a:rPr lang="en-US" sz="3600" dirty="0" err="1">
                <a:solidFill>
                  <a:schemeClr val="accent6">
                    <a:lumMod val="50000"/>
                  </a:schemeClr>
                </a:solidFill>
              </a:rPr>
              <a:t>sẵn</a:t>
            </a:r>
            <a:r>
              <a:rPr lang="en-US" sz="3600" dirty="0">
                <a:solidFill>
                  <a:schemeClr val="accent6">
                    <a:lumMod val="50000"/>
                  </a:schemeClr>
                </a:solidFill>
              </a:rPr>
              <a:t> </a:t>
            </a:r>
            <a:r>
              <a:rPr lang="en-US" sz="3600" dirty="0" err="1">
                <a:solidFill>
                  <a:schemeClr val="accent6">
                    <a:lumMod val="50000"/>
                  </a:schemeClr>
                </a:solidFill>
              </a:rPr>
              <a:t>sàng</a:t>
            </a:r>
            <a:r>
              <a:rPr lang="en-US" sz="3600" dirty="0">
                <a:solidFill>
                  <a:schemeClr val="accent6">
                    <a:lumMod val="50000"/>
                  </a:schemeClr>
                </a:solidFill>
              </a:rPr>
              <a:t> </a:t>
            </a:r>
            <a:r>
              <a:rPr lang="en-US" sz="3600" dirty="0" err="1">
                <a:solidFill>
                  <a:schemeClr val="accent6">
                    <a:lumMod val="50000"/>
                  </a:schemeClr>
                </a:solidFill>
              </a:rPr>
              <a:t>thu</a:t>
            </a:r>
            <a:r>
              <a:rPr lang="en-US" sz="3600" dirty="0">
                <a:solidFill>
                  <a:schemeClr val="accent6">
                    <a:lumMod val="50000"/>
                  </a:schemeClr>
                </a:solidFill>
              </a:rPr>
              <a:t> </a:t>
            </a:r>
            <a:r>
              <a:rPr lang="en-US" sz="3600" dirty="0" err="1">
                <a:solidFill>
                  <a:schemeClr val="accent6">
                    <a:lumMod val="50000"/>
                  </a:schemeClr>
                </a:solidFill>
              </a:rPr>
              <a:t>hoạch</a:t>
            </a:r>
            <a:r>
              <a:rPr lang="en-US" sz="3600" dirty="0">
                <a:solidFill>
                  <a:schemeClr val="accent6">
                    <a:lumMod val="50000"/>
                  </a:schemeClr>
                </a:solidFill>
              </a:rPr>
              <a:t> </a:t>
            </a:r>
            <a:r>
              <a:rPr lang="en-US" sz="3600" dirty="0" err="1">
                <a:solidFill>
                  <a:schemeClr val="accent6">
                    <a:lumMod val="50000"/>
                  </a:schemeClr>
                </a:solidFill>
              </a:rPr>
              <a:t>dừa</a:t>
            </a:r>
            <a:r>
              <a:rPr lang="en-US" sz="3600" dirty="0">
                <a:solidFill>
                  <a:schemeClr val="accent6">
                    <a:lumMod val="50000"/>
                  </a:schemeClr>
                </a:solidFill>
              </a:rPr>
              <a:t> </a:t>
            </a:r>
            <a:r>
              <a:rPr lang="en-US" sz="3600" dirty="0" err="1">
                <a:solidFill>
                  <a:schemeClr val="accent6">
                    <a:lumMod val="50000"/>
                  </a:schemeClr>
                </a:solidFill>
              </a:rPr>
              <a:t>chưa</a:t>
            </a:r>
            <a:r>
              <a:rPr lang="en-US" sz="3600" dirty="0">
                <a:solidFill>
                  <a:schemeClr val="accent6">
                    <a:lumMod val="50000"/>
                  </a:schemeClr>
                </a:solidFill>
              </a:rPr>
              <a:t> </a:t>
            </a:r>
            <a:r>
              <a:rPr lang="en-US" sz="3600" dirty="0" err="1">
                <a:solidFill>
                  <a:schemeClr val="accent6">
                    <a:lumMod val="50000"/>
                  </a:schemeClr>
                </a:solidFill>
              </a:rPr>
              <a:t>nào</a:t>
            </a:r>
            <a:r>
              <a:rPr lang="en-US" sz="3600" dirty="0">
                <a:solidFill>
                  <a:schemeClr val="accent6">
                    <a:lumMod val="50000"/>
                  </a:schemeClr>
                </a:solidFill>
              </a:rPr>
              <a:t>!!!</a:t>
            </a:r>
          </a:p>
        </p:txBody>
      </p:sp>
      <p:sp>
        <p:nvSpPr>
          <p:cNvPr id="8" name="Freeform: Shape 7">
            <a:extLst>
              <a:ext uri="{FF2B5EF4-FFF2-40B4-BE49-F238E27FC236}">
                <a16:creationId xmlns:a16="http://schemas.microsoft.com/office/drawing/2014/main" id="{DDA354A3-26E5-4A7D-BC8E-557BD887CF46}"/>
              </a:ext>
            </a:extLst>
          </p:cNvPr>
          <p:cNvSpPr/>
          <p:nvPr/>
        </p:nvSpPr>
        <p:spPr>
          <a:xfrm>
            <a:off x="-1349636" y="-318505"/>
            <a:ext cx="14843802" cy="8407836"/>
          </a:xfrm>
          <a:custGeom>
            <a:avLst/>
            <a:gdLst>
              <a:gd name="connsiteX0" fmla="*/ 14234738 w 14843802"/>
              <a:gd name="connsiteY0" fmla="*/ 198337 h 8407836"/>
              <a:gd name="connsiteX1" fmla="*/ 12554219 w 14843802"/>
              <a:gd name="connsiteY1" fmla="*/ 964456 h 8407836"/>
              <a:gd name="connsiteX2" fmla="*/ 11466824 w 14843802"/>
              <a:gd name="connsiteY2" fmla="*/ 1557580 h 8407836"/>
              <a:gd name="connsiteX3" fmla="*/ 9909873 w 14843802"/>
              <a:gd name="connsiteY3" fmla="*/ 1631721 h 8407836"/>
              <a:gd name="connsiteX4" fmla="*/ 8303495 w 14843802"/>
              <a:gd name="connsiteY4" fmla="*/ 2348413 h 8407836"/>
              <a:gd name="connsiteX5" fmla="*/ 7166673 w 14843802"/>
              <a:gd name="connsiteY5" fmla="*/ 3682943 h 8407836"/>
              <a:gd name="connsiteX6" fmla="*/ 6474695 w 14843802"/>
              <a:gd name="connsiteY6" fmla="*/ 4869191 h 8407836"/>
              <a:gd name="connsiteX7" fmla="*/ 6029852 w 14843802"/>
              <a:gd name="connsiteY7" fmla="*/ 6055440 h 8407836"/>
              <a:gd name="connsiteX8" fmla="*/ 6029852 w 14843802"/>
              <a:gd name="connsiteY8" fmla="*/ 7093407 h 8407836"/>
              <a:gd name="connsiteX9" fmla="*/ 6079279 w 14843802"/>
              <a:gd name="connsiteY9" fmla="*/ 7562964 h 8407836"/>
              <a:gd name="connsiteX10" fmla="*/ 5807430 w 14843802"/>
              <a:gd name="connsiteY10" fmla="*/ 7908953 h 8407836"/>
              <a:gd name="connsiteX11" fmla="*/ 4893030 w 14843802"/>
              <a:gd name="connsiteY11" fmla="*/ 7958380 h 8407836"/>
              <a:gd name="connsiteX12" fmla="*/ 815300 w 14843802"/>
              <a:gd name="connsiteY12" fmla="*/ 7983094 h 8407836"/>
              <a:gd name="connsiteX13" fmla="*/ 642306 w 14843802"/>
              <a:gd name="connsiteY13" fmla="*/ 2175418 h 8407836"/>
              <a:gd name="connsiteX14" fmla="*/ 1136576 w 14843802"/>
              <a:gd name="connsiteY14" fmla="*/ 173624 h 8407836"/>
              <a:gd name="connsiteX15" fmla="*/ 14234738 w 14843802"/>
              <a:gd name="connsiteY15" fmla="*/ 198337 h 840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43802" h="8407836">
                <a:moveTo>
                  <a:pt x="14234738" y="198337"/>
                </a:moveTo>
                <a:cubicBezTo>
                  <a:pt x="16137679" y="330142"/>
                  <a:pt x="13015538" y="737916"/>
                  <a:pt x="12554219" y="964456"/>
                </a:cubicBezTo>
                <a:cubicBezTo>
                  <a:pt x="12092900" y="1190996"/>
                  <a:pt x="11907548" y="1446369"/>
                  <a:pt x="11466824" y="1557580"/>
                </a:cubicBezTo>
                <a:cubicBezTo>
                  <a:pt x="11026100" y="1668791"/>
                  <a:pt x="10437094" y="1499916"/>
                  <a:pt x="9909873" y="1631721"/>
                </a:cubicBezTo>
                <a:cubicBezTo>
                  <a:pt x="9382651" y="1763527"/>
                  <a:pt x="8760695" y="2006543"/>
                  <a:pt x="8303495" y="2348413"/>
                </a:cubicBezTo>
                <a:cubicBezTo>
                  <a:pt x="7846295" y="2690283"/>
                  <a:pt x="7471473" y="3262813"/>
                  <a:pt x="7166673" y="3682943"/>
                </a:cubicBezTo>
                <a:cubicBezTo>
                  <a:pt x="6861873" y="4103073"/>
                  <a:pt x="6664165" y="4473775"/>
                  <a:pt x="6474695" y="4869191"/>
                </a:cubicBezTo>
                <a:cubicBezTo>
                  <a:pt x="6285225" y="5264607"/>
                  <a:pt x="6103992" y="5684737"/>
                  <a:pt x="6029852" y="6055440"/>
                </a:cubicBezTo>
                <a:cubicBezTo>
                  <a:pt x="5955711" y="6426143"/>
                  <a:pt x="6021614" y="6842153"/>
                  <a:pt x="6029852" y="7093407"/>
                </a:cubicBezTo>
                <a:cubicBezTo>
                  <a:pt x="6038090" y="7344661"/>
                  <a:pt x="6116349" y="7427040"/>
                  <a:pt x="6079279" y="7562964"/>
                </a:cubicBezTo>
                <a:cubicBezTo>
                  <a:pt x="6042209" y="7698888"/>
                  <a:pt x="6005138" y="7843050"/>
                  <a:pt x="5807430" y="7908953"/>
                </a:cubicBezTo>
                <a:cubicBezTo>
                  <a:pt x="5609722" y="7974856"/>
                  <a:pt x="4893030" y="7958380"/>
                  <a:pt x="4893030" y="7958380"/>
                </a:cubicBezTo>
                <a:cubicBezTo>
                  <a:pt x="4061008" y="7970737"/>
                  <a:pt x="1523754" y="8946921"/>
                  <a:pt x="815300" y="7983094"/>
                </a:cubicBezTo>
                <a:cubicBezTo>
                  <a:pt x="106846" y="7019267"/>
                  <a:pt x="588760" y="3476996"/>
                  <a:pt x="642306" y="2175418"/>
                </a:cubicBezTo>
                <a:cubicBezTo>
                  <a:pt x="695852" y="873840"/>
                  <a:pt x="-1124710" y="507256"/>
                  <a:pt x="1136576" y="173624"/>
                </a:cubicBezTo>
                <a:cubicBezTo>
                  <a:pt x="3397862" y="-160008"/>
                  <a:pt x="12331797" y="66532"/>
                  <a:pt x="14234738" y="198337"/>
                </a:cubicBezTo>
                <a:close/>
              </a:path>
            </a:pathLst>
          </a:custGeom>
          <a:solidFill>
            <a:schemeClr val="lt1">
              <a:alpha val="7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E4FA16DB-A724-424C-B982-A5363F23AB70}"/>
              </a:ext>
            </a:extLst>
          </p:cNvPr>
          <p:cNvPicPr>
            <a:picLocks noChangeAspect="1"/>
          </p:cNvPicPr>
          <p:nvPr/>
        </p:nvPicPr>
        <p:blipFill>
          <a:blip r:embed="rId2"/>
          <a:stretch>
            <a:fillRect/>
          </a:stretch>
        </p:blipFill>
        <p:spPr>
          <a:xfrm>
            <a:off x="5510868" y="2748220"/>
            <a:ext cx="2828978" cy="4109780"/>
          </a:xfrm>
          <a:prstGeom prst="rect">
            <a:avLst/>
          </a:prstGeom>
        </p:spPr>
      </p:pic>
      <p:pic>
        <p:nvPicPr>
          <p:cNvPr id="5" name="Picture 4">
            <a:extLst>
              <a:ext uri="{FF2B5EF4-FFF2-40B4-BE49-F238E27FC236}">
                <a16:creationId xmlns:a16="http://schemas.microsoft.com/office/drawing/2014/main" id="{272C4F51-4431-494B-B847-003C6AFFD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237" y="-1769528"/>
            <a:ext cx="9165929" cy="9035496"/>
          </a:xfrm>
          <a:prstGeom prst="rect">
            <a:avLst/>
          </a:prstGeom>
        </p:spPr>
      </p:pic>
      <p:pic>
        <p:nvPicPr>
          <p:cNvPr id="2" name="Picture 1">
            <a:extLst>
              <a:ext uri="{FF2B5EF4-FFF2-40B4-BE49-F238E27FC236}">
                <a16:creationId xmlns:a16="http://schemas.microsoft.com/office/drawing/2014/main" id="{A6796918-DBDF-4EA3-9EE8-44FC06C96B7C}"/>
              </a:ext>
            </a:extLst>
          </p:cNvPr>
          <p:cNvPicPr>
            <a:picLocks noChangeAspect="1"/>
          </p:cNvPicPr>
          <p:nvPr/>
        </p:nvPicPr>
        <p:blipFill>
          <a:blip r:embed="rId4"/>
          <a:stretch>
            <a:fillRect/>
          </a:stretch>
        </p:blipFill>
        <p:spPr>
          <a:xfrm>
            <a:off x="161300" y="377390"/>
            <a:ext cx="4511431" cy="6480610"/>
          </a:xfrm>
          <a:prstGeom prst="rect">
            <a:avLst/>
          </a:prstGeom>
        </p:spPr>
      </p:pic>
    </p:spTree>
    <p:extLst>
      <p:ext uri="{BB962C8B-B14F-4D97-AF65-F5344CB8AC3E}">
        <p14:creationId xmlns:p14="http://schemas.microsoft.com/office/powerpoint/2010/main" val="9217617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AD57A7-924B-411F-9F5C-8F8A66FB4BBC}"/>
              </a:ext>
            </a:extLst>
          </p:cNvPr>
          <p:cNvGrpSpPr/>
          <p:nvPr/>
        </p:nvGrpSpPr>
        <p:grpSpPr>
          <a:xfrm>
            <a:off x="457200" y="387965"/>
            <a:ext cx="3138407" cy="888385"/>
            <a:chOff x="457200" y="387965"/>
            <a:chExt cx="5585292" cy="1352550"/>
          </a:xfrm>
        </p:grpSpPr>
        <p:grpSp>
          <p:nvGrpSpPr>
            <p:cNvPr id="5" name="Group 4">
              <a:extLst>
                <a:ext uri="{FF2B5EF4-FFF2-40B4-BE49-F238E27FC236}">
                  <a16:creationId xmlns:a16="http://schemas.microsoft.com/office/drawing/2014/main" id="{73223E8D-8582-4649-9933-F08E8019A794}"/>
                </a:ext>
              </a:extLst>
            </p:cNvPr>
            <p:cNvGrpSpPr/>
            <p:nvPr/>
          </p:nvGrpSpPr>
          <p:grpSpPr>
            <a:xfrm>
              <a:off x="457200" y="387965"/>
              <a:ext cx="4876800" cy="1352550"/>
              <a:chOff x="1790700" y="571500"/>
              <a:chExt cx="3733800" cy="1371600"/>
            </a:xfrm>
          </p:grpSpPr>
          <p:sp>
            <p:nvSpPr>
              <p:cNvPr id="7" name="Rectangle: Rounded Corners 6">
                <a:extLst>
                  <a:ext uri="{FF2B5EF4-FFF2-40B4-BE49-F238E27FC236}">
                    <a16:creationId xmlns:a16="http://schemas.microsoft.com/office/drawing/2014/main" id="{E94AEA73-6935-48C9-951B-1FD0D68F4D80}"/>
                  </a:ext>
                </a:extLst>
              </p:cNvPr>
              <p:cNvSpPr/>
              <p:nvPr/>
            </p:nvSpPr>
            <p:spPr>
              <a:xfrm>
                <a:off x="1943100" y="742950"/>
                <a:ext cx="358140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F87E805-C30C-497F-9EBA-D8F88D99FC36}"/>
                  </a:ext>
                </a:extLst>
              </p:cNvPr>
              <p:cNvSpPr/>
              <p:nvPr/>
            </p:nvSpPr>
            <p:spPr>
              <a:xfrm>
                <a:off x="1790700" y="571500"/>
                <a:ext cx="3581400"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3E23A274-7AC9-4A24-A3E9-334D5609F6F2}"/>
                </a:ext>
              </a:extLst>
            </p:cNvPr>
            <p:cNvSpPr txBox="1"/>
            <p:nvPr/>
          </p:nvSpPr>
          <p:spPr>
            <a:xfrm>
              <a:off x="729805" y="610479"/>
              <a:ext cx="5312687" cy="890309"/>
            </a:xfrm>
            <a:prstGeom prst="rect">
              <a:avLst/>
            </a:prstGeom>
            <a:noFill/>
            <a:ln>
              <a:noFill/>
            </a:ln>
          </p:spPr>
          <p:txBody>
            <a:bodyPr wrap="square" rtlCol="0">
              <a:spAutoFit/>
            </a:bodyPr>
            <a:lstStyle/>
            <a:p>
              <a:r>
                <a:rPr lang="en-US" sz="3200" b="1" dirty="0" err="1">
                  <a:solidFill>
                    <a:schemeClr val="accent6">
                      <a:lumMod val="50000"/>
                    </a:schemeClr>
                  </a:solidFill>
                </a:rPr>
                <a:t>Giải</a:t>
              </a:r>
              <a:r>
                <a:rPr lang="en-US" sz="3200" b="1" dirty="0">
                  <a:solidFill>
                    <a:schemeClr val="accent6">
                      <a:lumMod val="50000"/>
                    </a:schemeClr>
                  </a:solidFill>
                </a:rPr>
                <a:t> </a:t>
              </a:r>
              <a:r>
                <a:rPr lang="en-US" sz="3200" b="1" dirty="0" err="1">
                  <a:solidFill>
                    <a:schemeClr val="accent6">
                      <a:lumMod val="50000"/>
                    </a:schemeClr>
                  </a:solidFill>
                </a:rPr>
                <a:t>nghĩa</a:t>
              </a:r>
              <a:r>
                <a:rPr lang="en-US" sz="3200" b="1" dirty="0">
                  <a:solidFill>
                    <a:schemeClr val="accent6">
                      <a:lumMod val="50000"/>
                    </a:schemeClr>
                  </a:solidFill>
                </a:rPr>
                <a:t> từ</a:t>
              </a:r>
            </a:p>
          </p:txBody>
        </p:sp>
      </p:grpSp>
      <p:pic>
        <p:nvPicPr>
          <p:cNvPr id="12" name="Picture 11">
            <a:extLst>
              <a:ext uri="{FF2B5EF4-FFF2-40B4-BE49-F238E27FC236}">
                <a16:creationId xmlns:a16="http://schemas.microsoft.com/office/drawing/2014/main" id="{0F2C5AE0-BDC9-4100-A2C1-A2D811CFCC24}"/>
              </a:ext>
            </a:extLst>
          </p:cNvPr>
          <p:cNvPicPr>
            <a:picLocks noChangeAspect="1"/>
          </p:cNvPicPr>
          <p:nvPr/>
        </p:nvPicPr>
        <p:blipFill>
          <a:blip r:embed="rId2"/>
          <a:stretch>
            <a:fillRect/>
          </a:stretch>
        </p:blipFill>
        <p:spPr>
          <a:xfrm>
            <a:off x="7459471" y="958893"/>
            <a:ext cx="3999323" cy="5809992"/>
          </a:xfrm>
          <a:prstGeom prst="rect">
            <a:avLst/>
          </a:prstGeom>
        </p:spPr>
      </p:pic>
      <p:sp>
        <p:nvSpPr>
          <p:cNvPr id="13" name="Speech Bubble: Rectangle with Corners Rounded 12">
            <a:extLst>
              <a:ext uri="{FF2B5EF4-FFF2-40B4-BE49-F238E27FC236}">
                <a16:creationId xmlns:a16="http://schemas.microsoft.com/office/drawing/2014/main" id="{4B4F2327-F512-48A1-8C60-78F562AD884B}"/>
              </a:ext>
            </a:extLst>
          </p:cNvPr>
          <p:cNvSpPr/>
          <p:nvPr/>
        </p:nvSpPr>
        <p:spPr>
          <a:xfrm>
            <a:off x="1493020" y="2446731"/>
            <a:ext cx="6126979" cy="3344469"/>
          </a:xfrm>
          <a:prstGeom prst="wedgeRoundRectCallout">
            <a:avLst>
              <a:gd name="adj1" fmla="val 66315"/>
              <a:gd name="adj2" fmla="val -24947"/>
              <a:gd name="adj3" fmla="val 16667"/>
            </a:avLst>
          </a:prstGeom>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0" dirty="0"/>
              <a:t>Trong </a:t>
            </a:r>
            <a:r>
              <a:rPr lang="en-US" sz="5000" dirty="0" err="1"/>
              <a:t>bài</a:t>
            </a:r>
            <a:r>
              <a:rPr lang="en-US" sz="5000" dirty="0"/>
              <a:t> </a:t>
            </a:r>
            <a:r>
              <a:rPr lang="en-US" sz="5000" err="1"/>
              <a:t>đọc</a:t>
            </a:r>
            <a:r>
              <a:rPr lang="en-US" sz="5000"/>
              <a:t> “Vườn dừa của ngoại”, </a:t>
            </a:r>
            <a:r>
              <a:rPr lang="en-US" sz="5000" dirty="0" err="1"/>
              <a:t>còn</a:t>
            </a:r>
            <a:r>
              <a:rPr lang="en-US" sz="5000" dirty="0"/>
              <a:t> từ </a:t>
            </a:r>
            <a:r>
              <a:rPr lang="en-US" sz="5000" dirty="0" err="1"/>
              <a:t>nào</a:t>
            </a:r>
            <a:r>
              <a:rPr lang="en-US" sz="5000" dirty="0"/>
              <a:t> </a:t>
            </a:r>
            <a:r>
              <a:rPr lang="en-US" sz="5000" dirty="0" err="1"/>
              <a:t>bạn</a:t>
            </a:r>
            <a:r>
              <a:rPr lang="en-US" sz="5000" dirty="0"/>
              <a:t> </a:t>
            </a:r>
            <a:r>
              <a:rPr lang="en-US" sz="5000" dirty="0" err="1"/>
              <a:t>chưa</a:t>
            </a:r>
            <a:r>
              <a:rPr lang="en-US" sz="5000" dirty="0"/>
              <a:t> </a:t>
            </a:r>
            <a:r>
              <a:rPr lang="en-US" sz="5000" dirty="0" err="1"/>
              <a:t>hiểu</a:t>
            </a:r>
            <a:r>
              <a:rPr lang="en-US" sz="5000" dirty="0"/>
              <a:t> </a:t>
            </a:r>
            <a:r>
              <a:rPr lang="en-US" sz="5000" dirty="0" err="1"/>
              <a:t>nghĩa</a:t>
            </a:r>
            <a:r>
              <a:rPr lang="en-US" sz="5000" dirty="0"/>
              <a:t>?</a:t>
            </a:r>
          </a:p>
        </p:txBody>
      </p:sp>
    </p:spTree>
    <p:extLst>
      <p:ext uri="{BB962C8B-B14F-4D97-AF65-F5344CB8AC3E}">
        <p14:creationId xmlns:p14="http://schemas.microsoft.com/office/powerpoint/2010/main" val="4288875824"/>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3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AD57A7-924B-411F-9F5C-8F8A66FB4BBC}"/>
              </a:ext>
            </a:extLst>
          </p:cNvPr>
          <p:cNvGrpSpPr/>
          <p:nvPr/>
        </p:nvGrpSpPr>
        <p:grpSpPr>
          <a:xfrm>
            <a:off x="457200" y="387965"/>
            <a:ext cx="3138407" cy="888385"/>
            <a:chOff x="457200" y="387965"/>
            <a:chExt cx="5585292" cy="1352550"/>
          </a:xfrm>
        </p:grpSpPr>
        <p:grpSp>
          <p:nvGrpSpPr>
            <p:cNvPr id="5" name="Group 4">
              <a:extLst>
                <a:ext uri="{FF2B5EF4-FFF2-40B4-BE49-F238E27FC236}">
                  <a16:creationId xmlns:a16="http://schemas.microsoft.com/office/drawing/2014/main" id="{73223E8D-8582-4649-9933-F08E8019A794}"/>
                </a:ext>
              </a:extLst>
            </p:cNvPr>
            <p:cNvGrpSpPr/>
            <p:nvPr/>
          </p:nvGrpSpPr>
          <p:grpSpPr>
            <a:xfrm>
              <a:off x="457200" y="387965"/>
              <a:ext cx="4876800" cy="1352550"/>
              <a:chOff x="1790700" y="571500"/>
              <a:chExt cx="3733800" cy="1371600"/>
            </a:xfrm>
          </p:grpSpPr>
          <p:sp>
            <p:nvSpPr>
              <p:cNvPr id="7" name="Rectangle: Rounded Corners 6">
                <a:extLst>
                  <a:ext uri="{FF2B5EF4-FFF2-40B4-BE49-F238E27FC236}">
                    <a16:creationId xmlns:a16="http://schemas.microsoft.com/office/drawing/2014/main" id="{E94AEA73-6935-48C9-951B-1FD0D68F4D80}"/>
                  </a:ext>
                </a:extLst>
              </p:cNvPr>
              <p:cNvSpPr/>
              <p:nvPr/>
            </p:nvSpPr>
            <p:spPr>
              <a:xfrm>
                <a:off x="1943100" y="742950"/>
                <a:ext cx="358140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F87E805-C30C-497F-9EBA-D8F88D99FC36}"/>
                  </a:ext>
                </a:extLst>
              </p:cNvPr>
              <p:cNvSpPr/>
              <p:nvPr/>
            </p:nvSpPr>
            <p:spPr>
              <a:xfrm>
                <a:off x="1790700" y="571500"/>
                <a:ext cx="3581400"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3E23A274-7AC9-4A24-A3E9-334D5609F6F2}"/>
                </a:ext>
              </a:extLst>
            </p:cNvPr>
            <p:cNvSpPr txBox="1"/>
            <p:nvPr/>
          </p:nvSpPr>
          <p:spPr>
            <a:xfrm>
              <a:off x="729805" y="610479"/>
              <a:ext cx="5312687" cy="890309"/>
            </a:xfrm>
            <a:prstGeom prst="rect">
              <a:avLst/>
            </a:prstGeom>
            <a:noFill/>
            <a:ln>
              <a:noFill/>
            </a:ln>
          </p:spPr>
          <p:txBody>
            <a:bodyPr wrap="square" rtlCol="0">
              <a:spAutoFit/>
            </a:bodyPr>
            <a:lstStyle/>
            <a:p>
              <a:r>
                <a:rPr lang="en-US" sz="3200" b="1" dirty="0" err="1">
                  <a:solidFill>
                    <a:schemeClr val="accent6">
                      <a:lumMod val="50000"/>
                    </a:schemeClr>
                  </a:solidFill>
                </a:rPr>
                <a:t>Giải</a:t>
              </a:r>
              <a:r>
                <a:rPr lang="en-US" sz="3200" b="1" dirty="0">
                  <a:solidFill>
                    <a:schemeClr val="accent6">
                      <a:lumMod val="50000"/>
                    </a:schemeClr>
                  </a:solidFill>
                </a:rPr>
                <a:t> </a:t>
              </a:r>
              <a:r>
                <a:rPr lang="en-US" sz="3200" b="1" dirty="0" err="1">
                  <a:solidFill>
                    <a:schemeClr val="accent6">
                      <a:lumMod val="50000"/>
                    </a:schemeClr>
                  </a:solidFill>
                </a:rPr>
                <a:t>nghĩa</a:t>
              </a:r>
              <a:r>
                <a:rPr lang="en-US" sz="3200" b="1" dirty="0">
                  <a:solidFill>
                    <a:schemeClr val="accent6">
                      <a:lumMod val="50000"/>
                    </a:schemeClr>
                  </a:solidFill>
                </a:rPr>
                <a:t> từ</a:t>
              </a:r>
            </a:p>
          </p:txBody>
        </p:sp>
      </p:grpSp>
      <p:grpSp>
        <p:nvGrpSpPr>
          <p:cNvPr id="9" name="Group 8">
            <a:extLst>
              <a:ext uri="{FF2B5EF4-FFF2-40B4-BE49-F238E27FC236}">
                <a16:creationId xmlns:a16="http://schemas.microsoft.com/office/drawing/2014/main" id="{4AA1C2C8-E790-4F9B-8047-64DED3841BFB}"/>
              </a:ext>
            </a:extLst>
          </p:cNvPr>
          <p:cNvGrpSpPr/>
          <p:nvPr/>
        </p:nvGrpSpPr>
        <p:grpSpPr>
          <a:xfrm>
            <a:off x="737158" y="1484262"/>
            <a:ext cx="4291054" cy="5126166"/>
            <a:chOff x="1450080" y="1387398"/>
            <a:chExt cx="4291054" cy="5126166"/>
          </a:xfrm>
        </p:grpSpPr>
        <p:pic>
          <p:nvPicPr>
            <p:cNvPr id="10" name="Picture 9" descr="Venn diagram&#10;&#10;Description automatically generated with low confidence">
              <a:extLst>
                <a:ext uri="{FF2B5EF4-FFF2-40B4-BE49-F238E27FC236}">
                  <a16:creationId xmlns:a16="http://schemas.microsoft.com/office/drawing/2014/main" id="{FDFF4B76-3DFB-47A3-A3CF-1ADE24860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080" y="1387398"/>
              <a:ext cx="4291054" cy="5126166"/>
            </a:xfrm>
            <a:prstGeom prst="rect">
              <a:avLst/>
            </a:prstGeom>
          </p:spPr>
        </p:pic>
        <p:sp>
          <p:nvSpPr>
            <p:cNvPr id="11" name="Rectangle: Rounded Corners 10">
              <a:extLst>
                <a:ext uri="{FF2B5EF4-FFF2-40B4-BE49-F238E27FC236}">
                  <a16:creationId xmlns:a16="http://schemas.microsoft.com/office/drawing/2014/main" id="{9E31E8A0-75C3-497C-9D0A-7193B8EA8667}"/>
                </a:ext>
              </a:extLst>
            </p:cNvPr>
            <p:cNvSpPr/>
            <p:nvPr/>
          </p:nvSpPr>
          <p:spPr>
            <a:xfrm>
              <a:off x="1784615" y="3626603"/>
              <a:ext cx="3621984" cy="14258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a:solidFill>
                    <a:schemeClr val="accent6">
                      <a:lumMod val="75000"/>
                    </a:schemeClr>
                  </a:solidFill>
                </a:rPr>
                <a:t>mương</a:t>
              </a:r>
              <a:endParaRPr lang="vi-VN" sz="6000" dirty="0" err="1">
                <a:solidFill>
                  <a:schemeClr val="accent6">
                    <a:lumMod val="75000"/>
                  </a:schemeClr>
                </a:solidFill>
              </a:endParaRPr>
            </a:p>
          </p:txBody>
        </p:sp>
      </p:grpSp>
      <p:grpSp>
        <p:nvGrpSpPr>
          <p:cNvPr id="15" name="Group 14">
            <a:extLst>
              <a:ext uri="{FF2B5EF4-FFF2-40B4-BE49-F238E27FC236}">
                <a16:creationId xmlns:a16="http://schemas.microsoft.com/office/drawing/2014/main" id="{4E4992B7-5C29-4EEE-8F02-23956BE4C685}"/>
              </a:ext>
            </a:extLst>
          </p:cNvPr>
          <p:cNvGrpSpPr/>
          <p:nvPr/>
        </p:nvGrpSpPr>
        <p:grpSpPr>
          <a:xfrm>
            <a:off x="5362747" y="499013"/>
            <a:ext cx="6285551" cy="5532115"/>
            <a:chOff x="5362747" y="499013"/>
            <a:chExt cx="6285551" cy="5532115"/>
          </a:xfrm>
        </p:grpSpPr>
        <p:pic>
          <p:nvPicPr>
            <p:cNvPr id="14" name="Picture 13" descr="A close-up of a plant&#10;&#10;Description automatically generated with medium confidence">
              <a:extLst>
                <a:ext uri="{FF2B5EF4-FFF2-40B4-BE49-F238E27FC236}">
                  <a16:creationId xmlns:a16="http://schemas.microsoft.com/office/drawing/2014/main" id="{998D5B44-B7DF-4E03-B111-57742B86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747" y="499013"/>
              <a:ext cx="5107680" cy="5477721"/>
            </a:xfrm>
            <a:prstGeom prst="rect">
              <a:avLst/>
            </a:prstGeom>
          </p:spPr>
        </p:pic>
        <p:sp>
          <p:nvSpPr>
            <p:cNvPr id="2" name="Rectangle: Rounded Corners 1">
              <a:extLst>
                <a:ext uri="{FF2B5EF4-FFF2-40B4-BE49-F238E27FC236}">
                  <a16:creationId xmlns:a16="http://schemas.microsoft.com/office/drawing/2014/main" id="{4BCB98E0-611E-40A0-9AD0-658D5E66B3F9}"/>
                </a:ext>
              </a:extLst>
            </p:cNvPr>
            <p:cNvSpPr/>
            <p:nvPr/>
          </p:nvSpPr>
          <p:spPr>
            <a:xfrm>
              <a:off x="5362747" y="3303427"/>
              <a:ext cx="6285551" cy="2727701"/>
            </a:xfrm>
            <a:prstGeom prst="roundRect">
              <a:avLst/>
            </a:prstGeom>
            <a:ln w="57150">
              <a:solidFill>
                <a:schemeClr val="accent6">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600"/>
                <a:t>kênh nhỏ để tưới tiêu</a:t>
              </a:r>
              <a:endParaRPr lang="en-US" sz="6600" dirty="0"/>
            </a:p>
          </p:txBody>
        </p:sp>
      </p:grpSp>
    </p:spTree>
    <p:extLst>
      <p:ext uri="{BB962C8B-B14F-4D97-AF65-F5344CB8AC3E}">
        <p14:creationId xmlns:p14="http://schemas.microsoft.com/office/powerpoint/2010/main" val="11983231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3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vector graphics&#10;&#10;Description automatically generated">
            <a:extLst>
              <a:ext uri="{FF2B5EF4-FFF2-40B4-BE49-F238E27FC236}">
                <a16:creationId xmlns:a16="http://schemas.microsoft.com/office/drawing/2014/main" id="{7EA5F3DE-C43B-4375-BB92-8CA2B2005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96000" y="-361559"/>
            <a:ext cx="7073334" cy="7581117"/>
          </a:xfrm>
          <a:prstGeom prst="rect">
            <a:avLst/>
          </a:prstGeom>
        </p:spPr>
      </p:pic>
      <p:pic>
        <p:nvPicPr>
          <p:cNvPr id="16" name="Picture 15" descr="A picture containing text, vector graphics&#10;&#10;Description automatically generated">
            <a:extLst>
              <a:ext uri="{FF2B5EF4-FFF2-40B4-BE49-F238E27FC236}">
                <a16:creationId xmlns:a16="http://schemas.microsoft.com/office/drawing/2014/main" id="{E13CD118-80F3-415F-B121-B561C9259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196" y="-168161"/>
            <a:ext cx="7073334" cy="7581117"/>
          </a:xfrm>
          <a:prstGeom prst="rect">
            <a:avLst/>
          </a:prstGeom>
        </p:spPr>
      </p:pic>
      <p:grpSp>
        <p:nvGrpSpPr>
          <p:cNvPr id="4" name="Group 3">
            <a:extLst>
              <a:ext uri="{FF2B5EF4-FFF2-40B4-BE49-F238E27FC236}">
                <a16:creationId xmlns:a16="http://schemas.microsoft.com/office/drawing/2014/main" id="{13224328-D522-46EA-9C4C-BB4FA4A817B8}"/>
              </a:ext>
            </a:extLst>
          </p:cNvPr>
          <p:cNvGrpSpPr/>
          <p:nvPr/>
        </p:nvGrpSpPr>
        <p:grpSpPr>
          <a:xfrm>
            <a:off x="2291484" y="1188850"/>
            <a:ext cx="7609032" cy="3656106"/>
            <a:chOff x="-322804" y="1908386"/>
            <a:chExt cx="12635006" cy="707705"/>
          </a:xfrm>
        </p:grpSpPr>
        <p:grpSp>
          <p:nvGrpSpPr>
            <p:cNvPr id="5" name="Group 4">
              <a:extLst>
                <a:ext uri="{FF2B5EF4-FFF2-40B4-BE49-F238E27FC236}">
                  <a16:creationId xmlns:a16="http://schemas.microsoft.com/office/drawing/2014/main" id="{1923E736-8D18-449C-9538-A6AF94EE3743}"/>
                </a:ext>
              </a:extLst>
            </p:cNvPr>
            <p:cNvGrpSpPr/>
            <p:nvPr/>
          </p:nvGrpSpPr>
          <p:grpSpPr>
            <a:xfrm>
              <a:off x="316931" y="1908386"/>
              <a:ext cx="11661663" cy="707705"/>
              <a:chOff x="1841267" y="781762"/>
              <a:chExt cx="3458950" cy="1200150"/>
            </a:xfrm>
          </p:grpSpPr>
          <p:sp>
            <p:nvSpPr>
              <p:cNvPr id="7" name="Rectangle: Rounded Corners 6">
                <a:extLst>
                  <a:ext uri="{FF2B5EF4-FFF2-40B4-BE49-F238E27FC236}">
                    <a16:creationId xmlns:a16="http://schemas.microsoft.com/office/drawing/2014/main" id="{776FE1F3-0387-4B29-9049-C1219F2F23BC}"/>
                  </a:ext>
                </a:extLst>
              </p:cNvPr>
              <p:cNvSpPr/>
              <p:nvPr/>
            </p:nvSpPr>
            <p:spPr>
              <a:xfrm>
                <a:off x="1841267" y="781762"/>
                <a:ext cx="345895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03C939E-8ED2-4B9B-BB4D-D35E13807A8C}"/>
                  </a:ext>
                </a:extLst>
              </p:cNvPr>
              <p:cNvSpPr/>
              <p:nvPr/>
            </p:nvSpPr>
            <p:spPr>
              <a:xfrm>
                <a:off x="1892001" y="828507"/>
                <a:ext cx="3317417" cy="1088624"/>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3204CCD0-B2A3-4F76-B027-D1B47A96678C}"/>
                </a:ext>
              </a:extLst>
            </p:cNvPr>
            <p:cNvSpPr txBox="1"/>
            <p:nvPr/>
          </p:nvSpPr>
          <p:spPr>
            <a:xfrm>
              <a:off x="-322804" y="2030294"/>
              <a:ext cx="12635006" cy="49447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Lá thì làm mái lợp nhà,</a:t>
              </a:r>
              <a:endParaRPr kumimoji="0" lang="en-US" sz="3200" b="1"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 Quả thì ngọt nước như pha với đường,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Cơm thì làm kẹo quê hương, </a:t>
              </a:r>
              <a:endParaRPr kumimoji="0" lang="en-US" sz="3200" b="1"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Vỏ thì dệt thảm, bện thừng, khảm ghe.</a:t>
              </a:r>
              <a:endParaRPr kumimoji="0" lang="en-US" sz="3200" b="1"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70AD47">
                      <a:lumMod val="50000"/>
                    </a:srgbClr>
                  </a:solidFill>
                  <a:latin typeface="Calibri" panose="020F0502020204030204"/>
                </a:rPr>
                <a:t>( Là cây gì?)</a:t>
              </a:r>
              <a:endParaRPr kumimoji="0" lang="en-US"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6990CEA-3D92-41A3-9F1E-59E718BFE74E}"/>
              </a:ext>
            </a:extLst>
          </p:cNvPr>
          <p:cNvGrpSpPr/>
          <p:nvPr/>
        </p:nvGrpSpPr>
        <p:grpSpPr>
          <a:xfrm>
            <a:off x="4636385" y="5332347"/>
            <a:ext cx="2919230" cy="1143959"/>
            <a:chOff x="-467557" y="1846392"/>
            <a:chExt cx="12446151" cy="769700"/>
          </a:xfrm>
        </p:grpSpPr>
        <p:grpSp>
          <p:nvGrpSpPr>
            <p:cNvPr id="10" name="Group 9">
              <a:extLst>
                <a:ext uri="{FF2B5EF4-FFF2-40B4-BE49-F238E27FC236}">
                  <a16:creationId xmlns:a16="http://schemas.microsoft.com/office/drawing/2014/main" id="{20A39628-D230-4E00-B111-205DB9C315C2}"/>
                </a:ext>
              </a:extLst>
            </p:cNvPr>
            <p:cNvGrpSpPr/>
            <p:nvPr/>
          </p:nvGrpSpPr>
          <p:grpSpPr>
            <a:xfrm>
              <a:off x="-467557" y="1846392"/>
              <a:ext cx="12446151" cy="769700"/>
              <a:chOff x="1608581" y="676630"/>
              <a:chExt cx="3691636" cy="1305282"/>
            </a:xfrm>
          </p:grpSpPr>
          <p:sp>
            <p:nvSpPr>
              <p:cNvPr id="12" name="Rectangle: Rounded Corners 11">
                <a:extLst>
                  <a:ext uri="{FF2B5EF4-FFF2-40B4-BE49-F238E27FC236}">
                    <a16:creationId xmlns:a16="http://schemas.microsoft.com/office/drawing/2014/main" id="{83175C7A-5B6A-48DF-8582-BE22739EC485}"/>
                  </a:ext>
                </a:extLst>
              </p:cNvPr>
              <p:cNvSpPr/>
              <p:nvPr/>
            </p:nvSpPr>
            <p:spPr>
              <a:xfrm>
                <a:off x="1841267" y="781762"/>
                <a:ext cx="345895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95845152-446C-46F0-BC45-29EE21B2E4D9}"/>
                  </a:ext>
                </a:extLst>
              </p:cNvPr>
              <p:cNvSpPr/>
              <p:nvPr/>
            </p:nvSpPr>
            <p:spPr>
              <a:xfrm>
                <a:off x="1608581" y="676630"/>
                <a:ext cx="3418313"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B5926B1D-B8D3-460E-9F4C-AAEC42050182}"/>
                </a:ext>
              </a:extLst>
            </p:cNvPr>
            <p:cNvSpPr txBox="1"/>
            <p:nvPr/>
          </p:nvSpPr>
          <p:spPr>
            <a:xfrm>
              <a:off x="1226035" y="1979177"/>
              <a:ext cx="9153608" cy="5177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Cây dừa</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80045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AD57A7-924B-411F-9F5C-8F8A66FB4BBC}"/>
              </a:ext>
            </a:extLst>
          </p:cNvPr>
          <p:cNvGrpSpPr/>
          <p:nvPr/>
        </p:nvGrpSpPr>
        <p:grpSpPr>
          <a:xfrm>
            <a:off x="457200" y="387965"/>
            <a:ext cx="3138407" cy="888385"/>
            <a:chOff x="457200" y="387965"/>
            <a:chExt cx="5585292" cy="1352550"/>
          </a:xfrm>
        </p:grpSpPr>
        <p:grpSp>
          <p:nvGrpSpPr>
            <p:cNvPr id="5" name="Group 4">
              <a:extLst>
                <a:ext uri="{FF2B5EF4-FFF2-40B4-BE49-F238E27FC236}">
                  <a16:creationId xmlns:a16="http://schemas.microsoft.com/office/drawing/2014/main" id="{73223E8D-8582-4649-9933-F08E8019A794}"/>
                </a:ext>
              </a:extLst>
            </p:cNvPr>
            <p:cNvGrpSpPr/>
            <p:nvPr/>
          </p:nvGrpSpPr>
          <p:grpSpPr>
            <a:xfrm>
              <a:off x="457200" y="387965"/>
              <a:ext cx="4876800" cy="1352550"/>
              <a:chOff x="1790700" y="571500"/>
              <a:chExt cx="3733800" cy="1371600"/>
            </a:xfrm>
          </p:grpSpPr>
          <p:sp>
            <p:nvSpPr>
              <p:cNvPr id="7" name="Rectangle: Rounded Corners 6">
                <a:extLst>
                  <a:ext uri="{FF2B5EF4-FFF2-40B4-BE49-F238E27FC236}">
                    <a16:creationId xmlns:a16="http://schemas.microsoft.com/office/drawing/2014/main" id="{E94AEA73-6935-48C9-951B-1FD0D68F4D80}"/>
                  </a:ext>
                </a:extLst>
              </p:cNvPr>
              <p:cNvSpPr/>
              <p:nvPr/>
            </p:nvSpPr>
            <p:spPr>
              <a:xfrm>
                <a:off x="1943100" y="742950"/>
                <a:ext cx="358140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F87E805-C30C-497F-9EBA-D8F88D99FC36}"/>
                  </a:ext>
                </a:extLst>
              </p:cNvPr>
              <p:cNvSpPr/>
              <p:nvPr/>
            </p:nvSpPr>
            <p:spPr>
              <a:xfrm>
                <a:off x="1790700" y="571500"/>
                <a:ext cx="3581400"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3E23A274-7AC9-4A24-A3E9-334D5609F6F2}"/>
                </a:ext>
              </a:extLst>
            </p:cNvPr>
            <p:cNvSpPr txBox="1"/>
            <p:nvPr/>
          </p:nvSpPr>
          <p:spPr>
            <a:xfrm>
              <a:off x="729805" y="610479"/>
              <a:ext cx="5312687" cy="890309"/>
            </a:xfrm>
            <a:prstGeom prst="rect">
              <a:avLst/>
            </a:prstGeom>
            <a:noFill/>
            <a:ln>
              <a:noFill/>
            </a:ln>
          </p:spPr>
          <p:txBody>
            <a:bodyPr wrap="square" rtlCol="0">
              <a:spAutoFit/>
            </a:bodyPr>
            <a:lstStyle/>
            <a:p>
              <a:r>
                <a:rPr lang="en-US" sz="3200" b="1" dirty="0" err="1">
                  <a:solidFill>
                    <a:schemeClr val="accent6">
                      <a:lumMod val="50000"/>
                    </a:schemeClr>
                  </a:solidFill>
                </a:rPr>
                <a:t>Giải</a:t>
              </a:r>
              <a:r>
                <a:rPr lang="en-US" sz="3200" b="1" dirty="0">
                  <a:solidFill>
                    <a:schemeClr val="accent6">
                      <a:lumMod val="50000"/>
                    </a:schemeClr>
                  </a:solidFill>
                </a:rPr>
                <a:t> </a:t>
              </a:r>
              <a:r>
                <a:rPr lang="en-US" sz="3200" b="1" dirty="0" err="1">
                  <a:solidFill>
                    <a:schemeClr val="accent6">
                      <a:lumMod val="50000"/>
                    </a:schemeClr>
                  </a:solidFill>
                </a:rPr>
                <a:t>nghĩa</a:t>
              </a:r>
              <a:r>
                <a:rPr lang="en-US" sz="3200" b="1" dirty="0">
                  <a:solidFill>
                    <a:schemeClr val="accent6">
                      <a:lumMod val="50000"/>
                    </a:schemeClr>
                  </a:solidFill>
                </a:rPr>
                <a:t> từ</a:t>
              </a:r>
            </a:p>
          </p:txBody>
        </p:sp>
      </p:grpSp>
      <p:grpSp>
        <p:nvGrpSpPr>
          <p:cNvPr id="9" name="Group 8">
            <a:extLst>
              <a:ext uri="{FF2B5EF4-FFF2-40B4-BE49-F238E27FC236}">
                <a16:creationId xmlns:a16="http://schemas.microsoft.com/office/drawing/2014/main" id="{4AA1C2C8-E790-4F9B-8047-64DED3841BFB}"/>
              </a:ext>
            </a:extLst>
          </p:cNvPr>
          <p:cNvGrpSpPr/>
          <p:nvPr/>
        </p:nvGrpSpPr>
        <p:grpSpPr>
          <a:xfrm>
            <a:off x="737158" y="1484262"/>
            <a:ext cx="4291054" cy="5126166"/>
            <a:chOff x="1450080" y="1387398"/>
            <a:chExt cx="4291054" cy="5126166"/>
          </a:xfrm>
        </p:grpSpPr>
        <p:pic>
          <p:nvPicPr>
            <p:cNvPr id="10" name="Picture 9" descr="Venn diagram&#10;&#10;Description automatically generated with low confidence">
              <a:extLst>
                <a:ext uri="{FF2B5EF4-FFF2-40B4-BE49-F238E27FC236}">
                  <a16:creationId xmlns:a16="http://schemas.microsoft.com/office/drawing/2014/main" id="{FDFF4B76-3DFB-47A3-A3CF-1ADE24860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080" y="1387398"/>
              <a:ext cx="4291054" cy="5126166"/>
            </a:xfrm>
            <a:prstGeom prst="rect">
              <a:avLst/>
            </a:prstGeom>
          </p:spPr>
        </p:pic>
        <p:sp>
          <p:nvSpPr>
            <p:cNvPr id="11" name="Rectangle: Rounded Corners 10">
              <a:extLst>
                <a:ext uri="{FF2B5EF4-FFF2-40B4-BE49-F238E27FC236}">
                  <a16:creationId xmlns:a16="http://schemas.microsoft.com/office/drawing/2014/main" id="{9E31E8A0-75C3-497C-9D0A-7193B8EA8667}"/>
                </a:ext>
              </a:extLst>
            </p:cNvPr>
            <p:cNvSpPr/>
            <p:nvPr/>
          </p:nvSpPr>
          <p:spPr>
            <a:xfrm>
              <a:off x="1784615" y="3226907"/>
              <a:ext cx="3621984" cy="18255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a:solidFill>
                    <a:schemeClr val="accent6">
                      <a:lumMod val="75000"/>
                    </a:schemeClr>
                  </a:solidFill>
                </a:rPr>
                <a:t>đánh đáo, </a:t>
              </a:r>
            </a:p>
            <a:p>
              <a:pPr algn="ctr"/>
              <a:r>
                <a:rPr lang="en-US" sz="5400">
                  <a:solidFill>
                    <a:schemeClr val="accent6">
                      <a:lumMod val="75000"/>
                    </a:schemeClr>
                  </a:solidFill>
                </a:rPr>
                <a:t>đánh đũa</a:t>
              </a:r>
              <a:endParaRPr lang="en-US" sz="5400" dirty="0" err="1">
                <a:solidFill>
                  <a:schemeClr val="accent6">
                    <a:lumMod val="75000"/>
                  </a:schemeClr>
                </a:solidFill>
              </a:endParaRPr>
            </a:p>
          </p:txBody>
        </p:sp>
      </p:grpSp>
      <p:grpSp>
        <p:nvGrpSpPr>
          <p:cNvPr id="15" name="Group 14">
            <a:extLst>
              <a:ext uri="{FF2B5EF4-FFF2-40B4-BE49-F238E27FC236}">
                <a16:creationId xmlns:a16="http://schemas.microsoft.com/office/drawing/2014/main" id="{4E4992B7-5C29-4EEE-8F02-23956BE4C685}"/>
              </a:ext>
            </a:extLst>
          </p:cNvPr>
          <p:cNvGrpSpPr/>
          <p:nvPr/>
        </p:nvGrpSpPr>
        <p:grpSpPr>
          <a:xfrm>
            <a:off x="5185988" y="0"/>
            <a:ext cx="6285551" cy="5532115"/>
            <a:chOff x="5362747" y="499013"/>
            <a:chExt cx="6285551" cy="5532115"/>
          </a:xfrm>
        </p:grpSpPr>
        <p:pic>
          <p:nvPicPr>
            <p:cNvPr id="14" name="Picture 13" descr="A close-up of a plant&#10;&#10;Description automatically generated with medium confidence">
              <a:extLst>
                <a:ext uri="{FF2B5EF4-FFF2-40B4-BE49-F238E27FC236}">
                  <a16:creationId xmlns:a16="http://schemas.microsoft.com/office/drawing/2014/main" id="{998D5B44-B7DF-4E03-B111-57742B86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747" y="499013"/>
              <a:ext cx="5107680" cy="5477721"/>
            </a:xfrm>
            <a:prstGeom prst="rect">
              <a:avLst/>
            </a:prstGeom>
          </p:spPr>
        </p:pic>
        <p:sp>
          <p:nvSpPr>
            <p:cNvPr id="2" name="Rectangle: Rounded Corners 1">
              <a:extLst>
                <a:ext uri="{FF2B5EF4-FFF2-40B4-BE49-F238E27FC236}">
                  <a16:creationId xmlns:a16="http://schemas.microsoft.com/office/drawing/2014/main" id="{4BCB98E0-611E-40A0-9AD0-658D5E66B3F9}"/>
                </a:ext>
              </a:extLst>
            </p:cNvPr>
            <p:cNvSpPr/>
            <p:nvPr/>
          </p:nvSpPr>
          <p:spPr>
            <a:xfrm>
              <a:off x="5362747" y="3303427"/>
              <a:ext cx="6285551" cy="2727701"/>
            </a:xfrm>
            <a:prstGeom prst="roundRect">
              <a:avLst/>
            </a:prstGeom>
            <a:ln w="57150">
              <a:solidFill>
                <a:schemeClr val="accent6">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b="0" i="0">
                  <a:solidFill>
                    <a:srgbClr val="333333"/>
                  </a:solidFill>
                  <a:effectLst/>
                </a:rPr>
                <a:t>tên các trò chơi dân gian</a:t>
              </a:r>
              <a:endParaRPr lang="en-US" sz="6000" b="0" i="0" dirty="0">
                <a:solidFill>
                  <a:srgbClr val="333333"/>
                </a:solidFill>
                <a:effectLst/>
              </a:endParaRPr>
            </a:p>
          </p:txBody>
        </p:sp>
      </p:grpSp>
    </p:spTree>
    <p:extLst>
      <p:ext uri="{BB962C8B-B14F-4D97-AF65-F5344CB8AC3E}">
        <p14:creationId xmlns:p14="http://schemas.microsoft.com/office/powerpoint/2010/main" val="1176864789"/>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3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AD57A7-924B-411F-9F5C-8F8A66FB4BBC}"/>
              </a:ext>
            </a:extLst>
          </p:cNvPr>
          <p:cNvGrpSpPr/>
          <p:nvPr/>
        </p:nvGrpSpPr>
        <p:grpSpPr>
          <a:xfrm>
            <a:off x="457200" y="387965"/>
            <a:ext cx="3138407" cy="888385"/>
            <a:chOff x="457200" y="387965"/>
            <a:chExt cx="5585292" cy="1352550"/>
          </a:xfrm>
        </p:grpSpPr>
        <p:grpSp>
          <p:nvGrpSpPr>
            <p:cNvPr id="5" name="Group 4">
              <a:extLst>
                <a:ext uri="{FF2B5EF4-FFF2-40B4-BE49-F238E27FC236}">
                  <a16:creationId xmlns:a16="http://schemas.microsoft.com/office/drawing/2014/main" id="{73223E8D-8582-4649-9933-F08E8019A794}"/>
                </a:ext>
              </a:extLst>
            </p:cNvPr>
            <p:cNvGrpSpPr/>
            <p:nvPr/>
          </p:nvGrpSpPr>
          <p:grpSpPr>
            <a:xfrm>
              <a:off x="457200" y="387965"/>
              <a:ext cx="4876800" cy="1352550"/>
              <a:chOff x="1790700" y="571500"/>
              <a:chExt cx="3733800" cy="1371600"/>
            </a:xfrm>
          </p:grpSpPr>
          <p:sp>
            <p:nvSpPr>
              <p:cNvPr id="7" name="Rectangle: Rounded Corners 6">
                <a:extLst>
                  <a:ext uri="{FF2B5EF4-FFF2-40B4-BE49-F238E27FC236}">
                    <a16:creationId xmlns:a16="http://schemas.microsoft.com/office/drawing/2014/main" id="{E94AEA73-6935-48C9-951B-1FD0D68F4D80}"/>
                  </a:ext>
                </a:extLst>
              </p:cNvPr>
              <p:cNvSpPr/>
              <p:nvPr/>
            </p:nvSpPr>
            <p:spPr>
              <a:xfrm>
                <a:off x="1943100" y="742950"/>
                <a:ext cx="358140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5F87E805-C30C-497F-9EBA-D8F88D99FC36}"/>
                  </a:ext>
                </a:extLst>
              </p:cNvPr>
              <p:cNvSpPr/>
              <p:nvPr/>
            </p:nvSpPr>
            <p:spPr>
              <a:xfrm>
                <a:off x="1790700" y="571500"/>
                <a:ext cx="3581400"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3E23A274-7AC9-4A24-A3E9-334D5609F6F2}"/>
                </a:ext>
              </a:extLst>
            </p:cNvPr>
            <p:cNvSpPr txBox="1"/>
            <p:nvPr/>
          </p:nvSpPr>
          <p:spPr>
            <a:xfrm>
              <a:off x="729805" y="610479"/>
              <a:ext cx="5312687" cy="89030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Giải</a:t>
              </a:r>
              <a:r>
                <a:rPr kumimoji="0" lang="en-US"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nghĩa</a:t>
              </a:r>
              <a:r>
                <a:rPr kumimoji="0" lang="en-US"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từ</a:t>
              </a:r>
            </a:p>
          </p:txBody>
        </p:sp>
      </p:grpSp>
      <p:grpSp>
        <p:nvGrpSpPr>
          <p:cNvPr id="9" name="Group 8">
            <a:extLst>
              <a:ext uri="{FF2B5EF4-FFF2-40B4-BE49-F238E27FC236}">
                <a16:creationId xmlns:a16="http://schemas.microsoft.com/office/drawing/2014/main" id="{4AA1C2C8-E790-4F9B-8047-64DED3841BFB}"/>
              </a:ext>
            </a:extLst>
          </p:cNvPr>
          <p:cNvGrpSpPr/>
          <p:nvPr/>
        </p:nvGrpSpPr>
        <p:grpSpPr>
          <a:xfrm>
            <a:off x="737158" y="1484262"/>
            <a:ext cx="4291054" cy="5126166"/>
            <a:chOff x="1450080" y="1387398"/>
            <a:chExt cx="4291054" cy="5126166"/>
          </a:xfrm>
        </p:grpSpPr>
        <p:pic>
          <p:nvPicPr>
            <p:cNvPr id="10" name="Picture 9" descr="Venn diagram&#10;&#10;Description automatically generated with low confidence">
              <a:extLst>
                <a:ext uri="{FF2B5EF4-FFF2-40B4-BE49-F238E27FC236}">
                  <a16:creationId xmlns:a16="http://schemas.microsoft.com/office/drawing/2014/main" id="{FDFF4B76-3DFB-47A3-A3CF-1ADE24860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080" y="1387398"/>
              <a:ext cx="4291054" cy="5126166"/>
            </a:xfrm>
            <a:prstGeom prst="rect">
              <a:avLst/>
            </a:prstGeom>
          </p:spPr>
        </p:pic>
        <p:sp>
          <p:nvSpPr>
            <p:cNvPr id="11" name="Rectangle: Rounded Corners 10">
              <a:extLst>
                <a:ext uri="{FF2B5EF4-FFF2-40B4-BE49-F238E27FC236}">
                  <a16:creationId xmlns:a16="http://schemas.microsoft.com/office/drawing/2014/main" id="{9E31E8A0-75C3-497C-9D0A-7193B8EA8667}"/>
                </a:ext>
              </a:extLst>
            </p:cNvPr>
            <p:cNvSpPr/>
            <p:nvPr/>
          </p:nvSpPr>
          <p:spPr>
            <a:xfrm>
              <a:off x="1784615" y="3226907"/>
              <a:ext cx="3621984" cy="18255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rạch</a:t>
              </a:r>
            </a:p>
          </p:txBody>
        </p:sp>
      </p:grpSp>
      <p:grpSp>
        <p:nvGrpSpPr>
          <p:cNvPr id="15" name="Group 14">
            <a:extLst>
              <a:ext uri="{FF2B5EF4-FFF2-40B4-BE49-F238E27FC236}">
                <a16:creationId xmlns:a16="http://schemas.microsoft.com/office/drawing/2014/main" id="{4E4992B7-5C29-4EEE-8F02-23956BE4C685}"/>
              </a:ext>
            </a:extLst>
          </p:cNvPr>
          <p:cNvGrpSpPr/>
          <p:nvPr/>
        </p:nvGrpSpPr>
        <p:grpSpPr>
          <a:xfrm>
            <a:off x="5185988" y="0"/>
            <a:ext cx="6285551" cy="5532115"/>
            <a:chOff x="5362747" y="499013"/>
            <a:chExt cx="6285551" cy="5532115"/>
          </a:xfrm>
        </p:grpSpPr>
        <p:pic>
          <p:nvPicPr>
            <p:cNvPr id="14" name="Picture 13" descr="A close-up of a plant&#10;&#10;Description automatically generated with medium confidence">
              <a:extLst>
                <a:ext uri="{FF2B5EF4-FFF2-40B4-BE49-F238E27FC236}">
                  <a16:creationId xmlns:a16="http://schemas.microsoft.com/office/drawing/2014/main" id="{998D5B44-B7DF-4E03-B111-57742B86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747" y="499013"/>
              <a:ext cx="5107680" cy="5477721"/>
            </a:xfrm>
            <a:prstGeom prst="rect">
              <a:avLst/>
            </a:prstGeom>
          </p:spPr>
        </p:pic>
        <p:sp>
          <p:nvSpPr>
            <p:cNvPr id="2" name="Rectangle: Rounded Corners 1">
              <a:extLst>
                <a:ext uri="{FF2B5EF4-FFF2-40B4-BE49-F238E27FC236}">
                  <a16:creationId xmlns:a16="http://schemas.microsoft.com/office/drawing/2014/main" id="{4BCB98E0-611E-40A0-9AD0-658D5E66B3F9}"/>
                </a:ext>
              </a:extLst>
            </p:cNvPr>
            <p:cNvSpPr/>
            <p:nvPr/>
          </p:nvSpPr>
          <p:spPr>
            <a:xfrm>
              <a:off x="5362747" y="3303427"/>
              <a:ext cx="6285551" cy="2727701"/>
            </a:xfrm>
            <a:prstGeom prst="roundRect">
              <a:avLst/>
            </a:prstGeom>
            <a:ln w="57150">
              <a:solidFill>
                <a:schemeClr val="accent6">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333333"/>
                  </a:solidFill>
                  <a:effectLst/>
                  <a:uLnTx/>
                  <a:uFillTx/>
                  <a:latin typeface="Arial" panose="020B0604020202020204" pitchFamily="34" charset="0"/>
                  <a:ea typeface="+mn-ea"/>
                  <a:cs typeface="+mn-cs"/>
                </a:rPr>
                <a:t>đường dẫn nước từ sông vào đồng ruộng</a:t>
              </a:r>
            </a:p>
          </p:txBody>
        </p:sp>
      </p:grpSp>
    </p:spTree>
    <p:extLst>
      <p:ext uri="{BB962C8B-B14F-4D97-AF65-F5344CB8AC3E}">
        <p14:creationId xmlns:p14="http://schemas.microsoft.com/office/powerpoint/2010/main" val="1726331205"/>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3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AD57A7-924B-411F-9F5C-8F8A66FB4BBC}"/>
              </a:ext>
            </a:extLst>
          </p:cNvPr>
          <p:cNvGrpSpPr/>
          <p:nvPr/>
        </p:nvGrpSpPr>
        <p:grpSpPr>
          <a:xfrm>
            <a:off x="316932" y="389552"/>
            <a:ext cx="3510364" cy="888385"/>
            <a:chOff x="457200" y="387965"/>
            <a:chExt cx="5737270" cy="1352550"/>
          </a:xfrm>
        </p:grpSpPr>
        <p:grpSp>
          <p:nvGrpSpPr>
            <p:cNvPr id="5" name="Group 4">
              <a:extLst>
                <a:ext uri="{FF2B5EF4-FFF2-40B4-BE49-F238E27FC236}">
                  <a16:creationId xmlns:a16="http://schemas.microsoft.com/office/drawing/2014/main" id="{73223E8D-8582-4649-9933-F08E8019A794}"/>
                </a:ext>
              </a:extLst>
            </p:cNvPr>
            <p:cNvGrpSpPr/>
            <p:nvPr/>
          </p:nvGrpSpPr>
          <p:grpSpPr>
            <a:xfrm>
              <a:off x="457200" y="387965"/>
              <a:ext cx="4876800" cy="1352550"/>
              <a:chOff x="1790700" y="571500"/>
              <a:chExt cx="3733800" cy="1371600"/>
            </a:xfrm>
          </p:grpSpPr>
          <p:sp>
            <p:nvSpPr>
              <p:cNvPr id="7" name="Rectangle: Rounded Corners 6">
                <a:extLst>
                  <a:ext uri="{FF2B5EF4-FFF2-40B4-BE49-F238E27FC236}">
                    <a16:creationId xmlns:a16="http://schemas.microsoft.com/office/drawing/2014/main" id="{E94AEA73-6935-48C9-951B-1FD0D68F4D80}"/>
                  </a:ext>
                </a:extLst>
              </p:cNvPr>
              <p:cNvSpPr/>
              <p:nvPr/>
            </p:nvSpPr>
            <p:spPr>
              <a:xfrm>
                <a:off x="1943100" y="742950"/>
                <a:ext cx="358140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F87E805-C30C-497F-9EBA-D8F88D99FC36}"/>
                  </a:ext>
                </a:extLst>
              </p:cNvPr>
              <p:cNvSpPr/>
              <p:nvPr/>
            </p:nvSpPr>
            <p:spPr>
              <a:xfrm>
                <a:off x="1790700" y="571500"/>
                <a:ext cx="3581400"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3E23A274-7AC9-4A24-A3E9-334D5609F6F2}"/>
                </a:ext>
              </a:extLst>
            </p:cNvPr>
            <p:cNvSpPr txBox="1"/>
            <p:nvPr/>
          </p:nvSpPr>
          <p:spPr>
            <a:xfrm>
              <a:off x="881783" y="610479"/>
              <a:ext cx="5312687" cy="890309"/>
            </a:xfrm>
            <a:prstGeom prst="rect">
              <a:avLst/>
            </a:prstGeom>
            <a:noFill/>
            <a:ln>
              <a:noFill/>
            </a:ln>
          </p:spPr>
          <p:txBody>
            <a:bodyPr wrap="square" rtlCol="0">
              <a:spAutoFit/>
            </a:bodyPr>
            <a:lstStyle/>
            <a:p>
              <a:r>
                <a:rPr lang="en-US" sz="3200" b="1" dirty="0" err="1">
                  <a:solidFill>
                    <a:schemeClr val="accent6">
                      <a:lumMod val="50000"/>
                    </a:schemeClr>
                  </a:solidFill>
                </a:rPr>
                <a:t>Cùng</a:t>
              </a:r>
              <a:r>
                <a:rPr lang="en-US" sz="3200" b="1" dirty="0">
                  <a:solidFill>
                    <a:schemeClr val="accent6">
                      <a:lumMod val="50000"/>
                    </a:schemeClr>
                  </a:solidFill>
                </a:rPr>
                <a:t> </a:t>
              </a:r>
              <a:r>
                <a:rPr lang="en-US" sz="3200" b="1" dirty="0" err="1">
                  <a:solidFill>
                    <a:schemeClr val="accent6">
                      <a:lumMod val="50000"/>
                    </a:schemeClr>
                  </a:solidFill>
                </a:rPr>
                <a:t>tìm</a:t>
              </a:r>
              <a:r>
                <a:rPr lang="en-US" sz="3200" b="1" dirty="0">
                  <a:solidFill>
                    <a:schemeClr val="accent6">
                      <a:lumMod val="50000"/>
                    </a:schemeClr>
                  </a:solidFill>
                </a:rPr>
                <a:t> </a:t>
              </a:r>
              <a:r>
                <a:rPr lang="en-US" sz="3200" b="1" dirty="0" err="1">
                  <a:solidFill>
                    <a:schemeClr val="accent6">
                      <a:lumMod val="50000"/>
                    </a:schemeClr>
                  </a:solidFill>
                </a:rPr>
                <a:t>hiểu</a:t>
              </a:r>
              <a:endParaRPr lang="en-US" sz="3200" b="1" dirty="0">
                <a:solidFill>
                  <a:schemeClr val="accent6">
                    <a:lumMod val="50000"/>
                  </a:schemeClr>
                </a:solidFill>
              </a:endParaRPr>
            </a:p>
          </p:txBody>
        </p:sp>
      </p:grpSp>
      <p:grpSp>
        <p:nvGrpSpPr>
          <p:cNvPr id="26" name="Group 25">
            <a:extLst>
              <a:ext uri="{FF2B5EF4-FFF2-40B4-BE49-F238E27FC236}">
                <a16:creationId xmlns:a16="http://schemas.microsoft.com/office/drawing/2014/main" id="{1DB362FC-215D-4444-92E6-F4293D1CC937}"/>
              </a:ext>
            </a:extLst>
          </p:cNvPr>
          <p:cNvGrpSpPr/>
          <p:nvPr/>
        </p:nvGrpSpPr>
        <p:grpSpPr>
          <a:xfrm>
            <a:off x="19698" y="1993428"/>
            <a:ext cx="5766242" cy="1793398"/>
            <a:chOff x="991019" y="1780538"/>
            <a:chExt cx="5766242" cy="1793398"/>
          </a:xfrm>
        </p:grpSpPr>
        <p:sp>
          <p:nvSpPr>
            <p:cNvPr id="25" name="Rectangle: Rounded Corners 24">
              <a:extLst>
                <a:ext uri="{FF2B5EF4-FFF2-40B4-BE49-F238E27FC236}">
                  <a16:creationId xmlns:a16="http://schemas.microsoft.com/office/drawing/2014/main" id="{332630AB-B499-41C8-B1F3-467515D991ED}"/>
                </a:ext>
              </a:extLst>
            </p:cNvPr>
            <p:cNvSpPr/>
            <p:nvPr/>
          </p:nvSpPr>
          <p:spPr>
            <a:xfrm>
              <a:off x="2147360" y="1904970"/>
              <a:ext cx="4609901" cy="1668966"/>
            </a:xfrm>
            <a:prstGeom prst="roundRect">
              <a:avLst/>
            </a:prstGeom>
            <a:solidFill>
              <a:schemeClr val="bg1"/>
            </a:solidFill>
            <a:ln w="28575">
              <a:gradFill>
                <a:gsLst>
                  <a:gs pos="0">
                    <a:srgbClr val="DF8942"/>
                  </a:gs>
                  <a:gs pos="100000">
                    <a:srgbClr val="72D1F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a:solidFill>
                    <a:schemeClr val="accent6">
                      <a:lumMod val="50000"/>
                    </a:schemeClr>
                  </a:solidFill>
                </a:rPr>
                <a:t>Nhà ông bà ngoại có gì thú vị?</a:t>
              </a:r>
              <a:endParaRPr lang="en-US" sz="3200" dirty="0" err="1">
                <a:solidFill>
                  <a:schemeClr val="accent6">
                    <a:lumMod val="50000"/>
                  </a:schemeClr>
                </a:solidFill>
              </a:endParaRPr>
            </a:p>
          </p:txBody>
        </p:sp>
        <p:grpSp>
          <p:nvGrpSpPr>
            <p:cNvPr id="24" name="Group 23">
              <a:extLst>
                <a:ext uri="{FF2B5EF4-FFF2-40B4-BE49-F238E27FC236}">
                  <a16:creationId xmlns:a16="http://schemas.microsoft.com/office/drawing/2014/main" id="{B6CF80CE-E107-42B0-B18C-092A4573E6BA}"/>
                </a:ext>
              </a:extLst>
            </p:cNvPr>
            <p:cNvGrpSpPr/>
            <p:nvPr/>
          </p:nvGrpSpPr>
          <p:grpSpPr>
            <a:xfrm>
              <a:off x="991019" y="1780538"/>
              <a:ext cx="1394058" cy="1731182"/>
              <a:chOff x="991019" y="1780538"/>
              <a:chExt cx="1394058" cy="1731182"/>
            </a:xfrm>
          </p:grpSpPr>
          <p:pic>
            <p:nvPicPr>
              <p:cNvPr id="13" name="Picture 12">
                <a:extLst>
                  <a:ext uri="{FF2B5EF4-FFF2-40B4-BE49-F238E27FC236}">
                    <a16:creationId xmlns:a16="http://schemas.microsoft.com/office/drawing/2014/main" id="{1FAE38E3-6DFF-4D76-91D7-92E1F3CCD6B4}"/>
                  </a:ext>
                </a:extLst>
              </p:cNvPr>
              <p:cNvPicPr>
                <a:picLocks noChangeAspect="1"/>
              </p:cNvPicPr>
              <p:nvPr/>
            </p:nvPicPr>
            <p:blipFill>
              <a:blip r:embed="rId2"/>
              <a:stretch>
                <a:fillRect/>
              </a:stretch>
            </p:blipFill>
            <p:spPr>
              <a:xfrm flipH="1">
                <a:off x="991019" y="1780538"/>
                <a:ext cx="1394058" cy="1731182"/>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0B0E2DA-01A1-4580-96F0-168A12DC8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561" y="2166850"/>
                <a:ext cx="455845" cy="797729"/>
              </a:xfrm>
              <a:prstGeom prst="rect">
                <a:avLst/>
              </a:prstGeom>
            </p:spPr>
          </p:pic>
        </p:grpSp>
      </p:grpSp>
      <p:grpSp>
        <p:nvGrpSpPr>
          <p:cNvPr id="32" name="Group 31">
            <a:extLst>
              <a:ext uri="{FF2B5EF4-FFF2-40B4-BE49-F238E27FC236}">
                <a16:creationId xmlns:a16="http://schemas.microsoft.com/office/drawing/2014/main" id="{4FFBE846-35FD-4BE7-9814-705CD0812FF2}"/>
              </a:ext>
            </a:extLst>
          </p:cNvPr>
          <p:cNvGrpSpPr/>
          <p:nvPr/>
        </p:nvGrpSpPr>
        <p:grpSpPr>
          <a:xfrm>
            <a:off x="5980498" y="2049979"/>
            <a:ext cx="6148972" cy="1736847"/>
            <a:chOff x="3613342" y="2842721"/>
            <a:chExt cx="6148972" cy="1736847"/>
          </a:xfrm>
        </p:grpSpPr>
        <p:grpSp>
          <p:nvGrpSpPr>
            <p:cNvPr id="27" name="Group 26">
              <a:extLst>
                <a:ext uri="{FF2B5EF4-FFF2-40B4-BE49-F238E27FC236}">
                  <a16:creationId xmlns:a16="http://schemas.microsoft.com/office/drawing/2014/main" id="{4D9F43EC-F432-4F7F-A2EC-B47A370C2DBA}"/>
                </a:ext>
              </a:extLst>
            </p:cNvPr>
            <p:cNvGrpSpPr/>
            <p:nvPr/>
          </p:nvGrpSpPr>
          <p:grpSpPr>
            <a:xfrm>
              <a:off x="3613342" y="2842721"/>
              <a:ext cx="6148972" cy="1736847"/>
              <a:chOff x="1044881" y="1619532"/>
              <a:chExt cx="6148972" cy="1736847"/>
            </a:xfrm>
          </p:grpSpPr>
          <p:sp>
            <p:nvSpPr>
              <p:cNvPr id="28" name="Rectangle: Rounded Corners 27">
                <a:extLst>
                  <a:ext uri="{FF2B5EF4-FFF2-40B4-BE49-F238E27FC236}">
                    <a16:creationId xmlns:a16="http://schemas.microsoft.com/office/drawing/2014/main" id="{EB6B402E-E7A4-470A-A472-E4E4FDE2BE5E}"/>
                  </a:ext>
                </a:extLst>
              </p:cNvPr>
              <p:cNvSpPr/>
              <p:nvPr/>
            </p:nvSpPr>
            <p:spPr>
              <a:xfrm>
                <a:off x="2223070" y="1687413"/>
                <a:ext cx="4970783" cy="1668966"/>
              </a:xfrm>
              <a:prstGeom prst="roundRect">
                <a:avLst/>
              </a:prstGeom>
              <a:solidFill>
                <a:schemeClr val="bg1"/>
              </a:solidFill>
              <a:ln w="28575">
                <a:gradFill>
                  <a:gsLst>
                    <a:gs pos="0">
                      <a:srgbClr val="DF8942"/>
                    </a:gs>
                    <a:gs pos="100000">
                      <a:srgbClr val="72D1F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vi-VN" sz="3200">
                    <a:solidFill>
                      <a:schemeClr val="accent6">
                        <a:lumMod val="50000"/>
                      </a:schemeClr>
                    </a:solidFill>
                  </a:rPr>
                  <a:t>Vì sao vườn dừa rất mát?</a:t>
                </a:r>
                <a:endParaRPr lang="vi-VN" sz="3200" dirty="0" err="1">
                  <a:solidFill>
                    <a:schemeClr val="accent6">
                      <a:lumMod val="50000"/>
                    </a:schemeClr>
                  </a:solidFill>
                </a:endParaRPr>
              </a:p>
            </p:txBody>
          </p:sp>
          <p:pic>
            <p:nvPicPr>
              <p:cNvPr id="30" name="Picture 29">
                <a:extLst>
                  <a:ext uri="{FF2B5EF4-FFF2-40B4-BE49-F238E27FC236}">
                    <a16:creationId xmlns:a16="http://schemas.microsoft.com/office/drawing/2014/main" id="{E4EDE465-7046-4496-8328-9501659D207A}"/>
                  </a:ext>
                </a:extLst>
              </p:cNvPr>
              <p:cNvPicPr>
                <a:picLocks noChangeAspect="1"/>
              </p:cNvPicPr>
              <p:nvPr/>
            </p:nvPicPr>
            <p:blipFill>
              <a:blip r:embed="rId2"/>
              <a:stretch>
                <a:fillRect/>
              </a:stretch>
            </p:blipFill>
            <p:spPr>
              <a:xfrm flipH="1">
                <a:off x="1044881" y="1619532"/>
                <a:ext cx="1368781" cy="1699792"/>
              </a:xfrm>
              <a:prstGeom prst="rect">
                <a:avLst/>
              </a:prstGeom>
            </p:spPr>
          </p:pic>
        </p:grpSp>
        <p:pic>
          <p:nvPicPr>
            <p:cNvPr id="19" name="Picture 18" descr="A picture containing text, clipart&#10;&#10;Description automatically generated">
              <a:extLst>
                <a:ext uri="{FF2B5EF4-FFF2-40B4-BE49-F238E27FC236}">
                  <a16:creationId xmlns:a16="http://schemas.microsoft.com/office/drawing/2014/main" id="{C3289A83-0162-413E-B0D8-2ABE22338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125" y="3310143"/>
              <a:ext cx="640287" cy="789480"/>
            </a:xfrm>
            <a:prstGeom prst="rect">
              <a:avLst/>
            </a:prstGeom>
          </p:spPr>
        </p:pic>
      </p:grpSp>
      <p:grpSp>
        <p:nvGrpSpPr>
          <p:cNvPr id="33" name="Group 32">
            <a:extLst>
              <a:ext uri="{FF2B5EF4-FFF2-40B4-BE49-F238E27FC236}">
                <a16:creationId xmlns:a16="http://schemas.microsoft.com/office/drawing/2014/main" id="{28F6B1FD-6C26-4465-A5B8-FA36E52AB8A0}"/>
              </a:ext>
            </a:extLst>
          </p:cNvPr>
          <p:cNvGrpSpPr/>
          <p:nvPr/>
        </p:nvGrpSpPr>
        <p:grpSpPr>
          <a:xfrm>
            <a:off x="-3673" y="4365799"/>
            <a:ext cx="6901189" cy="2102649"/>
            <a:chOff x="3551448" y="3122379"/>
            <a:chExt cx="6901189" cy="2102649"/>
          </a:xfrm>
        </p:grpSpPr>
        <p:grpSp>
          <p:nvGrpSpPr>
            <p:cNvPr id="34" name="Group 33">
              <a:extLst>
                <a:ext uri="{FF2B5EF4-FFF2-40B4-BE49-F238E27FC236}">
                  <a16:creationId xmlns:a16="http://schemas.microsoft.com/office/drawing/2014/main" id="{5A08542B-5A8F-4F9F-BEC7-B40A94F9C948}"/>
                </a:ext>
              </a:extLst>
            </p:cNvPr>
            <p:cNvGrpSpPr/>
            <p:nvPr/>
          </p:nvGrpSpPr>
          <p:grpSpPr>
            <a:xfrm>
              <a:off x="3551448" y="3122379"/>
              <a:ext cx="6901189" cy="2102649"/>
              <a:chOff x="982987" y="1899190"/>
              <a:chExt cx="6901189" cy="2102649"/>
            </a:xfrm>
          </p:grpSpPr>
          <p:sp>
            <p:nvSpPr>
              <p:cNvPr id="36" name="Rectangle: Rounded Corners 35">
                <a:extLst>
                  <a:ext uri="{FF2B5EF4-FFF2-40B4-BE49-F238E27FC236}">
                    <a16:creationId xmlns:a16="http://schemas.microsoft.com/office/drawing/2014/main" id="{36FE0A41-7F4E-4A12-B4E2-A4FD300FB7F2}"/>
                  </a:ext>
                </a:extLst>
              </p:cNvPr>
              <p:cNvSpPr/>
              <p:nvPr/>
            </p:nvSpPr>
            <p:spPr>
              <a:xfrm>
                <a:off x="2147360" y="2138765"/>
                <a:ext cx="5736816" cy="1863074"/>
              </a:xfrm>
              <a:prstGeom prst="roundRect">
                <a:avLst/>
              </a:prstGeom>
              <a:solidFill>
                <a:schemeClr val="bg1"/>
              </a:solidFill>
              <a:ln w="28575">
                <a:gradFill>
                  <a:gsLst>
                    <a:gs pos="0">
                      <a:srgbClr val="DF8942"/>
                    </a:gs>
                    <a:gs pos="100000">
                      <a:srgbClr val="72D1F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vi-VN" sz="3200">
                    <a:solidFill>
                      <a:schemeClr val="accent6">
                        <a:lumMod val="50000"/>
                      </a:schemeClr>
                    </a:solidFill>
                  </a:rPr>
                  <a:t>Tìm những chi tiết cho thấy vườn dừa gắn bó:</a:t>
                </a:r>
              </a:p>
              <a:p>
                <a:pPr lvl="1"/>
                <a:r>
                  <a:rPr lang="vi-VN" sz="3200">
                    <a:solidFill>
                      <a:schemeClr val="accent6">
                        <a:lumMod val="50000"/>
                      </a:schemeClr>
                    </a:solidFill>
                  </a:rPr>
                  <a:t>a. Với trẻ em trong xóm</a:t>
                </a:r>
              </a:p>
              <a:p>
                <a:pPr lvl="1" algn="just"/>
                <a:r>
                  <a:rPr lang="vi-VN" sz="3200">
                    <a:solidFill>
                      <a:schemeClr val="accent6">
                        <a:lumMod val="50000"/>
                      </a:schemeClr>
                    </a:solidFill>
                  </a:rPr>
                  <a:t>b. Với ông của bạn nhỏ</a:t>
                </a:r>
                <a:endParaRPr lang="vi-VN" sz="3200" dirty="0" err="1">
                  <a:solidFill>
                    <a:schemeClr val="accent6">
                      <a:lumMod val="50000"/>
                    </a:schemeClr>
                  </a:solidFill>
                </a:endParaRPr>
              </a:p>
            </p:txBody>
          </p:sp>
          <p:pic>
            <p:nvPicPr>
              <p:cNvPr id="37" name="Picture 36">
                <a:extLst>
                  <a:ext uri="{FF2B5EF4-FFF2-40B4-BE49-F238E27FC236}">
                    <a16:creationId xmlns:a16="http://schemas.microsoft.com/office/drawing/2014/main" id="{57FC4191-C531-4817-A54F-B308D58A758F}"/>
                  </a:ext>
                </a:extLst>
              </p:cNvPr>
              <p:cNvPicPr>
                <a:picLocks noChangeAspect="1"/>
              </p:cNvPicPr>
              <p:nvPr/>
            </p:nvPicPr>
            <p:blipFill>
              <a:blip r:embed="rId2"/>
              <a:stretch>
                <a:fillRect/>
              </a:stretch>
            </p:blipFill>
            <p:spPr>
              <a:xfrm flipH="1">
                <a:off x="982987" y="1899190"/>
                <a:ext cx="1394059" cy="1731183"/>
              </a:xfrm>
              <a:prstGeom prst="rect">
                <a:avLst/>
              </a:prstGeom>
            </p:spPr>
          </p:pic>
        </p:grpSp>
        <p:pic>
          <p:nvPicPr>
            <p:cNvPr id="35" name="Picture 34">
              <a:extLst>
                <a:ext uri="{FF2B5EF4-FFF2-40B4-BE49-F238E27FC236}">
                  <a16:creationId xmlns:a16="http://schemas.microsoft.com/office/drawing/2014/main" id="{FC349ED7-A1D8-41CE-83DA-3E56DBAFA5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73301" y="3606613"/>
              <a:ext cx="529807" cy="804060"/>
            </a:xfrm>
            <a:prstGeom prst="rect">
              <a:avLst/>
            </a:prstGeom>
          </p:spPr>
        </p:pic>
      </p:grpSp>
      <p:grpSp>
        <p:nvGrpSpPr>
          <p:cNvPr id="38" name="Group 37">
            <a:extLst>
              <a:ext uri="{FF2B5EF4-FFF2-40B4-BE49-F238E27FC236}">
                <a16:creationId xmlns:a16="http://schemas.microsoft.com/office/drawing/2014/main" id="{E8C36B09-BB16-4E66-860D-58AE6B75C9B6}"/>
              </a:ext>
            </a:extLst>
          </p:cNvPr>
          <p:cNvGrpSpPr/>
          <p:nvPr/>
        </p:nvGrpSpPr>
        <p:grpSpPr>
          <a:xfrm>
            <a:off x="6367254" y="4386470"/>
            <a:ext cx="5762216" cy="2081978"/>
            <a:chOff x="3938204" y="3143050"/>
            <a:chExt cx="5762216" cy="2081978"/>
          </a:xfrm>
        </p:grpSpPr>
        <p:grpSp>
          <p:nvGrpSpPr>
            <p:cNvPr id="39" name="Group 38">
              <a:extLst>
                <a:ext uri="{FF2B5EF4-FFF2-40B4-BE49-F238E27FC236}">
                  <a16:creationId xmlns:a16="http://schemas.microsoft.com/office/drawing/2014/main" id="{7C62AC6E-A55C-4780-A750-A52480C0D90E}"/>
                </a:ext>
              </a:extLst>
            </p:cNvPr>
            <p:cNvGrpSpPr/>
            <p:nvPr/>
          </p:nvGrpSpPr>
          <p:grpSpPr>
            <a:xfrm>
              <a:off x="3938204" y="3143050"/>
              <a:ext cx="5762216" cy="2081978"/>
              <a:chOff x="1369743" y="1919861"/>
              <a:chExt cx="5762216" cy="2081978"/>
            </a:xfrm>
          </p:grpSpPr>
          <p:sp>
            <p:nvSpPr>
              <p:cNvPr id="41" name="Rectangle: Rounded Corners 40">
                <a:extLst>
                  <a:ext uri="{FF2B5EF4-FFF2-40B4-BE49-F238E27FC236}">
                    <a16:creationId xmlns:a16="http://schemas.microsoft.com/office/drawing/2014/main" id="{3CCA28C2-5D47-4DB3-8D12-A0A8A1C52055}"/>
                  </a:ext>
                </a:extLst>
              </p:cNvPr>
              <p:cNvSpPr/>
              <p:nvPr/>
            </p:nvSpPr>
            <p:spPr>
              <a:xfrm>
                <a:off x="2147360" y="2138765"/>
                <a:ext cx="4984599" cy="1863074"/>
              </a:xfrm>
              <a:prstGeom prst="roundRect">
                <a:avLst/>
              </a:prstGeom>
              <a:solidFill>
                <a:schemeClr val="bg1"/>
              </a:solidFill>
              <a:ln w="28575">
                <a:gradFill>
                  <a:gsLst>
                    <a:gs pos="0">
                      <a:srgbClr val="DF8942"/>
                    </a:gs>
                    <a:gs pos="100000">
                      <a:srgbClr val="72D1F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vi-VN" sz="3200">
                    <a:solidFill>
                      <a:schemeClr val="accent6">
                        <a:lumMod val="50000"/>
                      </a:schemeClr>
                    </a:solidFill>
                  </a:rPr>
                  <a:t>Vì sao nói cây dừa là cuộc sống của ông ngoại, của người dân miệt này?</a:t>
                </a:r>
                <a:endParaRPr lang="vi-VN" sz="3200" dirty="0" err="1">
                  <a:solidFill>
                    <a:schemeClr val="accent6">
                      <a:lumMod val="50000"/>
                    </a:schemeClr>
                  </a:solidFill>
                </a:endParaRPr>
              </a:p>
            </p:txBody>
          </p:sp>
          <p:pic>
            <p:nvPicPr>
              <p:cNvPr id="42" name="Picture 41">
                <a:extLst>
                  <a:ext uri="{FF2B5EF4-FFF2-40B4-BE49-F238E27FC236}">
                    <a16:creationId xmlns:a16="http://schemas.microsoft.com/office/drawing/2014/main" id="{4DD6532A-EA69-4D4E-86EF-9ED570D9DF76}"/>
                  </a:ext>
                </a:extLst>
              </p:cNvPr>
              <p:cNvPicPr>
                <a:picLocks noChangeAspect="1"/>
              </p:cNvPicPr>
              <p:nvPr/>
            </p:nvPicPr>
            <p:blipFill>
              <a:blip r:embed="rId2"/>
              <a:stretch>
                <a:fillRect/>
              </a:stretch>
            </p:blipFill>
            <p:spPr>
              <a:xfrm flipH="1">
                <a:off x="1369743" y="1919861"/>
                <a:ext cx="1394059" cy="1731183"/>
              </a:xfrm>
              <a:prstGeom prst="rect">
                <a:avLst/>
              </a:prstGeom>
            </p:spPr>
          </p:pic>
        </p:grpSp>
        <p:pic>
          <p:nvPicPr>
            <p:cNvPr id="40" name="Picture 39">
              <a:extLst>
                <a:ext uri="{FF2B5EF4-FFF2-40B4-BE49-F238E27FC236}">
                  <a16:creationId xmlns:a16="http://schemas.microsoft.com/office/drawing/2014/main" id="{BC8E7696-C3CE-4EB1-B418-7D4DC36775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94228" y="3778506"/>
              <a:ext cx="529807" cy="750559"/>
            </a:xfrm>
            <a:prstGeom prst="rect">
              <a:avLst/>
            </a:prstGeom>
          </p:spPr>
        </p:pic>
      </p:grpSp>
    </p:spTree>
    <p:extLst>
      <p:ext uri="{BB962C8B-B14F-4D97-AF65-F5344CB8AC3E}">
        <p14:creationId xmlns:p14="http://schemas.microsoft.com/office/powerpoint/2010/main" val="342369900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3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Scale>
                                          <p:cBhvr>
                                            <p:cTn id="13" dur="5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500" decel="50000" fill="hold">
                                              <p:stCondLst>
                                                <p:cond delay="0"/>
                                              </p:stCondLst>
                                            </p:cTn>
                                            <p:tgtEl>
                                              <p:spTgt spid="26"/>
                                            </p:tgtEl>
                                            <p:attrNameLst>
                                              <p:attrName>ppt_x</p:attrName>
                                              <p:attrName>ppt_y</p:attrName>
                                            </p:attrNameLst>
                                          </p:cBhvr>
                                        </p:animMotion>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Scale>
                                          <p:cBhvr>
                                            <p:cTn id="20" dur="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500" decel="50000" fill="hold">
                                              <p:stCondLst>
                                                <p:cond delay="0"/>
                                              </p:stCondLst>
                                            </p:cTn>
                                            <p:tgtEl>
                                              <p:spTgt spid="32"/>
                                            </p:tgtEl>
                                            <p:attrNameLst>
                                              <p:attrName>ppt_x</p:attrName>
                                              <p:attrName>ppt_y</p:attrName>
                                            </p:attrNameLst>
                                          </p:cBhvr>
                                        </p:animMotion>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Scale>
                                          <p:cBhvr>
                                            <p:cTn id="27"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33"/>
                                            </p:tgtEl>
                                            <p:attrNameLst>
                                              <p:attrName>ppt_x</p:attrName>
                                              <p:attrName>ppt_y</p:attrName>
                                            </p:attrNameLst>
                                          </p:cBhvr>
                                        </p:animMotion>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Scale>
                                          <p:cBhvr>
                                            <p:cTn id="34"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500" decel="50000" fill="hold">
                                              <p:stCondLst>
                                                <p:cond delay="0"/>
                                              </p:stCondLst>
                                            </p:cTn>
                                            <p:tgtEl>
                                              <p:spTgt spid="38"/>
                                            </p:tgtEl>
                                            <p:attrNameLst>
                                              <p:attrName>ppt_x</p:attrName>
                                              <p:attrName>ppt_y</p:attrName>
                                            </p:attrNameLst>
                                          </p:cBhvr>
                                        </p:animMotion>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Scale>
                                          <p:cBhvr>
                                            <p:cTn id="13" dur="5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500" decel="50000" fill="hold">
                                              <p:stCondLst>
                                                <p:cond delay="0"/>
                                              </p:stCondLst>
                                            </p:cTn>
                                            <p:tgtEl>
                                              <p:spTgt spid="26"/>
                                            </p:tgtEl>
                                            <p:attrNameLst>
                                              <p:attrName>ppt_x</p:attrName>
                                              <p:attrName>ppt_y</p:attrName>
                                            </p:attrNameLst>
                                          </p:cBhvr>
                                        </p:animMotion>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Scale>
                                          <p:cBhvr>
                                            <p:cTn id="20" dur="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500" decel="50000" fill="hold">
                                              <p:stCondLst>
                                                <p:cond delay="0"/>
                                              </p:stCondLst>
                                            </p:cTn>
                                            <p:tgtEl>
                                              <p:spTgt spid="32"/>
                                            </p:tgtEl>
                                            <p:attrNameLst>
                                              <p:attrName>ppt_x</p:attrName>
                                              <p:attrName>ppt_y</p:attrName>
                                            </p:attrNameLst>
                                          </p:cBhvr>
                                        </p:animMotion>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Scale>
                                          <p:cBhvr>
                                            <p:cTn id="27"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33"/>
                                            </p:tgtEl>
                                            <p:attrNameLst>
                                              <p:attrName>ppt_x</p:attrName>
                                              <p:attrName>ppt_y</p:attrName>
                                            </p:attrNameLst>
                                          </p:cBhvr>
                                        </p:animMotion>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Scale>
                                          <p:cBhvr>
                                            <p:cTn id="34"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500" decel="50000" fill="hold">
                                              <p:stCondLst>
                                                <p:cond delay="0"/>
                                              </p:stCondLst>
                                            </p:cTn>
                                            <p:tgtEl>
                                              <p:spTgt spid="38"/>
                                            </p:tgtEl>
                                            <p:attrNameLst>
                                              <p:attrName>ppt_x</p:attrName>
                                              <p:attrName>ppt_y</p:attrName>
                                            </p:attrNameLst>
                                          </p:cBhvr>
                                        </p:animMotion>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A5E6A9A-696C-4ADB-9C20-9E1BD09C1745}"/>
              </a:ext>
            </a:extLst>
          </p:cNvPr>
          <p:cNvSpPr/>
          <p:nvPr/>
        </p:nvSpPr>
        <p:spPr>
          <a:xfrm>
            <a:off x="4502579" y="2777313"/>
            <a:ext cx="7222210" cy="3346017"/>
          </a:xfrm>
          <a:prstGeom prst="roundRect">
            <a:avLst/>
          </a:prstGeom>
          <a:solidFill>
            <a:schemeClr val="bg1">
              <a:alpha val="72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 name="Group 4">
            <a:extLst>
              <a:ext uri="{FF2B5EF4-FFF2-40B4-BE49-F238E27FC236}">
                <a16:creationId xmlns:a16="http://schemas.microsoft.com/office/drawing/2014/main" id="{81991E03-DAFD-4E38-BC77-58BFC76DD493}"/>
              </a:ext>
            </a:extLst>
          </p:cNvPr>
          <p:cNvGrpSpPr/>
          <p:nvPr/>
        </p:nvGrpSpPr>
        <p:grpSpPr>
          <a:xfrm>
            <a:off x="680959" y="0"/>
            <a:ext cx="7984070" cy="1731182"/>
            <a:chOff x="991019" y="1780538"/>
            <a:chExt cx="7984070" cy="1731182"/>
          </a:xfrm>
        </p:grpSpPr>
        <p:sp>
          <p:nvSpPr>
            <p:cNvPr id="6" name="Rectangle: Rounded Corners 5">
              <a:extLst>
                <a:ext uri="{FF2B5EF4-FFF2-40B4-BE49-F238E27FC236}">
                  <a16:creationId xmlns:a16="http://schemas.microsoft.com/office/drawing/2014/main" id="{6AE63300-99AC-445E-89E0-3EC9BA561BE1}"/>
                </a:ext>
              </a:extLst>
            </p:cNvPr>
            <p:cNvSpPr/>
            <p:nvPr/>
          </p:nvSpPr>
          <p:spPr>
            <a:xfrm>
              <a:off x="2147360" y="2138766"/>
              <a:ext cx="6827729" cy="1133379"/>
            </a:xfrm>
            <a:prstGeom prst="roundRect">
              <a:avLst/>
            </a:prstGeom>
            <a:solidFill>
              <a:schemeClr val="bg1"/>
            </a:solidFill>
            <a:ln w="28575">
              <a:gradFill>
                <a:gsLst>
                  <a:gs pos="0">
                    <a:srgbClr val="DF8942"/>
                  </a:gs>
                  <a:gs pos="100000">
                    <a:srgbClr val="72D1F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lvl="1"/>
              <a:r>
                <a:rPr lang="en-US" sz="3600" b="1">
                  <a:ln/>
                  <a:solidFill>
                    <a:schemeClr val="accent6">
                      <a:lumMod val="50000"/>
                    </a:schemeClr>
                  </a:solidFill>
                </a:rPr>
                <a:t>Nhà ông bà ngoại có gì thú vị?</a:t>
              </a:r>
              <a:endParaRPr lang="en-US" sz="3600" b="1" dirty="0" err="1">
                <a:ln/>
                <a:solidFill>
                  <a:schemeClr val="accent6">
                    <a:lumMod val="50000"/>
                  </a:schemeClr>
                </a:solidFill>
              </a:endParaRPr>
            </a:p>
          </p:txBody>
        </p:sp>
        <p:grpSp>
          <p:nvGrpSpPr>
            <p:cNvPr id="7" name="Group 6">
              <a:extLst>
                <a:ext uri="{FF2B5EF4-FFF2-40B4-BE49-F238E27FC236}">
                  <a16:creationId xmlns:a16="http://schemas.microsoft.com/office/drawing/2014/main" id="{34924C56-32AB-4280-B66B-67443FE75B38}"/>
                </a:ext>
              </a:extLst>
            </p:cNvPr>
            <p:cNvGrpSpPr/>
            <p:nvPr/>
          </p:nvGrpSpPr>
          <p:grpSpPr>
            <a:xfrm>
              <a:off x="991019" y="1780538"/>
              <a:ext cx="1394058" cy="1731182"/>
              <a:chOff x="991019" y="1780538"/>
              <a:chExt cx="1394058" cy="1731182"/>
            </a:xfrm>
          </p:grpSpPr>
          <p:pic>
            <p:nvPicPr>
              <p:cNvPr id="8" name="Picture 7">
                <a:extLst>
                  <a:ext uri="{FF2B5EF4-FFF2-40B4-BE49-F238E27FC236}">
                    <a16:creationId xmlns:a16="http://schemas.microsoft.com/office/drawing/2014/main" id="{FF91B73E-63C7-452C-B02E-78B3B2C46CD9}"/>
                  </a:ext>
                </a:extLst>
              </p:cNvPr>
              <p:cNvPicPr>
                <a:picLocks noChangeAspect="1"/>
              </p:cNvPicPr>
              <p:nvPr/>
            </p:nvPicPr>
            <p:blipFill>
              <a:blip r:embed="rId2"/>
              <a:stretch>
                <a:fillRect/>
              </a:stretch>
            </p:blipFill>
            <p:spPr>
              <a:xfrm flipH="1">
                <a:off x="991019" y="1780538"/>
                <a:ext cx="1394058" cy="173118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F5E08AA-3730-48CF-B1F5-0160BCB38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561" y="2166850"/>
                <a:ext cx="455845" cy="797729"/>
              </a:xfrm>
              <a:prstGeom prst="rect">
                <a:avLst/>
              </a:prstGeom>
            </p:spPr>
          </p:pic>
        </p:grpSp>
      </p:grpSp>
      <p:pic>
        <p:nvPicPr>
          <p:cNvPr id="13" name="Picture 12" descr="A picture containing text, vector graphics&#10;&#10;Description automatically generated">
            <a:extLst>
              <a:ext uri="{FF2B5EF4-FFF2-40B4-BE49-F238E27FC236}">
                <a16:creationId xmlns:a16="http://schemas.microsoft.com/office/drawing/2014/main" id="{E4D4FB56-729A-4572-9C8F-B736949ED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429" y="1613120"/>
            <a:ext cx="4709449" cy="5047533"/>
          </a:xfrm>
          <a:prstGeom prst="rect">
            <a:avLst/>
          </a:prstGeom>
        </p:spPr>
      </p:pic>
      <p:pic>
        <p:nvPicPr>
          <p:cNvPr id="14" name="Picture 13">
            <a:extLst>
              <a:ext uri="{FF2B5EF4-FFF2-40B4-BE49-F238E27FC236}">
                <a16:creationId xmlns:a16="http://schemas.microsoft.com/office/drawing/2014/main" id="{BB2A3843-BCC2-4C2F-9DED-698A28701DED}"/>
              </a:ext>
            </a:extLst>
          </p:cNvPr>
          <p:cNvPicPr>
            <a:picLocks noChangeAspect="1"/>
          </p:cNvPicPr>
          <p:nvPr/>
        </p:nvPicPr>
        <p:blipFill>
          <a:blip r:embed="rId5"/>
          <a:stretch>
            <a:fillRect/>
          </a:stretch>
        </p:blipFill>
        <p:spPr>
          <a:xfrm>
            <a:off x="1843961" y="2891175"/>
            <a:ext cx="444442" cy="531911"/>
          </a:xfrm>
          <a:prstGeom prst="rect">
            <a:avLst/>
          </a:prstGeom>
          <a:effectLst>
            <a:glow rad="63500">
              <a:schemeClr val="accent4">
                <a:satMod val="175000"/>
                <a:alpha val="40000"/>
              </a:schemeClr>
            </a:glow>
          </a:effectLst>
        </p:spPr>
      </p:pic>
      <p:pic>
        <p:nvPicPr>
          <p:cNvPr id="15" name="Picture 14">
            <a:extLst>
              <a:ext uri="{FF2B5EF4-FFF2-40B4-BE49-F238E27FC236}">
                <a16:creationId xmlns:a16="http://schemas.microsoft.com/office/drawing/2014/main" id="{48ACB37B-0FC8-4CD5-8594-1D968536F108}"/>
              </a:ext>
            </a:extLst>
          </p:cNvPr>
          <p:cNvPicPr>
            <a:picLocks noChangeAspect="1"/>
          </p:cNvPicPr>
          <p:nvPr/>
        </p:nvPicPr>
        <p:blipFill>
          <a:blip r:embed="rId5"/>
          <a:stretch>
            <a:fillRect/>
          </a:stretch>
        </p:blipFill>
        <p:spPr>
          <a:xfrm>
            <a:off x="1981237" y="2668473"/>
            <a:ext cx="444442" cy="531911"/>
          </a:xfrm>
          <a:prstGeom prst="rect">
            <a:avLst/>
          </a:prstGeom>
          <a:effectLst>
            <a:glow rad="63500">
              <a:schemeClr val="accent4">
                <a:satMod val="175000"/>
                <a:alpha val="40000"/>
              </a:schemeClr>
            </a:glow>
          </a:effectLst>
        </p:spPr>
      </p:pic>
      <p:pic>
        <p:nvPicPr>
          <p:cNvPr id="16" name="Picture 15">
            <a:extLst>
              <a:ext uri="{FF2B5EF4-FFF2-40B4-BE49-F238E27FC236}">
                <a16:creationId xmlns:a16="http://schemas.microsoft.com/office/drawing/2014/main" id="{0F4DF654-F577-4C96-8DAD-F7B8A9EA47EA}"/>
              </a:ext>
            </a:extLst>
          </p:cNvPr>
          <p:cNvPicPr>
            <a:picLocks noChangeAspect="1"/>
          </p:cNvPicPr>
          <p:nvPr/>
        </p:nvPicPr>
        <p:blipFill>
          <a:blip r:embed="rId5"/>
          <a:stretch>
            <a:fillRect/>
          </a:stretch>
        </p:blipFill>
        <p:spPr>
          <a:xfrm>
            <a:off x="2196506" y="2959181"/>
            <a:ext cx="444442" cy="531911"/>
          </a:xfrm>
          <a:prstGeom prst="rect">
            <a:avLst/>
          </a:prstGeom>
          <a:effectLst>
            <a:glow rad="63500">
              <a:schemeClr val="accent4">
                <a:satMod val="175000"/>
                <a:alpha val="40000"/>
              </a:schemeClr>
            </a:glow>
          </a:effectLst>
        </p:spPr>
      </p:pic>
      <p:pic>
        <p:nvPicPr>
          <p:cNvPr id="17" name="Picture 16" descr="A picture containing plant, vector graphics&#10;&#10;Description automatically generated">
            <a:extLst>
              <a:ext uri="{FF2B5EF4-FFF2-40B4-BE49-F238E27FC236}">
                <a16:creationId xmlns:a16="http://schemas.microsoft.com/office/drawing/2014/main" id="{4425F211-7017-4DF9-87D3-4BE14A857E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38505" y="5275283"/>
            <a:ext cx="1992526" cy="1561278"/>
          </a:xfrm>
          <a:prstGeom prst="rect">
            <a:avLst/>
          </a:prstGeom>
        </p:spPr>
      </p:pic>
      <p:sp>
        <p:nvSpPr>
          <p:cNvPr id="23" name="TextBox 22">
            <a:extLst>
              <a:ext uri="{FF2B5EF4-FFF2-40B4-BE49-F238E27FC236}">
                <a16:creationId xmlns:a16="http://schemas.microsoft.com/office/drawing/2014/main" id="{A071E756-9A7E-4511-8616-49CDD4D6093F}"/>
              </a:ext>
            </a:extLst>
          </p:cNvPr>
          <p:cNvSpPr txBox="1"/>
          <p:nvPr/>
        </p:nvSpPr>
        <p:spPr>
          <a:xfrm>
            <a:off x="5020883" y="3200384"/>
            <a:ext cx="6146141" cy="2554545"/>
          </a:xfrm>
          <a:prstGeom prst="rect">
            <a:avLst/>
          </a:prstGeom>
          <a:noFill/>
        </p:spPr>
        <p:txBody>
          <a:bodyPr wrap="square" rtlCol="0">
            <a:spAutoFit/>
          </a:bodyPr>
          <a:lstStyle/>
          <a:p>
            <a:pPr algn="just"/>
            <a:r>
              <a:rPr lang="vi-VN" sz="4000">
                <a:solidFill>
                  <a:srgbClr val="002060"/>
                </a:solidFill>
              </a:rPr>
              <a:t> Quanh nhà ông bà ngoại là vườn dừa, là những bờ đất trồng dừa có mương nước hai bên.</a:t>
            </a:r>
            <a:endParaRPr lang="en-US" sz="4000" dirty="0">
              <a:solidFill>
                <a:srgbClr val="002060"/>
              </a:solidFill>
            </a:endParaRPr>
          </a:p>
        </p:txBody>
      </p:sp>
    </p:spTree>
    <p:extLst>
      <p:ext uri="{BB962C8B-B14F-4D97-AF65-F5344CB8AC3E}">
        <p14:creationId xmlns:p14="http://schemas.microsoft.com/office/powerpoint/2010/main" val="364098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5"/>
                                        </p:tgtEl>
                                        <p:attrNameLst>
                                          <p:attrName>ppt_x</p:attrName>
                                          <p:attrName>ppt_y</p:attrName>
                                        </p:attrNameLst>
                                      </p:cBhvr>
                                    </p:animMotion>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A5E6A9A-696C-4ADB-9C20-9E1BD09C1745}"/>
              </a:ext>
            </a:extLst>
          </p:cNvPr>
          <p:cNvSpPr/>
          <p:nvPr/>
        </p:nvSpPr>
        <p:spPr>
          <a:xfrm>
            <a:off x="3568307" y="1811917"/>
            <a:ext cx="8293758" cy="4649937"/>
          </a:xfrm>
          <a:prstGeom prst="roundRect">
            <a:avLst/>
          </a:prstGeom>
          <a:solidFill>
            <a:schemeClr val="bg1">
              <a:alpha val="72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text, vector graphics&#10;&#10;Description automatically generated">
            <a:extLst>
              <a:ext uri="{FF2B5EF4-FFF2-40B4-BE49-F238E27FC236}">
                <a16:creationId xmlns:a16="http://schemas.microsoft.com/office/drawing/2014/main" id="{E4D4FB56-729A-4572-9C8F-B736949ED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29" y="1613120"/>
            <a:ext cx="4709449" cy="5047533"/>
          </a:xfrm>
          <a:prstGeom prst="rect">
            <a:avLst/>
          </a:prstGeom>
        </p:spPr>
      </p:pic>
      <p:pic>
        <p:nvPicPr>
          <p:cNvPr id="14" name="Picture 13">
            <a:extLst>
              <a:ext uri="{FF2B5EF4-FFF2-40B4-BE49-F238E27FC236}">
                <a16:creationId xmlns:a16="http://schemas.microsoft.com/office/drawing/2014/main" id="{BB2A3843-BCC2-4C2F-9DED-698A28701DED}"/>
              </a:ext>
            </a:extLst>
          </p:cNvPr>
          <p:cNvPicPr>
            <a:picLocks noChangeAspect="1"/>
          </p:cNvPicPr>
          <p:nvPr/>
        </p:nvPicPr>
        <p:blipFill>
          <a:blip r:embed="rId3"/>
          <a:stretch>
            <a:fillRect/>
          </a:stretch>
        </p:blipFill>
        <p:spPr>
          <a:xfrm>
            <a:off x="1843961" y="2891175"/>
            <a:ext cx="444442" cy="531911"/>
          </a:xfrm>
          <a:prstGeom prst="rect">
            <a:avLst/>
          </a:prstGeom>
          <a:effectLst>
            <a:glow rad="63500">
              <a:schemeClr val="accent4">
                <a:satMod val="175000"/>
                <a:alpha val="40000"/>
              </a:schemeClr>
            </a:glow>
          </a:effectLst>
        </p:spPr>
      </p:pic>
      <p:pic>
        <p:nvPicPr>
          <p:cNvPr id="15" name="Picture 14">
            <a:extLst>
              <a:ext uri="{FF2B5EF4-FFF2-40B4-BE49-F238E27FC236}">
                <a16:creationId xmlns:a16="http://schemas.microsoft.com/office/drawing/2014/main" id="{48ACB37B-0FC8-4CD5-8594-1D968536F108}"/>
              </a:ext>
            </a:extLst>
          </p:cNvPr>
          <p:cNvPicPr>
            <a:picLocks noChangeAspect="1"/>
          </p:cNvPicPr>
          <p:nvPr/>
        </p:nvPicPr>
        <p:blipFill>
          <a:blip r:embed="rId3"/>
          <a:stretch>
            <a:fillRect/>
          </a:stretch>
        </p:blipFill>
        <p:spPr>
          <a:xfrm>
            <a:off x="1981237" y="2668473"/>
            <a:ext cx="444442" cy="531911"/>
          </a:xfrm>
          <a:prstGeom prst="rect">
            <a:avLst/>
          </a:prstGeom>
          <a:effectLst>
            <a:glow rad="63500">
              <a:schemeClr val="accent4">
                <a:satMod val="175000"/>
                <a:alpha val="40000"/>
              </a:schemeClr>
            </a:glow>
          </a:effectLst>
        </p:spPr>
      </p:pic>
      <p:pic>
        <p:nvPicPr>
          <p:cNvPr id="16" name="Picture 15">
            <a:extLst>
              <a:ext uri="{FF2B5EF4-FFF2-40B4-BE49-F238E27FC236}">
                <a16:creationId xmlns:a16="http://schemas.microsoft.com/office/drawing/2014/main" id="{0F4DF654-F577-4C96-8DAD-F7B8A9EA47EA}"/>
              </a:ext>
            </a:extLst>
          </p:cNvPr>
          <p:cNvPicPr>
            <a:picLocks noChangeAspect="1"/>
          </p:cNvPicPr>
          <p:nvPr/>
        </p:nvPicPr>
        <p:blipFill>
          <a:blip r:embed="rId3"/>
          <a:stretch>
            <a:fillRect/>
          </a:stretch>
        </p:blipFill>
        <p:spPr>
          <a:xfrm>
            <a:off x="2196506" y="2959181"/>
            <a:ext cx="444442" cy="531911"/>
          </a:xfrm>
          <a:prstGeom prst="rect">
            <a:avLst/>
          </a:prstGeom>
          <a:effectLst>
            <a:glow rad="63500">
              <a:schemeClr val="accent4">
                <a:satMod val="175000"/>
                <a:alpha val="40000"/>
              </a:schemeClr>
            </a:glow>
          </a:effectLst>
        </p:spPr>
      </p:pic>
      <p:pic>
        <p:nvPicPr>
          <p:cNvPr id="17" name="Picture 16" descr="A picture containing plant, vector graphics&#10;&#10;Description automatically generated">
            <a:extLst>
              <a:ext uri="{FF2B5EF4-FFF2-40B4-BE49-F238E27FC236}">
                <a16:creationId xmlns:a16="http://schemas.microsoft.com/office/drawing/2014/main" id="{4425F211-7017-4DF9-87D3-4BE14A857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38505" y="5275283"/>
            <a:ext cx="1992526" cy="1561278"/>
          </a:xfrm>
          <a:prstGeom prst="rect">
            <a:avLst/>
          </a:prstGeom>
        </p:spPr>
      </p:pic>
      <p:sp>
        <p:nvSpPr>
          <p:cNvPr id="23" name="TextBox 22">
            <a:extLst>
              <a:ext uri="{FF2B5EF4-FFF2-40B4-BE49-F238E27FC236}">
                <a16:creationId xmlns:a16="http://schemas.microsoft.com/office/drawing/2014/main" id="{A071E756-9A7E-4511-8616-49CDD4D6093F}"/>
              </a:ext>
            </a:extLst>
          </p:cNvPr>
          <p:cNvSpPr txBox="1"/>
          <p:nvPr/>
        </p:nvSpPr>
        <p:spPr>
          <a:xfrm>
            <a:off x="3783575" y="2098567"/>
            <a:ext cx="7827853" cy="3785652"/>
          </a:xfrm>
          <a:prstGeom prst="rect">
            <a:avLst/>
          </a:prstGeom>
          <a:noFill/>
        </p:spPr>
        <p:txBody>
          <a:bodyPr wrap="square" rtlCol="0">
            <a:spAutoFit/>
          </a:bodyPr>
          <a:lstStyle/>
          <a:p>
            <a:pPr lvl="0" algn="just"/>
            <a:r>
              <a:rPr lang="vi-VN" sz="4000">
                <a:solidFill>
                  <a:srgbClr val="002060"/>
                </a:solidFill>
              </a:rPr>
              <a:t> Vườn dừa rất mát vì tàu dừa che hết nắng, vì có gió thổi vào. Và có những trái dừa cho nước mát rất trong, cho cái dừa mát mỏng mỏng mềm mềm vừa đưa vào miệng đã muốn tan ra mát rượi.</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3323288-085D-4BF4-959B-8936FF0EF568}"/>
              </a:ext>
            </a:extLst>
          </p:cNvPr>
          <p:cNvGrpSpPr/>
          <p:nvPr/>
        </p:nvGrpSpPr>
        <p:grpSpPr>
          <a:xfrm>
            <a:off x="680959" y="0"/>
            <a:ext cx="7955042" cy="1731182"/>
            <a:chOff x="991019" y="1780538"/>
            <a:chExt cx="7955042" cy="1731182"/>
          </a:xfrm>
        </p:grpSpPr>
        <p:sp>
          <p:nvSpPr>
            <p:cNvPr id="19" name="Rectangle: Rounded Corners 18">
              <a:extLst>
                <a:ext uri="{FF2B5EF4-FFF2-40B4-BE49-F238E27FC236}">
                  <a16:creationId xmlns:a16="http://schemas.microsoft.com/office/drawing/2014/main" id="{EF3C1FC9-3176-4D36-9B50-6F76084746C1}"/>
                </a:ext>
              </a:extLst>
            </p:cNvPr>
            <p:cNvSpPr/>
            <p:nvPr/>
          </p:nvSpPr>
          <p:spPr>
            <a:xfrm>
              <a:off x="2147361" y="2138766"/>
              <a:ext cx="6798700" cy="1133379"/>
            </a:xfrm>
            <a:prstGeom prst="roundRect">
              <a:avLst/>
            </a:prstGeom>
            <a:solidFill>
              <a:schemeClr val="bg1"/>
            </a:solidFill>
            <a:ln w="28575">
              <a:gradFill>
                <a:gsLst>
                  <a:gs pos="0">
                    <a:srgbClr val="DF8942"/>
                  </a:gs>
                  <a:gs pos="100000">
                    <a:srgbClr val="72D1F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lvl="1" algn="just"/>
              <a:r>
                <a:rPr lang="vi-VN" sz="3600" b="1">
                  <a:ln/>
                  <a:solidFill>
                    <a:schemeClr val="accent6">
                      <a:lumMod val="75000"/>
                    </a:schemeClr>
                  </a:solidFill>
                </a:rPr>
                <a:t>Vì sao vườn dừa rất mát?</a:t>
              </a:r>
              <a:endParaRPr lang="vi-VN" sz="3600" b="1" dirty="0" err="1">
                <a:ln/>
                <a:solidFill>
                  <a:schemeClr val="accent6">
                    <a:lumMod val="75000"/>
                  </a:schemeClr>
                </a:solidFill>
              </a:endParaRPr>
            </a:p>
          </p:txBody>
        </p:sp>
        <p:grpSp>
          <p:nvGrpSpPr>
            <p:cNvPr id="20" name="Group 19">
              <a:extLst>
                <a:ext uri="{FF2B5EF4-FFF2-40B4-BE49-F238E27FC236}">
                  <a16:creationId xmlns:a16="http://schemas.microsoft.com/office/drawing/2014/main" id="{0CFC14EB-54C8-480A-A558-A02B756F99CD}"/>
                </a:ext>
              </a:extLst>
            </p:cNvPr>
            <p:cNvGrpSpPr/>
            <p:nvPr/>
          </p:nvGrpSpPr>
          <p:grpSpPr>
            <a:xfrm>
              <a:off x="991019" y="1780538"/>
              <a:ext cx="1394058" cy="1731182"/>
              <a:chOff x="991019" y="1780538"/>
              <a:chExt cx="1394058" cy="1731182"/>
            </a:xfrm>
          </p:grpSpPr>
          <p:pic>
            <p:nvPicPr>
              <p:cNvPr id="21" name="Picture 20">
                <a:extLst>
                  <a:ext uri="{FF2B5EF4-FFF2-40B4-BE49-F238E27FC236}">
                    <a16:creationId xmlns:a16="http://schemas.microsoft.com/office/drawing/2014/main" id="{5FACF279-ECFE-4E1E-8D9C-935980FE68F3}"/>
                  </a:ext>
                </a:extLst>
              </p:cNvPr>
              <p:cNvPicPr>
                <a:picLocks noChangeAspect="1"/>
              </p:cNvPicPr>
              <p:nvPr/>
            </p:nvPicPr>
            <p:blipFill>
              <a:blip r:embed="rId5"/>
              <a:stretch>
                <a:fillRect/>
              </a:stretch>
            </p:blipFill>
            <p:spPr>
              <a:xfrm flipH="1">
                <a:off x="991019" y="1780538"/>
                <a:ext cx="1394058" cy="1731182"/>
              </a:xfrm>
              <a:prstGeom prst="rect">
                <a:avLst/>
              </a:prstGeom>
            </p:spPr>
          </p:pic>
          <p:pic>
            <p:nvPicPr>
              <p:cNvPr id="22" name="Picture 21">
                <a:extLst>
                  <a:ext uri="{FF2B5EF4-FFF2-40B4-BE49-F238E27FC236}">
                    <a16:creationId xmlns:a16="http://schemas.microsoft.com/office/drawing/2014/main" id="{68EB28FA-DE2A-450B-BD84-E1702E5AA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09561" y="2284684"/>
                <a:ext cx="455845" cy="562061"/>
              </a:xfrm>
              <a:prstGeom prst="rect">
                <a:avLst/>
              </a:prstGeom>
            </p:spPr>
          </p:pic>
        </p:grpSp>
      </p:grpSp>
    </p:spTree>
    <p:extLst>
      <p:ext uri="{BB962C8B-B14F-4D97-AF65-F5344CB8AC3E}">
        <p14:creationId xmlns:p14="http://schemas.microsoft.com/office/powerpoint/2010/main" val="3963382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vector graphics&#10;&#10;Description automatically generated">
            <a:extLst>
              <a:ext uri="{FF2B5EF4-FFF2-40B4-BE49-F238E27FC236}">
                <a16:creationId xmlns:a16="http://schemas.microsoft.com/office/drawing/2014/main" id="{E4D4FB56-729A-4572-9C8F-B736949ED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29" y="1613120"/>
            <a:ext cx="4709449" cy="5047533"/>
          </a:xfrm>
          <a:prstGeom prst="rect">
            <a:avLst/>
          </a:prstGeom>
        </p:spPr>
      </p:pic>
      <p:pic>
        <p:nvPicPr>
          <p:cNvPr id="14" name="Picture 13">
            <a:extLst>
              <a:ext uri="{FF2B5EF4-FFF2-40B4-BE49-F238E27FC236}">
                <a16:creationId xmlns:a16="http://schemas.microsoft.com/office/drawing/2014/main" id="{BB2A3843-BCC2-4C2F-9DED-698A28701DED}"/>
              </a:ext>
            </a:extLst>
          </p:cNvPr>
          <p:cNvPicPr>
            <a:picLocks noChangeAspect="1"/>
          </p:cNvPicPr>
          <p:nvPr/>
        </p:nvPicPr>
        <p:blipFill>
          <a:blip r:embed="rId3"/>
          <a:stretch>
            <a:fillRect/>
          </a:stretch>
        </p:blipFill>
        <p:spPr>
          <a:xfrm>
            <a:off x="1843961" y="2891175"/>
            <a:ext cx="444442" cy="531911"/>
          </a:xfrm>
          <a:prstGeom prst="rect">
            <a:avLst/>
          </a:prstGeom>
          <a:effectLst>
            <a:glow rad="63500">
              <a:schemeClr val="accent4">
                <a:satMod val="175000"/>
                <a:alpha val="40000"/>
              </a:schemeClr>
            </a:glow>
          </a:effectLst>
        </p:spPr>
      </p:pic>
      <p:pic>
        <p:nvPicPr>
          <p:cNvPr id="15" name="Picture 14">
            <a:extLst>
              <a:ext uri="{FF2B5EF4-FFF2-40B4-BE49-F238E27FC236}">
                <a16:creationId xmlns:a16="http://schemas.microsoft.com/office/drawing/2014/main" id="{48ACB37B-0FC8-4CD5-8594-1D968536F108}"/>
              </a:ext>
            </a:extLst>
          </p:cNvPr>
          <p:cNvPicPr>
            <a:picLocks noChangeAspect="1"/>
          </p:cNvPicPr>
          <p:nvPr/>
        </p:nvPicPr>
        <p:blipFill>
          <a:blip r:embed="rId3"/>
          <a:stretch>
            <a:fillRect/>
          </a:stretch>
        </p:blipFill>
        <p:spPr>
          <a:xfrm>
            <a:off x="1981237" y="2668473"/>
            <a:ext cx="444442" cy="531911"/>
          </a:xfrm>
          <a:prstGeom prst="rect">
            <a:avLst/>
          </a:prstGeom>
          <a:effectLst>
            <a:glow rad="63500">
              <a:schemeClr val="accent4">
                <a:satMod val="175000"/>
                <a:alpha val="40000"/>
              </a:schemeClr>
            </a:glow>
          </a:effectLst>
        </p:spPr>
      </p:pic>
      <p:pic>
        <p:nvPicPr>
          <p:cNvPr id="16" name="Picture 15">
            <a:extLst>
              <a:ext uri="{FF2B5EF4-FFF2-40B4-BE49-F238E27FC236}">
                <a16:creationId xmlns:a16="http://schemas.microsoft.com/office/drawing/2014/main" id="{0F4DF654-F577-4C96-8DAD-F7B8A9EA47EA}"/>
              </a:ext>
            </a:extLst>
          </p:cNvPr>
          <p:cNvPicPr>
            <a:picLocks noChangeAspect="1"/>
          </p:cNvPicPr>
          <p:nvPr/>
        </p:nvPicPr>
        <p:blipFill>
          <a:blip r:embed="rId3"/>
          <a:stretch>
            <a:fillRect/>
          </a:stretch>
        </p:blipFill>
        <p:spPr>
          <a:xfrm>
            <a:off x="2196506" y="2959181"/>
            <a:ext cx="444442" cy="531911"/>
          </a:xfrm>
          <a:prstGeom prst="rect">
            <a:avLst/>
          </a:prstGeom>
          <a:effectLst>
            <a:glow rad="63500">
              <a:schemeClr val="accent4">
                <a:satMod val="175000"/>
                <a:alpha val="40000"/>
              </a:schemeClr>
            </a:glow>
          </a:effectLst>
        </p:spPr>
      </p:pic>
      <p:pic>
        <p:nvPicPr>
          <p:cNvPr id="17" name="Picture 16" descr="A picture containing plant, vector graphics&#10;&#10;Description automatically generated">
            <a:extLst>
              <a:ext uri="{FF2B5EF4-FFF2-40B4-BE49-F238E27FC236}">
                <a16:creationId xmlns:a16="http://schemas.microsoft.com/office/drawing/2014/main" id="{4425F211-7017-4DF9-87D3-4BE14A857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38505" y="5275283"/>
            <a:ext cx="1992526" cy="1561278"/>
          </a:xfrm>
          <a:prstGeom prst="rect">
            <a:avLst/>
          </a:prstGeom>
        </p:spPr>
      </p:pic>
      <p:grpSp>
        <p:nvGrpSpPr>
          <p:cNvPr id="24" name="Group 23">
            <a:extLst>
              <a:ext uri="{FF2B5EF4-FFF2-40B4-BE49-F238E27FC236}">
                <a16:creationId xmlns:a16="http://schemas.microsoft.com/office/drawing/2014/main" id="{86F8B3A8-0E04-4F21-A4B3-C350B800E188}"/>
              </a:ext>
            </a:extLst>
          </p:cNvPr>
          <p:cNvGrpSpPr/>
          <p:nvPr/>
        </p:nvGrpSpPr>
        <p:grpSpPr>
          <a:xfrm>
            <a:off x="257585" y="123665"/>
            <a:ext cx="11368357" cy="2102649"/>
            <a:chOff x="3551448" y="3122379"/>
            <a:chExt cx="11368357" cy="2102649"/>
          </a:xfrm>
        </p:grpSpPr>
        <p:grpSp>
          <p:nvGrpSpPr>
            <p:cNvPr id="25" name="Group 24">
              <a:extLst>
                <a:ext uri="{FF2B5EF4-FFF2-40B4-BE49-F238E27FC236}">
                  <a16:creationId xmlns:a16="http://schemas.microsoft.com/office/drawing/2014/main" id="{E58DD36C-27BF-4CB3-B8F6-CC5140582EFC}"/>
                </a:ext>
              </a:extLst>
            </p:cNvPr>
            <p:cNvGrpSpPr/>
            <p:nvPr/>
          </p:nvGrpSpPr>
          <p:grpSpPr>
            <a:xfrm>
              <a:off x="3551448" y="3122379"/>
              <a:ext cx="11368357" cy="2102649"/>
              <a:chOff x="982987" y="1899190"/>
              <a:chExt cx="11368357" cy="2102649"/>
            </a:xfrm>
          </p:grpSpPr>
          <p:sp>
            <p:nvSpPr>
              <p:cNvPr id="27" name="Rectangle: Rounded Corners 26">
                <a:extLst>
                  <a:ext uri="{FF2B5EF4-FFF2-40B4-BE49-F238E27FC236}">
                    <a16:creationId xmlns:a16="http://schemas.microsoft.com/office/drawing/2014/main" id="{7BF06708-FEBF-4252-BB26-A612F7D6123E}"/>
                  </a:ext>
                </a:extLst>
              </p:cNvPr>
              <p:cNvSpPr/>
              <p:nvPr/>
            </p:nvSpPr>
            <p:spPr>
              <a:xfrm>
                <a:off x="2147359" y="2138765"/>
                <a:ext cx="10203985" cy="1863074"/>
              </a:xfrm>
              <a:prstGeom prst="roundRect">
                <a:avLst/>
              </a:prstGeom>
              <a:solidFill>
                <a:schemeClr val="bg1"/>
              </a:solidFill>
              <a:ln w="28575">
                <a:gradFill>
                  <a:gsLst>
                    <a:gs pos="0">
                      <a:srgbClr val="DF8942"/>
                    </a:gs>
                    <a:gs pos="100000">
                      <a:srgbClr val="72D1F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vi-VN" sz="3200">
                    <a:solidFill>
                      <a:schemeClr val="accent6">
                        <a:lumMod val="50000"/>
                      </a:schemeClr>
                    </a:solidFill>
                  </a:rPr>
                  <a:t>Tìm những chi tiết cho thấy vườn dừa gắn bó:</a:t>
                </a:r>
              </a:p>
              <a:p>
                <a:pPr lvl="1"/>
                <a:r>
                  <a:rPr lang="vi-VN" sz="3200">
                    <a:solidFill>
                      <a:schemeClr val="accent6">
                        <a:lumMod val="50000"/>
                      </a:schemeClr>
                    </a:solidFill>
                  </a:rPr>
                  <a:t>a. Với trẻ em trong xóm</a:t>
                </a:r>
              </a:p>
              <a:p>
                <a:pPr lvl="1" algn="just"/>
                <a:r>
                  <a:rPr lang="vi-VN" sz="3200">
                    <a:solidFill>
                      <a:schemeClr val="accent6">
                        <a:lumMod val="50000"/>
                      </a:schemeClr>
                    </a:solidFill>
                  </a:rPr>
                  <a:t>b. Với ông của bạn nhỏ</a:t>
                </a:r>
                <a:endParaRPr lang="vi-VN" sz="3200" dirty="0" err="1">
                  <a:solidFill>
                    <a:schemeClr val="accent6">
                      <a:lumMod val="50000"/>
                    </a:schemeClr>
                  </a:solidFill>
                </a:endParaRPr>
              </a:p>
            </p:txBody>
          </p:sp>
          <p:pic>
            <p:nvPicPr>
              <p:cNvPr id="28" name="Picture 27">
                <a:extLst>
                  <a:ext uri="{FF2B5EF4-FFF2-40B4-BE49-F238E27FC236}">
                    <a16:creationId xmlns:a16="http://schemas.microsoft.com/office/drawing/2014/main" id="{6DCEB64E-6230-4A30-9409-AF9B9153D287}"/>
                  </a:ext>
                </a:extLst>
              </p:cNvPr>
              <p:cNvPicPr>
                <a:picLocks noChangeAspect="1"/>
              </p:cNvPicPr>
              <p:nvPr/>
            </p:nvPicPr>
            <p:blipFill>
              <a:blip r:embed="rId5"/>
              <a:stretch>
                <a:fillRect/>
              </a:stretch>
            </p:blipFill>
            <p:spPr>
              <a:xfrm flipH="1">
                <a:off x="982987" y="1899190"/>
                <a:ext cx="1394059" cy="1731183"/>
              </a:xfrm>
              <a:prstGeom prst="rect">
                <a:avLst/>
              </a:prstGeom>
            </p:spPr>
          </p:pic>
        </p:grpSp>
        <p:pic>
          <p:nvPicPr>
            <p:cNvPr id="26" name="Picture 25">
              <a:extLst>
                <a:ext uri="{FF2B5EF4-FFF2-40B4-BE49-F238E27FC236}">
                  <a16:creationId xmlns:a16="http://schemas.microsoft.com/office/drawing/2014/main" id="{CE314459-AE7D-4126-8586-6B7623826DA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73301" y="3606613"/>
              <a:ext cx="529807" cy="804060"/>
            </a:xfrm>
            <a:prstGeom prst="rect">
              <a:avLst/>
            </a:prstGeom>
          </p:spPr>
        </p:pic>
      </p:grpSp>
      <p:sp>
        <p:nvSpPr>
          <p:cNvPr id="29" name="Rectangle: Rounded Corners 28">
            <a:extLst>
              <a:ext uri="{FF2B5EF4-FFF2-40B4-BE49-F238E27FC236}">
                <a16:creationId xmlns:a16="http://schemas.microsoft.com/office/drawing/2014/main" id="{F47B3B47-A9F3-4B08-8F5A-D4832BFE9C50}"/>
              </a:ext>
            </a:extLst>
          </p:cNvPr>
          <p:cNvSpPr/>
          <p:nvPr/>
        </p:nvSpPr>
        <p:spPr>
          <a:xfrm>
            <a:off x="3568307" y="2668473"/>
            <a:ext cx="8293758" cy="3793381"/>
          </a:xfrm>
          <a:prstGeom prst="roundRect">
            <a:avLst/>
          </a:prstGeom>
          <a:solidFill>
            <a:schemeClr val="bg1">
              <a:alpha val="72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7925562-11DE-4667-85F0-2EFEB063E3FA}"/>
              </a:ext>
            </a:extLst>
          </p:cNvPr>
          <p:cNvSpPr txBox="1"/>
          <p:nvPr/>
        </p:nvSpPr>
        <p:spPr>
          <a:xfrm>
            <a:off x="3801259" y="2820590"/>
            <a:ext cx="7827853" cy="3046988"/>
          </a:xfrm>
          <a:prstGeom prst="rect">
            <a:avLst/>
          </a:prstGeom>
          <a:noFill/>
        </p:spPr>
        <p:txBody>
          <a:bodyPr wrap="square" rtlCol="0">
            <a:spAutoFit/>
          </a:bodyPr>
          <a:lstStyle/>
          <a:p>
            <a:pPr lvl="0" algn="just"/>
            <a:r>
              <a:rPr lang="vi-VN" sz="3200">
                <a:solidFill>
                  <a:srgbClr val="002060"/>
                </a:solidFill>
              </a:rPr>
              <a:t> </a:t>
            </a:r>
            <a:r>
              <a:rPr lang="vi-VN" sz="3200">
                <a:solidFill>
                  <a:srgbClr val="FF0000"/>
                </a:solidFill>
              </a:rPr>
              <a:t>a. Với trẻ em trong xóm:</a:t>
            </a:r>
          </a:p>
          <a:p>
            <a:pPr lvl="0" algn="just"/>
            <a:r>
              <a:rPr lang="vi-VN" sz="3200">
                <a:solidFill>
                  <a:srgbClr val="002060"/>
                </a:solidFill>
              </a:rPr>
              <a:t>     Vườn dừa là chỗ mấy đứa con gái, con trai ra chơi nhảy dây, đánh dáo, đánh đũa.</a:t>
            </a:r>
          </a:p>
          <a:p>
            <a:pPr lvl="0" algn="just"/>
            <a:r>
              <a:rPr lang="vi-VN" sz="3200">
                <a:solidFill>
                  <a:srgbClr val="FF0000"/>
                </a:solidFill>
              </a:rPr>
              <a:t>b. Với ông của bạn nhỏ:</a:t>
            </a:r>
          </a:p>
          <a:p>
            <a:pPr lvl="0" algn="just"/>
            <a:r>
              <a:rPr lang="vi-VN" sz="3200">
                <a:solidFill>
                  <a:srgbClr val="002060"/>
                </a:solidFill>
              </a:rPr>
              <a:t>     Vườn dừa đã gắn bó với ông từ thời thơ bé đến tận bây giờ tuổi đã bảy mươi.</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1964615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Scale>
                                      <p:cBhvr>
                                        <p:cTn id="7"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24"/>
                                        </p:tgtEl>
                                        <p:attrNameLst>
                                          <p:attrName>ppt_x</p:attrName>
                                          <p:attrName>ppt_y</p:attrName>
                                        </p:attrNameLst>
                                      </p:cBhvr>
                                    </p:animMotion>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vector graphics&#10;&#10;Description automatically generated">
            <a:extLst>
              <a:ext uri="{FF2B5EF4-FFF2-40B4-BE49-F238E27FC236}">
                <a16:creationId xmlns:a16="http://schemas.microsoft.com/office/drawing/2014/main" id="{E4D4FB56-729A-4572-9C8F-B736949ED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29" y="1613120"/>
            <a:ext cx="4709449" cy="5047533"/>
          </a:xfrm>
          <a:prstGeom prst="rect">
            <a:avLst/>
          </a:prstGeom>
        </p:spPr>
      </p:pic>
      <p:pic>
        <p:nvPicPr>
          <p:cNvPr id="14" name="Picture 13">
            <a:extLst>
              <a:ext uri="{FF2B5EF4-FFF2-40B4-BE49-F238E27FC236}">
                <a16:creationId xmlns:a16="http://schemas.microsoft.com/office/drawing/2014/main" id="{BB2A3843-BCC2-4C2F-9DED-698A28701DED}"/>
              </a:ext>
            </a:extLst>
          </p:cNvPr>
          <p:cNvPicPr>
            <a:picLocks noChangeAspect="1"/>
          </p:cNvPicPr>
          <p:nvPr/>
        </p:nvPicPr>
        <p:blipFill>
          <a:blip r:embed="rId3"/>
          <a:stretch>
            <a:fillRect/>
          </a:stretch>
        </p:blipFill>
        <p:spPr>
          <a:xfrm>
            <a:off x="1843961" y="2891175"/>
            <a:ext cx="444442" cy="531911"/>
          </a:xfrm>
          <a:prstGeom prst="rect">
            <a:avLst/>
          </a:prstGeom>
          <a:effectLst>
            <a:glow rad="63500">
              <a:schemeClr val="accent4">
                <a:satMod val="175000"/>
                <a:alpha val="40000"/>
              </a:schemeClr>
            </a:glow>
          </a:effectLst>
        </p:spPr>
      </p:pic>
      <p:pic>
        <p:nvPicPr>
          <p:cNvPr id="15" name="Picture 14">
            <a:extLst>
              <a:ext uri="{FF2B5EF4-FFF2-40B4-BE49-F238E27FC236}">
                <a16:creationId xmlns:a16="http://schemas.microsoft.com/office/drawing/2014/main" id="{48ACB37B-0FC8-4CD5-8594-1D968536F108}"/>
              </a:ext>
            </a:extLst>
          </p:cNvPr>
          <p:cNvPicPr>
            <a:picLocks noChangeAspect="1"/>
          </p:cNvPicPr>
          <p:nvPr/>
        </p:nvPicPr>
        <p:blipFill>
          <a:blip r:embed="rId3"/>
          <a:stretch>
            <a:fillRect/>
          </a:stretch>
        </p:blipFill>
        <p:spPr>
          <a:xfrm>
            <a:off x="1981237" y="2668473"/>
            <a:ext cx="444442" cy="531911"/>
          </a:xfrm>
          <a:prstGeom prst="rect">
            <a:avLst/>
          </a:prstGeom>
          <a:effectLst>
            <a:glow rad="63500">
              <a:schemeClr val="accent4">
                <a:satMod val="175000"/>
                <a:alpha val="40000"/>
              </a:schemeClr>
            </a:glow>
          </a:effectLst>
        </p:spPr>
      </p:pic>
      <p:pic>
        <p:nvPicPr>
          <p:cNvPr id="16" name="Picture 15">
            <a:extLst>
              <a:ext uri="{FF2B5EF4-FFF2-40B4-BE49-F238E27FC236}">
                <a16:creationId xmlns:a16="http://schemas.microsoft.com/office/drawing/2014/main" id="{0F4DF654-F577-4C96-8DAD-F7B8A9EA47EA}"/>
              </a:ext>
            </a:extLst>
          </p:cNvPr>
          <p:cNvPicPr>
            <a:picLocks noChangeAspect="1"/>
          </p:cNvPicPr>
          <p:nvPr/>
        </p:nvPicPr>
        <p:blipFill>
          <a:blip r:embed="rId3"/>
          <a:stretch>
            <a:fillRect/>
          </a:stretch>
        </p:blipFill>
        <p:spPr>
          <a:xfrm>
            <a:off x="2196506" y="2959181"/>
            <a:ext cx="444442" cy="531911"/>
          </a:xfrm>
          <a:prstGeom prst="rect">
            <a:avLst/>
          </a:prstGeom>
          <a:effectLst>
            <a:glow rad="63500">
              <a:schemeClr val="accent4">
                <a:satMod val="175000"/>
                <a:alpha val="40000"/>
              </a:schemeClr>
            </a:glow>
          </a:effectLst>
        </p:spPr>
      </p:pic>
      <p:pic>
        <p:nvPicPr>
          <p:cNvPr id="17" name="Picture 16" descr="A picture containing plant, vector graphics&#10;&#10;Description automatically generated">
            <a:extLst>
              <a:ext uri="{FF2B5EF4-FFF2-40B4-BE49-F238E27FC236}">
                <a16:creationId xmlns:a16="http://schemas.microsoft.com/office/drawing/2014/main" id="{4425F211-7017-4DF9-87D3-4BE14A857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38505" y="5275283"/>
            <a:ext cx="1992526" cy="1561278"/>
          </a:xfrm>
          <a:prstGeom prst="rect">
            <a:avLst/>
          </a:prstGeom>
        </p:spPr>
      </p:pic>
      <p:sp>
        <p:nvSpPr>
          <p:cNvPr id="29" name="Rectangle: Rounded Corners 28">
            <a:extLst>
              <a:ext uri="{FF2B5EF4-FFF2-40B4-BE49-F238E27FC236}">
                <a16:creationId xmlns:a16="http://schemas.microsoft.com/office/drawing/2014/main" id="{F47B3B47-A9F3-4B08-8F5A-D4832BFE9C50}"/>
              </a:ext>
            </a:extLst>
          </p:cNvPr>
          <p:cNvSpPr/>
          <p:nvPr/>
        </p:nvSpPr>
        <p:spPr>
          <a:xfrm>
            <a:off x="3568307" y="2668473"/>
            <a:ext cx="8293758" cy="3793381"/>
          </a:xfrm>
          <a:prstGeom prst="roundRect">
            <a:avLst/>
          </a:prstGeom>
          <a:solidFill>
            <a:schemeClr val="bg1">
              <a:alpha val="72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7925562-11DE-4667-85F0-2EFEB063E3FA}"/>
              </a:ext>
            </a:extLst>
          </p:cNvPr>
          <p:cNvSpPr txBox="1"/>
          <p:nvPr/>
        </p:nvSpPr>
        <p:spPr>
          <a:xfrm>
            <a:off x="3801259" y="2820590"/>
            <a:ext cx="7827853" cy="3539430"/>
          </a:xfrm>
          <a:prstGeom prst="rect">
            <a:avLst/>
          </a:prstGeom>
          <a:noFill/>
        </p:spPr>
        <p:txBody>
          <a:bodyPr wrap="square" rtlCol="0">
            <a:spAutoFit/>
          </a:bodyPr>
          <a:lstStyle/>
          <a:p>
            <a:pPr lvl="0" algn="just"/>
            <a:r>
              <a:rPr lang="vi-VN" sz="3200">
                <a:solidFill>
                  <a:srgbClr val="002060"/>
                </a:solidFill>
              </a:rPr>
              <a:t> Nói cây dừa là cuộc sống của ông ngoại, của người dân miệt này vì:</a:t>
            </a:r>
          </a:p>
          <a:p>
            <a:pPr lvl="0" algn="just"/>
            <a:r>
              <a:rPr lang="vi-VN" sz="3200">
                <a:solidFill>
                  <a:srgbClr val="002060"/>
                </a:solidFill>
              </a:rPr>
              <a:t>     Ở đây nhà lợp lá dừa, thôn dừa làm cầu bắc qua rạch, vật dụng xài trong nhà phần lớn làm từ cây dừa. Cây dừa là cuộc sống của ông ngoại, của người dân miệt này.</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976E4DFF-CE41-4F78-A3EE-85829781F692}"/>
              </a:ext>
            </a:extLst>
          </p:cNvPr>
          <p:cNvGrpSpPr/>
          <p:nvPr/>
        </p:nvGrpSpPr>
        <p:grpSpPr>
          <a:xfrm>
            <a:off x="817827" y="102801"/>
            <a:ext cx="10242058" cy="1731183"/>
            <a:chOff x="3938204" y="3143050"/>
            <a:chExt cx="10242058" cy="1731183"/>
          </a:xfrm>
        </p:grpSpPr>
        <p:grpSp>
          <p:nvGrpSpPr>
            <p:cNvPr id="19" name="Group 18">
              <a:extLst>
                <a:ext uri="{FF2B5EF4-FFF2-40B4-BE49-F238E27FC236}">
                  <a16:creationId xmlns:a16="http://schemas.microsoft.com/office/drawing/2014/main" id="{508014A0-7FD1-4DDC-8FF6-3A0C76A88DE5}"/>
                </a:ext>
              </a:extLst>
            </p:cNvPr>
            <p:cNvGrpSpPr/>
            <p:nvPr/>
          </p:nvGrpSpPr>
          <p:grpSpPr>
            <a:xfrm>
              <a:off x="3938204" y="3143050"/>
              <a:ext cx="10242058" cy="1731183"/>
              <a:chOff x="1369743" y="1919861"/>
              <a:chExt cx="10242058" cy="1731183"/>
            </a:xfrm>
          </p:grpSpPr>
          <p:sp>
            <p:nvSpPr>
              <p:cNvPr id="21" name="Rectangle: Rounded Corners 20">
                <a:extLst>
                  <a:ext uri="{FF2B5EF4-FFF2-40B4-BE49-F238E27FC236}">
                    <a16:creationId xmlns:a16="http://schemas.microsoft.com/office/drawing/2014/main" id="{B9CE37C6-A15B-49D6-8363-92F509A49B18}"/>
                  </a:ext>
                </a:extLst>
              </p:cNvPr>
              <p:cNvSpPr/>
              <p:nvPr/>
            </p:nvSpPr>
            <p:spPr>
              <a:xfrm>
                <a:off x="2147360" y="2138765"/>
                <a:ext cx="9464441" cy="1307105"/>
              </a:xfrm>
              <a:prstGeom prst="roundRect">
                <a:avLst/>
              </a:prstGeom>
              <a:solidFill>
                <a:schemeClr val="bg1"/>
              </a:solidFill>
              <a:ln w="28575">
                <a:gradFill>
                  <a:gsLst>
                    <a:gs pos="0">
                      <a:srgbClr val="DF8942"/>
                    </a:gs>
                    <a:gs pos="100000">
                      <a:srgbClr val="72D1F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vi-VN" sz="3200">
                    <a:solidFill>
                      <a:schemeClr val="accent6">
                        <a:lumMod val="50000"/>
                      </a:schemeClr>
                    </a:solidFill>
                  </a:rPr>
                  <a:t>Vì sao nói cây dừa là cuộc sống của ông ngoại, của người dân miệt này?</a:t>
                </a:r>
                <a:endParaRPr lang="vi-VN" sz="3200" dirty="0" err="1">
                  <a:solidFill>
                    <a:schemeClr val="accent6">
                      <a:lumMod val="50000"/>
                    </a:schemeClr>
                  </a:solidFill>
                </a:endParaRPr>
              </a:p>
            </p:txBody>
          </p:sp>
          <p:pic>
            <p:nvPicPr>
              <p:cNvPr id="22" name="Picture 21">
                <a:extLst>
                  <a:ext uri="{FF2B5EF4-FFF2-40B4-BE49-F238E27FC236}">
                    <a16:creationId xmlns:a16="http://schemas.microsoft.com/office/drawing/2014/main" id="{F21F9FC0-6D5D-4116-8E83-9202730A31C1}"/>
                  </a:ext>
                </a:extLst>
              </p:cNvPr>
              <p:cNvPicPr>
                <a:picLocks noChangeAspect="1"/>
              </p:cNvPicPr>
              <p:nvPr/>
            </p:nvPicPr>
            <p:blipFill>
              <a:blip r:embed="rId5"/>
              <a:stretch>
                <a:fillRect/>
              </a:stretch>
            </p:blipFill>
            <p:spPr>
              <a:xfrm flipH="1">
                <a:off x="1369743" y="1919861"/>
                <a:ext cx="1394059" cy="1731183"/>
              </a:xfrm>
              <a:prstGeom prst="rect">
                <a:avLst/>
              </a:prstGeom>
            </p:spPr>
          </p:pic>
        </p:grpSp>
        <p:pic>
          <p:nvPicPr>
            <p:cNvPr id="20" name="Picture 19">
              <a:extLst>
                <a:ext uri="{FF2B5EF4-FFF2-40B4-BE49-F238E27FC236}">
                  <a16:creationId xmlns:a16="http://schemas.microsoft.com/office/drawing/2014/main" id="{3F538925-790E-4928-A1C8-76E1748391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94228" y="3778506"/>
              <a:ext cx="529807" cy="750559"/>
            </a:xfrm>
            <a:prstGeom prst="rect">
              <a:avLst/>
            </a:prstGeom>
          </p:spPr>
        </p:pic>
      </p:grpSp>
    </p:spTree>
    <p:extLst>
      <p:ext uri="{BB962C8B-B14F-4D97-AF65-F5344CB8AC3E}">
        <p14:creationId xmlns:p14="http://schemas.microsoft.com/office/powerpoint/2010/main" val="1492878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vector graphics&#10;&#10;Description automatically generated">
            <a:extLst>
              <a:ext uri="{FF2B5EF4-FFF2-40B4-BE49-F238E27FC236}">
                <a16:creationId xmlns:a16="http://schemas.microsoft.com/office/drawing/2014/main" id="{9AC87476-7B86-4999-8FC6-BA35710F3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88655" y="2402976"/>
            <a:ext cx="3493434" cy="3744222"/>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50997E31-8649-4866-A12E-EF08D6ACA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29" y="1613120"/>
            <a:ext cx="4709449" cy="5047533"/>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D28F9C64-F7E6-4EA4-96EE-0B6C6D22D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550" y="2611844"/>
            <a:ext cx="3493434" cy="3744222"/>
          </a:xfrm>
          <a:prstGeom prst="rect">
            <a:avLst/>
          </a:prstGeom>
        </p:spPr>
      </p:pic>
      <p:pic>
        <p:nvPicPr>
          <p:cNvPr id="19" name="Picture 18" descr="A picture containing plant, vector graphics&#10;&#10;Description automatically generated">
            <a:extLst>
              <a:ext uri="{FF2B5EF4-FFF2-40B4-BE49-F238E27FC236}">
                <a16:creationId xmlns:a16="http://schemas.microsoft.com/office/drawing/2014/main" id="{F6AE0C0C-9785-4550-8C9A-3CA98BAF6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38505" y="5275283"/>
            <a:ext cx="1992526" cy="1561278"/>
          </a:xfrm>
          <a:prstGeom prst="rect">
            <a:avLst/>
          </a:prstGeom>
        </p:spPr>
      </p:pic>
      <p:pic>
        <p:nvPicPr>
          <p:cNvPr id="20" name="Picture 19" descr="A picture containing plant, vector graphics&#10;&#10;Description automatically generated">
            <a:extLst>
              <a:ext uri="{FF2B5EF4-FFF2-40B4-BE49-F238E27FC236}">
                <a16:creationId xmlns:a16="http://schemas.microsoft.com/office/drawing/2014/main" id="{C05D4C5E-B196-4CA3-B813-D9062B596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59094" y="5253843"/>
            <a:ext cx="1992526" cy="1561278"/>
          </a:xfrm>
          <a:prstGeom prst="rect">
            <a:avLst/>
          </a:prstGeom>
        </p:spPr>
      </p:pic>
      <p:pic>
        <p:nvPicPr>
          <p:cNvPr id="21" name="Picture 20" descr="Icon&#10;&#10;Description automatically generated">
            <a:extLst>
              <a:ext uri="{FF2B5EF4-FFF2-40B4-BE49-F238E27FC236}">
                <a16:creationId xmlns:a16="http://schemas.microsoft.com/office/drawing/2014/main" id="{87C572B7-F6D8-4714-907D-589EE62079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65045" y="2648072"/>
            <a:ext cx="495235" cy="592129"/>
          </a:xfrm>
          <a:prstGeom prst="rect">
            <a:avLst/>
          </a:prstGeom>
          <a:effectLst>
            <a:glow rad="63500">
              <a:schemeClr val="accent4">
                <a:satMod val="175000"/>
                <a:alpha val="40000"/>
              </a:schemeClr>
            </a:glow>
          </a:effectLst>
        </p:spPr>
      </p:pic>
      <p:pic>
        <p:nvPicPr>
          <p:cNvPr id="22" name="Picture 21" descr="Icon&#10;&#10;Description automatically generated">
            <a:extLst>
              <a:ext uri="{FF2B5EF4-FFF2-40B4-BE49-F238E27FC236}">
                <a16:creationId xmlns:a16="http://schemas.microsoft.com/office/drawing/2014/main" id="{23241412-D183-42CF-AD4B-335C74705411}"/>
              </a:ext>
            </a:extLst>
          </p:cNvPr>
          <p:cNvPicPr>
            <a:picLocks noChangeAspect="1"/>
          </p:cNvPicPr>
          <p:nvPr/>
        </p:nvPicPr>
        <p:blipFill>
          <a:blip r:embed="rId6">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18120" y="3918349"/>
            <a:ext cx="495235" cy="592129"/>
          </a:xfrm>
          <a:prstGeom prst="rect">
            <a:avLst/>
          </a:prstGeom>
          <a:effectLst>
            <a:glow rad="63500">
              <a:schemeClr val="accent4">
                <a:satMod val="175000"/>
                <a:alpha val="40000"/>
              </a:schemeClr>
            </a:glow>
          </a:effectLst>
        </p:spPr>
      </p:pic>
      <p:pic>
        <p:nvPicPr>
          <p:cNvPr id="23" name="Picture 22" descr="Icon&#10;&#10;Description automatically generated">
            <a:extLst>
              <a:ext uri="{FF2B5EF4-FFF2-40B4-BE49-F238E27FC236}">
                <a16:creationId xmlns:a16="http://schemas.microsoft.com/office/drawing/2014/main" id="{D0CB7D02-BD94-412D-8142-8D6E4F94C47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9745" y="3520778"/>
            <a:ext cx="495235" cy="592129"/>
          </a:xfrm>
          <a:prstGeom prst="rect">
            <a:avLst/>
          </a:prstGeom>
          <a:effectLst>
            <a:glow rad="63500">
              <a:schemeClr val="accent4">
                <a:satMod val="175000"/>
                <a:alpha val="40000"/>
              </a:schemeClr>
            </a:glow>
          </a:effectLst>
        </p:spPr>
      </p:pic>
      <p:pic>
        <p:nvPicPr>
          <p:cNvPr id="24" name="Picture 23" descr="Icon&#10;&#10;Description automatically generated">
            <a:extLst>
              <a:ext uri="{FF2B5EF4-FFF2-40B4-BE49-F238E27FC236}">
                <a16:creationId xmlns:a16="http://schemas.microsoft.com/office/drawing/2014/main" id="{7D744ACF-71B3-4FF3-9CA1-E31C35C251B6}"/>
              </a:ext>
            </a:extLst>
          </p:cNvPr>
          <p:cNvPicPr>
            <a:picLocks noChangeAspect="1"/>
          </p:cNvPicPr>
          <p:nvPr/>
        </p:nvPicPr>
        <p:blipFill>
          <a:blip r:embed="rId6">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58446" y="3745048"/>
            <a:ext cx="495235" cy="592129"/>
          </a:xfrm>
          <a:prstGeom prst="rect">
            <a:avLst/>
          </a:prstGeom>
          <a:effectLst>
            <a:glow rad="63500">
              <a:schemeClr val="accent4">
                <a:satMod val="175000"/>
                <a:alpha val="40000"/>
              </a:schemeClr>
            </a:glow>
          </a:effectLst>
        </p:spPr>
      </p:pic>
      <p:pic>
        <p:nvPicPr>
          <p:cNvPr id="25" name="Picture 24" descr="Icon&#10;&#10;Description automatically generated">
            <a:extLst>
              <a:ext uri="{FF2B5EF4-FFF2-40B4-BE49-F238E27FC236}">
                <a16:creationId xmlns:a16="http://schemas.microsoft.com/office/drawing/2014/main" id="{6F9A66E7-F06B-4420-A0F0-2C15385DBC0B}"/>
              </a:ext>
            </a:extLst>
          </p:cNvPr>
          <p:cNvPicPr>
            <a:picLocks noChangeAspect="1"/>
          </p:cNvPicPr>
          <p:nvPr/>
        </p:nvPicPr>
        <p:blipFill>
          <a:blip r:embed="rId6">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53697" y="3530866"/>
            <a:ext cx="495235" cy="592129"/>
          </a:xfrm>
          <a:prstGeom prst="rect">
            <a:avLst/>
          </a:prstGeom>
          <a:effectLst>
            <a:glow rad="63500">
              <a:schemeClr val="accent4">
                <a:satMod val="175000"/>
                <a:alpha val="40000"/>
              </a:schemeClr>
            </a:glow>
          </a:effectLst>
        </p:spPr>
      </p:pic>
      <p:pic>
        <p:nvPicPr>
          <p:cNvPr id="26" name="Picture 25" descr="Icon&#10;&#10;Description automatically generated">
            <a:extLst>
              <a:ext uri="{FF2B5EF4-FFF2-40B4-BE49-F238E27FC236}">
                <a16:creationId xmlns:a16="http://schemas.microsoft.com/office/drawing/2014/main" id="{F32276B9-5696-405B-BC67-C74F11002DA2}"/>
              </a:ext>
            </a:extLst>
          </p:cNvPr>
          <p:cNvPicPr>
            <a:picLocks noChangeAspect="1"/>
          </p:cNvPicPr>
          <p:nvPr/>
        </p:nvPicPr>
        <p:blipFill>
          <a:blip r:embed="rId6">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994023" y="3357565"/>
            <a:ext cx="495235" cy="592129"/>
          </a:xfrm>
          <a:prstGeom prst="rect">
            <a:avLst/>
          </a:prstGeom>
          <a:effectLst>
            <a:glow rad="63500">
              <a:schemeClr val="accent4">
                <a:satMod val="175000"/>
                <a:alpha val="40000"/>
              </a:schemeClr>
            </a:glow>
          </a:effectLst>
        </p:spPr>
      </p:pic>
      <p:pic>
        <p:nvPicPr>
          <p:cNvPr id="27" name="Picture 26" descr="Icon&#10;&#10;Description automatically generated">
            <a:extLst>
              <a:ext uri="{FF2B5EF4-FFF2-40B4-BE49-F238E27FC236}">
                <a16:creationId xmlns:a16="http://schemas.microsoft.com/office/drawing/2014/main" id="{E2DCB68C-3E02-4528-86D4-CCB5430A9F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78395" y="3291028"/>
            <a:ext cx="495235" cy="592129"/>
          </a:xfrm>
          <a:prstGeom prst="rect">
            <a:avLst/>
          </a:prstGeom>
          <a:effectLst>
            <a:glow rad="63500">
              <a:schemeClr val="accent4">
                <a:satMod val="175000"/>
                <a:alpha val="40000"/>
              </a:schemeClr>
            </a:glow>
          </a:effectLst>
        </p:spPr>
      </p:pic>
      <p:pic>
        <p:nvPicPr>
          <p:cNvPr id="28" name="Picture 27">
            <a:extLst>
              <a:ext uri="{FF2B5EF4-FFF2-40B4-BE49-F238E27FC236}">
                <a16:creationId xmlns:a16="http://schemas.microsoft.com/office/drawing/2014/main" id="{32E315CF-73C8-4D71-AAB1-AD513F16B791}"/>
              </a:ext>
            </a:extLst>
          </p:cNvPr>
          <p:cNvPicPr>
            <a:picLocks noChangeAspect="1"/>
          </p:cNvPicPr>
          <p:nvPr/>
        </p:nvPicPr>
        <p:blipFill>
          <a:blip r:embed="rId7"/>
          <a:stretch>
            <a:fillRect/>
          </a:stretch>
        </p:blipFill>
        <p:spPr>
          <a:xfrm>
            <a:off x="1843961" y="2891175"/>
            <a:ext cx="444442" cy="531911"/>
          </a:xfrm>
          <a:prstGeom prst="rect">
            <a:avLst/>
          </a:prstGeom>
          <a:effectLst>
            <a:glow rad="63500">
              <a:schemeClr val="accent4">
                <a:satMod val="175000"/>
                <a:alpha val="40000"/>
              </a:schemeClr>
            </a:glow>
          </a:effectLst>
        </p:spPr>
      </p:pic>
      <p:pic>
        <p:nvPicPr>
          <p:cNvPr id="12" name="Picture 11">
            <a:extLst>
              <a:ext uri="{FF2B5EF4-FFF2-40B4-BE49-F238E27FC236}">
                <a16:creationId xmlns:a16="http://schemas.microsoft.com/office/drawing/2014/main" id="{C3E40B8A-253E-496C-B1EC-1047B09332FE}"/>
              </a:ext>
            </a:extLst>
          </p:cNvPr>
          <p:cNvPicPr>
            <a:picLocks noChangeAspect="1"/>
          </p:cNvPicPr>
          <p:nvPr/>
        </p:nvPicPr>
        <p:blipFill>
          <a:blip r:embed="rId8"/>
          <a:stretch>
            <a:fillRect/>
          </a:stretch>
        </p:blipFill>
        <p:spPr>
          <a:xfrm>
            <a:off x="5625344" y="1613119"/>
            <a:ext cx="6160651" cy="5553747"/>
          </a:xfrm>
          <a:prstGeom prst="rect">
            <a:avLst/>
          </a:prstGeom>
        </p:spPr>
      </p:pic>
      <p:pic>
        <p:nvPicPr>
          <p:cNvPr id="29" name="Picture 28">
            <a:extLst>
              <a:ext uri="{FF2B5EF4-FFF2-40B4-BE49-F238E27FC236}">
                <a16:creationId xmlns:a16="http://schemas.microsoft.com/office/drawing/2014/main" id="{3E0F349D-703E-4DD1-AF3E-3E1DB68AE7AF}"/>
              </a:ext>
            </a:extLst>
          </p:cNvPr>
          <p:cNvPicPr>
            <a:picLocks noChangeAspect="1"/>
          </p:cNvPicPr>
          <p:nvPr/>
        </p:nvPicPr>
        <p:blipFill>
          <a:blip r:embed="rId7"/>
          <a:stretch>
            <a:fillRect/>
          </a:stretch>
        </p:blipFill>
        <p:spPr>
          <a:xfrm>
            <a:off x="1981237" y="2668473"/>
            <a:ext cx="444442" cy="531911"/>
          </a:xfrm>
          <a:prstGeom prst="rect">
            <a:avLst/>
          </a:prstGeom>
          <a:effectLst>
            <a:glow rad="63500">
              <a:schemeClr val="accent4">
                <a:satMod val="175000"/>
                <a:alpha val="40000"/>
              </a:schemeClr>
            </a:glow>
          </a:effectLst>
        </p:spPr>
      </p:pic>
      <p:pic>
        <p:nvPicPr>
          <p:cNvPr id="30" name="Picture 29">
            <a:extLst>
              <a:ext uri="{FF2B5EF4-FFF2-40B4-BE49-F238E27FC236}">
                <a16:creationId xmlns:a16="http://schemas.microsoft.com/office/drawing/2014/main" id="{44B480B5-3706-428B-A5CF-1FCB752D506C}"/>
              </a:ext>
            </a:extLst>
          </p:cNvPr>
          <p:cNvPicPr>
            <a:picLocks noChangeAspect="1"/>
          </p:cNvPicPr>
          <p:nvPr/>
        </p:nvPicPr>
        <p:blipFill>
          <a:blip r:embed="rId7"/>
          <a:stretch>
            <a:fillRect/>
          </a:stretch>
        </p:blipFill>
        <p:spPr>
          <a:xfrm>
            <a:off x="2196506" y="2959181"/>
            <a:ext cx="444442" cy="531911"/>
          </a:xfrm>
          <a:prstGeom prst="rect">
            <a:avLst/>
          </a:prstGeom>
          <a:effectLst>
            <a:glow rad="63500">
              <a:schemeClr val="accent4">
                <a:satMod val="175000"/>
                <a:alpha val="40000"/>
              </a:schemeClr>
            </a:glow>
          </a:effectLst>
        </p:spPr>
      </p:pic>
      <p:sp>
        <p:nvSpPr>
          <p:cNvPr id="32" name="TextBox 31">
            <a:extLst>
              <a:ext uri="{FF2B5EF4-FFF2-40B4-BE49-F238E27FC236}">
                <a16:creationId xmlns:a16="http://schemas.microsoft.com/office/drawing/2014/main" id="{629B7B14-0188-4E12-824E-7778A5F06653}"/>
              </a:ext>
            </a:extLst>
          </p:cNvPr>
          <p:cNvSpPr txBox="1"/>
          <p:nvPr/>
        </p:nvSpPr>
        <p:spPr>
          <a:xfrm>
            <a:off x="6424977" y="2611844"/>
            <a:ext cx="4436453" cy="2800767"/>
          </a:xfrm>
          <a:prstGeom prst="rect">
            <a:avLst/>
          </a:prstGeom>
          <a:noFill/>
        </p:spPr>
        <p:txBody>
          <a:bodyPr wrap="square">
            <a:spAutoFit/>
          </a:bodyPr>
          <a:lstStyle/>
          <a:p>
            <a:pPr algn="ctr"/>
            <a:r>
              <a:rPr lang="vi-VN" sz="4400">
                <a:latin typeface="Calibri (Body)"/>
                <a:ea typeface="等线" panose="02010600030101010101" pitchFamily="2" charset="-122"/>
                <a:cs typeface="Times New Roman" panose="02020603050405020304" pitchFamily="18" charset="0"/>
              </a:rPr>
              <a:t> Cây dừa gắn bó với cuộc sống của ngoại và người dân miền Tây</a:t>
            </a:r>
            <a:endParaRPr lang="vi-VN" sz="4400" dirty="0">
              <a:effectLst/>
              <a:latin typeface="Calibri (Body)"/>
              <a:ea typeface="等线" panose="02010600030101010101" pitchFamily="2" charset="-122"/>
              <a:cs typeface="Times New Roman" panose="02020603050405020304" pitchFamily="18" charset="0"/>
            </a:endParaRPr>
          </a:p>
        </p:txBody>
      </p:sp>
      <p:grpSp>
        <p:nvGrpSpPr>
          <p:cNvPr id="34" name="Group 33">
            <a:extLst>
              <a:ext uri="{FF2B5EF4-FFF2-40B4-BE49-F238E27FC236}">
                <a16:creationId xmlns:a16="http://schemas.microsoft.com/office/drawing/2014/main" id="{B959E026-0B46-46E7-AE6E-E6D1D05688DD}"/>
              </a:ext>
            </a:extLst>
          </p:cNvPr>
          <p:cNvGrpSpPr/>
          <p:nvPr/>
        </p:nvGrpSpPr>
        <p:grpSpPr>
          <a:xfrm>
            <a:off x="666750" y="362106"/>
            <a:ext cx="7010400" cy="831694"/>
            <a:chOff x="146451" y="1784398"/>
            <a:chExt cx="13525500" cy="831694"/>
          </a:xfrm>
        </p:grpSpPr>
        <p:grpSp>
          <p:nvGrpSpPr>
            <p:cNvPr id="35" name="Group 34">
              <a:extLst>
                <a:ext uri="{FF2B5EF4-FFF2-40B4-BE49-F238E27FC236}">
                  <a16:creationId xmlns:a16="http://schemas.microsoft.com/office/drawing/2014/main" id="{8F54F898-5079-478C-A542-C758469DEE26}"/>
                </a:ext>
              </a:extLst>
            </p:cNvPr>
            <p:cNvGrpSpPr/>
            <p:nvPr/>
          </p:nvGrpSpPr>
          <p:grpSpPr>
            <a:xfrm>
              <a:off x="146451" y="1784398"/>
              <a:ext cx="11695138" cy="831694"/>
              <a:chOff x="1790701" y="571499"/>
              <a:chExt cx="3468879" cy="1410413"/>
            </a:xfrm>
          </p:grpSpPr>
          <p:sp>
            <p:nvSpPr>
              <p:cNvPr id="37" name="Rectangle: Rounded Corners 36">
                <a:extLst>
                  <a:ext uri="{FF2B5EF4-FFF2-40B4-BE49-F238E27FC236}">
                    <a16:creationId xmlns:a16="http://schemas.microsoft.com/office/drawing/2014/main" id="{6A5D605D-202F-4EF9-83E6-D242933A9BAE}"/>
                  </a:ext>
                </a:extLst>
              </p:cNvPr>
              <p:cNvSpPr/>
              <p:nvPr/>
            </p:nvSpPr>
            <p:spPr>
              <a:xfrm>
                <a:off x="1841267" y="781762"/>
                <a:ext cx="3418313"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AA60B4EF-7D32-417C-B11D-74297F449D58}"/>
                  </a:ext>
                </a:extLst>
              </p:cNvPr>
              <p:cNvSpPr/>
              <p:nvPr/>
            </p:nvSpPr>
            <p:spPr>
              <a:xfrm>
                <a:off x="1790701" y="571499"/>
                <a:ext cx="3377676"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84CA1CE3-F318-4464-AC02-2935BE3AE01C}"/>
                </a:ext>
              </a:extLst>
            </p:cNvPr>
            <p:cNvSpPr txBox="1"/>
            <p:nvPr/>
          </p:nvSpPr>
          <p:spPr>
            <a:xfrm>
              <a:off x="453939" y="1908386"/>
              <a:ext cx="13218012" cy="584775"/>
            </a:xfrm>
            <a:prstGeom prst="rect">
              <a:avLst/>
            </a:prstGeom>
            <a:noFill/>
            <a:ln>
              <a:noFill/>
            </a:ln>
          </p:spPr>
          <p:txBody>
            <a:bodyPr wrap="square" rtlCol="0">
              <a:spAutoFit/>
            </a:bodyPr>
            <a:lstStyle/>
            <a:p>
              <a:r>
                <a:rPr lang="en-US" sz="3200" b="1" dirty="0" err="1">
                  <a:solidFill>
                    <a:schemeClr val="accent6">
                      <a:lumMod val="50000"/>
                    </a:schemeClr>
                  </a:solidFill>
                </a:rPr>
                <a:t>Nội</a:t>
              </a:r>
              <a:r>
                <a:rPr lang="en-US" sz="3200" b="1" dirty="0">
                  <a:solidFill>
                    <a:schemeClr val="accent6">
                      <a:lumMod val="50000"/>
                    </a:schemeClr>
                  </a:solidFill>
                </a:rPr>
                <a:t> dung </a:t>
              </a:r>
              <a:r>
                <a:rPr lang="en-US" sz="3200" b="1" dirty="0" err="1">
                  <a:solidFill>
                    <a:schemeClr val="accent6">
                      <a:lumMod val="50000"/>
                    </a:schemeClr>
                  </a:solidFill>
                </a:rPr>
                <a:t>chính</a:t>
              </a:r>
              <a:r>
                <a:rPr lang="en-US" sz="3200" b="1" dirty="0">
                  <a:solidFill>
                    <a:schemeClr val="accent6">
                      <a:lumMod val="50000"/>
                    </a:schemeClr>
                  </a:solidFill>
                </a:rPr>
                <a:t> </a:t>
              </a:r>
              <a:r>
                <a:rPr lang="en-US" sz="3200" b="1" dirty="0" err="1">
                  <a:solidFill>
                    <a:schemeClr val="accent6">
                      <a:lumMod val="50000"/>
                    </a:schemeClr>
                  </a:solidFill>
                </a:rPr>
                <a:t>của</a:t>
              </a:r>
              <a:r>
                <a:rPr lang="en-US" sz="3200" b="1" dirty="0">
                  <a:solidFill>
                    <a:schemeClr val="accent6">
                      <a:lumMod val="50000"/>
                    </a:schemeClr>
                  </a:solidFill>
                </a:rPr>
                <a:t> </a:t>
              </a:r>
              <a:r>
                <a:rPr lang="en-US" sz="3200" b="1" err="1">
                  <a:solidFill>
                    <a:schemeClr val="accent6">
                      <a:lumMod val="50000"/>
                    </a:schemeClr>
                  </a:solidFill>
                </a:rPr>
                <a:t>bài</a:t>
              </a:r>
              <a:r>
                <a:rPr lang="en-US" sz="3200" b="1">
                  <a:solidFill>
                    <a:schemeClr val="accent6">
                      <a:lumMod val="50000"/>
                    </a:schemeClr>
                  </a:solidFill>
                </a:rPr>
                <a:t> đọc là </a:t>
              </a:r>
              <a:r>
                <a:rPr lang="en-US" sz="3200" b="1" dirty="0" err="1">
                  <a:solidFill>
                    <a:schemeClr val="accent6">
                      <a:lumMod val="50000"/>
                    </a:schemeClr>
                  </a:solidFill>
                </a:rPr>
                <a:t>gì</a:t>
              </a:r>
              <a:r>
                <a:rPr lang="en-US" sz="3200" b="1" dirty="0">
                  <a:solidFill>
                    <a:schemeClr val="accent6">
                      <a:lumMod val="50000"/>
                    </a:schemeClr>
                  </a:solidFill>
                </a:rPr>
                <a:t>?</a:t>
              </a:r>
            </a:p>
          </p:txBody>
        </p:sp>
      </p:grpSp>
    </p:spTree>
    <p:extLst>
      <p:ext uri="{BB962C8B-B14F-4D97-AF65-F5344CB8AC3E}">
        <p14:creationId xmlns:p14="http://schemas.microsoft.com/office/powerpoint/2010/main" val="22446785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8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38000">
                                          <p:cBhvr additive="base">
                                            <p:cTn id="7" dur="500" fill="hold"/>
                                            <p:tgtEl>
                                              <p:spTgt spid="34"/>
                                            </p:tgtEl>
                                            <p:attrNameLst>
                                              <p:attrName>ppt_x</p:attrName>
                                            </p:attrNameLst>
                                          </p:cBhvr>
                                          <p:tavLst>
                                            <p:tav tm="0">
                                              <p:val>
                                                <p:strVal val="0-#ppt_w/2"/>
                                              </p:val>
                                            </p:tav>
                                            <p:tav tm="100000">
                                              <p:val>
                                                <p:strVal val="#ppt_x"/>
                                              </p:val>
                                            </p:tav>
                                          </p:tavLst>
                                        </p:anim>
                                        <p:anim calcmode="lin" valueType="num" p14:bounceEnd="38000">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E121EC0B-7AD6-4579-9044-049AC85E3714}"/>
              </a:ext>
            </a:extLst>
          </p:cNvPr>
          <p:cNvSpPr/>
          <p:nvPr/>
        </p:nvSpPr>
        <p:spPr>
          <a:xfrm>
            <a:off x="8117424" y="3885413"/>
            <a:ext cx="3852154" cy="2395219"/>
          </a:xfrm>
          <a:prstGeom prst="wedgeRoundRectCallout">
            <a:avLst>
              <a:gd name="adj1" fmla="val -44419"/>
              <a:gd name="adj2" fmla="val -28705"/>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solidFill>
                  <a:schemeClr val="accent6">
                    <a:lumMod val="50000"/>
                  </a:schemeClr>
                </a:solidFill>
              </a:rPr>
              <a:t>Các </a:t>
            </a:r>
            <a:r>
              <a:rPr lang="en-US" sz="3600" dirty="0" err="1">
                <a:solidFill>
                  <a:schemeClr val="accent6">
                    <a:lumMod val="50000"/>
                  </a:schemeClr>
                </a:solidFill>
              </a:rPr>
              <a:t>bạn</a:t>
            </a:r>
            <a:r>
              <a:rPr lang="en-US" sz="3600" dirty="0">
                <a:solidFill>
                  <a:schemeClr val="accent6">
                    <a:lumMod val="50000"/>
                  </a:schemeClr>
                </a:solidFill>
              </a:rPr>
              <a:t> </a:t>
            </a:r>
            <a:r>
              <a:rPr lang="en-US" sz="3600" dirty="0" err="1">
                <a:solidFill>
                  <a:schemeClr val="accent6">
                    <a:lumMod val="50000"/>
                  </a:schemeClr>
                </a:solidFill>
              </a:rPr>
              <a:t>giúp</a:t>
            </a:r>
            <a:r>
              <a:rPr lang="en-US" sz="3600" dirty="0">
                <a:solidFill>
                  <a:schemeClr val="accent6">
                    <a:lumMod val="50000"/>
                  </a:schemeClr>
                </a:solidFill>
              </a:rPr>
              <a:t> </a:t>
            </a:r>
            <a:r>
              <a:rPr lang="en-US" sz="3600" dirty="0" err="1">
                <a:solidFill>
                  <a:schemeClr val="accent6">
                    <a:lumMod val="50000"/>
                  </a:schemeClr>
                </a:solidFill>
              </a:rPr>
              <a:t>mình</a:t>
            </a:r>
            <a:r>
              <a:rPr lang="en-US" sz="3600" dirty="0">
                <a:solidFill>
                  <a:schemeClr val="accent6">
                    <a:lumMod val="50000"/>
                  </a:schemeClr>
                </a:solidFill>
              </a:rPr>
              <a:t> </a:t>
            </a:r>
            <a:r>
              <a:rPr lang="en-US" sz="3600" dirty="0" err="1">
                <a:solidFill>
                  <a:schemeClr val="accent6">
                    <a:lumMod val="50000"/>
                  </a:schemeClr>
                </a:solidFill>
              </a:rPr>
              <a:t>bổ</a:t>
            </a:r>
            <a:r>
              <a:rPr lang="en-US" sz="3600" dirty="0">
                <a:solidFill>
                  <a:schemeClr val="accent6">
                    <a:lumMod val="50000"/>
                  </a:schemeClr>
                </a:solidFill>
              </a:rPr>
              <a:t> </a:t>
            </a:r>
            <a:r>
              <a:rPr lang="en-US" sz="3600" dirty="0" err="1">
                <a:solidFill>
                  <a:schemeClr val="accent6">
                    <a:lumMod val="50000"/>
                  </a:schemeClr>
                </a:solidFill>
              </a:rPr>
              <a:t>dừa</a:t>
            </a:r>
            <a:r>
              <a:rPr lang="en-US" sz="3600" dirty="0">
                <a:solidFill>
                  <a:schemeClr val="accent6">
                    <a:lumMod val="50000"/>
                  </a:schemeClr>
                </a:solidFill>
              </a:rPr>
              <a:t> </a:t>
            </a:r>
            <a:r>
              <a:rPr lang="en-US" sz="3600" dirty="0" err="1">
                <a:solidFill>
                  <a:schemeClr val="accent6">
                    <a:lumMod val="50000"/>
                  </a:schemeClr>
                </a:solidFill>
              </a:rPr>
              <a:t>cho</a:t>
            </a:r>
            <a:r>
              <a:rPr lang="en-US" sz="3600" dirty="0">
                <a:solidFill>
                  <a:schemeClr val="accent6">
                    <a:lumMod val="50000"/>
                  </a:schemeClr>
                </a:solidFill>
              </a:rPr>
              <a:t> </a:t>
            </a:r>
            <a:r>
              <a:rPr lang="en-US" sz="3600" dirty="0" err="1">
                <a:solidFill>
                  <a:schemeClr val="accent6">
                    <a:lumMod val="50000"/>
                  </a:schemeClr>
                </a:solidFill>
              </a:rPr>
              <a:t>khách</a:t>
            </a:r>
            <a:r>
              <a:rPr lang="en-US" sz="3600" dirty="0">
                <a:solidFill>
                  <a:schemeClr val="accent6">
                    <a:lumMod val="50000"/>
                  </a:schemeClr>
                </a:solidFill>
              </a:rPr>
              <a:t> </a:t>
            </a:r>
            <a:r>
              <a:rPr lang="en-US" sz="3600" dirty="0" err="1">
                <a:solidFill>
                  <a:schemeClr val="accent6">
                    <a:lumMod val="50000"/>
                  </a:schemeClr>
                </a:solidFill>
              </a:rPr>
              <a:t>nhé</a:t>
            </a:r>
            <a:r>
              <a:rPr lang="en-US" sz="3600" dirty="0">
                <a:solidFill>
                  <a:schemeClr val="accent6">
                    <a:lumMod val="50000"/>
                  </a:schemeClr>
                </a:solidFill>
              </a:rPr>
              <a:t>!</a:t>
            </a:r>
          </a:p>
        </p:txBody>
      </p:sp>
      <p:sp>
        <p:nvSpPr>
          <p:cNvPr id="8" name="Freeform: Shape 7">
            <a:extLst>
              <a:ext uri="{FF2B5EF4-FFF2-40B4-BE49-F238E27FC236}">
                <a16:creationId xmlns:a16="http://schemas.microsoft.com/office/drawing/2014/main" id="{DDA354A3-26E5-4A7D-BC8E-557BD887CF46}"/>
              </a:ext>
            </a:extLst>
          </p:cNvPr>
          <p:cNvSpPr/>
          <p:nvPr/>
        </p:nvSpPr>
        <p:spPr>
          <a:xfrm>
            <a:off x="-1433138" y="-717321"/>
            <a:ext cx="14843802" cy="8407836"/>
          </a:xfrm>
          <a:custGeom>
            <a:avLst/>
            <a:gdLst>
              <a:gd name="connsiteX0" fmla="*/ 14234738 w 14843802"/>
              <a:gd name="connsiteY0" fmla="*/ 198337 h 8407836"/>
              <a:gd name="connsiteX1" fmla="*/ 12554219 w 14843802"/>
              <a:gd name="connsiteY1" fmla="*/ 964456 h 8407836"/>
              <a:gd name="connsiteX2" fmla="*/ 11466824 w 14843802"/>
              <a:gd name="connsiteY2" fmla="*/ 1557580 h 8407836"/>
              <a:gd name="connsiteX3" fmla="*/ 9909873 w 14843802"/>
              <a:gd name="connsiteY3" fmla="*/ 1631721 h 8407836"/>
              <a:gd name="connsiteX4" fmla="*/ 8303495 w 14843802"/>
              <a:gd name="connsiteY4" fmla="*/ 2348413 h 8407836"/>
              <a:gd name="connsiteX5" fmla="*/ 7166673 w 14843802"/>
              <a:gd name="connsiteY5" fmla="*/ 3682943 h 8407836"/>
              <a:gd name="connsiteX6" fmla="*/ 6474695 w 14843802"/>
              <a:gd name="connsiteY6" fmla="*/ 4869191 h 8407836"/>
              <a:gd name="connsiteX7" fmla="*/ 6029852 w 14843802"/>
              <a:gd name="connsiteY7" fmla="*/ 6055440 h 8407836"/>
              <a:gd name="connsiteX8" fmla="*/ 6029852 w 14843802"/>
              <a:gd name="connsiteY8" fmla="*/ 7093407 h 8407836"/>
              <a:gd name="connsiteX9" fmla="*/ 6079279 w 14843802"/>
              <a:gd name="connsiteY9" fmla="*/ 7562964 h 8407836"/>
              <a:gd name="connsiteX10" fmla="*/ 5807430 w 14843802"/>
              <a:gd name="connsiteY10" fmla="*/ 7908953 h 8407836"/>
              <a:gd name="connsiteX11" fmla="*/ 4893030 w 14843802"/>
              <a:gd name="connsiteY11" fmla="*/ 7958380 h 8407836"/>
              <a:gd name="connsiteX12" fmla="*/ 815300 w 14843802"/>
              <a:gd name="connsiteY12" fmla="*/ 7983094 h 8407836"/>
              <a:gd name="connsiteX13" fmla="*/ 642306 w 14843802"/>
              <a:gd name="connsiteY13" fmla="*/ 2175418 h 8407836"/>
              <a:gd name="connsiteX14" fmla="*/ 1136576 w 14843802"/>
              <a:gd name="connsiteY14" fmla="*/ 173624 h 8407836"/>
              <a:gd name="connsiteX15" fmla="*/ 14234738 w 14843802"/>
              <a:gd name="connsiteY15" fmla="*/ 198337 h 840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43802" h="8407836">
                <a:moveTo>
                  <a:pt x="14234738" y="198337"/>
                </a:moveTo>
                <a:cubicBezTo>
                  <a:pt x="16137679" y="330142"/>
                  <a:pt x="13015538" y="737916"/>
                  <a:pt x="12554219" y="964456"/>
                </a:cubicBezTo>
                <a:cubicBezTo>
                  <a:pt x="12092900" y="1190996"/>
                  <a:pt x="11907548" y="1446369"/>
                  <a:pt x="11466824" y="1557580"/>
                </a:cubicBezTo>
                <a:cubicBezTo>
                  <a:pt x="11026100" y="1668791"/>
                  <a:pt x="10437094" y="1499916"/>
                  <a:pt x="9909873" y="1631721"/>
                </a:cubicBezTo>
                <a:cubicBezTo>
                  <a:pt x="9382651" y="1763527"/>
                  <a:pt x="8760695" y="2006543"/>
                  <a:pt x="8303495" y="2348413"/>
                </a:cubicBezTo>
                <a:cubicBezTo>
                  <a:pt x="7846295" y="2690283"/>
                  <a:pt x="7471473" y="3262813"/>
                  <a:pt x="7166673" y="3682943"/>
                </a:cubicBezTo>
                <a:cubicBezTo>
                  <a:pt x="6861873" y="4103073"/>
                  <a:pt x="6664165" y="4473775"/>
                  <a:pt x="6474695" y="4869191"/>
                </a:cubicBezTo>
                <a:cubicBezTo>
                  <a:pt x="6285225" y="5264607"/>
                  <a:pt x="6103992" y="5684737"/>
                  <a:pt x="6029852" y="6055440"/>
                </a:cubicBezTo>
                <a:cubicBezTo>
                  <a:pt x="5955711" y="6426143"/>
                  <a:pt x="6021614" y="6842153"/>
                  <a:pt x="6029852" y="7093407"/>
                </a:cubicBezTo>
                <a:cubicBezTo>
                  <a:pt x="6038090" y="7344661"/>
                  <a:pt x="6116349" y="7427040"/>
                  <a:pt x="6079279" y="7562964"/>
                </a:cubicBezTo>
                <a:cubicBezTo>
                  <a:pt x="6042209" y="7698888"/>
                  <a:pt x="6005138" y="7843050"/>
                  <a:pt x="5807430" y="7908953"/>
                </a:cubicBezTo>
                <a:cubicBezTo>
                  <a:pt x="5609722" y="7974856"/>
                  <a:pt x="4893030" y="7958380"/>
                  <a:pt x="4893030" y="7958380"/>
                </a:cubicBezTo>
                <a:cubicBezTo>
                  <a:pt x="4061008" y="7970737"/>
                  <a:pt x="1523754" y="8946921"/>
                  <a:pt x="815300" y="7983094"/>
                </a:cubicBezTo>
                <a:cubicBezTo>
                  <a:pt x="106846" y="7019267"/>
                  <a:pt x="588760" y="3476996"/>
                  <a:pt x="642306" y="2175418"/>
                </a:cubicBezTo>
                <a:cubicBezTo>
                  <a:pt x="695852" y="873840"/>
                  <a:pt x="-1124710" y="507256"/>
                  <a:pt x="1136576" y="173624"/>
                </a:cubicBezTo>
                <a:cubicBezTo>
                  <a:pt x="3397862" y="-160008"/>
                  <a:pt x="12331797" y="66532"/>
                  <a:pt x="14234738" y="198337"/>
                </a:cubicBezTo>
                <a:close/>
              </a:path>
            </a:pathLst>
          </a:custGeom>
          <a:solidFill>
            <a:schemeClr val="lt1">
              <a:alpha val="7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E4FA16DB-A724-424C-B982-A5363F23AB70}"/>
              </a:ext>
            </a:extLst>
          </p:cNvPr>
          <p:cNvPicPr>
            <a:picLocks noChangeAspect="1"/>
          </p:cNvPicPr>
          <p:nvPr/>
        </p:nvPicPr>
        <p:blipFill>
          <a:blip r:embed="rId2"/>
          <a:stretch>
            <a:fillRect/>
          </a:stretch>
        </p:blipFill>
        <p:spPr>
          <a:xfrm>
            <a:off x="5510868" y="2748220"/>
            <a:ext cx="2828978" cy="4109780"/>
          </a:xfrm>
          <a:prstGeom prst="rect">
            <a:avLst/>
          </a:prstGeom>
        </p:spPr>
      </p:pic>
      <p:pic>
        <p:nvPicPr>
          <p:cNvPr id="5" name="Picture 4">
            <a:extLst>
              <a:ext uri="{FF2B5EF4-FFF2-40B4-BE49-F238E27FC236}">
                <a16:creationId xmlns:a16="http://schemas.microsoft.com/office/drawing/2014/main" id="{272C4F51-4431-494B-B847-003C6AFFD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237" y="-1769528"/>
            <a:ext cx="9165929" cy="9035496"/>
          </a:xfrm>
          <a:prstGeom prst="rect">
            <a:avLst/>
          </a:prstGeom>
        </p:spPr>
      </p:pic>
      <p:pic>
        <p:nvPicPr>
          <p:cNvPr id="2" name="Picture 1">
            <a:extLst>
              <a:ext uri="{FF2B5EF4-FFF2-40B4-BE49-F238E27FC236}">
                <a16:creationId xmlns:a16="http://schemas.microsoft.com/office/drawing/2014/main" id="{B107B06B-8F7B-4DAA-885E-AABF68D7869A}"/>
              </a:ext>
            </a:extLst>
          </p:cNvPr>
          <p:cNvPicPr>
            <a:picLocks noChangeAspect="1"/>
          </p:cNvPicPr>
          <p:nvPr/>
        </p:nvPicPr>
        <p:blipFill>
          <a:blip r:embed="rId4"/>
          <a:stretch>
            <a:fillRect/>
          </a:stretch>
        </p:blipFill>
        <p:spPr>
          <a:xfrm>
            <a:off x="374465" y="968731"/>
            <a:ext cx="4511431" cy="5035732"/>
          </a:xfrm>
          <a:prstGeom prst="rect">
            <a:avLst/>
          </a:prstGeom>
        </p:spPr>
      </p:pic>
    </p:spTree>
    <p:extLst>
      <p:ext uri="{BB962C8B-B14F-4D97-AF65-F5344CB8AC3E}">
        <p14:creationId xmlns:p14="http://schemas.microsoft.com/office/powerpoint/2010/main" val="8302846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vector graphics&#10;&#10;Description automatically generated">
            <a:extLst>
              <a:ext uri="{FF2B5EF4-FFF2-40B4-BE49-F238E27FC236}">
                <a16:creationId xmlns:a16="http://schemas.microsoft.com/office/drawing/2014/main" id="{9AC87476-7B86-4999-8FC6-BA35710F3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88655" y="2402976"/>
            <a:ext cx="3493434" cy="3744222"/>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50997E31-8649-4866-A12E-EF08D6ACA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29" y="1613120"/>
            <a:ext cx="4709449" cy="5047533"/>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D28F9C64-F7E6-4EA4-96EE-0B6C6D22D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550" y="2611844"/>
            <a:ext cx="3493434" cy="3744222"/>
          </a:xfrm>
          <a:prstGeom prst="rect">
            <a:avLst/>
          </a:prstGeom>
        </p:spPr>
      </p:pic>
      <p:pic>
        <p:nvPicPr>
          <p:cNvPr id="19" name="Picture 18" descr="A picture containing plant, vector graphics&#10;&#10;Description automatically generated">
            <a:extLst>
              <a:ext uri="{FF2B5EF4-FFF2-40B4-BE49-F238E27FC236}">
                <a16:creationId xmlns:a16="http://schemas.microsoft.com/office/drawing/2014/main" id="{F6AE0C0C-9785-4550-8C9A-3CA98BAF6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38505" y="5275283"/>
            <a:ext cx="1992526" cy="1561278"/>
          </a:xfrm>
          <a:prstGeom prst="rect">
            <a:avLst/>
          </a:prstGeom>
        </p:spPr>
      </p:pic>
      <p:pic>
        <p:nvPicPr>
          <p:cNvPr id="20" name="Picture 19" descr="A picture containing plant, vector graphics&#10;&#10;Description automatically generated">
            <a:extLst>
              <a:ext uri="{FF2B5EF4-FFF2-40B4-BE49-F238E27FC236}">
                <a16:creationId xmlns:a16="http://schemas.microsoft.com/office/drawing/2014/main" id="{C05D4C5E-B196-4CA3-B813-D9062B596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59094" y="5253843"/>
            <a:ext cx="1992526" cy="1561278"/>
          </a:xfrm>
          <a:prstGeom prst="rect">
            <a:avLst/>
          </a:prstGeom>
        </p:spPr>
      </p:pic>
      <p:pic>
        <p:nvPicPr>
          <p:cNvPr id="21" name="Picture 20" descr="Icon&#10;&#10;Description automatically generated">
            <a:extLst>
              <a:ext uri="{FF2B5EF4-FFF2-40B4-BE49-F238E27FC236}">
                <a16:creationId xmlns:a16="http://schemas.microsoft.com/office/drawing/2014/main" id="{87C572B7-F6D8-4714-907D-589EE62079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65045" y="2648072"/>
            <a:ext cx="495235" cy="592129"/>
          </a:xfrm>
          <a:prstGeom prst="rect">
            <a:avLst/>
          </a:prstGeom>
          <a:effectLst>
            <a:glow rad="63500">
              <a:schemeClr val="accent4">
                <a:satMod val="175000"/>
                <a:alpha val="40000"/>
              </a:schemeClr>
            </a:glow>
          </a:effectLst>
        </p:spPr>
      </p:pic>
      <p:pic>
        <p:nvPicPr>
          <p:cNvPr id="22" name="Picture 21" descr="Icon&#10;&#10;Description automatically generated">
            <a:extLst>
              <a:ext uri="{FF2B5EF4-FFF2-40B4-BE49-F238E27FC236}">
                <a16:creationId xmlns:a16="http://schemas.microsoft.com/office/drawing/2014/main" id="{23241412-D183-42CF-AD4B-335C74705411}"/>
              </a:ext>
            </a:extLst>
          </p:cNvPr>
          <p:cNvPicPr>
            <a:picLocks noChangeAspect="1"/>
          </p:cNvPicPr>
          <p:nvPr/>
        </p:nvPicPr>
        <p:blipFill>
          <a:blip r:embed="rId6">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18120" y="3918349"/>
            <a:ext cx="495235" cy="592129"/>
          </a:xfrm>
          <a:prstGeom prst="rect">
            <a:avLst/>
          </a:prstGeom>
          <a:effectLst>
            <a:glow rad="63500">
              <a:schemeClr val="accent4">
                <a:satMod val="175000"/>
                <a:alpha val="40000"/>
              </a:schemeClr>
            </a:glow>
          </a:effectLst>
        </p:spPr>
      </p:pic>
      <p:pic>
        <p:nvPicPr>
          <p:cNvPr id="23" name="Picture 22" descr="Icon&#10;&#10;Description automatically generated">
            <a:extLst>
              <a:ext uri="{FF2B5EF4-FFF2-40B4-BE49-F238E27FC236}">
                <a16:creationId xmlns:a16="http://schemas.microsoft.com/office/drawing/2014/main" id="{D0CB7D02-BD94-412D-8142-8D6E4F94C47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9745" y="3520778"/>
            <a:ext cx="495235" cy="592129"/>
          </a:xfrm>
          <a:prstGeom prst="rect">
            <a:avLst/>
          </a:prstGeom>
          <a:effectLst>
            <a:glow rad="63500">
              <a:schemeClr val="accent4">
                <a:satMod val="175000"/>
                <a:alpha val="40000"/>
              </a:schemeClr>
            </a:glow>
          </a:effectLst>
        </p:spPr>
      </p:pic>
      <p:pic>
        <p:nvPicPr>
          <p:cNvPr id="24" name="Picture 23" descr="Icon&#10;&#10;Description automatically generated">
            <a:extLst>
              <a:ext uri="{FF2B5EF4-FFF2-40B4-BE49-F238E27FC236}">
                <a16:creationId xmlns:a16="http://schemas.microsoft.com/office/drawing/2014/main" id="{7D744ACF-71B3-4FF3-9CA1-E31C35C251B6}"/>
              </a:ext>
            </a:extLst>
          </p:cNvPr>
          <p:cNvPicPr>
            <a:picLocks noChangeAspect="1"/>
          </p:cNvPicPr>
          <p:nvPr/>
        </p:nvPicPr>
        <p:blipFill>
          <a:blip r:embed="rId6">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58446" y="3745048"/>
            <a:ext cx="495235" cy="592129"/>
          </a:xfrm>
          <a:prstGeom prst="rect">
            <a:avLst/>
          </a:prstGeom>
          <a:effectLst>
            <a:glow rad="63500">
              <a:schemeClr val="accent4">
                <a:satMod val="175000"/>
                <a:alpha val="40000"/>
              </a:schemeClr>
            </a:glow>
          </a:effectLst>
        </p:spPr>
      </p:pic>
      <p:pic>
        <p:nvPicPr>
          <p:cNvPr id="25" name="Picture 24" descr="Icon&#10;&#10;Description automatically generated">
            <a:extLst>
              <a:ext uri="{FF2B5EF4-FFF2-40B4-BE49-F238E27FC236}">
                <a16:creationId xmlns:a16="http://schemas.microsoft.com/office/drawing/2014/main" id="{6F9A66E7-F06B-4420-A0F0-2C15385DBC0B}"/>
              </a:ext>
            </a:extLst>
          </p:cNvPr>
          <p:cNvPicPr>
            <a:picLocks noChangeAspect="1"/>
          </p:cNvPicPr>
          <p:nvPr/>
        </p:nvPicPr>
        <p:blipFill>
          <a:blip r:embed="rId6">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53697" y="3530866"/>
            <a:ext cx="495235" cy="592129"/>
          </a:xfrm>
          <a:prstGeom prst="rect">
            <a:avLst/>
          </a:prstGeom>
          <a:effectLst>
            <a:glow rad="63500">
              <a:schemeClr val="accent4">
                <a:satMod val="175000"/>
                <a:alpha val="40000"/>
              </a:schemeClr>
            </a:glow>
          </a:effectLst>
        </p:spPr>
      </p:pic>
      <p:pic>
        <p:nvPicPr>
          <p:cNvPr id="26" name="Picture 25" descr="Icon&#10;&#10;Description automatically generated">
            <a:extLst>
              <a:ext uri="{FF2B5EF4-FFF2-40B4-BE49-F238E27FC236}">
                <a16:creationId xmlns:a16="http://schemas.microsoft.com/office/drawing/2014/main" id="{F32276B9-5696-405B-BC67-C74F11002DA2}"/>
              </a:ext>
            </a:extLst>
          </p:cNvPr>
          <p:cNvPicPr>
            <a:picLocks noChangeAspect="1"/>
          </p:cNvPicPr>
          <p:nvPr/>
        </p:nvPicPr>
        <p:blipFill>
          <a:blip r:embed="rId6">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994023" y="3357565"/>
            <a:ext cx="495235" cy="592129"/>
          </a:xfrm>
          <a:prstGeom prst="rect">
            <a:avLst/>
          </a:prstGeom>
          <a:effectLst>
            <a:glow rad="63500">
              <a:schemeClr val="accent4">
                <a:satMod val="175000"/>
                <a:alpha val="40000"/>
              </a:schemeClr>
            </a:glow>
          </a:effectLst>
        </p:spPr>
      </p:pic>
      <p:pic>
        <p:nvPicPr>
          <p:cNvPr id="27" name="Picture 26" descr="Icon&#10;&#10;Description automatically generated">
            <a:extLst>
              <a:ext uri="{FF2B5EF4-FFF2-40B4-BE49-F238E27FC236}">
                <a16:creationId xmlns:a16="http://schemas.microsoft.com/office/drawing/2014/main" id="{E2DCB68C-3E02-4528-86D4-CCB5430A9F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78395" y="3291028"/>
            <a:ext cx="495235" cy="592129"/>
          </a:xfrm>
          <a:prstGeom prst="rect">
            <a:avLst/>
          </a:prstGeom>
          <a:effectLst>
            <a:glow rad="63500">
              <a:schemeClr val="accent4">
                <a:satMod val="175000"/>
                <a:alpha val="40000"/>
              </a:schemeClr>
            </a:glow>
          </a:effectLst>
        </p:spPr>
      </p:pic>
      <p:pic>
        <p:nvPicPr>
          <p:cNvPr id="28" name="Picture 27">
            <a:extLst>
              <a:ext uri="{FF2B5EF4-FFF2-40B4-BE49-F238E27FC236}">
                <a16:creationId xmlns:a16="http://schemas.microsoft.com/office/drawing/2014/main" id="{32E315CF-73C8-4D71-AAB1-AD513F16B791}"/>
              </a:ext>
            </a:extLst>
          </p:cNvPr>
          <p:cNvPicPr>
            <a:picLocks noChangeAspect="1"/>
          </p:cNvPicPr>
          <p:nvPr/>
        </p:nvPicPr>
        <p:blipFill>
          <a:blip r:embed="rId7"/>
          <a:stretch>
            <a:fillRect/>
          </a:stretch>
        </p:blipFill>
        <p:spPr>
          <a:xfrm>
            <a:off x="1843961" y="2891175"/>
            <a:ext cx="444442" cy="531911"/>
          </a:xfrm>
          <a:prstGeom prst="rect">
            <a:avLst/>
          </a:prstGeom>
          <a:effectLst>
            <a:glow rad="63500">
              <a:schemeClr val="accent4">
                <a:satMod val="175000"/>
                <a:alpha val="40000"/>
              </a:schemeClr>
            </a:glow>
          </a:effectLst>
        </p:spPr>
      </p:pic>
      <p:pic>
        <p:nvPicPr>
          <p:cNvPr id="12" name="Picture 11">
            <a:extLst>
              <a:ext uri="{FF2B5EF4-FFF2-40B4-BE49-F238E27FC236}">
                <a16:creationId xmlns:a16="http://schemas.microsoft.com/office/drawing/2014/main" id="{C3E40B8A-253E-496C-B1EC-1047B09332FE}"/>
              </a:ext>
            </a:extLst>
          </p:cNvPr>
          <p:cNvPicPr>
            <a:picLocks noChangeAspect="1"/>
          </p:cNvPicPr>
          <p:nvPr/>
        </p:nvPicPr>
        <p:blipFill>
          <a:blip r:embed="rId8"/>
          <a:stretch>
            <a:fillRect/>
          </a:stretch>
        </p:blipFill>
        <p:spPr>
          <a:xfrm>
            <a:off x="5625344" y="1613119"/>
            <a:ext cx="6160651" cy="5553747"/>
          </a:xfrm>
          <a:prstGeom prst="rect">
            <a:avLst/>
          </a:prstGeom>
        </p:spPr>
      </p:pic>
      <p:pic>
        <p:nvPicPr>
          <p:cNvPr id="29" name="Picture 28">
            <a:extLst>
              <a:ext uri="{FF2B5EF4-FFF2-40B4-BE49-F238E27FC236}">
                <a16:creationId xmlns:a16="http://schemas.microsoft.com/office/drawing/2014/main" id="{3E0F349D-703E-4DD1-AF3E-3E1DB68AE7AF}"/>
              </a:ext>
            </a:extLst>
          </p:cNvPr>
          <p:cNvPicPr>
            <a:picLocks noChangeAspect="1"/>
          </p:cNvPicPr>
          <p:nvPr/>
        </p:nvPicPr>
        <p:blipFill>
          <a:blip r:embed="rId7"/>
          <a:stretch>
            <a:fillRect/>
          </a:stretch>
        </p:blipFill>
        <p:spPr>
          <a:xfrm>
            <a:off x="1981237" y="2668473"/>
            <a:ext cx="444442" cy="531911"/>
          </a:xfrm>
          <a:prstGeom prst="rect">
            <a:avLst/>
          </a:prstGeom>
          <a:effectLst>
            <a:glow rad="63500">
              <a:schemeClr val="accent4">
                <a:satMod val="175000"/>
                <a:alpha val="40000"/>
              </a:schemeClr>
            </a:glow>
          </a:effectLst>
        </p:spPr>
      </p:pic>
      <p:pic>
        <p:nvPicPr>
          <p:cNvPr id="30" name="Picture 29">
            <a:extLst>
              <a:ext uri="{FF2B5EF4-FFF2-40B4-BE49-F238E27FC236}">
                <a16:creationId xmlns:a16="http://schemas.microsoft.com/office/drawing/2014/main" id="{44B480B5-3706-428B-A5CF-1FCB752D506C}"/>
              </a:ext>
            </a:extLst>
          </p:cNvPr>
          <p:cNvPicPr>
            <a:picLocks noChangeAspect="1"/>
          </p:cNvPicPr>
          <p:nvPr/>
        </p:nvPicPr>
        <p:blipFill>
          <a:blip r:embed="rId7"/>
          <a:stretch>
            <a:fillRect/>
          </a:stretch>
        </p:blipFill>
        <p:spPr>
          <a:xfrm>
            <a:off x="2196506" y="2959181"/>
            <a:ext cx="444442" cy="531911"/>
          </a:xfrm>
          <a:prstGeom prst="rect">
            <a:avLst/>
          </a:prstGeom>
          <a:effectLst>
            <a:glow rad="63500">
              <a:schemeClr val="accent4">
                <a:satMod val="175000"/>
                <a:alpha val="40000"/>
              </a:schemeClr>
            </a:glow>
          </a:effectLst>
        </p:spPr>
      </p:pic>
      <p:sp>
        <p:nvSpPr>
          <p:cNvPr id="32" name="TextBox 31">
            <a:extLst>
              <a:ext uri="{FF2B5EF4-FFF2-40B4-BE49-F238E27FC236}">
                <a16:creationId xmlns:a16="http://schemas.microsoft.com/office/drawing/2014/main" id="{629B7B14-0188-4E12-824E-7778A5F06653}"/>
              </a:ext>
            </a:extLst>
          </p:cNvPr>
          <p:cNvSpPr txBox="1"/>
          <p:nvPr/>
        </p:nvSpPr>
        <p:spPr>
          <a:xfrm>
            <a:off x="6424977" y="2611844"/>
            <a:ext cx="443645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Body)"/>
                <a:ea typeface="等线" panose="02010600030101010101" pitchFamily="2" charset="-122"/>
                <a:cs typeface="Times New Roman" panose="02020603050405020304" pitchFamily="18" charset="0"/>
              </a:rPr>
              <a:t> Cây dừa gắn bó với cuộc sống của ngoại và người dân miền Tây</a:t>
            </a:r>
            <a:endParaRPr kumimoji="0" lang="vi-VN" sz="4400" b="0" i="0" u="none" strike="noStrike" kern="1200" cap="none" spc="0" normalizeH="0" baseline="0" noProof="0" dirty="0">
              <a:ln>
                <a:noFill/>
              </a:ln>
              <a:solidFill>
                <a:prstClr val="black"/>
              </a:solidFill>
              <a:effectLst/>
              <a:uLnTx/>
              <a:uFillTx/>
              <a:latin typeface="Calibri (Body)"/>
              <a:ea typeface="等线" panose="02010600030101010101" pitchFamily="2" charset="-122"/>
              <a:cs typeface="Times New Roman" panose="02020603050405020304" pitchFamily="18" charset="0"/>
            </a:endParaRPr>
          </a:p>
        </p:txBody>
      </p:sp>
      <p:sp>
        <p:nvSpPr>
          <p:cNvPr id="33" name="TextBox 32">
            <a:extLst>
              <a:ext uri="{FF2B5EF4-FFF2-40B4-BE49-F238E27FC236}">
                <a16:creationId xmlns:a16="http://schemas.microsoft.com/office/drawing/2014/main" id="{008AA6C1-3641-4F3C-A5F5-CF78EB1E3B2E}"/>
              </a:ext>
            </a:extLst>
          </p:cNvPr>
          <p:cNvSpPr txBox="1"/>
          <p:nvPr/>
        </p:nvSpPr>
        <p:spPr>
          <a:xfrm>
            <a:off x="666281" y="-1187459"/>
            <a:ext cx="99181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NỘI DUNG CHÍNH CỦA BÀI THƠ LÀ GÌ?</a:t>
            </a:r>
          </a:p>
        </p:txBody>
      </p:sp>
      <p:grpSp>
        <p:nvGrpSpPr>
          <p:cNvPr id="34" name="Group 33">
            <a:extLst>
              <a:ext uri="{FF2B5EF4-FFF2-40B4-BE49-F238E27FC236}">
                <a16:creationId xmlns:a16="http://schemas.microsoft.com/office/drawing/2014/main" id="{B959E026-0B46-46E7-AE6E-E6D1D05688DD}"/>
              </a:ext>
            </a:extLst>
          </p:cNvPr>
          <p:cNvGrpSpPr/>
          <p:nvPr/>
        </p:nvGrpSpPr>
        <p:grpSpPr>
          <a:xfrm>
            <a:off x="666750" y="362106"/>
            <a:ext cx="7010400" cy="831694"/>
            <a:chOff x="146451" y="1784398"/>
            <a:chExt cx="13525500" cy="831694"/>
          </a:xfrm>
        </p:grpSpPr>
        <p:grpSp>
          <p:nvGrpSpPr>
            <p:cNvPr id="35" name="Group 34">
              <a:extLst>
                <a:ext uri="{FF2B5EF4-FFF2-40B4-BE49-F238E27FC236}">
                  <a16:creationId xmlns:a16="http://schemas.microsoft.com/office/drawing/2014/main" id="{8F54F898-5079-478C-A542-C758469DEE26}"/>
                </a:ext>
              </a:extLst>
            </p:cNvPr>
            <p:cNvGrpSpPr/>
            <p:nvPr/>
          </p:nvGrpSpPr>
          <p:grpSpPr>
            <a:xfrm>
              <a:off x="146451" y="1784398"/>
              <a:ext cx="11695138" cy="831694"/>
              <a:chOff x="1790701" y="571499"/>
              <a:chExt cx="3468879" cy="1410413"/>
            </a:xfrm>
          </p:grpSpPr>
          <p:sp>
            <p:nvSpPr>
              <p:cNvPr id="37" name="Rectangle: Rounded Corners 36">
                <a:extLst>
                  <a:ext uri="{FF2B5EF4-FFF2-40B4-BE49-F238E27FC236}">
                    <a16:creationId xmlns:a16="http://schemas.microsoft.com/office/drawing/2014/main" id="{6A5D605D-202F-4EF9-83E6-D242933A9BAE}"/>
                  </a:ext>
                </a:extLst>
              </p:cNvPr>
              <p:cNvSpPr/>
              <p:nvPr/>
            </p:nvSpPr>
            <p:spPr>
              <a:xfrm>
                <a:off x="1841267" y="781762"/>
                <a:ext cx="3418313"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AA60B4EF-7D32-417C-B11D-74297F449D58}"/>
                  </a:ext>
                </a:extLst>
              </p:cNvPr>
              <p:cNvSpPr/>
              <p:nvPr/>
            </p:nvSpPr>
            <p:spPr>
              <a:xfrm>
                <a:off x="1790701" y="571499"/>
                <a:ext cx="3377676"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84CA1CE3-F318-4464-AC02-2935BE3AE01C}"/>
                </a:ext>
              </a:extLst>
            </p:cNvPr>
            <p:cNvSpPr txBox="1"/>
            <p:nvPr/>
          </p:nvSpPr>
          <p:spPr>
            <a:xfrm>
              <a:off x="453939" y="1908386"/>
              <a:ext cx="13218012"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Nội</a:t>
              </a:r>
              <a:r>
                <a:rPr kumimoji="0" lang="en-US"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dung </a:t>
              </a:r>
              <a:r>
                <a:rPr kumimoji="0" lang="en-US"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chính</a:t>
              </a:r>
              <a:r>
                <a:rPr kumimoji="0" lang="en-US"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của</a:t>
              </a:r>
              <a:r>
                <a:rPr kumimoji="0" lang="en-US"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3200" b="1" i="0" u="none" strike="noStrike" kern="1200" cap="none" spc="0" normalizeH="0" baseline="0" noProof="0" err="1">
                  <a:ln>
                    <a:noFill/>
                  </a:ln>
                  <a:solidFill>
                    <a:srgbClr val="70AD47">
                      <a:lumMod val="50000"/>
                    </a:srgbClr>
                  </a:solidFill>
                  <a:effectLst/>
                  <a:uLnTx/>
                  <a:uFillTx/>
                  <a:latin typeface="Calibri" panose="020F0502020204030204"/>
                  <a:ea typeface="+mn-ea"/>
                  <a:cs typeface="+mn-cs"/>
                </a:rPr>
                <a:t>bài</a:t>
              </a:r>
              <a:r>
                <a:rPr kumimoji="0" lang="en-US" sz="32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 đọc là </a:t>
              </a:r>
              <a:r>
                <a:rPr kumimoji="0" lang="en-US"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gì</a:t>
              </a:r>
              <a:r>
                <a:rPr kumimoji="0" lang="en-US"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22144603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8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38000">
                                          <p:cBhvr additive="base">
                                            <p:cTn id="7" dur="500" fill="hold"/>
                                            <p:tgtEl>
                                              <p:spTgt spid="34"/>
                                            </p:tgtEl>
                                            <p:attrNameLst>
                                              <p:attrName>ppt_x</p:attrName>
                                            </p:attrNameLst>
                                          </p:cBhvr>
                                          <p:tavLst>
                                            <p:tav tm="0">
                                              <p:val>
                                                <p:strVal val="0-#ppt_w/2"/>
                                              </p:val>
                                            </p:tav>
                                            <p:tav tm="100000">
                                              <p:val>
                                                <p:strVal val="#ppt_x"/>
                                              </p:val>
                                            </p:tav>
                                          </p:tavLst>
                                        </p:anim>
                                        <p:anim calcmode="lin" valueType="num" p14:bounceEnd="38000">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flower, plant, bouquet&#10;&#10;Description automatically generated">
            <a:extLst>
              <a:ext uri="{FF2B5EF4-FFF2-40B4-BE49-F238E27FC236}">
                <a16:creationId xmlns:a16="http://schemas.microsoft.com/office/drawing/2014/main" id="{997E066A-330C-4291-B609-457D460B2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2" y="0"/>
            <a:ext cx="12107816" cy="6858000"/>
          </a:xfrm>
          <a:prstGeom prst="rect">
            <a:avLst/>
          </a:prstGeom>
        </p:spPr>
      </p:pic>
      <p:sp>
        <p:nvSpPr>
          <p:cNvPr id="20" name="TextBox 19">
            <a:extLst>
              <a:ext uri="{FF2B5EF4-FFF2-40B4-BE49-F238E27FC236}">
                <a16:creationId xmlns:a16="http://schemas.microsoft.com/office/drawing/2014/main" id="{9D00322A-1A4B-4537-A028-EA27479AF585}"/>
              </a:ext>
            </a:extLst>
          </p:cNvPr>
          <p:cNvSpPr txBox="1"/>
          <p:nvPr/>
        </p:nvSpPr>
        <p:spPr>
          <a:xfrm>
            <a:off x="3005328" y="663696"/>
            <a:ext cx="6181344"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w="76200">
                  <a:solidFill>
                    <a:srgbClr val="70AD47">
                      <a:lumMod val="50000"/>
                    </a:srgbClr>
                  </a:solidFill>
                </a:ln>
                <a:gradFill>
                  <a:gsLst>
                    <a:gs pos="0">
                      <a:srgbClr val="FFC000"/>
                    </a:gs>
                    <a:gs pos="100000">
                      <a:srgbClr val="00B050"/>
                    </a:gs>
                  </a:gsLst>
                  <a:lin ang="5400000" scaled="1"/>
                </a:gradFill>
                <a:effectLst/>
                <a:uLnTx/>
                <a:uFillTx/>
                <a:latin typeface="iCiel Cadena" panose="02000503000000020004" pitchFamily="50" charset="0"/>
                <a:ea typeface="+mn-ea"/>
                <a:cs typeface="+mn-cs"/>
              </a:rPr>
              <a:t>CÂY DỪA</a:t>
            </a:r>
          </a:p>
        </p:txBody>
      </p:sp>
    </p:spTree>
    <p:extLst>
      <p:ext uri="{BB962C8B-B14F-4D97-AF65-F5344CB8AC3E}">
        <p14:creationId xmlns:p14="http://schemas.microsoft.com/office/powerpoint/2010/main" val="2635626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9B89A4A-472E-4D85-B7BA-15BD307D922C}"/>
              </a:ext>
            </a:extLst>
          </p:cNvPr>
          <p:cNvSpPr/>
          <p:nvPr/>
        </p:nvSpPr>
        <p:spPr>
          <a:xfrm>
            <a:off x="5512907" y="1843314"/>
            <a:ext cx="6461259" cy="3483429"/>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0C1D47D9-4C71-4D67-8D10-AB0C95F52120}"/>
              </a:ext>
            </a:extLst>
          </p:cNvPr>
          <p:cNvSpPr txBox="1"/>
          <p:nvPr/>
        </p:nvSpPr>
        <p:spPr>
          <a:xfrm>
            <a:off x="5422067" y="2114157"/>
            <a:ext cx="6461259" cy="2862322"/>
          </a:xfrm>
          <a:prstGeom prst="rect">
            <a:avLst/>
          </a:prstGeom>
          <a:noFill/>
        </p:spPr>
        <p:txBody>
          <a:bodyPr wrap="square">
            <a:spAutoFit/>
          </a:bodyPr>
          <a:lstStyle/>
          <a:p>
            <a:pPr lvl="1" algn="just"/>
            <a:r>
              <a:rPr lang="vi-VN" sz="3600">
                <a:solidFill>
                  <a:srgbClr val="00264D"/>
                </a:solidFill>
              </a:rPr>
              <a:t> Giọng thong thả, vui tươi, nhấn. giọng ở những từ ngữ chỉ lợi ích của vườn dừa, hoạt động của con người gắn bó với vườn dừa </a:t>
            </a:r>
            <a:endParaRPr lang="en-US" sz="3600" b="0" i="0" dirty="0">
              <a:solidFill>
                <a:srgbClr val="00264D"/>
              </a:solidFill>
              <a:effectLst/>
            </a:endParaRPr>
          </a:p>
        </p:txBody>
      </p:sp>
      <p:grpSp>
        <p:nvGrpSpPr>
          <p:cNvPr id="8" name="Group 7">
            <a:extLst>
              <a:ext uri="{FF2B5EF4-FFF2-40B4-BE49-F238E27FC236}">
                <a16:creationId xmlns:a16="http://schemas.microsoft.com/office/drawing/2014/main" id="{1FDA06F1-9F9C-4E66-A2D5-A3289102D509}"/>
              </a:ext>
            </a:extLst>
          </p:cNvPr>
          <p:cNvGrpSpPr/>
          <p:nvPr/>
        </p:nvGrpSpPr>
        <p:grpSpPr>
          <a:xfrm>
            <a:off x="308674" y="1984844"/>
            <a:ext cx="4921776" cy="2888313"/>
            <a:chOff x="-467557" y="1846392"/>
            <a:chExt cx="12446151" cy="769700"/>
          </a:xfrm>
        </p:grpSpPr>
        <p:grpSp>
          <p:nvGrpSpPr>
            <p:cNvPr id="9" name="Group 8">
              <a:extLst>
                <a:ext uri="{FF2B5EF4-FFF2-40B4-BE49-F238E27FC236}">
                  <a16:creationId xmlns:a16="http://schemas.microsoft.com/office/drawing/2014/main" id="{7468DDF5-64FE-4979-82C5-6ED177C0CB80}"/>
                </a:ext>
              </a:extLst>
            </p:cNvPr>
            <p:cNvGrpSpPr/>
            <p:nvPr/>
          </p:nvGrpSpPr>
          <p:grpSpPr>
            <a:xfrm>
              <a:off x="-467557" y="1846392"/>
              <a:ext cx="12446151" cy="769700"/>
              <a:chOff x="1608581" y="676630"/>
              <a:chExt cx="3691636" cy="1305282"/>
            </a:xfrm>
          </p:grpSpPr>
          <p:sp>
            <p:nvSpPr>
              <p:cNvPr id="11" name="Rectangle: Rounded Corners 10">
                <a:extLst>
                  <a:ext uri="{FF2B5EF4-FFF2-40B4-BE49-F238E27FC236}">
                    <a16:creationId xmlns:a16="http://schemas.microsoft.com/office/drawing/2014/main" id="{1D9318B7-E492-4FAF-B8F1-7A602CEE998F}"/>
                  </a:ext>
                </a:extLst>
              </p:cNvPr>
              <p:cNvSpPr/>
              <p:nvPr/>
            </p:nvSpPr>
            <p:spPr>
              <a:xfrm>
                <a:off x="1841267" y="781762"/>
                <a:ext cx="3458950"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E6DAD9A9-02C0-4B2B-9205-3FF5516C99A2}"/>
                  </a:ext>
                </a:extLst>
              </p:cNvPr>
              <p:cNvSpPr/>
              <p:nvPr/>
            </p:nvSpPr>
            <p:spPr>
              <a:xfrm>
                <a:off x="1608581" y="676630"/>
                <a:ext cx="3418313"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74CF433-F9E7-4C55-A554-62E64CA50C02}"/>
                </a:ext>
              </a:extLst>
            </p:cNvPr>
            <p:cNvSpPr txBox="1"/>
            <p:nvPr/>
          </p:nvSpPr>
          <p:spPr>
            <a:xfrm>
              <a:off x="994356" y="2082705"/>
              <a:ext cx="10306810" cy="467506"/>
            </a:xfrm>
            <a:prstGeom prst="rect">
              <a:avLst/>
            </a:prstGeom>
            <a:noFill/>
            <a:ln>
              <a:noFill/>
            </a:ln>
          </p:spPr>
          <p:txBody>
            <a:bodyPr wrap="square" rtlCol="0">
              <a:spAutoFit/>
            </a:bodyPr>
            <a:lstStyle/>
            <a:p>
              <a:pPr algn="just"/>
              <a:r>
                <a:rPr lang="vi-VN" sz="3600" b="1">
                  <a:solidFill>
                    <a:schemeClr val="accent6">
                      <a:lumMod val="50000"/>
                    </a:schemeClr>
                  </a:solidFill>
                </a:rPr>
                <a:t>Giọng đọc của bài như thế nào?</a:t>
              </a:r>
            </a:p>
            <a:p>
              <a:pPr algn="just"/>
              <a:endParaRPr lang="vi-VN" sz="3600" b="1" dirty="0">
                <a:solidFill>
                  <a:schemeClr val="accent6">
                    <a:lumMod val="50000"/>
                  </a:schemeClr>
                </a:solidFill>
              </a:endParaRPr>
            </a:p>
          </p:txBody>
        </p:sp>
      </p:grpSp>
    </p:spTree>
    <p:extLst>
      <p:ext uri="{BB962C8B-B14F-4D97-AF65-F5344CB8AC3E}">
        <p14:creationId xmlns:p14="http://schemas.microsoft.com/office/powerpoint/2010/main" val="47921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2C942D2-F399-4586-988D-A1BF0817322C}"/>
              </a:ext>
            </a:extLst>
          </p:cNvPr>
          <p:cNvGrpSpPr/>
          <p:nvPr/>
        </p:nvGrpSpPr>
        <p:grpSpPr>
          <a:xfrm>
            <a:off x="666750" y="362106"/>
            <a:ext cx="4210050" cy="831694"/>
            <a:chOff x="146451" y="1784398"/>
            <a:chExt cx="13525500" cy="831694"/>
          </a:xfrm>
        </p:grpSpPr>
        <p:grpSp>
          <p:nvGrpSpPr>
            <p:cNvPr id="5" name="Group 4">
              <a:extLst>
                <a:ext uri="{FF2B5EF4-FFF2-40B4-BE49-F238E27FC236}">
                  <a16:creationId xmlns:a16="http://schemas.microsoft.com/office/drawing/2014/main" id="{A18A3517-7450-4A96-A617-19597699600E}"/>
                </a:ext>
              </a:extLst>
            </p:cNvPr>
            <p:cNvGrpSpPr/>
            <p:nvPr/>
          </p:nvGrpSpPr>
          <p:grpSpPr>
            <a:xfrm>
              <a:off x="146451" y="1784398"/>
              <a:ext cx="11695138" cy="831694"/>
              <a:chOff x="1790701" y="571499"/>
              <a:chExt cx="3468879" cy="1410413"/>
            </a:xfrm>
          </p:grpSpPr>
          <p:sp>
            <p:nvSpPr>
              <p:cNvPr id="7" name="Rectangle: Rounded Corners 6">
                <a:extLst>
                  <a:ext uri="{FF2B5EF4-FFF2-40B4-BE49-F238E27FC236}">
                    <a16:creationId xmlns:a16="http://schemas.microsoft.com/office/drawing/2014/main" id="{8AB3F7D4-5C20-4547-8011-05A16FDF6AE6}"/>
                  </a:ext>
                </a:extLst>
              </p:cNvPr>
              <p:cNvSpPr/>
              <p:nvPr/>
            </p:nvSpPr>
            <p:spPr>
              <a:xfrm>
                <a:off x="1841267" y="781762"/>
                <a:ext cx="3418313"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E64BE0F8-D76A-4EC6-8A3C-7B531337FED9}"/>
                  </a:ext>
                </a:extLst>
              </p:cNvPr>
              <p:cNvSpPr/>
              <p:nvPr/>
            </p:nvSpPr>
            <p:spPr>
              <a:xfrm>
                <a:off x="1790701" y="571499"/>
                <a:ext cx="3377676"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5F19CB5-E358-4029-BD19-306698E8E964}"/>
                </a:ext>
              </a:extLst>
            </p:cNvPr>
            <p:cNvSpPr txBox="1"/>
            <p:nvPr/>
          </p:nvSpPr>
          <p:spPr>
            <a:xfrm>
              <a:off x="453939" y="1908386"/>
              <a:ext cx="13218012" cy="584775"/>
            </a:xfrm>
            <a:prstGeom prst="rect">
              <a:avLst/>
            </a:prstGeom>
            <a:noFill/>
            <a:ln>
              <a:noFill/>
            </a:ln>
          </p:spPr>
          <p:txBody>
            <a:bodyPr wrap="square" rtlCol="0">
              <a:spAutoFit/>
            </a:bodyPr>
            <a:lstStyle/>
            <a:p>
              <a:r>
                <a:rPr lang="en-US" sz="3200" b="1" dirty="0" err="1">
                  <a:solidFill>
                    <a:schemeClr val="accent6">
                      <a:lumMod val="50000"/>
                    </a:schemeClr>
                  </a:solidFill>
                </a:rPr>
                <a:t>Đoạn</a:t>
              </a:r>
              <a:r>
                <a:rPr lang="en-US" sz="3200" b="1" dirty="0">
                  <a:solidFill>
                    <a:schemeClr val="accent6">
                      <a:lumMod val="50000"/>
                    </a:schemeClr>
                  </a:solidFill>
                </a:rPr>
                <a:t> </a:t>
              </a:r>
              <a:r>
                <a:rPr lang="en-US" sz="3200" b="1" dirty="0" err="1">
                  <a:solidFill>
                    <a:schemeClr val="accent6">
                      <a:lumMod val="50000"/>
                    </a:schemeClr>
                  </a:solidFill>
                </a:rPr>
                <a:t>luyện</a:t>
              </a:r>
              <a:r>
                <a:rPr lang="en-US" sz="3200" b="1" dirty="0">
                  <a:solidFill>
                    <a:schemeClr val="accent6">
                      <a:lumMod val="50000"/>
                    </a:schemeClr>
                  </a:solidFill>
                </a:rPr>
                <a:t> </a:t>
              </a:r>
              <a:r>
                <a:rPr lang="en-US" sz="3200" b="1" dirty="0" err="1">
                  <a:solidFill>
                    <a:schemeClr val="accent6">
                      <a:lumMod val="50000"/>
                    </a:schemeClr>
                  </a:solidFill>
                </a:rPr>
                <a:t>đọc</a:t>
              </a:r>
              <a:r>
                <a:rPr lang="en-US" sz="3200" b="1" dirty="0">
                  <a:solidFill>
                    <a:schemeClr val="accent6">
                      <a:lumMod val="50000"/>
                    </a:schemeClr>
                  </a:solidFill>
                </a:rPr>
                <a:t> </a:t>
              </a:r>
              <a:r>
                <a:rPr lang="en-US" sz="3200" b="1" dirty="0" err="1">
                  <a:solidFill>
                    <a:schemeClr val="accent6">
                      <a:lumMod val="50000"/>
                    </a:schemeClr>
                  </a:solidFill>
                </a:rPr>
                <a:t>lại</a:t>
              </a:r>
              <a:endParaRPr lang="en-US" sz="3200" b="1" dirty="0">
                <a:solidFill>
                  <a:schemeClr val="accent6">
                    <a:lumMod val="50000"/>
                  </a:schemeClr>
                </a:solidFill>
              </a:endParaRPr>
            </a:p>
          </p:txBody>
        </p:sp>
      </p:grpSp>
      <p:grpSp>
        <p:nvGrpSpPr>
          <p:cNvPr id="12" name="Group 11">
            <a:extLst>
              <a:ext uri="{FF2B5EF4-FFF2-40B4-BE49-F238E27FC236}">
                <a16:creationId xmlns:a16="http://schemas.microsoft.com/office/drawing/2014/main" id="{1AE7AEC0-127F-44CB-BF4A-88725B431E55}"/>
              </a:ext>
            </a:extLst>
          </p:cNvPr>
          <p:cNvGrpSpPr/>
          <p:nvPr/>
        </p:nvGrpSpPr>
        <p:grpSpPr>
          <a:xfrm>
            <a:off x="2199668" y="1365732"/>
            <a:ext cx="8439303" cy="5431523"/>
            <a:chOff x="4357701" y="197346"/>
            <a:chExt cx="7603979" cy="5431523"/>
          </a:xfrm>
        </p:grpSpPr>
        <p:sp>
          <p:nvSpPr>
            <p:cNvPr id="9" name="Rectangle: Rounded Corners 8">
              <a:extLst>
                <a:ext uri="{FF2B5EF4-FFF2-40B4-BE49-F238E27FC236}">
                  <a16:creationId xmlns:a16="http://schemas.microsoft.com/office/drawing/2014/main" id="{BE6C853E-E125-4AB9-904A-436CDD850B60}"/>
                </a:ext>
              </a:extLst>
            </p:cNvPr>
            <p:cNvSpPr/>
            <p:nvPr/>
          </p:nvSpPr>
          <p:spPr>
            <a:xfrm>
              <a:off x="4546387" y="197346"/>
              <a:ext cx="7415293" cy="5259591"/>
            </a:xfrm>
            <a:prstGeom prst="roundRect">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A8FA4669-B84A-4D78-8794-2A94B96256E9}"/>
                </a:ext>
              </a:extLst>
            </p:cNvPr>
            <p:cNvSpPr txBox="1"/>
            <p:nvPr/>
          </p:nvSpPr>
          <p:spPr>
            <a:xfrm>
              <a:off x="4357701" y="612111"/>
              <a:ext cx="7415294" cy="5016758"/>
            </a:xfrm>
            <a:prstGeom prst="rect">
              <a:avLst/>
            </a:prstGeom>
            <a:noFill/>
          </p:spPr>
          <p:txBody>
            <a:bodyPr wrap="square">
              <a:spAutoFit/>
            </a:bodyPr>
            <a:lstStyle/>
            <a:p>
              <a:pPr lvl="1" algn="just"/>
              <a:r>
                <a:rPr lang="vi-VN" sz="4000" b="0" i="0">
                  <a:solidFill>
                    <a:srgbClr val="00264D"/>
                  </a:solidFill>
                  <a:effectLst/>
                  <a:latin typeface="Calibri (Body)"/>
                </a:rPr>
                <a:t> Vườn dừa đã gắn bó với ông từ thời thơ bé đến tận bây giờ tuổi đã bảy mươi. Nhà lợp lá dừa, thân dừa làm cầu bắc qua rạch, vật dụng xài trong nhà phần lớn làm từ cây dừa. Cây dừa là cuộc sống của ông ngoại, của người dân miệt này.</a:t>
              </a:r>
              <a:endParaRPr lang="en-US" sz="4000" b="0" i="0" dirty="0">
                <a:solidFill>
                  <a:srgbClr val="00264D"/>
                </a:solidFill>
                <a:effectLst/>
                <a:latin typeface="Calibri (Body)"/>
              </a:endParaRPr>
            </a:p>
          </p:txBody>
        </p:sp>
      </p:grpSp>
      <p:grpSp>
        <p:nvGrpSpPr>
          <p:cNvPr id="13" name="Group 12">
            <a:extLst>
              <a:ext uri="{FF2B5EF4-FFF2-40B4-BE49-F238E27FC236}">
                <a16:creationId xmlns:a16="http://schemas.microsoft.com/office/drawing/2014/main" id="{1BFBFC3E-136F-479B-B3C0-9FA0A479EC1B}"/>
              </a:ext>
            </a:extLst>
          </p:cNvPr>
          <p:cNvGrpSpPr/>
          <p:nvPr/>
        </p:nvGrpSpPr>
        <p:grpSpPr>
          <a:xfrm>
            <a:off x="666750" y="348040"/>
            <a:ext cx="5222608" cy="831694"/>
            <a:chOff x="146451" y="1784398"/>
            <a:chExt cx="13799707" cy="831694"/>
          </a:xfrm>
        </p:grpSpPr>
        <p:grpSp>
          <p:nvGrpSpPr>
            <p:cNvPr id="14" name="Group 13">
              <a:extLst>
                <a:ext uri="{FF2B5EF4-FFF2-40B4-BE49-F238E27FC236}">
                  <a16:creationId xmlns:a16="http://schemas.microsoft.com/office/drawing/2014/main" id="{51837C3B-CF78-4899-A269-0BC08BA32B10}"/>
                </a:ext>
              </a:extLst>
            </p:cNvPr>
            <p:cNvGrpSpPr/>
            <p:nvPr/>
          </p:nvGrpSpPr>
          <p:grpSpPr>
            <a:xfrm>
              <a:off x="146451" y="1784398"/>
              <a:ext cx="11695138" cy="831694"/>
              <a:chOff x="1790701" y="571499"/>
              <a:chExt cx="3468879" cy="1410413"/>
            </a:xfrm>
          </p:grpSpPr>
          <p:sp>
            <p:nvSpPr>
              <p:cNvPr id="16" name="Rectangle: Rounded Corners 15">
                <a:extLst>
                  <a:ext uri="{FF2B5EF4-FFF2-40B4-BE49-F238E27FC236}">
                    <a16:creationId xmlns:a16="http://schemas.microsoft.com/office/drawing/2014/main" id="{305BE76D-3966-4D46-B4AC-C3A966325865}"/>
                  </a:ext>
                </a:extLst>
              </p:cNvPr>
              <p:cNvSpPr/>
              <p:nvPr/>
            </p:nvSpPr>
            <p:spPr>
              <a:xfrm>
                <a:off x="1841267" y="781762"/>
                <a:ext cx="3418313"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D998A728-A17E-4BBE-A23D-B7AEB56EC94A}"/>
                  </a:ext>
                </a:extLst>
              </p:cNvPr>
              <p:cNvSpPr/>
              <p:nvPr/>
            </p:nvSpPr>
            <p:spPr>
              <a:xfrm>
                <a:off x="1790701" y="571499"/>
                <a:ext cx="3377676"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23B4F1D-B8A7-44D7-97C0-DDD0428BB0CD}"/>
                </a:ext>
              </a:extLst>
            </p:cNvPr>
            <p:cNvSpPr txBox="1"/>
            <p:nvPr/>
          </p:nvSpPr>
          <p:spPr>
            <a:xfrm>
              <a:off x="728147" y="1908386"/>
              <a:ext cx="13218011" cy="584775"/>
            </a:xfrm>
            <a:prstGeom prst="rect">
              <a:avLst/>
            </a:prstGeom>
            <a:noFill/>
            <a:ln>
              <a:noFill/>
            </a:ln>
          </p:spPr>
          <p:txBody>
            <a:bodyPr wrap="square" rtlCol="0">
              <a:spAutoFit/>
            </a:bodyPr>
            <a:lstStyle/>
            <a:p>
              <a:r>
                <a:rPr lang="en-US" sz="3200" b="1" dirty="0" err="1">
                  <a:solidFill>
                    <a:schemeClr val="accent6">
                      <a:lumMod val="50000"/>
                    </a:schemeClr>
                  </a:solidFill>
                </a:rPr>
                <a:t>Luyện</a:t>
              </a:r>
              <a:r>
                <a:rPr lang="en-US" sz="3200" b="1" dirty="0">
                  <a:solidFill>
                    <a:schemeClr val="accent6">
                      <a:lumMod val="50000"/>
                    </a:schemeClr>
                  </a:solidFill>
                </a:rPr>
                <a:t> </a:t>
              </a:r>
              <a:r>
                <a:rPr lang="en-US" sz="3200" b="1" dirty="0" err="1">
                  <a:solidFill>
                    <a:schemeClr val="accent6">
                      <a:lumMod val="50000"/>
                    </a:schemeClr>
                  </a:solidFill>
                </a:rPr>
                <a:t>đọc</a:t>
              </a:r>
              <a:r>
                <a:rPr lang="en-US" sz="3200" b="1" dirty="0">
                  <a:solidFill>
                    <a:schemeClr val="accent6">
                      <a:lumMod val="50000"/>
                    </a:schemeClr>
                  </a:solidFill>
                </a:rPr>
                <a:t> trong </a:t>
              </a:r>
              <a:r>
                <a:rPr lang="en-US" sz="3200" b="1" dirty="0" err="1">
                  <a:solidFill>
                    <a:schemeClr val="accent6">
                      <a:lumMod val="50000"/>
                    </a:schemeClr>
                  </a:solidFill>
                </a:rPr>
                <a:t>nhóm</a:t>
              </a:r>
              <a:endParaRPr lang="en-US" sz="3200" b="1" dirty="0">
                <a:solidFill>
                  <a:schemeClr val="accent6">
                    <a:lumMod val="50000"/>
                  </a:schemeClr>
                </a:solidFill>
              </a:endParaRPr>
            </a:p>
          </p:txBody>
        </p:sp>
      </p:grpSp>
      <p:grpSp>
        <p:nvGrpSpPr>
          <p:cNvPr id="18" name="Group 17">
            <a:extLst>
              <a:ext uri="{FF2B5EF4-FFF2-40B4-BE49-F238E27FC236}">
                <a16:creationId xmlns:a16="http://schemas.microsoft.com/office/drawing/2014/main" id="{8390D34D-8DE7-4CDC-98EF-14001B33D520}"/>
              </a:ext>
            </a:extLst>
          </p:cNvPr>
          <p:cNvGrpSpPr/>
          <p:nvPr/>
        </p:nvGrpSpPr>
        <p:grpSpPr>
          <a:xfrm>
            <a:off x="666750" y="362106"/>
            <a:ext cx="4793542" cy="831694"/>
            <a:chOff x="146451" y="1784398"/>
            <a:chExt cx="13799707" cy="831694"/>
          </a:xfrm>
        </p:grpSpPr>
        <p:grpSp>
          <p:nvGrpSpPr>
            <p:cNvPr id="19" name="Group 18">
              <a:extLst>
                <a:ext uri="{FF2B5EF4-FFF2-40B4-BE49-F238E27FC236}">
                  <a16:creationId xmlns:a16="http://schemas.microsoft.com/office/drawing/2014/main" id="{BA9B813D-45EB-4AF9-A43A-2670181227AA}"/>
                </a:ext>
              </a:extLst>
            </p:cNvPr>
            <p:cNvGrpSpPr/>
            <p:nvPr/>
          </p:nvGrpSpPr>
          <p:grpSpPr>
            <a:xfrm>
              <a:off x="146451" y="1784398"/>
              <a:ext cx="11695138" cy="831694"/>
              <a:chOff x="1790701" y="571499"/>
              <a:chExt cx="3468879" cy="1410413"/>
            </a:xfrm>
          </p:grpSpPr>
          <p:sp>
            <p:nvSpPr>
              <p:cNvPr id="21" name="Rectangle: Rounded Corners 20">
                <a:extLst>
                  <a:ext uri="{FF2B5EF4-FFF2-40B4-BE49-F238E27FC236}">
                    <a16:creationId xmlns:a16="http://schemas.microsoft.com/office/drawing/2014/main" id="{E757E255-E747-47FB-B422-6BA14338F400}"/>
                  </a:ext>
                </a:extLst>
              </p:cNvPr>
              <p:cNvSpPr/>
              <p:nvPr/>
            </p:nvSpPr>
            <p:spPr>
              <a:xfrm>
                <a:off x="1841267" y="781762"/>
                <a:ext cx="3418313" cy="1200150"/>
              </a:xfrm>
              <a:prstGeom prst="round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B039CFD8-137D-46E7-9C42-7DC9AA09AA2A}"/>
                  </a:ext>
                </a:extLst>
              </p:cNvPr>
              <p:cNvSpPr/>
              <p:nvPr/>
            </p:nvSpPr>
            <p:spPr>
              <a:xfrm>
                <a:off x="1790701" y="571499"/>
                <a:ext cx="3377676"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C50F9EB-DFDE-4198-9AAA-7BC8E5B0AE9C}"/>
                </a:ext>
              </a:extLst>
            </p:cNvPr>
            <p:cNvSpPr txBox="1"/>
            <p:nvPr/>
          </p:nvSpPr>
          <p:spPr>
            <a:xfrm>
              <a:off x="728147" y="1908386"/>
              <a:ext cx="13218011" cy="584775"/>
            </a:xfrm>
            <a:prstGeom prst="rect">
              <a:avLst/>
            </a:prstGeom>
            <a:noFill/>
            <a:ln>
              <a:noFill/>
            </a:ln>
          </p:spPr>
          <p:txBody>
            <a:bodyPr wrap="square" rtlCol="0">
              <a:spAutoFit/>
            </a:bodyPr>
            <a:lstStyle/>
            <a:p>
              <a:r>
                <a:rPr lang="en-US" sz="3200" b="1" dirty="0" err="1">
                  <a:solidFill>
                    <a:schemeClr val="accent6">
                      <a:lumMod val="50000"/>
                    </a:schemeClr>
                  </a:solidFill>
                </a:rPr>
                <a:t>Luyện</a:t>
              </a:r>
              <a:r>
                <a:rPr lang="en-US" sz="3200" b="1" dirty="0">
                  <a:solidFill>
                    <a:schemeClr val="accent6">
                      <a:lumMod val="50000"/>
                    </a:schemeClr>
                  </a:solidFill>
                </a:rPr>
                <a:t> </a:t>
              </a:r>
              <a:r>
                <a:rPr lang="en-US" sz="3200" b="1" dirty="0" err="1">
                  <a:solidFill>
                    <a:schemeClr val="accent6">
                      <a:lumMod val="50000"/>
                    </a:schemeClr>
                  </a:solidFill>
                </a:rPr>
                <a:t>đọc</a:t>
              </a:r>
              <a:r>
                <a:rPr lang="en-US" sz="3200" b="1" dirty="0">
                  <a:solidFill>
                    <a:schemeClr val="accent6">
                      <a:lumMod val="50000"/>
                    </a:schemeClr>
                  </a:solidFill>
                </a:rPr>
                <a:t> </a:t>
              </a:r>
              <a:r>
                <a:rPr lang="en-US" sz="3200" b="1" dirty="0" err="1">
                  <a:solidFill>
                    <a:schemeClr val="accent6">
                      <a:lumMod val="50000"/>
                    </a:schemeClr>
                  </a:solidFill>
                </a:rPr>
                <a:t>trước</a:t>
              </a:r>
              <a:r>
                <a:rPr lang="en-US" sz="3200" b="1" dirty="0">
                  <a:solidFill>
                    <a:schemeClr val="accent6">
                      <a:lumMod val="50000"/>
                    </a:schemeClr>
                  </a:solidFill>
                </a:rPr>
                <a:t> lớp</a:t>
              </a:r>
            </a:p>
          </p:txBody>
        </p:sp>
      </p:grpSp>
    </p:spTree>
    <p:extLst>
      <p:ext uri="{BB962C8B-B14F-4D97-AF65-F5344CB8AC3E}">
        <p14:creationId xmlns:p14="http://schemas.microsoft.com/office/powerpoint/2010/main" val="3571238966"/>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38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38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38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38000">
                                          <p:cBhvr additive="base">
                                            <p:cTn id="19" dur="500" fill="hold"/>
                                            <p:tgtEl>
                                              <p:spTgt spid="13"/>
                                            </p:tgtEl>
                                            <p:attrNameLst>
                                              <p:attrName>ppt_x</p:attrName>
                                            </p:attrNameLst>
                                          </p:cBhvr>
                                          <p:tavLst>
                                            <p:tav tm="0">
                                              <p:val>
                                                <p:strVal val="0-#ppt_w/2"/>
                                              </p:val>
                                            </p:tav>
                                            <p:tav tm="100000">
                                              <p:val>
                                                <p:strVal val="#ppt_x"/>
                                              </p:val>
                                            </p:tav>
                                          </p:tavLst>
                                        </p:anim>
                                        <p:anim calcmode="lin" valueType="num" p14:bounceEnd="38000">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14:presetBounceEnd="38000">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14:bounceEnd="38000">
                                          <p:cBhvr additive="base">
                                            <p:cTn id="25" dur="500" fill="hold"/>
                                            <p:tgtEl>
                                              <p:spTgt spid="18"/>
                                            </p:tgtEl>
                                            <p:attrNameLst>
                                              <p:attrName>ppt_x</p:attrName>
                                            </p:attrNameLst>
                                          </p:cBhvr>
                                          <p:tavLst>
                                            <p:tav tm="0">
                                              <p:val>
                                                <p:strVal val="0-#ppt_w/2"/>
                                              </p:val>
                                            </p:tav>
                                            <p:tav tm="100000">
                                              <p:val>
                                                <p:strVal val="#ppt_x"/>
                                              </p:val>
                                            </p:tav>
                                          </p:tavLst>
                                        </p:anim>
                                        <p:anim calcmode="lin" valueType="num" p14:bounceEnd="38000">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sp>
        <p:nvSpPr>
          <p:cNvPr id="7" name="TextBox 6">
            <a:extLst>
              <a:ext uri="{FF2B5EF4-FFF2-40B4-BE49-F238E27FC236}">
                <a16:creationId xmlns:a16="http://schemas.microsoft.com/office/drawing/2014/main" id="{1724433C-EE5F-49E0-80ED-57D895747399}"/>
              </a:ext>
            </a:extLst>
          </p:cNvPr>
          <p:cNvSpPr txBox="1"/>
          <p:nvPr/>
        </p:nvSpPr>
        <p:spPr>
          <a:xfrm>
            <a:off x="1626037" y="2556026"/>
            <a:ext cx="5034972" cy="2123658"/>
          </a:xfrm>
          <a:prstGeom prst="rect">
            <a:avLst/>
          </a:prstGeom>
          <a:noFill/>
        </p:spPr>
        <p:txBody>
          <a:bodyPr wrap="square" rtlCol="0">
            <a:spAutoFit/>
          </a:bodyPr>
          <a:lstStyle/>
          <a:p>
            <a:pPr algn="ctr"/>
            <a:r>
              <a:rPr lang="en-US" sz="6600" b="1" dirty="0">
                <a:solidFill>
                  <a:schemeClr val="accent1"/>
                </a:solidFill>
                <a:latin typeface="iCiel Cadena" panose="02000503000000020004" pitchFamily="50" charset="0"/>
              </a:rPr>
              <a:t>TẠM BIỆT VÀ </a:t>
            </a:r>
            <a:br>
              <a:rPr lang="en-US" sz="6600" b="1" dirty="0">
                <a:solidFill>
                  <a:schemeClr val="accent1"/>
                </a:solidFill>
                <a:latin typeface="iCiel Cadena" panose="02000503000000020004" pitchFamily="50" charset="0"/>
              </a:rPr>
            </a:br>
            <a:r>
              <a:rPr lang="en-US" sz="6600" b="1" dirty="0">
                <a:solidFill>
                  <a:schemeClr val="accent1"/>
                </a:solidFill>
                <a:latin typeface="iCiel Cadena" panose="02000503000000020004" pitchFamily="50" charset="0"/>
              </a:rPr>
              <a:t>HẸN GẶP LẠI</a:t>
            </a:r>
          </a:p>
        </p:txBody>
      </p:sp>
      <p:sp>
        <p:nvSpPr>
          <p:cNvPr id="9" name="Speech Bubble: Rectangle with Corners Rounded 8">
            <a:extLst>
              <a:ext uri="{FF2B5EF4-FFF2-40B4-BE49-F238E27FC236}">
                <a16:creationId xmlns:a16="http://schemas.microsoft.com/office/drawing/2014/main" id="{6E8586BE-566B-4F8A-B1BD-B18432D384AC}"/>
              </a:ext>
            </a:extLst>
          </p:cNvPr>
          <p:cNvSpPr/>
          <p:nvPr/>
        </p:nvSpPr>
        <p:spPr>
          <a:xfrm>
            <a:off x="7285703" y="147484"/>
            <a:ext cx="4732466" cy="2286000"/>
          </a:xfrm>
          <a:prstGeom prst="wedgeRoundRectCallout">
            <a:avLst>
              <a:gd name="adj1" fmla="val -7682"/>
              <a:gd name="adj2" fmla="val 7830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i="1" dirty="0" err="1">
                <a:solidFill>
                  <a:schemeClr val="accent6">
                    <a:lumMod val="50000"/>
                  </a:schemeClr>
                </a:solidFill>
              </a:rPr>
              <a:t>Chuyến</a:t>
            </a:r>
            <a:r>
              <a:rPr lang="en-US" sz="2800" i="1" dirty="0">
                <a:solidFill>
                  <a:schemeClr val="accent6">
                    <a:lumMod val="50000"/>
                  </a:schemeClr>
                </a:solidFill>
              </a:rPr>
              <a:t> </a:t>
            </a:r>
            <a:r>
              <a:rPr lang="en-US" sz="2800" i="1" dirty="0" err="1">
                <a:solidFill>
                  <a:schemeClr val="accent6">
                    <a:lumMod val="50000"/>
                  </a:schemeClr>
                </a:solidFill>
              </a:rPr>
              <a:t>tham</a:t>
            </a:r>
            <a:r>
              <a:rPr lang="en-US" sz="2800" i="1" dirty="0">
                <a:solidFill>
                  <a:schemeClr val="accent6">
                    <a:lumMod val="50000"/>
                  </a:schemeClr>
                </a:solidFill>
              </a:rPr>
              <a:t> </a:t>
            </a:r>
            <a:r>
              <a:rPr lang="en-US" sz="2800" i="1" dirty="0" err="1">
                <a:solidFill>
                  <a:schemeClr val="accent6">
                    <a:lumMod val="50000"/>
                  </a:schemeClr>
                </a:solidFill>
              </a:rPr>
              <a:t>quan</a:t>
            </a:r>
            <a:r>
              <a:rPr lang="en-US" sz="2800" i="1" dirty="0">
                <a:solidFill>
                  <a:schemeClr val="accent6">
                    <a:lumMod val="50000"/>
                  </a:schemeClr>
                </a:solidFill>
              </a:rPr>
              <a:t> </a:t>
            </a:r>
            <a:r>
              <a:rPr lang="en-US" sz="2800" i="1" dirty="0" err="1">
                <a:solidFill>
                  <a:schemeClr val="accent6">
                    <a:lumMod val="50000"/>
                  </a:schemeClr>
                </a:solidFill>
              </a:rPr>
              <a:t>thật</a:t>
            </a:r>
            <a:r>
              <a:rPr lang="en-US" sz="2800" i="1" dirty="0">
                <a:solidFill>
                  <a:schemeClr val="accent6">
                    <a:lumMod val="50000"/>
                  </a:schemeClr>
                </a:solidFill>
              </a:rPr>
              <a:t> </a:t>
            </a:r>
            <a:r>
              <a:rPr lang="en-US" sz="2800" i="1" dirty="0" err="1">
                <a:solidFill>
                  <a:schemeClr val="accent6">
                    <a:lumMod val="50000"/>
                  </a:schemeClr>
                </a:solidFill>
              </a:rPr>
              <a:t>thú</a:t>
            </a:r>
            <a:r>
              <a:rPr lang="en-US" sz="2800" i="1" dirty="0">
                <a:solidFill>
                  <a:schemeClr val="accent6">
                    <a:lumMod val="50000"/>
                  </a:schemeClr>
                </a:solidFill>
              </a:rPr>
              <a:t> </a:t>
            </a:r>
            <a:r>
              <a:rPr lang="en-US" sz="2800" i="1" dirty="0" err="1">
                <a:solidFill>
                  <a:schemeClr val="accent6">
                    <a:lumMod val="50000"/>
                  </a:schemeClr>
                </a:solidFill>
              </a:rPr>
              <a:t>vị</a:t>
            </a:r>
            <a:r>
              <a:rPr lang="en-US" sz="2800" i="1" dirty="0">
                <a:solidFill>
                  <a:schemeClr val="accent6">
                    <a:lumMod val="50000"/>
                  </a:schemeClr>
                </a:solidFill>
              </a:rPr>
              <a:t> </a:t>
            </a:r>
            <a:r>
              <a:rPr lang="en-US" sz="2800" i="1" dirty="0" err="1">
                <a:solidFill>
                  <a:schemeClr val="accent6">
                    <a:lumMod val="50000"/>
                  </a:schemeClr>
                </a:solidFill>
              </a:rPr>
              <a:t>đúng</a:t>
            </a:r>
            <a:r>
              <a:rPr lang="en-US" sz="2800" i="1" dirty="0">
                <a:solidFill>
                  <a:schemeClr val="accent6">
                    <a:lumMod val="50000"/>
                  </a:schemeClr>
                </a:solidFill>
              </a:rPr>
              <a:t> không </a:t>
            </a:r>
            <a:r>
              <a:rPr lang="en-US" sz="2800" i="1" dirty="0" err="1">
                <a:solidFill>
                  <a:schemeClr val="accent6">
                    <a:lumMod val="50000"/>
                  </a:schemeClr>
                </a:solidFill>
              </a:rPr>
              <a:t>nào</a:t>
            </a:r>
            <a:r>
              <a:rPr lang="en-US" sz="2800" i="1" dirty="0">
                <a:solidFill>
                  <a:schemeClr val="accent6">
                    <a:lumMod val="50000"/>
                  </a:schemeClr>
                </a:solidFill>
              </a:rPr>
              <a:t>! </a:t>
            </a:r>
            <a:r>
              <a:rPr lang="en-US" sz="2800" i="1" dirty="0" err="1">
                <a:solidFill>
                  <a:schemeClr val="accent6">
                    <a:lumMod val="50000"/>
                  </a:schemeClr>
                </a:solidFill>
              </a:rPr>
              <a:t>Hẹn</a:t>
            </a:r>
            <a:r>
              <a:rPr lang="en-US" sz="2800" i="1" dirty="0">
                <a:solidFill>
                  <a:schemeClr val="accent6">
                    <a:lumMod val="50000"/>
                  </a:schemeClr>
                </a:solidFill>
              </a:rPr>
              <a:t> </a:t>
            </a:r>
            <a:r>
              <a:rPr lang="en-US" sz="2800" i="1" dirty="0" err="1">
                <a:solidFill>
                  <a:schemeClr val="accent6">
                    <a:lumMod val="50000"/>
                  </a:schemeClr>
                </a:solidFill>
              </a:rPr>
              <a:t>gặp</a:t>
            </a:r>
            <a:r>
              <a:rPr lang="en-US" sz="2800" i="1" dirty="0">
                <a:solidFill>
                  <a:schemeClr val="accent6">
                    <a:lumMod val="50000"/>
                  </a:schemeClr>
                </a:solidFill>
              </a:rPr>
              <a:t> </a:t>
            </a:r>
            <a:r>
              <a:rPr lang="en-US" sz="2800" i="1" dirty="0" err="1">
                <a:solidFill>
                  <a:schemeClr val="accent6">
                    <a:lumMod val="50000"/>
                  </a:schemeClr>
                </a:solidFill>
              </a:rPr>
              <a:t>lại</a:t>
            </a:r>
            <a:r>
              <a:rPr lang="en-US" sz="2800" i="1" dirty="0">
                <a:solidFill>
                  <a:schemeClr val="accent6">
                    <a:lumMod val="50000"/>
                  </a:schemeClr>
                </a:solidFill>
              </a:rPr>
              <a:t> các </a:t>
            </a:r>
            <a:r>
              <a:rPr lang="en-US" sz="2800" i="1" dirty="0" err="1">
                <a:solidFill>
                  <a:schemeClr val="accent6">
                    <a:lumMod val="50000"/>
                  </a:schemeClr>
                </a:solidFill>
              </a:rPr>
              <a:t>bạn</a:t>
            </a:r>
            <a:r>
              <a:rPr lang="en-US" sz="2800" i="1" dirty="0">
                <a:solidFill>
                  <a:schemeClr val="accent6">
                    <a:lumMod val="50000"/>
                  </a:schemeClr>
                </a:solidFill>
              </a:rPr>
              <a:t> ở những </a:t>
            </a:r>
            <a:r>
              <a:rPr lang="en-US" sz="2800" i="1" dirty="0" err="1">
                <a:solidFill>
                  <a:schemeClr val="accent6">
                    <a:lumMod val="50000"/>
                  </a:schemeClr>
                </a:solidFill>
              </a:rPr>
              <a:t>trải</a:t>
            </a:r>
            <a:r>
              <a:rPr lang="en-US" sz="2800" i="1" dirty="0">
                <a:solidFill>
                  <a:schemeClr val="accent6">
                    <a:lumMod val="50000"/>
                  </a:schemeClr>
                </a:solidFill>
              </a:rPr>
              <a:t> </a:t>
            </a:r>
            <a:r>
              <a:rPr lang="en-US" sz="2800" i="1" dirty="0" err="1">
                <a:solidFill>
                  <a:schemeClr val="accent6">
                    <a:lumMod val="50000"/>
                  </a:schemeClr>
                </a:solidFill>
              </a:rPr>
              <a:t>nghiệm</a:t>
            </a:r>
            <a:r>
              <a:rPr lang="en-US" sz="2800" i="1" dirty="0">
                <a:solidFill>
                  <a:schemeClr val="accent6">
                    <a:lumMod val="50000"/>
                  </a:schemeClr>
                </a:solidFill>
              </a:rPr>
              <a:t> </a:t>
            </a:r>
            <a:r>
              <a:rPr lang="en-US" sz="2800" i="1" dirty="0" err="1">
                <a:solidFill>
                  <a:schemeClr val="accent6">
                    <a:lumMod val="50000"/>
                  </a:schemeClr>
                </a:solidFill>
              </a:rPr>
              <a:t>khác</a:t>
            </a:r>
            <a:r>
              <a:rPr lang="en-US" sz="2800" i="1" dirty="0">
                <a:solidFill>
                  <a:schemeClr val="accent6">
                    <a:lumMod val="50000"/>
                  </a:schemeClr>
                </a:solidFill>
              </a:rPr>
              <a:t> </a:t>
            </a:r>
            <a:r>
              <a:rPr lang="en-US" sz="2800" i="1" dirty="0" err="1">
                <a:solidFill>
                  <a:schemeClr val="accent6">
                    <a:lumMod val="50000"/>
                  </a:schemeClr>
                </a:solidFill>
              </a:rPr>
              <a:t>nhé</a:t>
            </a:r>
            <a:r>
              <a:rPr lang="en-US" sz="2800" i="1" dirty="0">
                <a:solidFill>
                  <a:schemeClr val="accent6">
                    <a:lumMod val="50000"/>
                  </a:schemeClr>
                </a:solidFill>
              </a:rPr>
              <a:t>!</a:t>
            </a:r>
          </a:p>
        </p:txBody>
      </p:sp>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4"/>
          <a:stretch>
            <a:fillRect/>
          </a:stretch>
        </p:blipFill>
        <p:spPr>
          <a:xfrm>
            <a:off x="8598254" y="2433484"/>
            <a:ext cx="3092356" cy="4492401"/>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UYẾT MINH VỀ CÂY DỪA VÀ TÊN GỌI TỈNH BẾN TRE_360p">
            <a:hlinkClick r:id="" action="ppaction://media"/>
          </p:cNvPr>
          <p:cNvPicPr>
            <a:picLocks noChangeAspect="1"/>
          </p:cNvPicPr>
          <p:nvPr>
            <a:videoFile r:link="rId1"/>
            <p:extLst>
              <p:ext uri="{DAA4B4D4-6D71-4841-9C94-3DE7FCFB9230}">
                <p14:media xmlns:p14="http://schemas.microsoft.com/office/powerpoint/2010/main" r:embed="rId2">
                  <p14:trim st="82000" end="222386.263"/>
                </p14:media>
              </p:ext>
            </p:extLst>
          </p:nvPr>
        </p:nvPicPr>
        <p:blipFill>
          <a:blip r:embed="rId4"/>
          <a:stretch>
            <a:fillRect/>
          </a:stretch>
        </p:blipFill>
        <p:spPr>
          <a:xfrm>
            <a:off x="0" y="0"/>
            <a:ext cx="12192000" cy="7244141"/>
          </a:xfrm>
          <a:prstGeom prst="rect">
            <a:avLst/>
          </a:prstGeom>
        </p:spPr>
      </p:pic>
    </p:spTree>
    <p:extLst>
      <p:ext uri="{BB962C8B-B14F-4D97-AF65-F5344CB8AC3E}">
        <p14:creationId xmlns:p14="http://schemas.microsoft.com/office/powerpoint/2010/main" val="3840691448"/>
      </p:ext>
    </p:extLst>
  </p:cSld>
  <p:clrMapOvr>
    <a:masterClrMapping/>
  </p:clrMapOvr>
  <p:transition advTm="100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4B0AD-8C7D-4024-86A9-4F45F922C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03719" cy="6858000"/>
          </a:xfrm>
          <a:prstGeom prst="rect">
            <a:avLst/>
          </a:prstGeom>
        </p:spPr>
      </p:pic>
      <p:grpSp>
        <p:nvGrpSpPr>
          <p:cNvPr id="5" name="Group 4">
            <a:extLst>
              <a:ext uri="{FF2B5EF4-FFF2-40B4-BE49-F238E27FC236}">
                <a16:creationId xmlns:a16="http://schemas.microsoft.com/office/drawing/2014/main" id="{55BF55B1-9736-46A8-A2A4-23E3886024DE}"/>
              </a:ext>
            </a:extLst>
          </p:cNvPr>
          <p:cNvGrpSpPr/>
          <p:nvPr/>
        </p:nvGrpSpPr>
        <p:grpSpPr>
          <a:xfrm>
            <a:off x="2944521" y="473244"/>
            <a:ext cx="5749536" cy="1146137"/>
            <a:chOff x="316931" y="1817732"/>
            <a:chExt cx="11661663" cy="798360"/>
          </a:xfrm>
        </p:grpSpPr>
        <p:grpSp>
          <p:nvGrpSpPr>
            <p:cNvPr id="6" name="Group 5">
              <a:extLst>
                <a:ext uri="{FF2B5EF4-FFF2-40B4-BE49-F238E27FC236}">
                  <a16:creationId xmlns:a16="http://schemas.microsoft.com/office/drawing/2014/main" id="{E14665D0-64C3-42B0-BDD8-066AC54B6B2B}"/>
                </a:ext>
              </a:extLst>
            </p:cNvPr>
            <p:cNvGrpSpPr/>
            <p:nvPr/>
          </p:nvGrpSpPr>
          <p:grpSpPr>
            <a:xfrm>
              <a:off x="316931" y="1817732"/>
              <a:ext cx="11661663" cy="798360"/>
              <a:chOff x="1841267" y="628027"/>
              <a:chExt cx="3458950" cy="1353885"/>
            </a:xfrm>
          </p:grpSpPr>
          <p:sp>
            <p:nvSpPr>
              <p:cNvPr id="8" name="Rectangle: Rounded Corners 7">
                <a:extLst>
                  <a:ext uri="{FF2B5EF4-FFF2-40B4-BE49-F238E27FC236}">
                    <a16:creationId xmlns:a16="http://schemas.microsoft.com/office/drawing/2014/main" id="{4BE5413C-33C3-4588-BAAD-C518519C9C67}"/>
                  </a:ext>
                </a:extLst>
              </p:cNvPr>
              <p:cNvSpPr/>
              <p:nvPr/>
            </p:nvSpPr>
            <p:spPr>
              <a:xfrm>
                <a:off x="1841267" y="781762"/>
                <a:ext cx="3458950" cy="1200150"/>
              </a:xfrm>
              <a:prstGeom prst="roundRect">
                <a:avLst/>
              </a:prstGeom>
              <a:solidFill>
                <a:schemeClr val="accent2">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FAE971CC-5D60-4808-99BB-9E6DA9AC79D9}"/>
                  </a:ext>
                </a:extLst>
              </p:cNvPr>
              <p:cNvSpPr/>
              <p:nvPr/>
            </p:nvSpPr>
            <p:spPr>
              <a:xfrm>
                <a:off x="1861585" y="628027"/>
                <a:ext cx="3418313" cy="1200150"/>
              </a:xfrm>
              <a:prstGeom prst="round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7CDD0F3-B7B8-49BA-8907-0457220D64D6}"/>
                </a:ext>
              </a:extLst>
            </p:cNvPr>
            <p:cNvSpPr txBox="1"/>
            <p:nvPr/>
          </p:nvSpPr>
          <p:spPr>
            <a:xfrm>
              <a:off x="588637" y="1994858"/>
              <a:ext cx="11118244" cy="575907"/>
            </a:xfrm>
            <a:prstGeom prst="rect">
              <a:avLst/>
            </a:prstGeom>
            <a:noFill/>
            <a:ln>
              <a:noFill/>
            </a:ln>
          </p:spPr>
          <p:txBody>
            <a:bodyPr wrap="square" rtlCol="0">
              <a:spAutoFit/>
            </a:bodyPr>
            <a:lstStyle/>
            <a:p>
              <a:pPr algn="ctr"/>
              <a:r>
                <a:rPr lang="en-US" sz="3600">
                  <a:solidFill>
                    <a:sysClr val="windowText" lastClr="000000"/>
                  </a:solidFill>
                </a:rPr>
                <a:t>Tranh vẽ những cảnh gì?</a:t>
              </a:r>
              <a:endParaRPr lang="en-US" sz="3600" dirty="0">
                <a:solidFill>
                  <a:sysClr val="windowText" lastClr="000000"/>
                </a:solidFill>
              </a:endParaRPr>
            </a:p>
          </p:txBody>
        </p:sp>
      </p:grpSp>
      <p:pic>
        <p:nvPicPr>
          <p:cNvPr id="15" name="Picture 14">
            <a:extLst>
              <a:ext uri="{FF2B5EF4-FFF2-40B4-BE49-F238E27FC236}">
                <a16:creationId xmlns:a16="http://schemas.microsoft.com/office/drawing/2014/main" id="{E9968689-E5F2-444D-B716-66C871CEF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688" y="2092625"/>
            <a:ext cx="6881138" cy="4956402"/>
          </a:xfrm>
          <a:prstGeom prst="rect">
            <a:avLst/>
          </a:prstGeom>
        </p:spPr>
      </p:pic>
    </p:spTree>
    <p:extLst>
      <p:ext uri="{BB962C8B-B14F-4D97-AF65-F5344CB8AC3E}">
        <p14:creationId xmlns:p14="http://schemas.microsoft.com/office/powerpoint/2010/main" val="3670011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B6F62DF-CFD1-4BE0-8A4A-A8680F4A0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688" y="2092625"/>
            <a:ext cx="6881138" cy="4956402"/>
          </a:xfrm>
          <a:prstGeom prst="rect">
            <a:avLst/>
          </a:prstGeom>
        </p:spPr>
      </p:pic>
      <p:pic>
        <p:nvPicPr>
          <p:cNvPr id="16" name="Picture 15">
            <a:extLst>
              <a:ext uri="{FF2B5EF4-FFF2-40B4-BE49-F238E27FC236}">
                <a16:creationId xmlns:a16="http://schemas.microsoft.com/office/drawing/2014/main" id="{CFFD0A56-1BD9-474F-A5C9-9737D142A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903719" cy="6858000"/>
          </a:xfrm>
          <a:prstGeom prst="rect">
            <a:avLst/>
          </a:prstGeom>
        </p:spPr>
      </p:pic>
      <p:sp>
        <p:nvSpPr>
          <p:cNvPr id="18" name="Rectangle: Rounded Corners 17">
            <a:extLst>
              <a:ext uri="{FF2B5EF4-FFF2-40B4-BE49-F238E27FC236}">
                <a16:creationId xmlns:a16="http://schemas.microsoft.com/office/drawing/2014/main" id="{316D1ACE-2CFB-475C-8CD9-4403DB30FE3B}"/>
              </a:ext>
            </a:extLst>
          </p:cNvPr>
          <p:cNvSpPr/>
          <p:nvPr/>
        </p:nvSpPr>
        <p:spPr>
          <a:xfrm>
            <a:off x="622103" y="190906"/>
            <a:ext cx="10887726" cy="6311494"/>
          </a:xfrm>
          <a:prstGeom prst="roundRect">
            <a:avLst/>
          </a:prstGeom>
          <a:solidFill>
            <a:schemeClr val="bg1">
              <a:alpha val="72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18100CEE-005B-49DC-9825-819B1C844EF7}"/>
              </a:ext>
            </a:extLst>
          </p:cNvPr>
          <p:cNvSpPr txBox="1"/>
          <p:nvPr/>
        </p:nvSpPr>
        <p:spPr>
          <a:xfrm>
            <a:off x="1878031" y="72983"/>
            <a:ext cx="8435938"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grpSp>
        <p:nvGrpSpPr>
          <p:cNvPr id="4" name="Group 3">
            <a:extLst>
              <a:ext uri="{FF2B5EF4-FFF2-40B4-BE49-F238E27FC236}">
                <a16:creationId xmlns:a16="http://schemas.microsoft.com/office/drawing/2014/main" id="{1CE79741-AAC9-4064-9334-428211186596}"/>
              </a:ext>
            </a:extLst>
          </p:cNvPr>
          <p:cNvGrpSpPr/>
          <p:nvPr/>
        </p:nvGrpSpPr>
        <p:grpSpPr>
          <a:xfrm>
            <a:off x="2962725" y="2476159"/>
            <a:ext cx="5901320" cy="707886"/>
            <a:chOff x="356416" y="1622584"/>
            <a:chExt cx="10461429" cy="738838"/>
          </a:xfrm>
        </p:grpSpPr>
        <p:sp>
          <p:nvSpPr>
            <p:cNvPr id="9" name="TextBox 8">
              <a:extLst>
                <a:ext uri="{FF2B5EF4-FFF2-40B4-BE49-F238E27FC236}">
                  <a16:creationId xmlns:a16="http://schemas.microsoft.com/office/drawing/2014/main" id="{9805F6A6-44DF-4621-9434-247EB28F9608}"/>
                </a:ext>
              </a:extLst>
            </p:cNvPr>
            <p:cNvSpPr txBox="1"/>
            <p:nvPr/>
          </p:nvSpPr>
          <p:spPr>
            <a:xfrm>
              <a:off x="356418" y="1622584"/>
              <a:ext cx="10461427" cy="738838"/>
            </a:xfrm>
            <a:prstGeom prst="rect">
              <a:avLst/>
            </a:prstGeom>
            <a:noFill/>
            <a:ln w="0">
              <a:noFill/>
            </a:ln>
          </p:spPr>
          <p:txBody>
            <a:bodyPr wrap="square" rtlCol="0">
              <a:spAutoFit/>
            </a:bodyPr>
            <a:lstStyle/>
            <a:p>
              <a:pPr algn="ctr"/>
              <a:r>
                <a:rPr lang="en-US" sz="4000">
                  <a:ln w="231775">
                    <a:solidFill>
                      <a:srgbClr val="FF0000"/>
                    </a:solidFill>
                  </a:ln>
                  <a:solidFill>
                    <a:srgbClr val="FF0000"/>
                  </a:solidFill>
                  <a:effectLst>
                    <a:outerShdw dist="50800" dir="5400000" algn="ctr" rotWithShape="0">
                      <a:srgbClr val="000000">
                        <a:alpha val="43137"/>
                      </a:srgbClr>
                    </a:outerShdw>
                  </a:effectLst>
                  <a:latin typeface="UVN Van Chuong Nang" panose="00000400000000000000" pitchFamily="2" charset="0"/>
                </a:rPr>
                <a:t>MÁI ẤM GIA ĐÌNH</a:t>
              </a:r>
              <a:endParaRPr lang="en-US" sz="4000" dirty="0">
                <a:ln w="231775">
                  <a:solidFill>
                    <a:srgbClr val="FF0000"/>
                  </a:solidFill>
                </a:ln>
                <a:solidFill>
                  <a:srgbClr val="FF0000"/>
                </a:solidFill>
                <a:effectLst>
                  <a:outerShdw dist="50800" dir="5400000" algn="ctr" rotWithShape="0">
                    <a:srgbClr val="000000">
                      <a:alpha val="43137"/>
                    </a:srgbClr>
                  </a:outerShdw>
                </a:effectLst>
                <a:latin typeface="UVN Van Chuong Nang" panose="00000400000000000000" pitchFamily="2" charset="0"/>
              </a:endParaRPr>
            </a:p>
          </p:txBody>
        </p:sp>
        <p:sp>
          <p:nvSpPr>
            <p:cNvPr id="10" name="TextBox 9">
              <a:extLst>
                <a:ext uri="{FF2B5EF4-FFF2-40B4-BE49-F238E27FC236}">
                  <a16:creationId xmlns:a16="http://schemas.microsoft.com/office/drawing/2014/main" id="{B3480E20-081B-4B40-A459-C07C3A00F815}"/>
                </a:ext>
              </a:extLst>
            </p:cNvPr>
            <p:cNvSpPr txBox="1"/>
            <p:nvPr/>
          </p:nvSpPr>
          <p:spPr>
            <a:xfrm>
              <a:off x="356416" y="1622584"/>
              <a:ext cx="10461427" cy="738838"/>
            </a:xfrm>
            <a:prstGeom prst="rect">
              <a:avLst/>
            </a:prstGeom>
            <a:noFill/>
          </p:spPr>
          <p:txBody>
            <a:bodyPr wrap="square" rtlCol="0">
              <a:spAutoFit/>
            </a:bodyPr>
            <a:lstStyle/>
            <a:p>
              <a:pPr algn="ctr"/>
              <a:r>
                <a:rPr lang="en-US" sz="4000" b="1">
                  <a:solidFill>
                    <a:srgbClr val="FFFF00"/>
                  </a:solidFill>
                  <a:latin typeface="UVN Van Chuong Nang" panose="00000400000000000000" pitchFamily="2" charset="0"/>
                </a:rPr>
                <a:t>MÁI ẤM GIA ĐÌNH</a:t>
              </a:r>
              <a:endParaRPr lang="en-US" sz="4000" b="1" dirty="0">
                <a:solidFill>
                  <a:srgbClr val="FFFF00"/>
                </a:solidFill>
                <a:latin typeface="UVN Van Chuong Nang" panose="00000400000000000000" pitchFamily="2" charset="0"/>
              </a:endParaRPr>
            </a:p>
          </p:txBody>
        </p:sp>
      </p:grpSp>
      <p:sp>
        <p:nvSpPr>
          <p:cNvPr id="11" name="TextBox 10">
            <a:extLst>
              <a:ext uri="{FF2B5EF4-FFF2-40B4-BE49-F238E27FC236}">
                <a16:creationId xmlns:a16="http://schemas.microsoft.com/office/drawing/2014/main" id="{111FA30C-D3EE-40A6-9F56-3C1AEB81CDCC}"/>
              </a:ext>
            </a:extLst>
          </p:cNvPr>
          <p:cNvSpPr txBox="1"/>
          <p:nvPr/>
        </p:nvSpPr>
        <p:spPr>
          <a:xfrm>
            <a:off x="3145340" y="1607897"/>
            <a:ext cx="590132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600" dirty="0" err="1">
                <a:ln w="0"/>
                <a:effectLst>
                  <a:outerShdw blurRad="38100" dist="19050" dir="2700000" algn="tl" rotWithShape="0">
                    <a:schemeClr val="dk1">
                      <a:alpha val="40000"/>
                    </a:schemeClr>
                  </a:outerShdw>
                </a:effectLst>
              </a:rPr>
              <a:t>Chủ</a:t>
            </a:r>
            <a:r>
              <a:rPr lang="en-US" sz="360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điểm</a:t>
            </a:r>
            <a:endParaRPr lang="en-US" sz="3600" dirty="0">
              <a:ln w="0"/>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1B8DA7F0-0974-4AE4-8987-AF0A855582A1}"/>
              </a:ext>
            </a:extLst>
          </p:cNvPr>
          <p:cNvSpPr txBox="1"/>
          <p:nvPr/>
        </p:nvSpPr>
        <p:spPr>
          <a:xfrm>
            <a:off x="3145340" y="851889"/>
            <a:ext cx="5901320" cy="646331"/>
          </a:xfrm>
          <a:prstGeom prst="rect">
            <a:avLst/>
          </a:prstGeom>
          <a:noFill/>
        </p:spPr>
        <p:txBody>
          <a:bodyPr wrap="square" rtlCol="0">
            <a:spAutoFit/>
          </a:bodyPr>
          <a:lstStyle/>
          <a:p>
            <a:pPr algn="ctr"/>
            <a:r>
              <a:rPr lang="en-US" sz="3600" b="1" dirty="0" err="1">
                <a:ln w="6600">
                  <a:solidFill>
                    <a:schemeClr val="accent2"/>
                  </a:solidFill>
                  <a:prstDash val="solid"/>
                </a:ln>
                <a:solidFill>
                  <a:srgbClr val="FFFFFF"/>
                </a:solidFill>
                <a:effectLst>
                  <a:outerShdw dist="38100" dir="2700000" algn="tl" rotWithShape="0">
                    <a:schemeClr val="accent2"/>
                  </a:outerShdw>
                </a:effectLst>
              </a:rPr>
              <a:t>Tiếng</a:t>
            </a:r>
            <a:r>
              <a:rPr lang="en-US" sz="3600" b="1" dirty="0">
                <a:ln w="6600">
                  <a:solidFill>
                    <a:schemeClr val="accent2"/>
                  </a:solidFill>
                  <a:prstDash val="solid"/>
                </a:ln>
                <a:solidFill>
                  <a:srgbClr val="FFFFFF"/>
                </a:solidFill>
                <a:effectLst>
                  <a:outerShdw dist="38100" dir="2700000" algn="tl" rotWithShape="0">
                    <a:schemeClr val="accent2"/>
                  </a:outerShdw>
                </a:effectLst>
              </a:rPr>
              <a:t> </a:t>
            </a:r>
            <a:r>
              <a:rPr lang="en-US" sz="3600" b="1" dirty="0" err="1">
                <a:ln w="6600">
                  <a:solidFill>
                    <a:schemeClr val="accent2"/>
                  </a:solidFill>
                  <a:prstDash val="solid"/>
                </a:ln>
                <a:solidFill>
                  <a:srgbClr val="FFFFFF"/>
                </a:solidFill>
                <a:effectLst>
                  <a:outerShdw dist="38100" dir="2700000" algn="tl" rotWithShape="0">
                    <a:schemeClr val="accent2"/>
                  </a:outerShdw>
                </a:effectLst>
              </a:rPr>
              <a:t>Việt</a:t>
            </a:r>
            <a:endParaRPr lang="en-US" sz="36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id="{AFA45903-B5A8-4CA4-9C51-69EAD7D6D1A6}"/>
              </a:ext>
            </a:extLst>
          </p:cNvPr>
          <p:cNvSpPr txBox="1"/>
          <p:nvPr/>
        </p:nvSpPr>
        <p:spPr>
          <a:xfrm>
            <a:off x="3145340" y="3429000"/>
            <a:ext cx="5901320" cy="1015663"/>
          </a:xfrm>
          <a:prstGeom prst="rect">
            <a:avLst/>
          </a:prstGeom>
          <a:noFill/>
        </p:spPr>
        <p:txBody>
          <a:bodyPr wrap="square" rtlCol="0">
            <a:spAutoFit/>
          </a:bodyPr>
          <a:lstStyle/>
          <a:p>
            <a:pPr algn="ctr"/>
            <a:r>
              <a:rPr lang="en-US" sz="6000" err="1">
                <a:ln w="0"/>
                <a:effectLst>
                  <a:outerShdw blurRad="38100" dist="19050" dir="2700000" algn="tl" rotWithShape="0">
                    <a:schemeClr val="dk1">
                      <a:alpha val="40000"/>
                    </a:schemeClr>
                  </a:outerShdw>
                </a:effectLst>
              </a:rPr>
              <a:t>Bài</a:t>
            </a:r>
            <a:r>
              <a:rPr lang="en-US" sz="6000">
                <a:ln w="0"/>
                <a:effectLst>
                  <a:outerShdw blurRad="38100" dist="19050" dir="2700000" algn="tl" rotWithShape="0">
                    <a:schemeClr val="dk1">
                      <a:alpha val="40000"/>
                    </a:schemeClr>
                  </a:outerShdw>
                </a:effectLst>
              </a:rPr>
              <a:t> 2- Tiết 1</a:t>
            </a:r>
            <a:endParaRPr lang="en-US" sz="6000" dirty="0">
              <a:ln w="0"/>
              <a:effectLst>
                <a:outerShdw blurRad="38100" dist="19050" dir="2700000" algn="tl" rotWithShape="0">
                  <a:schemeClr val="dk1">
                    <a:alpha val="40000"/>
                  </a:schemeClr>
                </a:outerShdw>
              </a:effectLst>
            </a:endParaRPr>
          </a:p>
        </p:txBody>
      </p:sp>
      <p:sp>
        <p:nvSpPr>
          <p:cNvPr id="15" name="TextBox 14">
            <a:extLst>
              <a:ext uri="{FF2B5EF4-FFF2-40B4-BE49-F238E27FC236}">
                <a16:creationId xmlns:a16="http://schemas.microsoft.com/office/drawing/2014/main" id="{18052140-7ECB-43B9-AEAE-77A7F68BDEB6}"/>
              </a:ext>
            </a:extLst>
          </p:cNvPr>
          <p:cNvSpPr txBox="1"/>
          <p:nvPr/>
        </p:nvSpPr>
        <p:spPr>
          <a:xfrm>
            <a:off x="1227361" y="4711271"/>
            <a:ext cx="9737278" cy="1200329"/>
          </a:xfrm>
          <a:prstGeom prst="rect">
            <a:avLst/>
          </a:prstGeom>
          <a:noFill/>
        </p:spPr>
        <p:txBody>
          <a:bodyPr wrap="square" rtlCol="0">
            <a:spAutoFit/>
          </a:bodyPr>
          <a:lstStyle/>
          <a:p>
            <a:pPr algn="ctr"/>
            <a:r>
              <a:rPr lang="en-US" sz="7200">
                <a:ln w="38100">
                  <a:solidFill>
                    <a:schemeClr val="accent6">
                      <a:lumMod val="50000"/>
                    </a:schemeClr>
                  </a:solidFill>
                </a:ln>
                <a:solidFill>
                  <a:schemeClr val="accent4"/>
                </a:solidFill>
                <a:latin typeface="iCiel Cadena" panose="02000503000000020004" pitchFamily="50" charset="0"/>
              </a:rPr>
              <a:t>VƯỜN DỪA CỦA NGOẠI</a:t>
            </a:r>
            <a:endParaRPr lang="en-US" sz="7200" dirty="0">
              <a:ln w="38100">
                <a:solidFill>
                  <a:schemeClr val="accent6">
                    <a:lumMod val="50000"/>
                  </a:schemeClr>
                </a:solidFill>
              </a:ln>
              <a:solidFill>
                <a:schemeClr val="accent4"/>
              </a:solidFill>
              <a:latin typeface="iCiel Cadena" panose="02000503000000020004" pitchFamily="50" charset="0"/>
            </a:endParaRPr>
          </a:p>
        </p:txBody>
      </p:sp>
    </p:spTree>
    <p:extLst>
      <p:ext uri="{BB962C8B-B14F-4D97-AF65-F5344CB8AC3E}">
        <p14:creationId xmlns:p14="http://schemas.microsoft.com/office/powerpoint/2010/main" val="32948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sp>
        <p:nvSpPr>
          <p:cNvPr id="7" name="TextBox 6">
            <a:extLst>
              <a:ext uri="{FF2B5EF4-FFF2-40B4-BE49-F238E27FC236}">
                <a16:creationId xmlns:a16="http://schemas.microsoft.com/office/drawing/2014/main" id="{1724433C-EE5F-49E0-80ED-57D895747399}"/>
              </a:ext>
            </a:extLst>
          </p:cNvPr>
          <p:cNvSpPr txBox="1"/>
          <p:nvPr/>
        </p:nvSpPr>
        <p:spPr>
          <a:xfrm>
            <a:off x="2047568" y="2151050"/>
            <a:ext cx="4795684" cy="2862322"/>
          </a:xfrm>
          <a:prstGeom prst="rect">
            <a:avLst/>
          </a:prstGeom>
          <a:noFill/>
        </p:spPr>
        <p:txBody>
          <a:bodyPr wrap="square" rtlCol="0">
            <a:spAutoFit/>
          </a:bodyPr>
          <a:lstStyle/>
          <a:p>
            <a:pPr algn="ctr"/>
            <a:r>
              <a:rPr lang="en-US" sz="6000" dirty="0">
                <a:latin typeface="iCiel Cadena" panose="02000503000000020004" pitchFamily="50" charset="0"/>
              </a:rPr>
              <a:t>CHÀO MỪNG ĐẾN </a:t>
            </a:r>
            <a:br>
              <a:rPr lang="en-US" sz="6000" dirty="0">
                <a:latin typeface="iCiel Cadena" panose="02000503000000020004" pitchFamily="50" charset="0"/>
              </a:rPr>
            </a:br>
            <a:r>
              <a:rPr lang="en-US" sz="6000" dirty="0">
                <a:solidFill>
                  <a:srgbClr val="FF0000"/>
                </a:solidFill>
                <a:effectLst>
                  <a:glow rad="228600">
                    <a:schemeClr val="accent4">
                      <a:satMod val="175000"/>
                      <a:alpha val="40000"/>
                    </a:schemeClr>
                  </a:glow>
                </a:effectLst>
                <a:latin typeface="iCiel Cadena" panose="02000503000000020004" pitchFamily="50" charset="0"/>
              </a:rPr>
              <a:t>LÀNG DỪA</a:t>
            </a:r>
          </a:p>
        </p:txBody>
      </p:sp>
      <p:sp>
        <p:nvSpPr>
          <p:cNvPr id="9" name="Speech Bubble: Rectangle with Corners Rounded 8">
            <a:extLst>
              <a:ext uri="{FF2B5EF4-FFF2-40B4-BE49-F238E27FC236}">
                <a16:creationId xmlns:a16="http://schemas.microsoft.com/office/drawing/2014/main" id="{6E8586BE-566B-4F8A-B1BD-B18432D384AC}"/>
              </a:ext>
            </a:extLst>
          </p:cNvPr>
          <p:cNvSpPr/>
          <p:nvPr/>
        </p:nvSpPr>
        <p:spPr>
          <a:xfrm>
            <a:off x="7285703" y="147484"/>
            <a:ext cx="4732466" cy="2286000"/>
          </a:xfrm>
          <a:prstGeom prst="wedgeRoundRectCallout">
            <a:avLst>
              <a:gd name="adj1" fmla="val -7682"/>
              <a:gd name="adj2" fmla="val 7830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i="1" dirty="0" err="1">
                <a:solidFill>
                  <a:schemeClr val="accent6">
                    <a:lumMod val="50000"/>
                  </a:schemeClr>
                </a:solidFill>
              </a:rPr>
              <a:t>Chào</a:t>
            </a:r>
            <a:r>
              <a:rPr lang="en-US" sz="2800" i="1" dirty="0">
                <a:solidFill>
                  <a:schemeClr val="accent6">
                    <a:lumMod val="50000"/>
                  </a:schemeClr>
                </a:solidFill>
              </a:rPr>
              <a:t> </a:t>
            </a:r>
            <a:r>
              <a:rPr lang="en-US" sz="2800" i="1" dirty="0" err="1">
                <a:solidFill>
                  <a:schemeClr val="accent6">
                    <a:lumMod val="50000"/>
                  </a:schemeClr>
                </a:solidFill>
              </a:rPr>
              <a:t>mừng</a:t>
            </a:r>
            <a:r>
              <a:rPr lang="en-US" sz="2800" i="1" dirty="0">
                <a:solidFill>
                  <a:schemeClr val="accent6">
                    <a:lumMod val="50000"/>
                  </a:schemeClr>
                </a:solidFill>
              </a:rPr>
              <a:t> các </a:t>
            </a:r>
            <a:r>
              <a:rPr lang="en-US" sz="2800" i="1" dirty="0" err="1">
                <a:solidFill>
                  <a:schemeClr val="accent6">
                    <a:lumMod val="50000"/>
                  </a:schemeClr>
                </a:solidFill>
              </a:rPr>
              <a:t>bạn</a:t>
            </a:r>
            <a:r>
              <a:rPr lang="en-US" sz="2800" i="1" dirty="0">
                <a:solidFill>
                  <a:schemeClr val="accent6">
                    <a:lumMod val="50000"/>
                  </a:schemeClr>
                </a:solidFill>
              </a:rPr>
              <a:t> đến với </a:t>
            </a:r>
            <a:r>
              <a:rPr lang="en-US" sz="2800" i="1" dirty="0" err="1">
                <a:solidFill>
                  <a:schemeClr val="accent6">
                    <a:lumMod val="50000"/>
                  </a:schemeClr>
                </a:solidFill>
              </a:rPr>
              <a:t>Làng</a:t>
            </a:r>
            <a:r>
              <a:rPr lang="en-US" sz="2800" i="1" dirty="0">
                <a:solidFill>
                  <a:schemeClr val="accent6">
                    <a:lumMod val="50000"/>
                  </a:schemeClr>
                </a:solidFill>
              </a:rPr>
              <a:t> </a:t>
            </a:r>
            <a:r>
              <a:rPr lang="en-US" sz="2800" i="1" dirty="0" err="1">
                <a:solidFill>
                  <a:schemeClr val="accent6">
                    <a:lumMod val="50000"/>
                  </a:schemeClr>
                </a:solidFill>
              </a:rPr>
              <a:t>dừa</a:t>
            </a:r>
            <a:r>
              <a:rPr lang="en-US" sz="2800" i="1" dirty="0">
                <a:solidFill>
                  <a:schemeClr val="accent6">
                    <a:lumMod val="50000"/>
                  </a:schemeClr>
                </a:solidFill>
              </a:rPr>
              <a:t>! Chúng ta </a:t>
            </a:r>
            <a:r>
              <a:rPr lang="en-US" sz="2800" i="1" dirty="0" err="1">
                <a:solidFill>
                  <a:schemeClr val="accent6">
                    <a:lumMod val="50000"/>
                  </a:schemeClr>
                </a:solidFill>
              </a:rPr>
              <a:t>cùng</a:t>
            </a:r>
            <a:r>
              <a:rPr lang="en-US" sz="2800" i="1" dirty="0">
                <a:solidFill>
                  <a:schemeClr val="accent6">
                    <a:lumMod val="50000"/>
                  </a:schemeClr>
                </a:solidFill>
              </a:rPr>
              <a:t> </a:t>
            </a:r>
            <a:r>
              <a:rPr lang="en-US" sz="2800" i="1" dirty="0" err="1">
                <a:solidFill>
                  <a:schemeClr val="accent6">
                    <a:lumMod val="50000"/>
                  </a:schemeClr>
                </a:solidFill>
              </a:rPr>
              <a:t>tìm</a:t>
            </a:r>
            <a:r>
              <a:rPr lang="en-US" sz="2800" i="1" dirty="0">
                <a:solidFill>
                  <a:schemeClr val="accent6">
                    <a:lumMod val="50000"/>
                  </a:schemeClr>
                </a:solidFill>
              </a:rPr>
              <a:t> </a:t>
            </a:r>
            <a:r>
              <a:rPr lang="en-US" sz="2800" i="1" dirty="0" err="1">
                <a:solidFill>
                  <a:schemeClr val="accent6">
                    <a:lumMod val="50000"/>
                  </a:schemeClr>
                </a:solidFill>
              </a:rPr>
              <a:t>hiểu</a:t>
            </a:r>
            <a:r>
              <a:rPr lang="en-US" sz="2800" i="1" dirty="0">
                <a:solidFill>
                  <a:schemeClr val="accent6">
                    <a:lumMod val="50000"/>
                  </a:schemeClr>
                </a:solidFill>
              </a:rPr>
              <a:t> </a:t>
            </a:r>
            <a:r>
              <a:rPr lang="en-US" sz="2800" i="1" dirty="0" err="1">
                <a:solidFill>
                  <a:schemeClr val="accent6">
                    <a:lumMod val="50000"/>
                  </a:schemeClr>
                </a:solidFill>
              </a:rPr>
              <a:t>về</a:t>
            </a:r>
            <a:r>
              <a:rPr lang="en-US" sz="2800" i="1" dirty="0">
                <a:solidFill>
                  <a:schemeClr val="accent6">
                    <a:lumMod val="50000"/>
                  </a:schemeClr>
                </a:solidFill>
              </a:rPr>
              <a:t>  </a:t>
            </a:r>
            <a:r>
              <a:rPr lang="en-US" sz="2800" i="1" dirty="0" err="1">
                <a:solidFill>
                  <a:schemeClr val="accent6">
                    <a:lumMod val="50000"/>
                  </a:schemeClr>
                </a:solidFill>
              </a:rPr>
              <a:t>cây</a:t>
            </a:r>
            <a:r>
              <a:rPr lang="en-US" sz="2800" i="1" dirty="0">
                <a:solidFill>
                  <a:schemeClr val="accent6">
                    <a:lumMod val="50000"/>
                  </a:schemeClr>
                </a:solidFill>
              </a:rPr>
              <a:t> </a:t>
            </a:r>
            <a:r>
              <a:rPr lang="en-US" sz="2800" i="1" dirty="0" err="1">
                <a:solidFill>
                  <a:schemeClr val="accent6">
                    <a:lumMod val="50000"/>
                  </a:schemeClr>
                </a:solidFill>
              </a:rPr>
              <a:t>dừa</a:t>
            </a:r>
            <a:r>
              <a:rPr lang="en-US" sz="2800" i="1" dirty="0">
                <a:solidFill>
                  <a:schemeClr val="accent6">
                    <a:lumMod val="50000"/>
                  </a:schemeClr>
                </a:solidFill>
              </a:rPr>
              <a:t> </a:t>
            </a:r>
            <a:r>
              <a:rPr lang="en-US" sz="2800" i="1" dirty="0" err="1">
                <a:solidFill>
                  <a:schemeClr val="accent6">
                    <a:lumMod val="50000"/>
                  </a:schemeClr>
                </a:solidFill>
              </a:rPr>
              <a:t>bằng</a:t>
            </a:r>
            <a:r>
              <a:rPr lang="en-US" sz="2800" i="1" dirty="0">
                <a:solidFill>
                  <a:schemeClr val="accent6">
                    <a:lumMod val="50000"/>
                  </a:schemeClr>
                </a:solidFill>
              </a:rPr>
              <a:t> </a:t>
            </a:r>
            <a:r>
              <a:rPr lang="en-US" sz="2800" i="1" dirty="0" err="1">
                <a:solidFill>
                  <a:schemeClr val="accent6">
                    <a:lumMod val="50000"/>
                  </a:schemeClr>
                </a:solidFill>
              </a:rPr>
              <a:t>cách</a:t>
            </a:r>
            <a:r>
              <a:rPr lang="en-US" sz="2800" i="1" dirty="0">
                <a:solidFill>
                  <a:schemeClr val="accent6">
                    <a:lumMod val="50000"/>
                  </a:schemeClr>
                </a:solidFill>
              </a:rPr>
              <a:t> </a:t>
            </a:r>
            <a:r>
              <a:rPr lang="en-US" sz="2800" i="1" dirty="0" err="1">
                <a:solidFill>
                  <a:schemeClr val="accent6">
                    <a:lumMod val="50000"/>
                  </a:schemeClr>
                </a:solidFill>
              </a:rPr>
              <a:t>tham</a:t>
            </a:r>
            <a:r>
              <a:rPr lang="en-US" sz="2800" i="1" dirty="0">
                <a:solidFill>
                  <a:schemeClr val="accent6">
                    <a:lumMod val="50000"/>
                  </a:schemeClr>
                </a:solidFill>
              </a:rPr>
              <a:t> </a:t>
            </a:r>
            <a:r>
              <a:rPr lang="en-US" sz="2800" i="1" dirty="0" err="1">
                <a:solidFill>
                  <a:schemeClr val="accent6">
                    <a:lumMod val="50000"/>
                  </a:schemeClr>
                </a:solidFill>
              </a:rPr>
              <a:t>gia</a:t>
            </a:r>
            <a:r>
              <a:rPr lang="en-US" sz="2800" i="1" dirty="0">
                <a:solidFill>
                  <a:schemeClr val="accent6">
                    <a:lumMod val="50000"/>
                  </a:schemeClr>
                </a:solidFill>
              </a:rPr>
              <a:t> các </a:t>
            </a:r>
            <a:r>
              <a:rPr lang="en-US" sz="2800" i="1" dirty="0" err="1">
                <a:solidFill>
                  <a:schemeClr val="accent6">
                    <a:lumMod val="50000"/>
                  </a:schemeClr>
                </a:solidFill>
              </a:rPr>
              <a:t>thử</a:t>
            </a:r>
            <a:r>
              <a:rPr lang="en-US" sz="2800" i="1" dirty="0">
                <a:solidFill>
                  <a:schemeClr val="accent6">
                    <a:lumMod val="50000"/>
                  </a:schemeClr>
                </a:solidFill>
              </a:rPr>
              <a:t> </a:t>
            </a:r>
            <a:r>
              <a:rPr lang="en-US" sz="2800" i="1" dirty="0" err="1">
                <a:solidFill>
                  <a:schemeClr val="accent6">
                    <a:lumMod val="50000"/>
                  </a:schemeClr>
                </a:solidFill>
              </a:rPr>
              <a:t>thách</a:t>
            </a:r>
            <a:r>
              <a:rPr lang="en-US" sz="2800" i="1" dirty="0">
                <a:solidFill>
                  <a:schemeClr val="accent6">
                    <a:lumMod val="50000"/>
                  </a:schemeClr>
                </a:solidFill>
              </a:rPr>
              <a:t> </a:t>
            </a:r>
            <a:r>
              <a:rPr lang="en-US" sz="2800" i="1" dirty="0" err="1">
                <a:solidFill>
                  <a:schemeClr val="accent6">
                    <a:lumMod val="50000"/>
                  </a:schemeClr>
                </a:solidFill>
              </a:rPr>
              <a:t>dưới</a:t>
            </a:r>
            <a:r>
              <a:rPr lang="en-US" sz="2800" i="1" dirty="0">
                <a:solidFill>
                  <a:schemeClr val="accent6">
                    <a:lumMod val="50000"/>
                  </a:schemeClr>
                </a:solidFill>
              </a:rPr>
              <a:t> đây </a:t>
            </a:r>
            <a:r>
              <a:rPr lang="en-US" sz="2800" i="1" dirty="0" err="1">
                <a:solidFill>
                  <a:schemeClr val="accent6">
                    <a:lumMod val="50000"/>
                  </a:schemeClr>
                </a:solidFill>
              </a:rPr>
              <a:t>nhé</a:t>
            </a:r>
            <a:r>
              <a:rPr lang="en-US" sz="2800" i="1" dirty="0">
                <a:solidFill>
                  <a:schemeClr val="accent6">
                    <a:lumMod val="50000"/>
                  </a:schemeClr>
                </a:solidFill>
              </a:rPr>
              <a:t>!</a:t>
            </a:r>
          </a:p>
        </p:txBody>
      </p:sp>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4"/>
          <a:stretch>
            <a:fillRect/>
          </a:stretch>
        </p:blipFill>
        <p:spPr>
          <a:xfrm>
            <a:off x="8598254" y="2433484"/>
            <a:ext cx="3092356" cy="4492401"/>
          </a:xfrm>
          <a:prstGeom prst="rect">
            <a:avLst/>
          </a:prstGeom>
        </p:spPr>
      </p:pic>
    </p:spTree>
    <p:extLst>
      <p:ext uri="{BB962C8B-B14F-4D97-AF65-F5344CB8AC3E}">
        <p14:creationId xmlns:p14="http://schemas.microsoft.com/office/powerpoint/2010/main" val="3125895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DA354A3-26E5-4A7D-BC8E-557BD887CF46}"/>
              </a:ext>
            </a:extLst>
          </p:cNvPr>
          <p:cNvSpPr/>
          <p:nvPr/>
        </p:nvSpPr>
        <p:spPr>
          <a:xfrm>
            <a:off x="-1433138" y="-717321"/>
            <a:ext cx="14843802" cy="8407836"/>
          </a:xfrm>
          <a:custGeom>
            <a:avLst/>
            <a:gdLst>
              <a:gd name="connsiteX0" fmla="*/ 14234738 w 14843802"/>
              <a:gd name="connsiteY0" fmla="*/ 198337 h 8407836"/>
              <a:gd name="connsiteX1" fmla="*/ 12554219 w 14843802"/>
              <a:gd name="connsiteY1" fmla="*/ 964456 h 8407836"/>
              <a:gd name="connsiteX2" fmla="*/ 11466824 w 14843802"/>
              <a:gd name="connsiteY2" fmla="*/ 1557580 h 8407836"/>
              <a:gd name="connsiteX3" fmla="*/ 9909873 w 14843802"/>
              <a:gd name="connsiteY3" fmla="*/ 1631721 h 8407836"/>
              <a:gd name="connsiteX4" fmla="*/ 8303495 w 14843802"/>
              <a:gd name="connsiteY4" fmla="*/ 2348413 h 8407836"/>
              <a:gd name="connsiteX5" fmla="*/ 7166673 w 14843802"/>
              <a:gd name="connsiteY5" fmla="*/ 3682943 h 8407836"/>
              <a:gd name="connsiteX6" fmla="*/ 6474695 w 14843802"/>
              <a:gd name="connsiteY6" fmla="*/ 4869191 h 8407836"/>
              <a:gd name="connsiteX7" fmla="*/ 6029852 w 14843802"/>
              <a:gd name="connsiteY7" fmla="*/ 6055440 h 8407836"/>
              <a:gd name="connsiteX8" fmla="*/ 6029852 w 14843802"/>
              <a:gd name="connsiteY8" fmla="*/ 7093407 h 8407836"/>
              <a:gd name="connsiteX9" fmla="*/ 6079279 w 14843802"/>
              <a:gd name="connsiteY9" fmla="*/ 7562964 h 8407836"/>
              <a:gd name="connsiteX10" fmla="*/ 5807430 w 14843802"/>
              <a:gd name="connsiteY10" fmla="*/ 7908953 h 8407836"/>
              <a:gd name="connsiteX11" fmla="*/ 4893030 w 14843802"/>
              <a:gd name="connsiteY11" fmla="*/ 7958380 h 8407836"/>
              <a:gd name="connsiteX12" fmla="*/ 815300 w 14843802"/>
              <a:gd name="connsiteY12" fmla="*/ 7983094 h 8407836"/>
              <a:gd name="connsiteX13" fmla="*/ 642306 w 14843802"/>
              <a:gd name="connsiteY13" fmla="*/ 2175418 h 8407836"/>
              <a:gd name="connsiteX14" fmla="*/ 1136576 w 14843802"/>
              <a:gd name="connsiteY14" fmla="*/ 173624 h 8407836"/>
              <a:gd name="connsiteX15" fmla="*/ 14234738 w 14843802"/>
              <a:gd name="connsiteY15" fmla="*/ 198337 h 840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43802" h="8407836">
                <a:moveTo>
                  <a:pt x="14234738" y="198337"/>
                </a:moveTo>
                <a:cubicBezTo>
                  <a:pt x="16137679" y="330142"/>
                  <a:pt x="13015538" y="737916"/>
                  <a:pt x="12554219" y="964456"/>
                </a:cubicBezTo>
                <a:cubicBezTo>
                  <a:pt x="12092900" y="1190996"/>
                  <a:pt x="11907548" y="1446369"/>
                  <a:pt x="11466824" y="1557580"/>
                </a:cubicBezTo>
                <a:cubicBezTo>
                  <a:pt x="11026100" y="1668791"/>
                  <a:pt x="10437094" y="1499916"/>
                  <a:pt x="9909873" y="1631721"/>
                </a:cubicBezTo>
                <a:cubicBezTo>
                  <a:pt x="9382651" y="1763527"/>
                  <a:pt x="8760695" y="2006543"/>
                  <a:pt x="8303495" y="2348413"/>
                </a:cubicBezTo>
                <a:cubicBezTo>
                  <a:pt x="7846295" y="2690283"/>
                  <a:pt x="7471473" y="3262813"/>
                  <a:pt x="7166673" y="3682943"/>
                </a:cubicBezTo>
                <a:cubicBezTo>
                  <a:pt x="6861873" y="4103073"/>
                  <a:pt x="6664165" y="4473775"/>
                  <a:pt x="6474695" y="4869191"/>
                </a:cubicBezTo>
                <a:cubicBezTo>
                  <a:pt x="6285225" y="5264607"/>
                  <a:pt x="6103992" y="5684737"/>
                  <a:pt x="6029852" y="6055440"/>
                </a:cubicBezTo>
                <a:cubicBezTo>
                  <a:pt x="5955711" y="6426143"/>
                  <a:pt x="6021614" y="6842153"/>
                  <a:pt x="6029852" y="7093407"/>
                </a:cubicBezTo>
                <a:cubicBezTo>
                  <a:pt x="6038090" y="7344661"/>
                  <a:pt x="6116349" y="7427040"/>
                  <a:pt x="6079279" y="7562964"/>
                </a:cubicBezTo>
                <a:cubicBezTo>
                  <a:pt x="6042209" y="7698888"/>
                  <a:pt x="6005138" y="7843050"/>
                  <a:pt x="5807430" y="7908953"/>
                </a:cubicBezTo>
                <a:cubicBezTo>
                  <a:pt x="5609722" y="7974856"/>
                  <a:pt x="4893030" y="7958380"/>
                  <a:pt x="4893030" y="7958380"/>
                </a:cubicBezTo>
                <a:cubicBezTo>
                  <a:pt x="4061008" y="7970737"/>
                  <a:pt x="1523754" y="8946921"/>
                  <a:pt x="815300" y="7983094"/>
                </a:cubicBezTo>
                <a:cubicBezTo>
                  <a:pt x="106846" y="7019267"/>
                  <a:pt x="588760" y="3476996"/>
                  <a:pt x="642306" y="2175418"/>
                </a:cubicBezTo>
                <a:cubicBezTo>
                  <a:pt x="695852" y="873840"/>
                  <a:pt x="-1124710" y="507256"/>
                  <a:pt x="1136576" y="173624"/>
                </a:cubicBezTo>
                <a:cubicBezTo>
                  <a:pt x="3397862" y="-160008"/>
                  <a:pt x="12331797" y="66532"/>
                  <a:pt x="14234738" y="198337"/>
                </a:cubicBezTo>
                <a:close/>
              </a:path>
            </a:pathLst>
          </a:custGeom>
          <a:solidFill>
            <a:schemeClr val="lt1">
              <a:alpha val="7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272C4F51-4431-494B-B847-003C6AFFD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237" y="-1769528"/>
            <a:ext cx="9165929" cy="9035496"/>
          </a:xfrm>
          <a:prstGeom prst="rect">
            <a:avLst/>
          </a:prstGeom>
        </p:spPr>
      </p:pic>
      <p:sp>
        <p:nvSpPr>
          <p:cNvPr id="12" name="Speech Bubble: Rectangle with Corners Rounded 11">
            <a:extLst>
              <a:ext uri="{FF2B5EF4-FFF2-40B4-BE49-F238E27FC236}">
                <a16:creationId xmlns:a16="http://schemas.microsoft.com/office/drawing/2014/main" id="{E121EC0B-7AD6-4579-9044-049AC85E3714}"/>
              </a:ext>
            </a:extLst>
          </p:cNvPr>
          <p:cNvSpPr/>
          <p:nvPr/>
        </p:nvSpPr>
        <p:spPr>
          <a:xfrm>
            <a:off x="8117424" y="3429001"/>
            <a:ext cx="3845976" cy="2851632"/>
          </a:xfrm>
          <a:prstGeom prst="wedgeRoundRectCallout">
            <a:avLst>
              <a:gd name="adj1" fmla="val -44419"/>
              <a:gd name="adj2" fmla="val -28705"/>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solidFill>
                  <a:schemeClr val="accent6">
                    <a:lumMod val="50000"/>
                  </a:schemeClr>
                </a:solidFill>
              </a:rPr>
              <a:t>Để có </a:t>
            </a:r>
            <a:r>
              <a:rPr lang="en-US" sz="3600" dirty="0" err="1">
                <a:solidFill>
                  <a:schemeClr val="accent6">
                    <a:lumMod val="50000"/>
                  </a:schemeClr>
                </a:solidFill>
              </a:rPr>
              <a:t>được</a:t>
            </a:r>
            <a:r>
              <a:rPr lang="en-US" sz="3600" dirty="0">
                <a:solidFill>
                  <a:schemeClr val="accent6">
                    <a:lumMod val="50000"/>
                  </a:schemeClr>
                </a:solidFill>
              </a:rPr>
              <a:t> </a:t>
            </a:r>
            <a:r>
              <a:rPr lang="en-US" sz="3600" dirty="0" err="1">
                <a:solidFill>
                  <a:schemeClr val="accent6">
                    <a:lumMod val="50000"/>
                  </a:schemeClr>
                </a:solidFill>
              </a:rPr>
              <a:t>quả</a:t>
            </a:r>
            <a:r>
              <a:rPr lang="en-US" sz="3600" dirty="0">
                <a:solidFill>
                  <a:schemeClr val="accent6">
                    <a:lumMod val="50000"/>
                  </a:schemeClr>
                </a:solidFill>
              </a:rPr>
              <a:t> </a:t>
            </a:r>
            <a:r>
              <a:rPr lang="en-US" sz="3600" dirty="0" err="1">
                <a:solidFill>
                  <a:schemeClr val="accent6">
                    <a:lumMod val="50000"/>
                  </a:schemeClr>
                </a:solidFill>
              </a:rPr>
              <a:t>dừa</a:t>
            </a:r>
            <a:r>
              <a:rPr lang="en-US" sz="3600" dirty="0">
                <a:solidFill>
                  <a:schemeClr val="accent6">
                    <a:lumMod val="50000"/>
                  </a:schemeClr>
                </a:solidFill>
              </a:rPr>
              <a:t>, các </a:t>
            </a:r>
            <a:r>
              <a:rPr lang="en-US" sz="3600" dirty="0" err="1">
                <a:solidFill>
                  <a:schemeClr val="accent6">
                    <a:lumMod val="50000"/>
                  </a:schemeClr>
                </a:solidFill>
              </a:rPr>
              <a:t>bạn</a:t>
            </a:r>
            <a:r>
              <a:rPr lang="en-US" sz="3600" dirty="0">
                <a:solidFill>
                  <a:schemeClr val="accent6">
                    <a:lumMod val="50000"/>
                  </a:schemeClr>
                </a:solidFill>
              </a:rPr>
              <a:t> </a:t>
            </a:r>
            <a:r>
              <a:rPr lang="en-US" sz="3600" dirty="0" err="1">
                <a:solidFill>
                  <a:schemeClr val="accent6">
                    <a:lumMod val="50000"/>
                  </a:schemeClr>
                </a:solidFill>
              </a:rPr>
              <a:t>cần</a:t>
            </a:r>
            <a:r>
              <a:rPr lang="en-US" sz="3600" dirty="0">
                <a:solidFill>
                  <a:schemeClr val="accent6">
                    <a:lumMod val="50000"/>
                  </a:schemeClr>
                </a:solidFill>
              </a:rPr>
              <a:t>: </a:t>
            </a:r>
            <a:r>
              <a:rPr lang="en-US" sz="3600" dirty="0" err="1">
                <a:solidFill>
                  <a:schemeClr val="accent6">
                    <a:lumMod val="50000"/>
                  </a:schemeClr>
                </a:solidFill>
              </a:rPr>
              <a:t>chọn</a:t>
            </a:r>
            <a:r>
              <a:rPr lang="en-US" sz="3600" dirty="0">
                <a:solidFill>
                  <a:schemeClr val="accent6">
                    <a:lumMod val="50000"/>
                  </a:schemeClr>
                </a:solidFill>
              </a:rPr>
              <a:t> </a:t>
            </a:r>
            <a:r>
              <a:rPr lang="en-US" sz="3600" dirty="0" err="1">
                <a:solidFill>
                  <a:schemeClr val="accent6">
                    <a:lumMod val="50000"/>
                  </a:schemeClr>
                </a:solidFill>
              </a:rPr>
              <a:t>giống</a:t>
            </a:r>
            <a:r>
              <a:rPr lang="en-US" sz="3600" dirty="0">
                <a:solidFill>
                  <a:schemeClr val="accent6">
                    <a:lumMod val="50000"/>
                  </a:schemeClr>
                </a:solidFill>
              </a:rPr>
              <a:t>, </a:t>
            </a:r>
            <a:r>
              <a:rPr lang="en-US" sz="3600" dirty="0" err="1">
                <a:solidFill>
                  <a:schemeClr val="accent6">
                    <a:lumMod val="50000"/>
                  </a:schemeClr>
                </a:solidFill>
              </a:rPr>
              <a:t>trồng</a:t>
            </a:r>
            <a:r>
              <a:rPr lang="en-US" sz="3600" dirty="0">
                <a:solidFill>
                  <a:schemeClr val="accent6">
                    <a:lumMod val="50000"/>
                  </a:schemeClr>
                </a:solidFill>
              </a:rPr>
              <a:t> và </a:t>
            </a:r>
            <a:r>
              <a:rPr lang="en-US" sz="3600" dirty="0" err="1">
                <a:solidFill>
                  <a:schemeClr val="accent6">
                    <a:lumMod val="50000"/>
                  </a:schemeClr>
                </a:solidFill>
              </a:rPr>
              <a:t>chăm</a:t>
            </a:r>
            <a:r>
              <a:rPr lang="en-US" sz="3600" dirty="0">
                <a:solidFill>
                  <a:schemeClr val="accent6">
                    <a:lumMod val="50000"/>
                  </a:schemeClr>
                </a:solidFill>
              </a:rPr>
              <a:t> </a:t>
            </a:r>
            <a:r>
              <a:rPr lang="en-US" sz="3600" dirty="0" err="1">
                <a:solidFill>
                  <a:schemeClr val="accent6">
                    <a:lumMod val="50000"/>
                  </a:schemeClr>
                </a:solidFill>
              </a:rPr>
              <a:t>sóc</a:t>
            </a:r>
            <a:r>
              <a:rPr lang="en-US" sz="3600" dirty="0">
                <a:solidFill>
                  <a:schemeClr val="accent6">
                    <a:lumMod val="50000"/>
                  </a:schemeClr>
                </a:solidFill>
              </a:rPr>
              <a:t> </a:t>
            </a:r>
            <a:r>
              <a:rPr lang="en-US" sz="3600" dirty="0" err="1">
                <a:solidFill>
                  <a:schemeClr val="accent6">
                    <a:lumMod val="50000"/>
                  </a:schemeClr>
                </a:solidFill>
              </a:rPr>
              <a:t>cây</a:t>
            </a:r>
            <a:r>
              <a:rPr lang="en-US" sz="3600" dirty="0">
                <a:solidFill>
                  <a:schemeClr val="accent6">
                    <a:lumMod val="50000"/>
                  </a:schemeClr>
                </a:solidFill>
              </a:rPr>
              <a:t>…</a:t>
            </a:r>
          </a:p>
        </p:txBody>
      </p:sp>
      <p:pic>
        <p:nvPicPr>
          <p:cNvPr id="11" name="Picture 10">
            <a:extLst>
              <a:ext uri="{FF2B5EF4-FFF2-40B4-BE49-F238E27FC236}">
                <a16:creationId xmlns:a16="http://schemas.microsoft.com/office/drawing/2014/main" id="{E4FA16DB-A724-424C-B982-A5363F23AB70}"/>
              </a:ext>
            </a:extLst>
          </p:cNvPr>
          <p:cNvPicPr>
            <a:picLocks noChangeAspect="1"/>
          </p:cNvPicPr>
          <p:nvPr/>
        </p:nvPicPr>
        <p:blipFill>
          <a:blip r:embed="rId3"/>
          <a:stretch>
            <a:fillRect/>
          </a:stretch>
        </p:blipFill>
        <p:spPr>
          <a:xfrm>
            <a:off x="5510868" y="2748220"/>
            <a:ext cx="2828978" cy="4109780"/>
          </a:xfrm>
          <a:prstGeom prst="rect">
            <a:avLst/>
          </a:prstGeom>
        </p:spPr>
      </p:pic>
      <p:pic>
        <p:nvPicPr>
          <p:cNvPr id="3" name="Picture 2">
            <a:extLst>
              <a:ext uri="{FF2B5EF4-FFF2-40B4-BE49-F238E27FC236}">
                <a16:creationId xmlns:a16="http://schemas.microsoft.com/office/drawing/2014/main" id="{5A9E2113-887A-4DEB-AF7F-0DFA27FEB4BE}"/>
              </a:ext>
            </a:extLst>
          </p:cNvPr>
          <p:cNvPicPr>
            <a:picLocks noChangeAspect="1"/>
          </p:cNvPicPr>
          <p:nvPr/>
        </p:nvPicPr>
        <p:blipFill>
          <a:blip r:embed="rId4"/>
          <a:stretch>
            <a:fillRect/>
          </a:stretch>
        </p:blipFill>
        <p:spPr>
          <a:xfrm>
            <a:off x="-158855" y="690458"/>
            <a:ext cx="5078408" cy="6376969"/>
          </a:xfrm>
          <a:prstGeom prst="rect">
            <a:avLst/>
          </a:prstGeom>
        </p:spPr>
      </p:pic>
    </p:spTree>
    <p:extLst>
      <p:ext uri="{BB962C8B-B14F-4D97-AF65-F5344CB8AC3E}">
        <p14:creationId xmlns:p14="http://schemas.microsoft.com/office/powerpoint/2010/main" val="8475784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66B4AB-9C67-4CB3-9E93-02D180B5A1EF}"/>
              </a:ext>
            </a:extLst>
          </p:cNvPr>
          <p:cNvPicPr>
            <a:picLocks noChangeAspect="1"/>
          </p:cNvPicPr>
          <p:nvPr/>
        </p:nvPicPr>
        <p:blipFill>
          <a:blip r:embed="rId2"/>
          <a:stretch>
            <a:fillRect/>
          </a:stretch>
        </p:blipFill>
        <p:spPr>
          <a:xfrm>
            <a:off x="464207" y="-13478"/>
            <a:ext cx="4334632" cy="3554276"/>
          </a:xfrm>
          <a:prstGeom prst="rect">
            <a:avLst/>
          </a:prstGeom>
        </p:spPr>
      </p:pic>
      <p:pic>
        <p:nvPicPr>
          <p:cNvPr id="15" name="Picture 14">
            <a:extLst>
              <a:ext uri="{FF2B5EF4-FFF2-40B4-BE49-F238E27FC236}">
                <a16:creationId xmlns:a16="http://schemas.microsoft.com/office/drawing/2014/main" id="{07E19C61-3199-44C1-9FF2-D0324FD25107}"/>
              </a:ext>
            </a:extLst>
          </p:cNvPr>
          <p:cNvPicPr>
            <a:picLocks noChangeAspect="1"/>
          </p:cNvPicPr>
          <p:nvPr/>
        </p:nvPicPr>
        <p:blipFill>
          <a:blip r:embed="rId3"/>
          <a:stretch>
            <a:fillRect/>
          </a:stretch>
        </p:blipFill>
        <p:spPr>
          <a:xfrm>
            <a:off x="3818030" y="1617452"/>
            <a:ext cx="4389500" cy="3560373"/>
          </a:xfrm>
          <a:prstGeom prst="rect">
            <a:avLst/>
          </a:prstGeom>
        </p:spPr>
      </p:pic>
      <p:pic>
        <p:nvPicPr>
          <p:cNvPr id="16" name="Picture 15">
            <a:extLst>
              <a:ext uri="{FF2B5EF4-FFF2-40B4-BE49-F238E27FC236}">
                <a16:creationId xmlns:a16="http://schemas.microsoft.com/office/drawing/2014/main" id="{65375619-D1FC-4792-B662-7B135B5668AA}"/>
              </a:ext>
            </a:extLst>
          </p:cNvPr>
          <p:cNvPicPr>
            <a:picLocks noChangeAspect="1"/>
          </p:cNvPicPr>
          <p:nvPr/>
        </p:nvPicPr>
        <p:blipFill>
          <a:blip r:embed="rId4"/>
          <a:stretch>
            <a:fillRect/>
          </a:stretch>
        </p:blipFill>
        <p:spPr>
          <a:xfrm>
            <a:off x="7226720" y="3400687"/>
            <a:ext cx="4316342" cy="3554276"/>
          </a:xfrm>
          <a:prstGeom prst="rect">
            <a:avLst/>
          </a:prstGeom>
        </p:spPr>
      </p:pic>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ppt_x</p:attrName>
                                        </p:attrNameLst>
                                      </p:cBhvr>
                                      <p:tavLst>
                                        <p:tav tm="0">
                                          <p:val>
                                            <p:strVal val="#ppt_x-#ppt_w*1.125000"/>
                                          </p:val>
                                        </p:tav>
                                        <p:tav tm="100000">
                                          <p:val>
                                            <p:strVal val="#ppt_x"/>
                                          </p:val>
                                        </p:tav>
                                      </p:tavLst>
                                    </p:anim>
                                    <p:animEffect transition="in" filter="wipe(right)">
                                      <p:cBhvr>
                                        <p:cTn id="13" dur="500"/>
                                        <p:tgtEl>
                                          <p:spTgt spid="15"/>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ppt_x</p:attrName>
                                        </p:attrNameLst>
                                      </p:cBhvr>
                                      <p:tavLst>
                                        <p:tav tm="0">
                                          <p:val>
                                            <p:strVal val="#ppt_x-#ppt_w*1.125000"/>
                                          </p:val>
                                        </p:tav>
                                        <p:tav tm="100000">
                                          <p:val>
                                            <p:strVal val="#ppt_x"/>
                                          </p:val>
                                        </p:tav>
                                      </p:tavLst>
                                    </p:anim>
                                    <p:animEffect transition="in" filter="wipe(righ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551</TotalTime>
  <Words>1316</Words>
  <PresentationFormat>Widescreen</PresentationFormat>
  <Paragraphs>94</Paragraphs>
  <Slides>32</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Calibri Light</vt:lpstr>
      <vt:lpstr>UVN Van Chuong Nang</vt:lpstr>
      <vt:lpstr>Arial</vt:lpstr>
      <vt:lpstr>Calibri</vt:lpstr>
      <vt:lpstr>Calibri (Body)</vt:lpstr>
      <vt:lpstr>iCiel Cadena</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2022-02-19T13:35:07Z</dcterms:created>
  <dcterms:modified xsi:type="dcterms:W3CDTF">2022-11-25T12:34:56Z</dcterms:modified>
</cp:coreProperties>
</file>