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465" r:id="rId3"/>
    <p:sldId id="502" r:id="rId4"/>
    <p:sldId id="350" r:id="rId5"/>
    <p:sldId id="499" r:id="rId6"/>
    <p:sldId id="504" r:id="rId7"/>
    <p:sldId id="494" r:id="rId8"/>
    <p:sldId id="274" r:id="rId9"/>
    <p:sldId id="487" r:id="rId10"/>
    <p:sldId id="500" r:id="rId11"/>
    <p:sldId id="496" r:id="rId12"/>
    <p:sldId id="501" r:id="rId13"/>
    <p:sldId id="276" r:id="rId14"/>
    <p:sldId id="489" r:id="rId15"/>
    <p:sldId id="461" r:id="rId16"/>
    <p:sldId id="467" r:id="rId17"/>
    <p:sldId id="492" r:id="rId18"/>
    <p:sldId id="4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78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F947-DDC4-4DA0-BF83-767864B4AA72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B841-A9F3-4C02-AAC5-8DE642CD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E95F-0A6C-4D4E-82F2-E43CED461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9BF91-BB6F-4EBD-86C3-25B666F7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E339-8862-46EC-9A9B-F4ABDDD5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749F-9780-4CAD-9863-9E9A10D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042C-E2CF-434E-B90A-E0E6BCB7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4708-2A8D-42A6-AF40-86E7127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F598F-6459-4E45-AEFB-227893EA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2C39-5F67-4338-BD68-3CE859D9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6AD68-EA0E-437B-A2EB-61D9156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27C5-41B6-42DE-B54C-DB9277C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ADF85-C64F-432C-B35C-0F3F084B9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32141-75D0-4F7A-A4E6-26E52D5C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8E8A-C69E-4149-ABE8-D451BD7A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0EE8-0095-472C-B965-1FCE59A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A261-8EF0-418B-B223-9A102F72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F317-FD58-4DF0-A537-88DA9ADF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8566-B548-47AA-8CA9-6C95DA1B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2114-8056-4C70-9828-7CFBA54C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89D9-F06A-4F98-A8AA-1102FC9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C3156-5A29-4F12-AE6F-50FBF8D4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14BA-58D5-4BFB-A69E-0EE3C3D3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3807-D4E4-485C-91DC-8E01CBC7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4DA35-B72D-4723-AC4A-7789A7FA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985A-2E9E-4250-8F38-345121E0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83CA-61BF-4F03-9858-F5F08B1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F642-70FE-47B3-AB91-63B616CF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FDC7-6D4D-44B0-BBF1-1563D64E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9EC58-DB36-4CD5-9124-61EA0F4F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DE93-0475-4B43-AA6C-32F18E84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BDEC-F468-44F9-B4B7-DCEC22A6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83C9-3280-4AAC-812F-58D72D17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FDB7-AEBE-4A74-B58A-8B8286FE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49979-C5D2-43A5-B62D-A36DC881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639F3-AD6F-488F-B5BB-527C1871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B0BDE-E828-4C76-906B-BBA8B15F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A9F5E-DEFF-4013-9931-24E3AFD88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359EE-2821-4B74-91DE-20FBAAB5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6D9B8-51CD-4495-8782-D46C8DC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20C97-0A16-4679-A7B4-8E385E50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4904-AE72-4986-968B-743CD9E6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5B3DA-9533-4EFF-B7D7-CA5FFDD2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7AF68-A879-48CA-BC69-C8C6C5A9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48D0-0685-44CF-98A9-096CAC17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4BB46-DF0C-4051-8CEB-5C1DF667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427C-0536-486F-A425-60F3ADCE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EFE31-3A2A-4547-A7B4-B33959BE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DB4A-8806-4EFD-B81E-98AE03EC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1E38-3405-404A-BA75-9F726545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F8067-7B55-422A-9816-3384AED2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746E-EF60-4B7F-B3C9-BC23E61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7600-CFF4-4560-9669-E9D92714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5CEF4-289F-4824-8FE6-34DD19B4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88B8-8B33-452E-A849-DE00ABCB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DF145-A538-4AE9-B593-58A5FC0D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67EA2-8955-49F6-BECC-DBECBA757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27F15-5DED-4236-8662-445F0BB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5C612-574A-407C-9945-2E1B8297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AE132-D28A-4B14-A898-F816BDB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681A-38F5-40A6-98F1-6EF2B4DF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589C5-FA80-4578-A118-8972F1B4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9747C-A79F-445D-8CC5-A65B357F0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F754-A4F0-4775-9E53-5C0F9545BD3E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B713-913C-4984-B19E-FD03D0A7C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5A34-A355-4C95-A3B3-6059A66E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2138" y="1812439"/>
            <a:ext cx="8163889" cy="3131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Đ 16 UỐN DẺ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822" y="0"/>
            <a:ext cx="10650828" cy="59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574170-737E-4A9E-822E-D745608A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594"/>
            <a:ext cx="10669489" cy="3219899"/>
          </a:xfrm>
          <a:prstGeom prst="rect">
            <a:avLst/>
          </a:prstGeom>
        </p:spPr>
      </p:pic>
      <p:pic>
        <p:nvPicPr>
          <p:cNvPr id="2" name="CĐ 16 ƯƠN 883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3254" y="610742"/>
            <a:ext cx="9108746" cy="51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574170-737E-4A9E-822E-D745608A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1728899"/>
            <a:ext cx="7295224" cy="2201594"/>
          </a:xfrm>
          <a:prstGeom prst="rect">
            <a:avLst/>
          </a:prstGeom>
        </p:spPr>
      </p:pic>
      <p:pic>
        <p:nvPicPr>
          <p:cNvPr id="3" name="CĐ 16 BAY LƯỢ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669704"/>
            <a:ext cx="7670081" cy="4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í hiệu sách - đọc">
            <a:extLst>
              <a:ext uri="{FF2B5EF4-FFF2-40B4-BE49-F238E27FC236}">
                <a16:creationId xmlns:a16="http://schemas.microsoft.com/office/drawing/2014/main" id="{CF8CDB73-CB99-472D-9645-7A8275F7A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065" y="1942271"/>
            <a:ext cx="1982441" cy="1950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9432" y="2337515"/>
            <a:ext cx="2871988" cy="132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Đọc</a:t>
            </a:r>
            <a:endParaRPr lang="en-US" sz="96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CCC37-E7A3-4607-A9DC-C159B24DA9DF}"/>
              </a:ext>
            </a:extLst>
          </p:cNvPr>
          <p:cNvSpPr txBox="1"/>
          <p:nvPr/>
        </p:nvSpPr>
        <p:spPr>
          <a:xfrm>
            <a:off x="-93004" y="3042397"/>
            <a:ext cx="4008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latin typeface="HP001"/>
                <a:cs typeface="Arial-SGK-TV" pitchFamily="2" charset="0"/>
              </a:rPr>
              <a:t>chuồn chuồn</a:t>
            </a:r>
            <a:endParaRPr lang="en-US" sz="4400" b="1" dirty="0">
              <a:latin typeface="HP001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D234F-E387-4EC1-8F49-1FB41082CD3C}"/>
              </a:ext>
            </a:extLst>
          </p:cNvPr>
          <p:cNvSpPr txBox="1"/>
          <p:nvPr/>
        </p:nvSpPr>
        <p:spPr>
          <a:xfrm>
            <a:off x="2271998" y="3039391"/>
            <a:ext cx="179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b="1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6" name="Picture 5" descr="A insect on a flower&#10;&#10;Description automatically generated">
            <a:extLst>
              <a:ext uri="{FF2B5EF4-FFF2-40B4-BE49-F238E27FC236}">
                <a16:creationId xmlns:a16="http://schemas.microsoft.com/office/drawing/2014/main" id="{F90C0233-3701-43B7-B889-E1731630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1"/>
            <a:ext cx="3480149" cy="3033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89D21-6AA9-47A8-8ED2-E81C6E5EDD7E}"/>
              </a:ext>
            </a:extLst>
          </p:cNvPr>
          <p:cNvSpPr txBox="1"/>
          <p:nvPr/>
        </p:nvSpPr>
        <p:spPr>
          <a:xfrm>
            <a:off x="411791" y="3050292"/>
            <a:ext cx="1796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b="1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8" name="Picture 7" descr="A picture containing hat&#10;&#10;Description automatically generated">
            <a:extLst>
              <a:ext uri="{FF2B5EF4-FFF2-40B4-BE49-F238E27FC236}">
                <a16:creationId xmlns:a16="http://schemas.microsoft.com/office/drawing/2014/main" id="{30461AA1-F1B2-4900-9600-B32C6ABBE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74" y="167210"/>
            <a:ext cx="3772426" cy="261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0D72A-F43A-4F31-8192-3EF9C49CDDD7}"/>
              </a:ext>
            </a:extLst>
          </p:cNvPr>
          <p:cNvSpPr txBox="1"/>
          <p:nvPr/>
        </p:nvSpPr>
        <p:spPr>
          <a:xfrm>
            <a:off x="8322690" y="2980136"/>
            <a:ext cx="385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cuộn len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F487F-BCC0-45FC-8FA4-CC3C5F97085A}"/>
              </a:ext>
            </a:extLst>
          </p:cNvPr>
          <p:cNvSpPr txBox="1"/>
          <p:nvPr/>
        </p:nvSpPr>
        <p:spPr>
          <a:xfrm>
            <a:off x="9057950" y="2980381"/>
            <a:ext cx="174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1" name="Picture 10" descr="A close up of a lush green forest&#10;&#10;Description automatically generated">
            <a:extLst>
              <a:ext uri="{FF2B5EF4-FFF2-40B4-BE49-F238E27FC236}">
                <a16:creationId xmlns:a16="http://schemas.microsoft.com/office/drawing/2014/main" id="{701F6412-8319-4E63-A1C7-816269591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36" y="-42614"/>
            <a:ext cx="4081718" cy="3039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B90755-6155-4C83-907A-CECF79658CC5}"/>
              </a:ext>
            </a:extLst>
          </p:cNvPr>
          <p:cNvSpPr txBox="1"/>
          <p:nvPr/>
        </p:nvSpPr>
        <p:spPr>
          <a:xfrm>
            <a:off x="3831295" y="2996776"/>
            <a:ext cx="5172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vườn rau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EB5A0-5B20-4E92-A089-EB73FE4A7334}"/>
              </a:ext>
            </a:extLst>
          </p:cNvPr>
          <p:cNvSpPr txBox="1"/>
          <p:nvPr/>
        </p:nvSpPr>
        <p:spPr>
          <a:xfrm>
            <a:off x="5216885" y="2993141"/>
            <a:ext cx="167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 smtClean="0">
                <a:solidFill>
                  <a:srgbClr val="C0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5" name="Picture 14" descr="A picture containing person, standing, toy, young&#10;&#10;Description automatically generated">
            <a:extLst>
              <a:ext uri="{FF2B5EF4-FFF2-40B4-BE49-F238E27FC236}">
                <a16:creationId xmlns:a16="http://schemas.microsoft.com/office/drawing/2014/main" id="{062ED841-A5CC-4D1F-BE1C-ED6CDEA7C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" y="3852252"/>
            <a:ext cx="3204687" cy="3012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B90755-6155-4C83-907A-CECF79658CC5}"/>
              </a:ext>
            </a:extLst>
          </p:cNvPr>
          <p:cNvSpPr txBox="1"/>
          <p:nvPr/>
        </p:nvSpPr>
        <p:spPr>
          <a:xfrm>
            <a:off x="2200966" y="4444529"/>
            <a:ext cx="420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mượn sách</a:t>
            </a:r>
            <a:endParaRPr lang="en-US" sz="4400" dirty="0">
              <a:latin typeface="HP001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0EB5A0-5B20-4E92-A089-EB73FE4A7334}"/>
              </a:ext>
            </a:extLst>
          </p:cNvPr>
          <p:cNvSpPr txBox="1"/>
          <p:nvPr/>
        </p:nvSpPr>
        <p:spPr>
          <a:xfrm>
            <a:off x="3019669" y="4446225"/>
            <a:ext cx="167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HP001"/>
                <a:cs typeface="Arial-SGK-TV" pitchFamily="2" charset="0"/>
              </a:rPr>
              <a:t> </a:t>
            </a:r>
            <a:r>
              <a:rPr lang="vi-VN" sz="4400" dirty="0">
                <a:solidFill>
                  <a:srgbClr val="C0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C0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026" name="Picture 2" descr="Bảng thông báo chung cư - Bảng tin cư dân trong tòa nhà - Bangto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3872758"/>
            <a:ext cx="3818883" cy="29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9631519" y="5768866"/>
            <a:ext cx="2562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44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thị</a:t>
            </a:r>
            <a:endParaRPr lang="en-US" sz="44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9993235" y="5768865"/>
            <a:ext cx="177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375" y="67378"/>
            <a:ext cx="11925701" cy="6651056"/>
          </a:xfrm>
          <a:prstGeom prst="roundRect">
            <a:avLst/>
          </a:prstGeom>
          <a:solidFill>
            <a:srgbClr val="FFE0E3"/>
          </a:solidFill>
          <a:ln>
            <a:solidFill>
              <a:srgbClr val="FF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</a:t>
            </a:r>
            <a:r>
              <a:rPr lang="vi-VN" sz="4400" dirty="0">
                <a:solidFill>
                  <a:srgbClr val="20C300"/>
                </a:solidFill>
                <a:latin typeface="HP001"/>
                <a:cs typeface="Arial-SGK-TV" pitchFamily="2" charset="0"/>
              </a:rPr>
              <a:t>Luôn luôn vươn lên</a:t>
            </a:r>
          </a:p>
          <a:p>
            <a:pPr algn="just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Cha mất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sớm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,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Sác</a:t>
            </a:r>
            <a:r>
              <a:rPr lang="en-US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-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lô 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đã phải trải qua tuổi thơ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nghèo</a:t>
            </a:r>
            <a:r>
              <a:rPr lang="en-US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 </a:t>
            </a:r>
            <a:r>
              <a:rPr lang="vi-VN" sz="4400" dirty="0" smtClean="0">
                <a:solidFill>
                  <a:schemeClr val="tx1"/>
                </a:solidFill>
                <a:latin typeface="HP001"/>
                <a:cs typeface="Arial-SGK-TV" pitchFamily="2" charset="0"/>
              </a:rPr>
              <a:t>khổ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. Nhưng ông luôn luôn tìm cách vươn lên. Ông đã thực hiện được mong muốn trở thành một diễn viên tài ba.</a:t>
            </a:r>
          </a:p>
          <a:p>
            <a:pPr algn="just"/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       Ông được mọi người tôn vinh là </a:t>
            </a:r>
            <a:r>
              <a:rPr lang="vi-VN" sz="4400" i="1" dirty="0">
                <a:solidFill>
                  <a:schemeClr val="tx1"/>
                </a:solidFill>
                <a:latin typeface="HP001"/>
                <a:cs typeface="Arial-SGK-TV" pitchFamily="2" charset="0"/>
              </a:rPr>
              <a:t>Vua hề của thế giới</a:t>
            </a:r>
            <a:r>
              <a:rPr lang="vi-VN" sz="4400" dirty="0">
                <a:solidFill>
                  <a:schemeClr val="tx1"/>
                </a:solidFill>
                <a:latin typeface="HP001"/>
                <a:cs typeface="Arial-SGK-TV" pitchFamily="2" charset="0"/>
              </a:rPr>
              <a:t>.</a:t>
            </a:r>
            <a:endParaRPr lang="en-US" sz="4400" dirty="0">
              <a:solidFill>
                <a:schemeClr val="tx1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0870614" y="3059677"/>
            <a:ext cx="8129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38166" y="3154027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5FC83-BC97-4D2B-99C3-093C723625DD}"/>
              </a:ext>
            </a:extLst>
          </p:cNvPr>
          <p:cNvCxnSpPr/>
          <p:nvPr/>
        </p:nvCxnSpPr>
        <p:spPr>
          <a:xfrm rot="5400000">
            <a:off x="5601895" y="2475030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10934168" y="387590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9517331" y="3036432"/>
            <a:ext cx="886978" cy="119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9120130" y="2325276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C4D760-2E1E-49A2-A7E8-E5C9D85A8E46}"/>
              </a:ext>
            </a:extLst>
          </p:cNvPr>
          <p:cNvSpPr/>
          <p:nvPr/>
        </p:nvSpPr>
        <p:spPr>
          <a:xfrm>
            <a:off x="3012824" y="3010306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ươn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B5659-58D6-43E2-887B-CD818FE277AC}"/>
              </a:ext>
            </a:extLst>
          </p:cNvPr>
          <p:cNvSpPr/>
          <p:nvPr/>
        </p:nvSpPr>
        <p:spPr>
          <a:xfrm>
            <a:off x="10471554" y="2330711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>
            <a:off x="3281067" y="3693666"/>
            <a:ext cx="107404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FD45AE-E002-42E0-9861-86DBCCAE3B40}"/>
              </a:ext>
            </a:extLst>
          </p:cNvPr>
          <p:cNvCxnSpPr>
            <a:cxnSpLocks/>
          </p:cNvCxnSpPr>
          <p:nvPr/>
        </p:nvCxnSpPr>
        <p:spPr>
          <a:xfrm flipH="1">
            <a:off x="2670189" y="4333108"/>
            <a:ext cx="9029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939340-29D3-4B7C-9C8C-EE2E5CE03EA5}"/>
              </a:ext>
            </a:extLst>
          </p:cNvPr>
          <p:cNvSpPr/>
          <p:nvPr/>
        </p:nvSpPr>
        <p:spPr>
          <a:xfrm>
            <a:off x="2316156" y="3680603"/>
            <a:ext cx="1611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3470191" y="5136617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1049326" y="1228039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1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5813158" y="2525140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2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5379021" y="3255626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3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1356764" y="4646407"/>
            <a:ext cx="460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4</a:t>
            </a:r>
            <a:endParaRPr lang="en-US" sz="28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260" y="543513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1. “</a:t>
            </a:r>
            <a:r>
              <a:rPr lang="vi-VN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Sác</a:t>
            </a:r>
            <a:r>
              <a:rPr lang="en-US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-</a:t>
            </a:r>
            <a:r>
              <a:rPr lang="vi-VN" sz="6600" dirty="0" smtClean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lô”được </a:t>
            </a:r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mọi người gọi là gì?</a:t>
            </a:r>
            <a:endParaRPr lang="en-US" sz="6600" dirty="0">
              <a:ln w="0"/>
              <a:solidFill>
                <a:srgbClr val="C0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3117936"/>
            <a:ext cx="100207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000" dirty="0">
                <a:ln w="0"/>
                <a:latin typeface="HP-211" panose="02000800000000000000" pitchFamily="2" charset="0"/>
                <a:cs typeface="Arial-SGK-TV" pitchFamily="2" charset="0"/>
              </a:rPr>
              <a:t>“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Sác</a:t>
            </a:r>
            <a:r>
              <a:rPr lang="en-US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-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lô”được</a:t>
            </a:r>
            <a:r>
              <a:rPr lang="en-US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vi-VN" sz="4000" dirty="0" smtClean="0">
                <a:ln w="0"/>
                <a:latin typeface="HP-211" panose="02000800000000000000" pitchFamily="2" charset="0"/>
                <a:cs typeface="Arial-SGK-TV" pitchFamily="2" charset="0"/>
              </a:rPr>
              <a:t>mọi </a:t>
            </a:r>
            <a:r>
              <a:rPr lang="vi-VN" sz="4000" dirty="0">
                <a:ln w="0"/>
                <a:latin typeface="HP-211" panose="02000800000000000000" pitchFamily="2" charset="0"/>
                <a:cs typeface="Arial-SGK-TV" pitchFamily="2" charset="0"/>
              </a:rPr>
              <a:t>người gọi là Vua hề của thế giới.</a:t>
            </a:r>
            <a:endParaRPr lang="en-US" sz="4000" dirty="0">
              <a:latin typeface="HP-211" panose="020008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626" y="4734342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HP-211" panose="02000800000000000000" pitchFamily="2" charset="0"/>
                <a:cs typeface="Arial-SGK-TV" pitchFamily="2" charset="0"/>
              </a:rPr>
              <a:t>2. Em học được điều gì từ tấm gương của ông?</a:t>
            </a:r>
            <a:endParaRPr lang="en-US" sz="6600" dirty="0">
              <a:ln w="0"/>
              <a:solidFill>
                <a:srgbClr val="C0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63AE7A-D764-40D7-96B9-B95B1824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56" y="1919207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9EF2C-F87C-489B-8BA5-9A7A6DDC298C}"/>
              </a:ext>
            </a:extLst>
          </p:cNvPr>
          <p:cNvSpPr txBox="1"/>
          <p:nvPr/>
        </p:nvSpPr>
        <p:spPr>
          <a:xfrm>
            <a:off x="3869678" y="0"/>
            <a:ext cx="3754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ln w="0"/>
                <a:latin typeface="HP-211" panose="02000800000000000000" pitchFamily="2" charset="0"/>
                <a:cs typeface="Arial-SGK-TV" pitchFamily="2" charset="0"/>
              </a:rPr>
              <a:t>Nghề gì?</a:t>
            </a:r>
            <a:endParaRPr lang="en-US" sz="6000" b="1" dirty="0">
              <a:latin typeface="HP-211" panose="02000800000000000000" pitchFamily="2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E376AA-D9DA-444C-94F6-7EB4F2A8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9" y="1383631"/>
            <a:ext cx="2429694" cy="2922509"/>
          </a:xfrm>
          <a:prstGeom prst="rect">
            <a:avLst/>
          </a:prstGeom>
        </p:spPr>
      </p:pic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6783A382-B5DE-4030-8F7E-1081F397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383631"/>
            <a:ext cx="3370140" cy="2891945"/>
          </a:xfrm>
          <a:prstGeom prst="rect">
            <a:avLst/>
          </a:prstGeom>
        </p:spPr>
      </p:pic>
      <p:pic>
        <p:nvPicPr>
          <p:cNvPr id="9" name="Picture 8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75BB7298-662A-4948-9929-5271DA48A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7" y="1383631"/>
            <a:ext cx="2637666" cy="3113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844A0-EEA2-4F1D-BC8B-0042A05F4BFD}"/>
              </a:ext>
            </a:extLst>
          </p:cNvPr>
          <p:cNvSpPr txBox="1"/>
          <p:nvPr/>
        </p:nvSpPr>
        <p:spPr>
          <a:xfrm>
            <a:off x="-1" y="4317708"/>
            <a:ext cx="378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-211" panose="02000800000000000000" pitchFamily="2" charset="0"/>
                <a:cs typeface="Arial-SGK-TV" pitchFamily="2" charset="0"/>
              </a:rPr>
              <a:t> thợ điện</a:t>
            </a:r>
            <a:endParaRPr lang="en-US" sz="6000" dirty="0"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07885-C4E9-47B6-8EDD-D6BE292551EB}"/>
              </a:ext>
            </a:extLst>
          </p:cNvPr>
          <p:cNvSpPr txBox="1"/>
          <p:nvPr/>
        </p:nvSpPr>
        <p:spPr>
          <a:xfrm>
            <a:off x="3700592" y="4275576"/>
            <a:ext cx="400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 làm vườn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EE136-EAC0-4078-B279-08E1EC9309DC}"/>
              </a:ext>
            </a:extLst>
          </p:cNvPr>
          <p:cNvSpPr txBox="1"/>
          <p:nvPr/>
        </p:nvSpPr>
        <p:spPr>
          <a:xfrm>
            <a:off x="7707268" y="4275576"/>
            <a:ext cx="4064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70C0"/>
                </a:solidFill>
                <a:latin typeface="HP-211" panose="02000800000000000000" pitchFamily="2" charset="0"/>
                <a:cs typeface="Arial-SGK-TV" pitchFamily="2" charset="0"/>
              </a:rPr>
              <a:t> cô giáo</a:t>
            </a:r>
            <a:endParaRPr lang="en-US" sz="6000" dirty="0">
              <a:solidFill>
                <a:srgbClr val="0070C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639" y="1171977"/>
            <a:ext cx="749431" cy="39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ake, sitting, decorated&#10;&#10;Description automatically generated">
            <a:extLst>
              <a:ext uri="{FF2B5EF4-FFF2-40B4-BE49-F238E27FC236}">
                <a16:creationId xmlns:a16="http://schemas.microsoft.com/office/drawing/2014/main" id="{7D89E753-0938-41CA-97F4-99E0A3B6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2" y="80873"/>
            <a:ext cx="11250595" cy="6706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D4F3E6-CDC0-4CC1-8798-D5C5B7F7B2E2}"/>
              </a:ext>
            </a:extLst>
          </p:cNvPr>
          <p:cNvGrpSpPr/>
          <p:nvPr/>
        </p:nvGrpSpPr>
        <p:grpSpPr>
          <a:xfrm>
            <a:off x="5679347" y="80873"/>
            <a:ext cx="2925319" cy="4273013"/>
            <a:chOff x="8783578" y="349123"/>
            <a:chExt cx="2415445" cy="427301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00A178E-1A0D-4BB8-AD63-18032DBA78BA}"/>
                </a:ext>
              </a:extLst>
            </p:cNvPr>
            <p:cNvSpPr/>
            <p:nvPr/>
          </p:nvSpPr>
          <p:spPr>
            <a:xfrm>
              <a:off x="8783579" y="349123"/>
              <a:ext cx="2415444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uốn cây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E6A928-FEA0-4DB3-A2C9-A7238E40A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578" y="1152866"/>
              <a:ext cx="1272175" cy="34692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1CBD52-A9B0-4EBA-9F36-D7D3CDDC8117}"/>
              </a:ext>
            </a:extLst>
          </p:cNvPr>
          <p:cNvGrpSpPr/>
          <p:nvPr/>
        </p:nvGrpSpPr>
        <p:grpSpPr>
          <a:xfrm>
            <a:off x="4306198" y="4706225"/>
            <a:ext cx="3629788" cy="1752565"/>
            <a:chOff x="8674214" y="-637662"/>
            <a:chExt cx="3629788" cy="1752565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5B67261C-936B-4921-9AC9-4A757BB3225C}"/>
                </a:ext>
              </a:extLst>
            </p:cNvPr>
            <p:cNvSpPr/>
            <p:nvPr/>
          </p:nvSpPr>
          <p:spPr>
            <a:xfrm>
              <a:off x="8674214" y="306213"/>
              <a:ext cx="3489649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vườn bông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9A9D656-A5F2-48EB-BF3F-C1F281A7F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9601" y="-637662"/>
              <a:ext cx="914401" cy="943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07AFF2-04AD-45DB-A7D7-4A58F77B7ABA}"/>
              </a:ext>
            </a:extLst>
          </p:cNvPr>
          <p:cNvGrpSpPr/>
          <p:nvPr/>
        </p:nvGrpSpPr>
        <p:grpSpPr>
          <a:xfrm>
            <a:off x="7359791" y="1124561"/>
            <a:ext cx="4025133" cy="2266794"/>
            <a:chOff x="10435902" y="-132311"/>
            <a:chExt cx="4025133" cy="2266794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66FC7CF9-0308-4F24-B462-632419C3B1F8}"/>
                </a:ext>
              </a:extLst>
            </p:cNvPr>
            <p:cNvSpPr/>
            <p:nvPr/>
          </p:nvSpPr>
          <p:spPr>
            <a:xfrm>
              <a:off x="10435902" y="-132311"/>
              <a:ext cx="4025133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HP001"/>
                  <a:cs typeface="Arial-SGK-TV" pitchFamily="2" charset="0"/>
                  <a:sym typeface="Arial"/>
                </a:rPr>
                <a:t>chuồn chuồn</a:t>
              </a:r>
              <a:endParaRPr lang="en-US" sz="4400" kern="0" dirty="0">
                <a:solidFill>
                  <a:srgbClr val="000000"/>
                </a:solidFill>
                <a:latin typeface="HP001"/>
                <a:cs typeface="Arial-SGK-TV" pitchFamily="2" charset="0"/>
                <a:sym typeface="Arial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5C0661-CF6C-4F33-BF9B-364A84F24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2097" y="676379"/>
              <a:ext cx="1040234" cy="14581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933650" y="137641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4090" y="1187616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24556" y="1189091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HP001"/>
              </a:rPr>
              <a:t>uôn</a:t>
            </a:r>
            <a:endParaRPr lang="en-US" sz="4400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7120" y="5711815"/>
            <a:ext cx="1390918" cy="68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HP001"/>
              </a:rPr>
              <a:t>ươn</a:t>
            </a:r>
            <a:endParaRPr lang="en-US" sz="4400" dirty="0">
              <a:solidFill>
                <a:srgbClr val="0070C0"/>
              </a:solidFill>
              <a:latin typeface="HP001"/>
            </a:endParaRPr>
          </a:p>
        </p:txBody>
      </p:sp>
    </p:spTree>
    <p:extLst>
      <p:ext uri="{BB962C8B-B14F-4D97-AF65-F5344CB8AC3E}">
        <p14:creationId xmlns:p14="http://schemas.microsoft.com/office/powerpoint/2010/main" val="757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C6282B-790B-464F-9AE1-B8F266D402B0}"/>
              </a:ext>
            </a:extLst>
          </p:cNvPr>
          <p:cNvSpPr txBox="1"/>
          <p:nvPr/>
        </p:nvSpPr>
        <p:spPr>
          <a:xfrm>
            <a:off x="0" y="2150129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latin typeface="HP001"/>
                <a:cs typeface="Arial-SGK-TV" pitchFamily="2" charset="0"/>
              </a:rPr>
              <a:t>uôn</a:t>
            </a:r>
            <a:endParaRPr lang="en-US" sz="9600" dirty="0">
              <a:latin typeface="HP001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282B-790B-464F-9AE1-B8F266D402B0}"/>
              </a:ext>
            </a:extLst>
          </p:cNvPr>
          <p:cNvSpPr txBox="1"/>
          <p:nvPr/>
        </p:nvSpPr>
        <p:spPr>
          <a:xfrm>
            <a:off x="4080456" y="2122223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ươn</a:t>
            </a:r>
            <a:endParaRPr lang="en-US" sz="96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6282B-790B-464F-9AE1-B8F266D402B0}"/>
              </a:ext>
            </a:extLst>
          </p:cNvPr>
          <p:cNvSpPr txBox="1"/>
          <p:nvPr/>
        </p:nvSpPr>
        <p:spPr>
          <a:xfrm>
            <a:off x="8034270" y="2122222"/>
            <a:ext cx="332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>
                <a:solidFill>
                  <a:srgbClr val="00206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HP001"/>
                <a:cs typeface="Arial-SGK-TV" pitchFamily="2" charset="0"/>
              </a:rPr>
              <a:t>yêt</a:t>
            </a:r>
            <a:endParaRPr lang="en-US" sz="9600" dirty="0">
              <a:solidFill>
                <a:srgbClr val="00206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E0695-087E-4BC4-A67F-F72B9C0E2917}"/>
              </a:ext>
            </a:extLst>
          </p:cNvPr>
          <p:cNvSpPr txBox="1"/>
          <p:nvPr/>
        </p:nvSpPr>
        <p:spPr>
          <a:xfrm>
            <a:off x="1558343" y="3039687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HP001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B9A2A-F706-49F6-8585-3477BA624521}"/>
              </a:ext>
            </a:extLst>
          </p:cNvPr>
          <p:cNvSpPr/>
          <p:nvPr/>
        </p:nvSpPr>
        <p:spPr>
          <a:xfrm>
            <a:off x="1539093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7972176" y="441576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001"/>
                <a:cs typeface="Arial-SGK-TV" pitchFamily="2" charset="0"/>
              </a:rPr>
              <a:t> uốn dẻo</a:t>
            </a:r>
            <a:endParaRPr lang="en-US" sz="6000" dirty="0">
              <a:latin typeface="HP001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8329305" y="4415762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HP001"/>
                <a:cs typeface="Arial-SGK-TV" pitchFamily="2" charset="0"/>
              </a:rPr>
              <a:t>uốn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5F184-51CD-4AEE-83D1-1337A9912F4E}"/>
              </a:ext>
            </a:extLst>
          </p:cNvPr>
          <p:cNvSpPr txBox="1"/>
          <p:nvPr/>
        </p:nvSpPr>
        <p:spPr>
          <a:xfrm>
            <a:off x="3446535" y="3107487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67" y="233159"/>
            <a:ext cx="3616091" cy="3908569"/>
          </a:xfrm>
          <a:prstGeom prst="rect">
            <a:avLst/>
          </a:prstGeom>
        </p:spPr>
      </p:pic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b="1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E0695-087E-4BC4-A67F-F72B9C0E2917}"/>
              </a:ext>
            </a:extLst>
          </p:cNvPr>
          <p:cNvSpPr txBox="1"/>
          <p:nvPr/>
        </p:nvSpPr>
        <p:spPr>
          <a:xfrm>
            <a:off x="1582849" y="3001822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B9A2A-F706-49F6-8585-3477BA624521}"/>
              </a:ext>
            </a:extLst>
          </p:cNvPr>
          <p:cNvSpPr/>
          <p:nvPr/>
        </p:nvSpPr>
        <p:spPr>
          <a:xfrm>
            <a:off x="1582849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HP-211" panose="02000800000000000000" pitchFamily="2" charset="0"/>
                <a:cs typeface="Arial-SGK-TV" pitchFamily="2" charset="0"/>
              </a:rPr>
              <a:t>l</a:t>
            </a:r>
            <a:endParaRPr lang="en-US" sz="6000" dirty="0">
              <a:solidFill>
                <a:schemeClr val="tx1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7972176" y="441576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en-US" sz="6000" dirty="0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bay </a:t>
            </a:r>
            <a:r>
              <a:rPr lang="en-US" sz="6000" dirty="0" err="1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lượn</a:t>
            </a:r>
            <a:endParaRPr lang="en-US" sz="6000" dirty="0">
              <a:solidFill>
                <a:prstClr val="black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10156061" y="3490946"/>
            <a:ext cx="177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HP-211" panose="02000800000000000000" pitchFamily="2" charset="0"/>
                <a:cs typeface="Arial-SGK-TV" pitchFamily="2" charset="0"/>
              </a:rPr>
              <a:t>lượn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5F184-51CD-4AEE-83D1-1337A9912F4E}"/>
              </a:ext>
            </a:extLst>
          </p:cNvPr>
          <p:cNvSpPr txBox="1"/>
          <p:nvPr/>
        </p:nvSpPr>
        <p:spPr>
          <a:xfrm>
            <a:off x="3473803" y="3104085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HP-211" panose="02000800000000000000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HP-211" panose="02000800000000000000" pitchFamily="2" charset="0"/>
              <a:cs typeface="Arial-SGK-TV" pitchFamily="2" charset="0"/>
            </a:endParaRPr>
          </a:p>
        </p:txBody>
      </p:sp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pic>
        <p:nvPicPr>
          <p:cNvPr id="15" name="Picture 14" descr="A bird flying in the sky&#10;&#10;Description automatically generated">
            <a:extLst>
              <a:ext uri="{FF2B5EF4-FFF2-40B4-BE49-F238E27FC236}">
                <a16:creationId xmlns:a16="http://schemas.microsoft.com/office/drawing/2014/main" id="{E834B2F0-165D-429B-A8E4-D01AB8C18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84" y="6326"/>
            <a:ext cx="4205344" cy="42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4386585" y="595182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b="1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E0695-087E-4BC4-A67F-F72B9C0E2917}"/>
              </a:ext>
            </a:extLst>
          </p:cNvPr>
          <p:cNvSpPr txBox="1"/>
          <p:nvPr/>
        </p:nvSpPr>
        <p:spPr>
          <a:xfrm>
            <a:off x="1558343" y="3039687"/>
            <a:ext cx="5044153" cy="1015663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prstClr val="black"/>
              </a:solidFill>
              <a:latin typeface="HP001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4D6F0-ADAA-4509-9016-466C2545E683}"/>
              </a:ext>
            </a:extLst>
          </p:cNvPr>
          <p:cNvSpPr/>
          <p:nvPr/>
        </p:nvSpPr>
        <p:spPr>
          <a:xfrm>
            <a:off x="4172026" y="1831805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B9A2A-F706-49F6-8585-3477BA624521}"/>
              </a:ext>
            </a:extLst>
          </p:cNvPr>
          <p:cNvSpPr/>
          <p:nvPr/>
        </p:nvSpPr>
        <p:spPr>
          <a:xfrm>
            <a:off x="1539093" y="1842899"/>
            <a:ext cx="2430470" cy="1046551"/>
          </a:xfrm>
          <a:prstGeom prst="rect">
            <a:avLst/>
          </a:prstGeom>
          <a:solidFill>
            <a:srgbClr val="F9B6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7972176" y="5561981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60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hầu</a:t>
            </a:r>
            <a:endParaRPr lang="en-US" sz="60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8460672" y="5546058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888347-41E1-44F5-8C47-494EFEBB0739}"/>
              </a:ext>
            </a:extLst>
          </p:cNvPr>
          <p:cNvSpPr txBox="1"/>
          <p:nvPr/>
        </p:nvSpPr>
        <p:spPr>
          <a:xfrm>
            <a:off x="2669294" y="3104085"/>
            <a:ext cx="300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5F184-51CD-4AEE-83D1-1337A9912F4E}"/>
              </a:ext>
            </a:extLst>
          </p:cNvPr>
          <p:cNvSpPr txBox="1"/>
          <p:nvPr/>
        </p:nvSpPr>
        <p:spPr>
          <a:xfrm>
            <a:off x="3564876" y="3104089"/>
            <a:ext cx="213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1F582-8B3D-40F7-8295-2A70FD80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67" y="89400"/>
            <a:ext cx="4543516" cy="51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/>
      <p:bldP spid="18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686015" y="-34810"/>
            <a:ext cx="6818593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uôn 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 </a:t>
            </a:r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6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ươn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"/>
                <a:ea typeface="Arial-Rounded" panose="020B0500000000000000" pitchFamily="34" charset="0"/>
                <a:cs typeface="Arial-SGK-TV" pitchFamily="2" charset="0"/>
              </a:rPr>
              <a:t>yêt</a:t>
            </a:r>
            <a:endParaRPr lang="en-GB" sz="6000" b="1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633501" y="1106799"/>
            <a:ext cx="5044153" cy="2223545"/>
            <a:chOff x="4288055" y="2382449"/>
            <a:chExt cx="3489158" cy="2223545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0156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>
                <a:latin typeface="HP001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2982E-51F6-443E-81A6-B83982AD4591}"/>
              </a:ext>
            </a:extLst>
          </p:cNvPr>
          <p:cNvGrpSpPr/>
          <p:nvPr/>
        </p:nvGrpSpPr>
        <p:grpSpPr>
          <a:xfrm>
            <a:off x="0" y="4908883"/>
            <a:ext cx="3858685" cy="1939082"/>
            <a:chOff x="4572154" y="4870383"/>
            <a:chExt cx="3858685" cy="19390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D6DD54-DC51-45DC-A863-95AA6813DD67}"/>
                </a:ext>
              </a:extLst>
            </p:cNvPr>
            <p:cNvSpPr txBox="1"/>
            <p:nvPr/>
          </p:nvSpPr>
          <p:spPr>
            <a:xfrm>
              <a:off x="4572154" y="5793802"/>
              <a:ext cx="38586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HP001"/>
                  <a:cs typeface="Arial-SGK-TV" pitchFamily="2" charset="0"/>
                </a:rPr>
                <a:t> uốn dẻo</a:t>
              </a:r>
              <a:endParaRPr lang="en-US" sz="6000" dirty="0">
                <a:latin typeface="HP001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A2C4D2-1B91-48E3-9216-87778DD8A12E}"/>
                </a:ext>
              </a:extLst>
            </p:cNvPr>
            <p:cNvSpPr txBox="1"/>
            <p:nvPr/>
          </p:nvSpPr>
          <p:spPr>
            <a:xfrm>
              <a:off x="4955455" y="4870383"/>
              <a:ext cx="17784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 uôn</a:t>
              </a:r>
              <a:endParaRPr lang="en-US" sz="6000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4744451" y="2224535"/>
            <a:ext cx="3005463" cy="1015664"/>
            <a:chOff x="5500974" y="3481878"/>
            <a:chExt cx="1556370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latin typeface="HP001"/>
                  <a:cs typeface="Arial-SGK-TV" pitchFamily="2" charset="0"/>
                </a:rPr>
                <a:t>uốn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5858140" y="3481878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HP001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HP001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18"/>
            <a:ext cx="2622342" cy="2834443"/>
          </a:xfrm>
          <a:prstGeom prst="rect">
            <a:avLst/>
          </a:prstGeom>
        </p:spPr>
      </p:pic>
      <p:pic>
        <p:nvPicPr>
          <p:cNvPr id="21" name="Picture 20" descr="A bird flying in the sky&#10;&#10;Description automatically generated">
            <a:extLst>
              <a:ext uri="{FF2B5EF4-FFF2-40B4-BE49-F238E27FC236}">
                <a16:creationId xmlns:a16="http://schemas.microsoft.com/office/drawing/2014/main" id="{86D41113-A4B4-4EA5-AF9F-516EFE31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93" y="3316656"/>
            <a:ext cx="2749130" cy="2780019"/>
          </a:xfrm>
          <a:prstGeom prst="rect">
            <a:avLst/>
          </a:prstGeom>
        </p:spPr>
      </p:pic>
      <p:pic>
        <p:nvPicPr>
          <p:cNvPr id="22" name="Kí hiệu sách - đọc">
            <a:extLst>
              <a:ext uri="{FF2B5EF4-FFF2-40B4-BE49-F238E27FC236}">
                <a16:creationId xmlns:a16="http://schemas.microsoft.com/office/drawing/2014/main" id="{3A9DC23A-2961-4FDA-AD2C-6A0AC16EC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886393-B348-4363-9F2B-0069E25A9CD8}"/>
              </a:ext>
            </a:extLst>
          </p:cNvPr>
          <p:cNvSpPr txBox="1"/>
          <p:nvPr/>
        </p:nvSpPr>
        <p:spPr>
          <a:xfrm>
            <a:off x="4317840" y="583221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HP001"/>
                <a:cs typeface="Arial-SGK-TV" pitchFamily="2" charset="0"/>
              </a:rPr>
              <a:t> bay lượn</a:t>
            </a:r>
            <a:endParaRPr lang="en-US" sz="6000" dirty="0">
              <a:latin typeface="HP001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3A74FB-E8DF-4E03-99DA-1A058C283EE0}"/>
              </a:ext>
            </a:extLst>
          </p:cNvPr>
          <p:cNvSpPr txBox="1"/>
          <p:nvPr/>
        </p:nvSpPr>
        <p:spPr>
          <a:xfrm>
            <a:off x="6155577" y="4919008"/>
            <a:ext cx="171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ươn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1F582-8B3D-40F7-8295-2A70FD801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926" y="2884170"/>
            <a:ext cx="2681405" cy="30146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8422941" y="5768045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yết</a:t>
            </a:r>
            <a:r>
              <a:rPr lang="en-US" sz="6000" dirty="0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HP001"/>
                <a:cs typeface="Arial-SGK-TV" pitchFamily="2" charset="0"/>
              </a:rPr>
              <a:t>hầu</a:t>
            </a:r>
            <a:endParaRPr lang="en-US" sz="6000" dirty="0">
              <a:solidFill>
                <a:prstClr val="black"/>
              </a:solidFill>
              <a:latin typeface="HP001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8911168" y="5768044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HP001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HP001"/>
                <a:cs typeface="Arial-SGK-TV" pitchFamily="2" charset="0"/>
              </a:rPr>
              <a:t>yêt</a:t>
            </a:r>
            <a:endParaRPr lang="en-US" sz="6000" dirty="0">
              <a:solidFill>
                <a:srgbClr val="FF0000"/>
              </a:solidFill>
              <a:latin typeface="HP001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í hiệu sách - viết">
            <a:extLst>
              <a:ext uri="{FF2B5EF4-FFF2-40B4-BE49-F238E27FC236}">
                <a16:creationId xmlns:a16="http://schemas.microsoft.com/office/drawing/2014/main" id="{ED60B121-A2AD-4B46-8852-F1125A335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003" y="1577255"/>
            <a:ext cx="2011680" cy="214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787D5-5A90-496D-AE81-6BADD85D9511}"/>
              </a:ext>
            </a:extLst>
          </p:cNvPr>
          <p:cNvSpPr txBox="1"/>
          <p:nvPr/>
        </p:nvSpPr>
        <p:spPr>
          <a:xfrm>
            <a:off x="260058" y="1325461"/>
            <a:ext cx="1465038" cy="24006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9432" y="2337515"/>
            <a:ext cx="2871988" cy="132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HP-211" panose="02000800000000000000" pitchFamily="2" charset="0"/>
              </a:rPr>
              <a:t>Viết</a:t>
            </a:r>
            <a:endParaRPr lang="en-US" sz="9600" dirty="0">
              <a:solidFill>
                <a:srgbClr val="FF0000"/>
              </a:solidFill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able&#10;&#10;Description automatically generated">
            <a:extLst>
              <a:ext uri="{FF2B5EF4-FFF2-40B4-BE49-F238E27FC236}">
                <a16:creationId xmlns:a16="http://schemas.microsoft.com/office/drawing/2014/main" id="{00D258B7-63EB-4105-A706-D529A5589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071"/>
            <a:ext cx="9726382" cy="1933845"/>
          </a:xfrm>
          <a:prstGeom prst="rect">
            <a:avLst/>
          </a:prstGeom>
        </p:spPr>
      </p:pic>
      <p:pic>
        <p:nvPicPr>
          <p:cNvPr id="2" name="CĐ 16 UÔN 883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4626" y="198865"/>
            <a:ext cx="9216896" cy="51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218</Words>
  <Application>Microsoft Office PowerPoint</Application>
  <PresentationFormat>Widescreen</PresentationFormat>
  <Paragraphs>73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Arial-SGK-TV</vt:lpstr>
      <vt:lpstr>Calibri</vt:lpstr>
      <vt:lpstr>Calibri Light</vt:lpstr>
      <vt:lpstr>HP001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Admin</cp:lastModifiedBy>
  <cp:revision>56</cp:revision>
  <dcterms:created xsi:type="dcterms:W3CDTF">2020-12-09T04:21:01Z</dcterms:created>
  <dcterms:modified xsi:type="dcterms:W3CDTF">2022-02-15T09:18:54Z</dcterms:modified>
</cp:coreProperties>
</file>