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682" r:id="rId2"/>
    <p:sldId id="7658" r:id="rId3"/>
    <p:sldId id="7675" r:id="rId4"/>
    <p:sldId id="7668" r:id="rId5"/>
    <p:sldId id="7667" r:id="rId6"/>
    <p:sldId id="7663" r:id="rId7"/>
    <p:sldId id="263" r:id="rId8"/>
    <p:sldId id="272" r:id="rId9"/>
    <p:sldId id="7676" r:id="rId10"/>
    <p:sldId id="7677" r:id="rId11"/>
    <p:sldId id="7678" r:id="rId12"/>
    <p:sldId id="7679" r:id="rId13"/>
    <p:sldId id="7659" r:id="rId14"/>
    <p:sldId id="7660" r:id="rId15"/>
    <p:sldId id="7680" r:id="rId16"/>
    <p:sldId id="7681" r:id="rId17"/>
    <p:sldId id="7674" r:id="rId18"/>
    <p:sldId id="76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F769D"/>
    <a:srgbClr val="61A4AA"/>
    <a:srgbClr val="5DA2B1"/>
    <a:srgbClr val="3F8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6" autoAdjust="0"/>
    <p:restoredTop sz="94660"/>
  </p:normalViewPr>
  <p:slideViewPr>
    <p:cSldViewPr snapToGrid="0">
      <p:cViewPr varScale="1">
        <p:scale>
          <a:sx n="66" d="100"/>
          <a:sy n="66" d="100"/>
        </p:scale>
        <p:origin x="492" y="66"/>
      </p:cViewPr>
      <p:guideLst>
        <p:guide orient="horz" pos="2160"/>
        <p:guide pos="395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Barlow Condensed" panose="00000506000000000000" charset="0"/>
              <a:ea typeface="Barlow Condensed" panose="00000506000000000000" charset="0"/>
              <a:cs typeface="Barlow Condensed" panose="00000506000000000000" charset="0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Barlow Condensed" panose="00000506000000000000" charset="0"/>
              </a:rPr>
              <a:pPr/>
              <a:t>2022/12/9</a:t>
            </a:fld>
            <a:endParaRPr lang="zh-CN" altLang="en-US">
              <a:latin typeface="Barlow Condensed" panose="00000506000000000000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Barlow Condensed" panose="00000506000000000000" charset="0"/>
              <a:ea typeface="Barlow Condensed" panose="00000506000000000000" charset="0"/>
              <a:cs typeface="Barlow Condensed" panose="00000506000000000000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Barlow Condensed" panose="00000506000000000000" charset="0"/>
              </a:rPr>
              <a:pPr/>
              <a:t>‹#›</a:t>
            </a:fld>
            <a:endParaRPr lang="zh-CN" altLang="en-US"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11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fld id="{3CC73A6B-BB26-4B12-BFB8-2B873AE12267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fld id="{2E5701FA-A99B-4EA7-BD9A-49A04217BC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689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Barlow Condensed" panose="00000506000000000000" charset="0"/>
        <a:ea typeface="Barlow Condensed" panose="00000506000000000000" charset="0"/>
        <a:cs typeface="Barlow Condensed" panose="00000506000000000000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Barlow Condensed" panose="00000506000000000000" charset="0"/>
        <a:ea typeface="Barlow Condensed" panose="00000506000000000000" charset="0"/>
        <a:cs typeface="Barlow Condensed" panose="00000506000000000000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Barlow Condensed" panose="00000506000000000000" charset="0"/>
        <a:ea typeface="Barlow Condensed" panose="00000506000000000000" charset="0"/>
        <a:cs typeface="Barlow Condensed" panose="00000506000000000000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Barlow Condensed" panose="00000506000000000000" charset="0"/>
        <a:ea typeface="Barlow Condensed" panose="00000506000000000000" charset="0"/>
        <a:cs typeface="Barlow Condensed" panose="00000506000000000000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Barlow Condensed" panose="00000506000000000000" charset="0"/>
        <a:ea typeface="Barlow Condensed" panose="00000506000000000000" charset="0"/>
        <a:cs typeface="Barlow Condensed" panose="00000506000000000000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3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01FA-A99B-4EA7-BD9A-49A04217BC0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01FA-A99B-4EA7-BD9A-49A04217BC0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01FA-A99B-4EA7-BD9A-49A04217BC0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460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168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52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05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 Condensed" panose="00000506000000000000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 Condensed" panose="000005060000000000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5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DB5BAE-8AD1-408C-95F4-F706EE490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994" y="22236657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5A62E6-853C-4A01-8401-3CAF41239E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9947" y="1825625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1332C3-9979-4287-9690-8455CB9295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29153" y="-984915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A4A21B-61F4-4092-81D5-5AE9EC52EA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94" y="-22341462"/>
            <a:ext cx="5351206" cy="5351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35267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509737"/>
      </p:ext>
    </p:extLst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9621731"/>
      </p:ext>
    </p:extLst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57365"/>
      </p:ext>
    </p:extLst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951490"/>
      </p:ext>
    </p:extLst>
  </p:cSld>
  <p:clrMapOvr>
    <a:masterClrMapping/>
  </p:clrMapOvr>
  <p:transition spd="slow" advClick="0" advTm="1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7438845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1117261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fld id="{F86BAB08-D03A-4FEF-8092-001CB785BBAB}" type="datetimeFigureOut">
              <a:rPr lang="zh-CN" altLang="en-US" smtClean="0"/>
              <a:pPr/>
              <a:t>2022/12/9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rlow Condensed" panose="00000506000000000000" charset="0"/>
                <a:ea typeface="Barlow Condensed" panose="00000506000000000000" charset="0"/>
                <a:cs typeface="Barlow Condensed" panose="00000506000000000000" charset="0"/>
              </a:defRPr>
            </a:lvl1pPr>
          </a:lstStyle>
          <a:p>
            <a:fld id="{B8AB37BB-E8A6-440B-8775-2A002C97BC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06" r:id="rId8"/>
    <p:sldLayoutId id="2147483705" r:id="rId9"/>
    <p:sldLayoutId id="2147483704" r:id="rId10"/>
    <p:sldLayoutId id="2147483703" r:id="rId11"/>
    <p:sldLayoutId id="2147483702" r:id="rId12"/>
    <p:sldLayoutId id="2147483701" r:id="rId13"/>
    <p:sldLayoutId id="2147483700" r:id="rId14"/>
    <p:sldLayoutId id="2147483656" r:id="rId15"/>
    <p:sldLayoutId id="2147483657" r:id="rId16"/>
    <p:sldLayoutId id="2147483658" r:id="rId17"/>
    <p:sldLayoutId id="2147483659" r:id="rId18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 Condensed" panose="00000506000000000000" charset="0"/>
          <a:ea typeface="Barlow Condensed" panose="00000506000000000000" charset="0"/>
          <a:cs typeface="Barlow Condensed" panose="0000050600000000000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09"/>
            <a:ext cx="12192000" cy="6858000"/>
          </a:xfrm>
          <a:prstGeom prst="rect">
            <a:avLst/>
          </a:prstGeom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29B9B44B-BA40-41F3-9FF5-8020C635410A}"/>
              </a:ext>
            </a:extLst>
          </p:cNvPr>
          <p:cNvGrpSpPr/>
          <p:nvPr/>
        </p:nvGrpSpPr>
        <p:grpSpPr>
          <a:xfrm>
            <a:off x="1791730" y="1641601"/>
            <a:ext cx="8048171" cy="2372174"/>
            <a:chOff x="2156178" y="1723918"/>
            <a:chExt cx="7879644" cy="364910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EF45E6E-C17D-4EBC-8ECD-BBDC78B88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56178" y="1723918"/>
              <a:ext cx="7879644" cy="364910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DAFBA6F-F766-4408-862C-F5C72753D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97852" y="2185264"/>
              <a:ext cx="3596294" cy="85326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E00ECD1-FF61-4C60-A115-83A7886891CB}"/>
                </a:ext>
              </a:extLst>
            </p:cNvPr>
            <p:cNvSpPr txBox="1"/>
            <p:nvPr/>
          </p:nvSpPr>
          <p:spPr>
            <a:xfrm>
              <a:off x="5011843" y="2163937"/>
              <a:ext cx="1862558" cy="9469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238368" y="3422810"/>
            <a:ext cx="3534032" cy="469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 Condensed"/>
                <a:ea typeface="+mn-ea"/>
                <a:cs typeface="+mn-cs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 Condensed"/>
                <a:ea typeface="+mn-ea"/>
                <a:cs typeface="+mn-cs"/>
              </a:rPr>
              <a:t>Tiết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 Condensed"/>
                <a:ea typeface="+mn-ea"/>
                <a:cs typeface="+mn-cs"/>
              </a:rPr>
              <a:t> 1)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low Condensed"/>
                <a:ea typeface="+mn-ea"/>
                <a:cs typeface="+mn-c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0514" y="2555379"/>
            <a:ext cx="4717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HÌNH TRÒN</a:t>
            </a:r>
          </a:p>
        </p:txBody>
      </p:sp>
    </p:spTree>
    <p:extLst>
      <p:ext uri="{BB962C8B-B14F-4D97-AF65-F5344CB8AC3E}">
        <p14:creationId xmlns:p14="http://schemas.microsoft.com/office/powerpoint/2010/main" val="3727821536"/>
      </p:ext>
    </p:extLst>
  </p:cSld>
  <p:clrMapOvr>
    <a:masterClrMapping/>
  </p:clrMapOvr>
  <p:transition spd="slow" advTm="1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8" name="图片 3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0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4260850" y="841375"/>
            <a:ext cx="3086100" cy="3086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7769" tIns="53885" rIns="107769" bIns="5388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-153988" y="5157788"/>
            <a:ext cx="12547601" cy="577850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>
                <a:latin typeface="Times New Roman" pitchFamily="18" charset="0"/>
                <a:cs typeface="Times New Roman" pitchFamily="18" charset="0"/>
              </a:rPr>
              <a:t>      Khi vẽ hình tròn bằng compa, nơi đầu nhọn của compa đặt vào gọi là </a:t>
            </a:r>
            <a:r>
              <a:rPr lang="en-US" sz="3048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556998" y="2446999"/>
            <a:ext cx="700088" cy="577862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048" b="1" dirty="0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844800" y="4264025"/>
            <a:ext cx="5815013" cy="577850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>
                <a:latin typeface="Times New Roman" pitchFamily="18" charset="0"/>
                <a:cs typeface="Times New Roman" pitchFamily="18" charset="0"/>
              </a:rPr>
              <a:t>Hình  tròn trên là </a:t>
            </a:r>
            <a:r>
              <a:rPr lang="en-US" sz="3048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tròn tâm O 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751513" y="2360613"/>
            <a:ext cx="103187" cy="103187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5860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7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6821488" y="1787525"/>
            <a:ext cx="3086100" cy="3086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7769" tIns="53885" rIns="107769" bIns="5388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103270" y="3349888"/>
            <a:ext cx="700088" cy="577862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048" b="1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1614" y="35527"/>
            <a:ext cx="6024562" cy="6675364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16480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3048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048" b="1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48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dirty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 eaLnBrk="1" hangingPunct="1">
              <a:buFontTx/>
              <a:buChar char="-"/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 eaLnBrk="1" hangingPunct="1">
              <a:buFontTx/>
              <a:buChar char="-"/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OA,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O, ta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3048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048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048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8350250" y="3289300"/>
            <a:ext cx="101600" cy="103188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9550400" y="2343150"/>
            <a:ext cx="103188" cy="103188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8401050" y="2379663"/>
            <a:ext cx="1200150" cy="960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636125" y="1952625"/>
            <a:ext cx="532518" cy="56137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9029700" y="2860675"/>
            <a:ext cx="1470025" cy="1033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048">
              <a:latin typeface="+mn-lt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360819" y="3340100"/>
            <a:ext cx="1535112" cy="149944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OM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9602047" y="4128087"/>
            <a:ext cx="101600" cy="103187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flipH="1" flipV="1">
            <a:off x="8454386" y="3380581"/>
            <a:ext cx="1199201" cy="7770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716738" y="4028281"/>
            <a:ext cx="446087" cy="5603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7008813" y="2457450"/>
            <a:ext cx="103187" cy="101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7073900" y="2524125"/>
            <a:ext cx="1306513" cy="811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636921" y="1997678"/>
            <a:ext cx="466794" cy="56137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7556039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10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4" grpId="0"/>
      <p:bldP spid="17" grpId="0" animBg="1"/>
      <p:bldP spid="19" grpId="0"/>
      <p:bldP spid="20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6821488" y="1787525"/>
            <a:ext cx="3086100" cy="3086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07769" tIns="53885" rIns="107769" bIns="5388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103270" y="3349888"/>
            <a:ext cx="700088" cy="577862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3048" b="1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8350250" y="3289300"/>
            <a:ext cx="101600" cy="103188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9550400" y="2343150"/>
            <a:ext cx="103188" cy="103188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8401050" y="2379663"/>
            <a:ext cx="1200150" cy="960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636125" y="1952625"/>
            <a:ext cx="532518" cy="56137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9029700" y="2860675"/>
            <a:ext cx="1470025" cy="1033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048">
              <a:latin typeface="+mn-lt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360819" y="3340100"/>
            <a:ext cx="1535112" cy="149944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OM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9602047" y="4128087"/>
            <a:ext cx="101600" cy="103187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flipH="1" flipV="1">
            <a:off x="8454386" y="3380581"/>
            <a:ext cx="1199201" cy="7770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716738" y="4028281"/>
            <a:ext cx="446087" cy="5603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7008813" y="2457450"/>
            <a:ext cx="103187" cy="101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7073900" y="2524125"/>
            <a:ext cx="1306513" cy="811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+mn-lt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636921" y="1997678"/>
            <a:ext cx="466794" cy="56137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05971" y="105034"/>
            <a:ext cx="6024562" cy="2454016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16480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OA; OB; OM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; ở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48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048" b="1" dirty="0">
                <a:latin typeface="Times New Roman" pitchFamily="18" charset="0"/>
                <a:cs typeface="Times New Roman" pitchFamily="18" charset="0"/>
              </a:rPr>
              <a:t>OA = OB = OM.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0791" y="2365304"/>
            <a:ext cx="4371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6790" y="2871183"/>
            <a:ext cx="325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- </a:t>
            </a:r>
            <a:r>
              <a:rPr lang="en-US" sz="3200" dirty="0" err="1">
                <a:solidFill>
                  <a:srgbClr val="FF0000"/>
                </a:solidFill>
              </a:rPr>
              <a:t>Đường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kính</a:t>
            </a:r>
            <a:r>
              <a:rPr lang="en-US" sz="3200" dirty="0">
                <a:solidFill>
                  <a:srgbClr val="FF0000"/>
                </a:solidFill>
              </a:rPr>
              <a:t> AB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862" y="3477854"/>
            <a:ext cx="6685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Tâm</a:t>
            </a:r>
            <a:r>
              <a:rPr lang="en-US" sz="2800" dirty="0"/>
              <a:t> O ở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trí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 AB?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0655" y="3953420"/>
            <a:ext cx="64523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O </a:t>
            </a:r>
            <a:r>
              <a:rPr lang="en-US" sz="2800" dirty="0" err="1">
                <a:solidFill>
                  <a:srgbClr val="FF0000"/>
                </a:solidFill>
              </a:rPr>
              <a:t>là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trung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điểm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của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đoạn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thẳng</a:t>
            </a:r>
            <a:r>
              <a:rPr lang="en-US" sz="2800" dirty="0">
                <a:solidFill>
                  <a:srgbClr val="FF0000"/>
                </a:solidFill>
              </a:rPr>
              <a:t> AB do O </a:t>
            </a:r>
            <a:r>
              <a:rPr lang="en-US" sz="2800" dirty="0" err="1">
                <a:solidFill>
                  <a:srgbClr val="FF0000"/>
                </a:solidFill>
              </a:rPr>
              <a:t>là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điểm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giữa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hai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điểm</a:t>
            </a:r>
            <a:r>
              <a:rPr lang="en-US" sz="2800" dirty="0">
                <a:solidFill>
                  <a:srgbClr val="FF0000"/>
                </a:solidFill>
              </a:rPr>
              <a:t> A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B,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OA = OB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5218" y="5668169"/>
            <a:ext cx="6646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kính</a:t>
            </a:r>
            <a:r>
              <a:rPr lang="en-US" sz="2800" dirty="0"/>
              <a:t> AB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mất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</a:t>
            </a:r>
            <a:r>
              <a:rPr lang="en-US" sz="2800" dirty="0" err="1"/>
              <a:t>bán</a:t>
            </a:r>
            <a:r>
              <a:rPr lang="en-US" sz="2800" dirty="0"/>
              <a:t> </a:t>
            </a:r>
            <a:r>
              <a:rPr lang="en-US" sz="2800" dirty="0" err="1"/>
              <a:t>kính</a:t>
            </a:r>
            <a:r>
              <a:rPr lang="en-US" sz="2800" dirty="0"/>
              <a:t>?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0955" y="5689777"/>
            <a:ext cx="6912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- </a:t>
            </a:r>
            <a:r>
              <a:rPr lang="en-US" sz="2800" dirty="0" err="1">
                <a:solidFill>
                  <a:srgbClr val="FF0000"/>
                </a:solidFill>
              </a:rPr>
              <a:t>Đường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kính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dài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gấp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hai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kính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2488" y="5263554"/>
            <a:ext cx="630632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=&gt; </a:t>
            </a:r>
            <a:r>
              <a:rPr lang="en-US" sz="2400" b="1" dirty="0" err="1"/>
              <a:t>Tâm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trung</a:t>
            </a:r>
            <a:r>
              <a:rPr lang="en-US" sz="2400" b="1" dirty="0"/>
              <a:t> </a:t>
            </a:r>
            <a:r>
              <a:rPr lang="en-US" sz="2400" b="1" dirty="0" err="1"/>
              <a:t>điểm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đường</a:t>
            </a:r>
            <a:r>
              <a:rPr lang="en-US" sz="2400" b="1" dirty="0"/>
              <a:t> </a:t>
            </a:r>
            <a:r>
              <a:rPr lang="en-US" sz="2400" b="1" dirty="0" err="1"/>
              <a:t>kính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3518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5" grpId="0"/>
      <p:bldP spid="5" grpId="1"/>
      <p:bldP spid="22" grpId="0"/>
      <p:bldP spid="25" grpId="0"/>
      <p:bldP spid="25" grpId="1"/>
      <p:bldP spid="2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8" name="图片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4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rlow Condensed"/>
                <a:cs typeface="Barlow Condensed" panose="00000506000000000000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976" y="0"/>
            <a:ext cx="12197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425933"/>
      </p:ext>
    </p:extLst>
  </p:cSld>
  <p:clrMapOvr>
    <a:masterClrMapping/>
  </p:clrMapOvr>
  <p:transition spd="slow" advTm="1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136" name="图片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7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sp>
        <p:nvSpPr>
          <p:cNvPr id="101" name="Flowchart: Connector 100"/>
          <p:cNvSpPr/>
          <p:nvPr/>
        </p:nvSpPr>
        <p:spPr>
          <a:xfrm>
            <a:off x="6541620" y="1648297"/>
            <a:ext cx="4922974" cy="4690739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919701" y="2073735"/>
            <a:ext cx="11149211" cy="3529201"/>
            <a:chOff x="919701" y="2073735"/>
            <a:chExt cx="11149211" cy="3529201"/>
          </a:xfrm>
        </p:grpSpPr>
        <p:grpSp>
          <p:nvGrpSpPr>
            <p:cNvPr id="92" name="Group 91"/>
            <p:cNvGrpSpPr/>
            <p:nvPr/>
          </p:nvGrpSpPr>
          <p:grpSpPr>
            <a:xfrm>
              <a:off x="919701" y="2073735"/>
              <a:ext cx="3996181" cy="3529201"/>
              <a:chOff x="919701" y="2073735"/>
              <a:chExt cx="3996181" cy="3529201"/>
            </a:xfrm>
          </p:grpSpPr>
          <p:sp>
            <p:nvSpPr>
              <p:cNvPr id="3" name="Flowchart: Connector 2"/>
              <p:cNvSpPr/>
              <p:nvPr/>
            </p:nvSpPr>
            <p:spPr>
              <a:xfrm>
                <a:off x="1327338" y="2383523"/>
                <a:ext cx="3238500" cy="3215808"/>
              </a:xfrm>
              <a:prstGeom prst="flowChartConnector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>
                <a:stCxn id="3" idx="7"/>
                <a:endCxn id="3" idx="3"/>
              </p:cNvCxnSpPr>
              <p:nvPr/>
            </p:nvCxnSpPr>
            <p:spPr>
              <a:xfrm flipH="1">
                <a:off x="1801605" y="2854467"/>
                <a:ext cx="2289966" cy="2273920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 Box 4"/>
              <p:cNvSpPr txBox="1">
                <a:spLocks noChangeArrowheads="1"/>
              </p:cNvSpPr>
              <p:nvPr/>
            </p:nvSpPr>
            <p:spPr bwMode="auto">
              <a:xfrm>
                <a:off x="2937904" y="3898417"/>
                <a:ext cx="700088" cy="5778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048" b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en-US" sz="3048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2391058" y="2493947"/>
                <a:ext cx="516449" cy="1555113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3" idx="5"/>
              </p:cNvCxnSpPr>
              <p:nvPr/>
            </p:nvCxnSpPr>
            <p:spPr>
              <a:xfrm flipH="1" flipV="1">
                <a:off x="1327339" y="3661055"/>
                <a:ext cx="2764232" cy="1467332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 Box 4"/>
              <p:cNvSpPr txBox="1">
                <a:spLocks noChangeArrowheads="1"/>
              </p:cNvSpPr>
              <p:nvPr/>
            </p:nvSpPr>
            <p:spPr bwMode="auto">
              <a:xfrm>
                <a:off x="2074068" y="2073735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Text Box 4"/>
              <p:cNvSpPr txBox="1">
                <a:spLocks noChangeArrowheads="1"/>
              </p:cNvSpPr>
              <p:nvPr/>
            </p:nvSpPr>
            <p:spPr bwMode="auto">
              <a:xfrm>
                <a:off x="3993824" y="2491905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n w="3175">
                      <a:solidFill>
                        <a:srgbClr val="800000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86" name="Text Box 4"/>
              <p:cNvSpPr txBox="1">
                <a:spLocks noChangeArrowheads="1"/>
              </p:cNvSpPr>
              <p:nvPr/>
            </p:nvSpPr>
            <p:spPr bwMode="auto">
              <a:xfrm>
                <a:off x="1378742" y="5124782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Text Box 4"/>
              <p:cNvSpPr txBox="1">
                <a:spLocks noChangeArrowheads="1"/>
              </p:cNvSpPr>
              <p:nvPr/>
            </p:nvSpPr>
            <p:spPr bwMode="auto">
              <a:xfrm>
                <a:off x="919701" y="3267083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" name="Text Box 4"/>
              <p:cNvSpPr txBox="1">
                <a:spLocks noChangeArrowheads="1"/>
              </p:cNvSpPr>
              <p:nvPr/>
            </p:nvSpPr>
            <p:spPr bwMode="auto">
              <a:xfrm>
                <a:off x="2424112" y="4496071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n w="3175">
                      <a:solidFill>
                        <a:srgbClr val="800000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P</a:t>
                </a:r>
              </a:p>
            </p:txBody>
          </p:sp>
          <p:sp>
            <p:nvSpPr>
              <p:cNvPr id="89" name="Text Box 4"/>
              <p:cNvSpPr txBox="1">
                <a:spLocks noChangeArrowheads="1"/>
              </p:cNvSpPr>
              <p:nvPr/>
            </p:nvSpPr>
            <p:spPr bwMode="auto">
              <a:xfrm>
                <a:off x="4215794" y="4974225"/>
                <a:ext cx="700088" cy="4781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lIns="107769" tIns="53885" rIns="107769" bIns="5388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02" name="Straight Connector 101"/>
            <p:cNvCxnSpPr>
              <a:stCxn id="101" idx="6"/>
              <a:endCxn id="101" idx="2"/>
            </p:cNvCxnSpPr>
            <p:nvPr/>
          </p:nvCxnSpPr>
          <p:spPr>
            <a:xfrm flipH="1">
              <a:off x="6541620" y="3993667"/>
              <a:ext cx="4922974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8" idx="3"/>
              <a:endCxn id="101" idx="1"/>
            </p:cNvCxnSpPr>
            <p:nvPr/>
          </p:nvCxnSpPr>
          <p:spPr>
            <a:xfrm flipH="1" flipV="1">
              <a:off x="7262573" y="2335240"/>
              <a:ext cx="1633777" cy="166526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Flowchart: Connector 110"/>
            <p:cNvSpPr/>
            <p:nvPr/>
          </p:nvSpPr>
          <p:spPr>
            <a:xfrm>
              <a:off x="8894900" y="2781586"/>
              <a:ext cx="2409824" cy="241968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1" idx="6"/>
              <a:endCxn id="111" idx="2"/>
            </p:cNvCxnSpPr>
            <p:nvPr/>
          </p:nvCxnSpPr>
          <p:spPr>
            <a:xfrm flipH="1">
              <a:off x="8894900" y="3991427"/>
              <a:ext cx="2409824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 flipV="1">
              <a:off x="9262134" y="3133641"/>
              <a:ext cx="837678" cy="857786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 Box 4"/>
            <p:cNvSpPr txBox="1">
              <a:spLocks noChangeArrowheads="1"/>
            </p:cNvSpPr>
            <p:nvPr/>
          </p:nvSpPr>
          <p:spPr bwMode="auto">
            <a:xfrm>
              <a:off x="8439127" y="403950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Text Box 4"/>
            <p:cNvSpPr txBox="1">
              <a:spLocks noChangeArrowheads="1"/>
            </p:cNvSpPr>
            <p:nvPr/>
          </p:nvSpPr>
          <p:spPr bwMode="auto">
            <a:xfrm>
              <a:off x="8835163" y="2762869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Text Box 4"/>
            <p:cNvSpPr txBox="1">
              <a:spLocks noChangeArrowheads="1"/>
            </p:cNvSpPr>
            <p:nvPr/>
          </p:nvSpPr>
          <p:spPr bwMode="auto">
            <a:xfrm>
              <a:off x="9847779" y="4099819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Text Box 4"/>
            <p:cNvSpPr txBox="1">
              <a:spLocks noChangeArrowheads="1"/>
            </p:cNvSpPr>
            <p:nvPr/>
          </p:nvSpPr>
          <p:spPr bwMode="auto">
            <a:xfrm>
              <a:off x="11368824" y="375983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9B5FD90-3F59-4404-AF9A-472E056B30C7}"/>
              </a:ext>
            </a:extLst>
          </p:cNvPr>
          <p:cNvSpPr/>
          <p:nvPr/>
        </p:nvSpPr>
        <p:spPr>
          <a:xfrm>
            <a:off x="3124200" y="461778"/>
            <a:ext cx="8172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 Light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07806-D981-4035-AD7C-3DCB922B95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058" y="637541"/>
            <a:ext cx="691961" cy="602579"/>
          </a:xfrm>
          <a:prstGeom prst="rect">
            <a:avLst/>
          </a:prstGeom>
        </p:spPr>
      </p:pic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2855913" y="3998913"/>
            <a:ext cx="103187" cy="103187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1111325" y="1443361"/>
            <a:ext cx="962742" cy="7243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  <a:cs typeface="Times New Roman" pitchFamily="18" charset="0"/>
              </a:rPr>
              <a:t>a)</a:t>
            </a:r>
            <a:endParaRPr lang="en-US" sz="4000" b="1" dirty="0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.VnAvant" panose="020B7200000000000000" pitchFamily="34" charset="0"/>
              <a:cs typeface="Times New Roman" pitchFamily="18" charset="0"/>
            </a:endParaRPr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2050" y="3943350"/>
            <a:ext cx="114300" cy="114300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9350" y="3943350"/>
            <a:ext cx="114300" cy="114300"/>
          </a:xfrm>
          <a:prstGeom prst="rect">
            <a:avLst/>
          </a:prstGeom>
        </p:spPr>
      </p:pic>
      <p:sp>
        <p:nvSpPr>
          <p:cNvPr id="127" name="Text Box 4"/>
          <p:cNvSpPr txBox="1">
            <a:spLocks noChangeArrowheads="1"/>
          </p:cNvSpPr>
          <p:nvPr/>
        </p:nvSpPr>
        <p:spPr bwMode="auto">
          <a:xfrm>
            <a:off x="6748877" y="1944812"/>
            <a:ext cx="700088" cy="478154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ln w="3175">
                <a:solidFill>
                  <a:srgbClr val="800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4"/>
          <p:cNvSpPr txBox="1">
            <a:spLocks noChangeArrowheads="1"/>
          </p:cNvSpPr>
          <p:nvPr/>
        </p:nvSpPr>
        <p:spPr bwMode="auto">
          <a:xfrm>
            <a:off x="5931319" y="3745237"/>
            <a:ext cx="1099156" cy="4781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8" name="Text Box 4"/>
          <p:cNvSpPr txBox="1">
            <a:spLocks noChangeArrowheads="1"/>
          </p:cNvSpPr>
          <p:nvPr/>
        </p:nvSpPr>
        <p:spPr bwMode="auto">
          <a:xfrm>
            <a:off x="5449948" y="1401660"/>
            <a:ext cx="962742" cy="7243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  <a:cs typeface="Times New Roman" pitchFamily="18" charset="0"/>
              </a:rPr>
              <a:t>b)</a:t>
            </a:r>
            <a:endParaRPr lang="en-US" sz="4000" b="1" dirty="0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.VnAvant" panose="020B7200000000000000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67380"/>
      </p:ext>
    </p:extLst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136" name="图片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7" name="矩形 43"/>
            <p:cNvSpPr/>
            <p:nvPr/>
          </p:nvSpPr>
          <p:spPr>
            <a:xfrm>
              <a:off x="0" y="1011819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906291" y="2101385"/>
            <a:ext cx="3996181" cy="3529201"/>
            <a:chOff x="919701" y="2073735"/>
            <a:chExt cx="3996181" cy="3529201"/>
          </a:xfrm>
        </p:grpSpPr>
        <p:sp>
          <p:nvSpPr>
            <p:cNvPr id="3" name="Flowchart: Connector 2"/>
            <p:cNvSpPr/>
            <p:nvPr/>
          </p:nvSpPr>
          <p:spPr>
            <a:xfrm>
              <a:off x="1327338" y="2383523"/>
              <a:ext cx="3238500" cy="3215808"/>
            </a:xfrm>
            <a:prstGeom prst="flowChartConnec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3" idx="7"/>
              <a:endCxn id="3" idx="3"/>
            </p:cNvCxnSpPr>
            <p:nvPr/>
          </p:nvCxnSpPr>
          <p:spPr>
            <a:xfrm flipH="1">
              <a:off x="1801605" y="2854467"/>
              <a:ext cx="2289966" cy="227392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 Box 4"/>
            <p:cNvSpPr txBox="1">
              <a:spLocks noChangeArrowheads="1"/>
            </p:cNvSpPr>
            <p:nvPr/>
          </p:nvSpPr>
          <p:spPr bwMode="auto">
            <a:xfrm>
              <a:off x="2937904" y="3898417"/>
              <a:ext cx="700088" cy="57786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48" b="1" dirty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sz="3048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2391058" y="2493947"/>
              <a:ext cx="516449" cy="1555113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3" idx="5"/>
            </p:cNvCxnSpPr>
            <p:nvPr/>
          </p:nvCxnSpPr>
          <p:spPr>
            <a:xfrm flipH="1" flipV="1">
              <a:off x="1327339" y="3661055"/>
              <a:ext cx="2764232" cy="1467332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4"/>
            <p:cNvSpPr txBox="1">
              <a:spLocks noChangeArrowheads="1"/>
            </p:cNvSpPr>
            <p:nvPr/>
          </p:nvSpPr>
          <p:spPr bwMode="auto">
            <a:xfrm>
              <a:off x="2074068" y="207373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Text Box 4"/>
            <p:cNvSpPr txBox="1">
              <a:spLocks noChangeArrowheads="1"/>
            </p:cNvSpPr>
            <p:nvPr/>
          </p:nvSpPr>
          <p:spPr bwMode="auto">
            <a:xfrm>
              <a:off x="3993824" y="249190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86" name="Text Box 4"/>
            <p:cNvSpPr txBox="1">
              <a:spLocks noChangeArrowheads="1"/>
            </p:cNvSpPr>
            <p:nvPr/>
          </p:nvSpPr>
          <p:spPr bwMode="auto">
            <a:xfrm>
              <a:off x="1378742" y="5124782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Text Box 4"/>
            <p:cNvSpPr txBox="1">
              <a:spLocks noChangeArrowheads="1"/>
            </p:cNvSpPr>
            <p:nvPr/>
          </p:nvSpPr>
          <p:spPr bwMode="auto">
            <a:xfrm>
              <a:off x="919701" y="3267083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Text Box 4"/>
            <p:cNvSpPr txBox="1">
              <a:spLocks noChangeArrowheads="1"/>
            </p:cNvSpPr>
            <p:nvPr/>
          </p:nvSpPr>
          <p:spPr bwMode="auto">
            <a:xfrm>
              <a:off x="2424112" y="4496071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 w="3175">
                    <a:solidFill>
                      <a:srgbClr val="800000"/>
                    </a:solidFill>
                  </a:ln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89" name="Text Box 4"/>
            <p:cNvSpPr txBox="1">
              <a:spLocks noChangeArrowheads="1"/>
            </p:cNvSpPr>
            <p:nvPr/>
          </p:nvSpPr>
          <p:spPr bwMode="auto">
            <a:xfrm>
              <a:off x="4215794" y="497422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9B5FD90-3F59-4404-AF9A-472E056B30C7}"/>
              </a:ext>
            </a:extLst>
          </p:cNvPr>
          <p:cNvSpPr/>
          <p:nvPr/>
        </p:nvSpPr>
        <p:spPr>
          <a:xfrm>
            <a:off x="3124200" y="461778"/>
            <a:ext cx="8172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 Light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07806-D981-4035-AD7C-3DCB922B95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058" y="637541"/>
            <a:ext cx="691961" cy="602579"/>
          </a:xfrm>
          <a:prstGeom prst="rect">
            <a:avLst/>
          </a:prstGeom>
        </p:spPr>
      </p:pic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2855913" y="3998913"/>
            <a:ext cx="103187" cy="103187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14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1111325" y="1443361"/>
            <a:ext cx="962742" cy="7243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  <a:cs typeface="Times New Roman" pitchFamily="18" charset="0"/>
              </a:rPr>
              <a:t>a)</a:t>
            </a:r>
            <a:endParaRPr lang="en-US" sz="4000" b="1" dirty="0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.VnAvant" panose="020B7200000000000000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3981" y="2135436"/>
            <a:ext cx="52387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 </a:t>
            </a:r>
            <a:r>
              <a:rPr lang="en-US" sz="3200" dirty="0" err="1"/>
              <a:t>tâm</a:t>
            </a:r>
            <a:r>
              <a:rPr lang="en-US" sz="3200" dirty="0"/>
              <a:t> S.</a:t>
            </a:r>
          </a:p>
          <a:p>
            <a:pPr marL="285750" indent="-285750">
              <a:buFontTx/>
              <a:buChar char="-"/>
            </a:pP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bán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: SK, ST, SL.</a:t>
            </a:r>
          </a:p>
          <a:p>
            <a:pPr marL="285750" indent="-285750">
              <a:buFontTx/>
              <a:buChar char="-"/>
            </a:pP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TL.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37" name="Cloud 36"/>
          <p:cNvSpPr/>
          <p:nvPr/>
        </p:nvSpPr>
        <p:spPr>
          <a:xfrm>
            <a:off x="5046404" y="3724608"/>
            <a:ext cx="7145595" cy="1791324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Tại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sao</a:t>
            </a:r>
            <a:r>
              <a:rPr lang="en-US" sz="2800" dirty="0">
                <a:solidFill>
                  <a:schemeClr val="tx1"/>
                </a:solidFill>
              </a:rPr>
              <a:t> PM, PN </a:t>
            </a:r>
            <a:r>
              <a:rPr lang="en-US" sz="2800" dirty="0" err="1">
                <a:solidFill>
                  <a:schemeClr val="tx1"/>
                </a:solidFill>
              </a:rPr>
              <a:t>không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phải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là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bán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kính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của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tròn</a:t>
            </a:r>
            <a:r>
              <a:rPr lang="en-US" sz="2800" dirty="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866356" y="5336202"/>
            <a:ext cx="5286375" cy="816948"/>
          </a:xfrm>
          <a:prstGeom prst="wedgeRectCallout">
            <a:avLst>
              <a:gd name="adj1" fmla="val -35410"/>
              <a:gd name="adj2" fmla="val -844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P </a:t>
            </a:r>
            <a:r>
              <a:rPr lang="en-US" sz="2800" dirty="0" err="1">
                <a:solidFill>
                  <a:srgbClr val="FF0000"/>
                </a:solidFill>
              </a:rPr>
              <a:t>không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tâm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của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tròn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93535"/>
      </p:ext>
    </p:extLst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4" grpId="0"/>
      <p:bldP spid="37" grpId="0" animBg="1"/>
      <p:bldP spid="37" grpId="1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136" name="图片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7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sp>
        <p:nvSpPr>
          <p:cNvPr id="101" name="Flowchart: Connector 100"/>
          <p:cNvSpPr/>
          <p:nvPr/>
        </p:nvSpPr>
        <p:spPr>
          <a:xfrm>
            <a:off x="6541620" y="1648297"/>
            <a:ext cx="4922974" cy="4690739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6541620" y="2335240"/>
            <a:ext cx="5527292" cy="2866028"/>
            <a:chOff x="6541620" y="2335240"/>
            <a:chExt cx="5527292" cy="2866028"/>
          </a:xfrm>
        </p:grpSpPr>
        <p:cxnSp>
          <p:nvCxnSpPr>
            <p:cNvPr id="102" name="Straight Connector 101"/>
            <p:cNvCxnSpPr>
              <a:stCxn id="101" idx="6"/>
              <a:endCxn id="101" idx="2"/>
            </p:cNvCxnSpPr>
            <p:nvPr/>
          </p:nvCxnSpPr>
          <p:spPr>
            <a:xfrm flipH="1">
              <a:off x="6541620" y="3993667"/>
              <a:ext cx="4922974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8" idx="3"/>
              <a:endCxn id="101" idx="1"/>
            </p:cNvCxnSpPr>
            <p:nvPr/>
          </p:nvCxnSpPr>
          <p:spPr>
            <a:xfrm flipH="1" flipV="1">
              <a:off x="7262573" y="2335240"/>
              <a:ext cx="1633777" cy="166526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Flowchart: Connector 110"/>
            <p:cNvSpPr/>
            <p:nvPr/>
          </p:nvSpPr>
          <p:spPr>
            <a:xfrm>
              <a:off x="8894900" y="2781586"/>
              <a:ext cx="2409824" cy="2419682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1" idx="6"/>
              <a:endCxn id="111" idx="2"/>
            </p:cNvCxnSpPr>
            <p:nvPr/>
          </p:nvCxnSpPr>
          <p:spPr>
            <a:xfrm flipH="1">
              <a:off x="8894900" y="3991427"/>
              <a:ext cx="2409824" cy="0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 flipV="1">
              <a:off x="9262134" y="3133641"/>
              <a:ext cx="837678" cy="857786"/>
            </a:xfrm>
            <a:prstGeom prst="lin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 Box 4"/>
            <p:cNvSpPr txBox="1">
              <a:spLocks noChangeArrowheads="1"/>
            </p:cNvSpPr>
            <p:nvPr/>
          </p:nvSpPr>
          <p:spPr bwMode="auto">
            <a:xfrm>
              <a:off x="8439127" y="403950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Text Box 4"/>
            <p:cNvSpPr txBox="1">
              <a:spLocks noChangeArrowheads="1"/>
            </p:cNvSpPr>
            <p:nvPr/>
          </p:nvSpPr>
          <p:spPr bwMode="auto">
            <a:xfrm>
              <a:off x="8835163" y="2762869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Text Box 4"/>
            <p:cNvSpPr txBox="1">
              <a:spLocks noChangeArrowheads="1"/>
            </p:cNvSpPr>
            <p:nvPr/>
          </p:nvSpPr>
          <p:spPr bwMode="auto">
            <a:xfrm>
              <a:off x="9847779" y="4099819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Text Box 4"/>
            <p:cNvSpPr txBox="1">
              <a:spLocks noChangeArrowheads="1"/>
            </p:cNvSpPr>
            <p:nvPr/>
          </p:nvSpPr>
          <p:spPr bwMode="auto">
            <a:xfrm>
              <a:off x="11368824" y="3759835"/>
              <a:ext cx="700088" cy="4781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07769" tIns="53885" rIns="107769" bIns="5388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9B5FD90-3F59-4404-AF9A-472E056B30C7}"/>
              </a:ext>
            </a:extLst>
          </p:cNvPr>
          <p:cNvSpPr/>
          <p:nvPr/>
        </p:nvSpPr>
        <p:spPr>
          <a:xfrm>
            <a:off x="3176348" y="62043"/>
            <a:ext cx="8172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bán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 Light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07806-D981-4035-AD7C-3DCB922B95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146" y="211213"/>
            <a:ext cx="691961" cy="659025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2050" y="3943350"/>
            <a:ext cx="114300" cy="114300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9350" y="3943350"/>
            <a:ext cx="114300" cy="114300"/>
          </a:xfrm>
          <a:prstGeom prst="rect">
            <a:avLst/>
          </a:prstGeom>
        </p:spPr>
      </p:pic>
      <p:sp>
        <p:nvSpPr>
          <p:cNvPr id="127" name="Text Box 4"/>
          <p:cNvSpPr txBox="1">
            <a:spLocks noChangeArrowheads="1"/>
          </p:cNvSpPr>
          <p:nvPr/>
        </p:nvSpPr>
        <p:spPr bwMode="auto">
          <a:xfrm>
            <a:off x="6748877" y="1944812"/>
            <a:ext cx="700088" cy="478154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ln w="3175">
                <a:solidFill>
                  <a:srgbClr val="800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4"/>
          <p:cNvSpPr txBox="1">
            <a:spLocks noChangeArrowheads="1"/>
          </p:cNvSpPr>
          <p:nvPr/>
        </p:nvSpPr>
        <p:spPr bwMode="auto">
          <a:xfrm>
            <a:off x="5931319" y="3745237"/>
            <a:ext cx="1099156" cy="4781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3175">
                  <a:solidFill>
                    <a:srgbClr val="800000"/>
                  </a:solidFill>
                </a:ln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8" name="Text Box 4"/>
          <p:cNvSpPr txBox="1">
            <a:spLocks noChangeArrowheads="1"/>
          </p:cNvSpPr>
          <p:nvPr/>
        </p:nvSpPr>
        <p:spPr bwMode="auto">
          <a:xfrm>
            <a:off x="5449948" y="1401660"/>
            <a:ext cx="962742" cy="7243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  <a:cs typeface="Times New Roman" pitchFamily="18" charset="0"/>
              </a:rPr>
              <a:t>b)</a:t>
            </a:r>
            <a:endParaRPr lang="en-US" sz="4000" b="1" dirty="0">
              <a:ln w="3175">
                <a:solidFill>
                  <a:srgbClr val="800000"/>
                </a:solidFill>
              </a:ln>
              <a:solidFill>
                <a:srgbClr val="FF0000"/>
              </a:solidFill>
              <a:latin typeface=".VnAvant" panose="020B7200000000000000" pitchFamily="34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8765" y="1874361"/>
            <a:ext cx="578608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 </a:t>
            </a:r>
            <a:r>
              <a:rPr lang="en-US" sz="3200" dirty="0" err="1"/>
              <a:t>tâm</a:t>
            </a:r>
            <a:r>
              <a:rPr lang="en-US" sz="3200" dirty="0"/>
              <a:t> D: </a:t>
            </a:r>
          </a:p>
          <a:p>
            <a:r>
              <a:rPr lang="en-US" sz="3200" dirty="0"/>
              <a:t>+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bán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: DB, DE, DC</a:t>
            </a:r>
          </a:p>
          <a:p>
            <a:r>
              <a:rPr lang="en-US" sz="3200" dirty="0"/>
              <a:t>+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BC.</a:t>
            </a:r>
          </a:p>
          <a:p>
            <a:pPr marL="457200" indent="-457200">
              <a:buFontTx/>
              <a:buChar char="-"/>
            </a:pP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 </a:t>
            </a:r>
            <a:r>
              <a:rPr lang="en-US" sz="3200" dirty="0" err="1"/>
              <a:t>tâm</a:t>
            </a:r>
            <a:r>
              <a:rPr lang="en-US" sz="3200" dirty="0"/>
              <a:t> B</a:t>
            </a:r>
          </a:p>
          <a:p>
            <a:r>
              <a:rPr lang="en-US" sz="3200" dirty="0"/>
              <a:t>+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bán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BA, BG, BC.</a:t>
            </a:r>
          </a:p>
          <a:p>
            <a:r>
              <a:rPr lang="en-US" sz="3200" dirty="0"/>
              <a:t>+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: AC</a:t>
            </a:r>
          </a:p>
          <a:p>
            <a:endParaRPr lang="en-US" sz="3200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38" name="Cloud 37"/>
          <p:cNvSpPr/>
          <p:nvPr/>
        </p:nvSpPr>
        <p:spPr>
          <a:xfrm>
            <a:off x="-327943" y="2152026"/>
            <a:ext cx="6290525" cy="1791324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Vẽ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hình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tròn</a:t>
            </a:r>
            <a:r>
              <a:rPr lang="en-US" sz="2800" dirty="0">
                <a:solidFill>
                  <a:schemeClr val="tx1"/>
                </a:solidFill>
              </a:rPr>
              <a:t> ( </a:t>
            </a:r>
            <a:r>
              <a:rPr lang="en-US" sz="2800" dirty="0" err="1">
                <a:solidFill>
                  <a:schemeClr val="tx1"/>
                </a:solidFill>
              </a:rPr>
              <a:t>sử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dụng</a:t>
            </a:r>
            <a:r>
              <a:rPr lang="en-US" sz="2800" dirty="0">
                <a:solidFill>
                  <a:schemeClr val="tx1"/>
                </a:solidFill>
              </a:rPr>
              <a:t> com – pa, </a:t>
            </a:r>
            <a:r>
              <a:rPr lang="en-US" sz="2800" dirty="0" err="1">
                <a:solidFill>
                  <a:schemeClr val="tx1"/>
                </a:solidFill>
              </a:rPr>
              <a:t>vẽ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trên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giấy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7814575"/>
      </p:ext>
    </p:extLst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308919" y="489388"/>
            <a:ext cx="11084011" cy="1500050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2998" y="489388"/>
            <a:ext cx="96876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/>
              <a:t>-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bán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tròn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dài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</a:t>
            </a:r>
          </a:p>
        </p:txBody>
      </p:sp>
      <p:sp>
        <p:nvSpPr>
          <p:cNvPr id="6" name="Cloud 5"/>
          <p:cNvSpPr/>
          <p:nvPr/>
        </p:nvSpPr>
        <p:spPr>
          <a:xfrm>
            <a:off x="345988" y="2125352"/>
            <a:ext cx="11281719" cy="1297445"/>
          </a:xfrm>
          <a:prstGeom prst="cloud">
            <a:avLst/>
          </a:prstGeom>
          <a:solidFill>
            <a:srgbClr val="FFCC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17186" y="2347835"/>
            <a:ext cx="9354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Trung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</a:t>
            </a:r>
            <a:r>
              <a:rPr lang="en-US" sz="3200" dirty="0" err="1"/>
              <a:t>gọi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?</a:t>
            </a:r>
          </a:p>
        </p:txBody>
      </p:sp>
      <p:sp>
        <p:nvSpPr>
          <p:cNvPr id="8" name="Cloud 7"/>
          <p:cNvSpPr/>
          <p:nvPr/>
        </p:nvSpPr>
        <p:spPr>
          <a:xfrm>
            <a:off x="498388" y="3525302"/>
            <a:ext cx="11281719" cy="15080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64041" y="3853783"/>
            <a:ext cx="10116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 </a:t>
            </a:r>
            <a:r>
              <a:rPr lang="en-US" sz="3200" dirty="0" err="1"/>
              <a:t>dài</a:t>
            </a:r>
            <a:r>
              <a:rPr lang="en-US" sz="3200" dirty="0"/>
              <a:t> </a:t>
            </a:r>
            <a:r>
              <a:rPr lang="en-US" sz="3200" dirty="0" err="1"/>
              <a:t>gấp</a:t>
            </a:r>
            <a:r>
              <a:rPr lang="en-US" sz="3200" dirty="0"/>
              <a:t> </a:t>
            </a:r>
            <a:r>
              <a:rPr lang="en-US" sz="3200" dirty="0" err="1"/>
              <a:t>mấy</a:t>
            </a:r>
            <a:r>
              <a:rPr lang="en-US" sz="3200" dirty="0"/>
              <a:t> </a:t>
            </a:r>
            <a:r>
              <a:rPr lang="en-US" sz="3200" dirty="0" err="1"/>
              <a:t>lần</a:t>
            </a:r>
            <a:r>
              <a:rPr lang="en-US" sz="3200" dirty="0"/>
              <a:t> </a:t>
            </a:r>
            <a:r>
              <a:rPr lang="en-US" sz="3200" dirty="0" err="1"/>
              <a:t>bán</a:t>
            </a:r>
            <a:r>
              <a:rPr lang="en-US" sz="3200" dirty="0"/>
              <a:t> </a:t>
            </a:r>
            <a:r>
              <a:rPr lang="en-US" sz="3200" dirty="0" err="1"/>
              <a:t>kính</a:t>
            </a:r>
            <a:r>
              <a:rPr lang="en-US" sz="3200" dirty="0"/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03648" y="5123471"/>
            <a:ext cx="11281719" cy="1508022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83985" y="5594069"/>
            <a:ext cx="10116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Com-pa </a:t>
            </a:r>
            <a:r>
              <a:rPr lang="en-US" sz="3200" dirty="0" err="1"/>
              <a:t>dùng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1450" y="1191714"/>
            <a:ext cx="339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Bằng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nhau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65035" y="2335370"/>
            <a:ext cx="339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Tâm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01100" y="3823004"/>
            <a:ext cx="339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 </a:t>
            </a:r>
            <a:r>
              <a:rPr lang="en-US" sz="3600" dirty="0" err="1">
                <a:solidFill>
                  <a:srgbClr val="FF0000"/>
                </a:solidFill>
              </a:rPr>
              <a:t>lần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9796" y="5523678"/>
            <a:ext cx="339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Vẽ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hình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tròn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373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  <p:bldP spid="8" grpId="0" animBg="1"/>
      <p:bldP spid="9" grpId="0"/>
      <p:bldP spid="10" grpId="0" animBg="1"/>
      <p:bldP spid="11" grpId="0"/>
      <p:bldP spid="2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1D1A5F3-751F-4350-A729-ECA38027E9C2}"/>
              </a:ext>
            </a:extLst>
          </p:cNvPr>
          <p:cNvSpPr/>
          <p:nvPr/>
        </p:nvSpPr>
        <p:spPr>
          <a:xfrm>
            <a:off x="2969640" y="1606047"/>
            <a:ext cx="6965192" cy="2047902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all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rgbClr val="FFF674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KẾT</a:t>
            </a:r>
            <a:r>
              <a:rPr kumimoji="0" lang="en-US" sz="4800" b="1" i="0" u="none" strike="noStrike" kern="0" cap="all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rgbClr val="FFF674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THÚC </a:t>
            </a:r>
            <a:r>
              <a:rPr kumimoji="0" lang="en-US" sz="4800" b="1" i="0" u="none" strike="noStrike" kern="0" cap="all" spc="0" normalizeH="0" noProof="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rgbClr val="FFF674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TiẾT</a:t>
            </a:r>
            <a:r>
              <a:rPr kumimoji="0" lang="en-US" sz="4800" b="1" i="0" u="none" strike="noStrike" kern="0" cap="all" spc="0" normalizeH="0" noProof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rgbClr val="FFF674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微软雅黑 Light"/>
                <a:cs typeface="Times New Roman" panose="02020603050405020304" pitchFamily="18" charset="0"/>
              </a:rPr>
              <a:t> HỌC</a:t>
            </a:r>
            <a:endParaRPr kumimoji="0" lang="en-US" sz="4800" b="1" i="0" u="none" strike="noStrike" kern="0" cap="all" spc="0" normalizeH="0" baseline="0" noProof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19685" dist="12700" dir="5400000" algn="tl" rotWithShape="0">
                  <a:srgbClr val="FFF674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微软雅黑 Ligh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8842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1">
            <a:extLst>
              <a:ext uri="{FF2B5EF4-FFF2-40B4-BE49-F238E27FC236}">
                <a16:creationId xmlns:a16="http://schemas.microsoft.com/office/drawing/2014/main" id="{421AAFC1-0A3C-4E28-A073-9F83ACBA4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3972A77-A9D5-4B35-927F-C41591D29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656" y="1880085"/>
            <a:ext cx="9150889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319554"/>
      </p:ext>
    </p:extLst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7560" y="847493"/>
            <a:ext cx="109281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45" b="97927" l="1629" r="98046">
                        <a14:foregroundMark x1="1954" y1="21244" x2="2280" y2="21244"/>
                        <a14:foregroundMark x1="1629" y1="21244" x2="5537" y2="21244"/>
                        <a14:foregroundMark x1="6840" y1="19689" x2="7818" y2="20207"/>
                        <a14:foregroundMark x1="13029" y1="20207" x2="13681" y2="20725"/>
                        <a14:foregroundMark x1="97720" y1="21762" x2="96417" y2="23834"/>
                        <a14:foregroundMark x1="97720" y1="22280" x2="97720" y2="22280"/>
                        <a14:foregroundMark x1="98371" y1="22798" x2="98371" y2="22798"/>
                        <a14:foregroundMark x1="13029" y1="52332" x2="13681" y2="83938"/>
                        <a14:foregroundMark x1="16612" y1="85492" x2="15961" y2="97927"/>
                        <a14:foregroundMark x1="12378" y1="90674" x2="15635" y2="95855"/>
                        <a14:foregroundMark x1="16612" y1="47150" x2="15961" y2="64767"/>
                        <a14:foregroundMark x1="12052" y1="68394" x2="15309" y2="44041"/>
                        <a14:foregroundMark x1="89577" y1="74093" x2="91531" y2="83420"/>
                        <a14:foregroundMark x1="92508" y1="50259" x2="92508" y2="50259"/>
                        <a14:foregroundMark x1="89577" y1="48187" x2="89251" y2="48705"/>
                        <a14:foregroundMark x1="85668" y1="47668" x2="85016" y2="49741"/>
                        <a14:foregroundMark x1="80782" y1="58549" x2="80456" y2="60622"/>
                        <a14:foregroundMark x1="80782" y1="59067" x2="82736" y2="56477"/>
                        <a14:foregroundMark x1="83062" y1="55959" x2="83062" y2="56477"/>
                        <a14:foregroundMark x1="71010" y1="78238" x2="71010" y2="78238"/>
                        <a14:foregroundMark x1="73616" y1="81347" x2="76547" y2="86010"/>
                        <a14:foregroundMark x1="71336" y1="75648" x2="71336" y2="75648"/>
                        <a14:foregroundMark x1="13029" y1="53886" x2="13029" y2="53886"/>
                        <a14:foregroundMark x1="18893" y1="50259" x2="18893" y2="50259"/>
                        <a14:foregroundMark x1="22150" y1="58031" x2="22150" y2="58031"/>
                        <a14:foregroundMark x1="14007" y1="48187" x2="14007" y2="48187"/>
                        <a14:foregroundMark x1="8143" y1="61140" x2="8143" y2="61140"/>
                        <a14:foregroundMark x1="7166" y1="58031" x2="7166" y2="58031"/>
                        <a14:foregroundMark x1="7166" y1="70984" x2="7166" y2="72539"/>
                        <a14:foregroundMark x1="7166" y1="82902" x2="7492" y2="85492"/>
                        <a14:foregroundMark x1="7492" y1="87047" x2="7492" y2="87047"/>
                        <a14:foregroundMark x1="22150" y1="92228" x2="22150" y2="92228"/>
                        <a14:foregroundMark x1="22801" y1="90155" x2="22801" y2="90155"/>
                        <a14:foregroundMark x1="22150" y1="89119" x2="22150" y2="89119"/>
                        <a14:foregroundMark x1="16938" y1="95337" x2="16938" y2="95337"/>
                        <a14:foregroundMark x1="80782" y1="55440" x2="80782" y2="55440"/>
                        <a14:foregroundMark x1="83388" y1="51813" x2="83388" y2="51813"/>
                        <a14:foregroundMark x1="81759" y1="52332" x2="81759" y2="52850"/>
                        <a14:foregroundMark x1="82410" y1="47668" x2="82410" y2="47668"/>
                        <a14:backgroundMark x1="4560" y1="24352" x2="4560" y2="24352"/>
                        <a14:backgroundMark x1="9446" y1="23316" x2="9446" y2="23316"/>
                        <a14:backgroundMark x1="10423" y1="21244" x2="11075" y2="21762"/>
                        <a14:backgroundMark x1="12052" y1="20725" x2="13029" y2="20207"/>
                        <a14:backgroundMark x1="7492" y1="22798" x2="7492" y2="22798"/>
                        <a14:backgroundMark x1="7166" y1="21244" x2="7166" y2="21244"/>
                        <a14:backgroundMark x1="5863" y1="18653" x2="5863" y2="18653"/>
                        <a14:backgroundMark x1="8469" y1="17098" x2="8469" y2="17098"/>
                        <a14:backgroundMark x1="11075" y1="20207" x2="11726" y2="20207"/>
                        <a14:backgroundMark x1="96743" y1="23834" x2="96743" y2="23834"/>
                        <a14:backgroundMark x1="97720" y1="24352" x2="97720" y2="24352"/>
                        <a14:backgroundMark x1="98371" y1="24352" x2="98371" y2="24352"/>
                        <a14:backgroundMark x1="98371" y1="24352" x2="98371" y2="24352"/>
                        <a14:backgroundMark x1="95765" y1="24870" x2="95765" y2="24870"/>
                        <a14:backgroundMark x1="98697" y1="19689" x2="98697" y2="19689"/>
                        <a14:backgroundMark x1="97720" y1="21762" x2="95440" y2="25389"/>
                        <a14:backgroundMark x1="6840" y1="18135" x2="2606" y2="29534"/>
                        <a14:backgroundMark x1="8469" y1="22280" x2="9121" y2="2797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67668" y="2207941"/>
            <a:ext cx="7582830" cy="46874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67668" y="2943922"/>
            <a:ext cx="1293542" cy="5798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2978"/>
      </p:ext>
    </p:extLst>
  </p:cSld>
  <p:clrMapOvr>
    <a:masterClrMapping/>
  </p:clrMapOvr>
  <p:transition spd="slow" advClick="0" advTm="1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557868" y="1050708"/>
            <a:ext cx="4329976" cy="2255912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13328" y="1652758"/>
            <a:ext cx="3529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Cloud 5"/>
          <p:cNvSpPr/>
          <p:nvPr/>
        </p:nvSpPr>
        <p:spPr>
          <a:xfrm>
            <a:off x="1226634" y="4125950"/>
            <a:ext cx="4415883" cy="1471961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Hình</a:t>
            </a:r>
            <a:r>
              <a:rPr lang="en-US" sz="4800" dirty="0"/>
              <a:t> </a:t>
            </a:r>
            <a:r>
              <a:rPr lang="en-US" sz="4800" dirty="0" err="1"/>
              <a:t>tròn</a:t>
            </a:r>
            <a:endParaRPr lang="en-US" sz="4800" dirty="0"/>
          </a:p>
        </p:txBody>
      </p:sp>
      <p:pic>
        <p:nvPicPr>
          <p:cNvPr id="1030" name="Picture 6" descr="Đồng hồ treo tường hình tròn viền đen mặt trắ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922" y="700327"/>
            <a:ext cx="4312707" cy="430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2394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878469" y="593337"/>
            <a:ext cx="4173231" cy="2323563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00590" y="1214320"/>
            <a:ext cx="461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Cloud 5"/>
          <p:cNvSpPr/>
          <p:nvPr/>
        </p:nvSpPr>
        <p:spPr>
          <a:xfrm>
            <a:off x="878469" y="3375735"/>
            <a:ext cx="4906134" cy="2021983"/>
          </a:xfrm>
          <a:prstGeom prst="cloud">
            <a:avLst/>
          </a:prstGeom>
          <a:solidFill>
            <a:srgbClr val="FFCC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89223" y="3985708"/>
            <a:ext cx="3895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ó một miếng bìa hình tròn, làm thế nào để tìm được đường kính và tâm của hình  tròn đó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725" y="404162"/>
            <a:ext cx="5493676" cy="577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4373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709"/>
            <a:ext cx="12192000" cy="6858000"/>
          </a:xfrm>
          <a:prstGeom prst="rect">
            <a:avLst/>
          </a:prstGeom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29B9B44B-BA40-41F3-9FF5-8020C635410A}"/>
              </a:ext>
            </a:extLst>
          </p:cNvPr>
          <p:cNvGrpSpPr/>
          <p:nvPr/>
        </p:nvGrpSpPr>
        <p:grpSpPr>
          <a:xfrm>
            <a:off x="1791730" y="1641601"/>
            <a:ext cx="8048171" cy="2372174"/>
            <a:chOff x="2156178" y="1723918"/>
            <a:chExt cx="7879644" cy="364910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EF45E6E-C17D-4EBC-8ECD-BBDC78B88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56178" y="1723918"/>
              <a:ext cx="7879644" cy="364910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DAFBA6F-F766-4408-862C-F5C72753D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97852" y="2185264"/>
              <a:ext cx="3596294" cy="85326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E00ECD1-FF61-4C60-A115-83A7886891CB}"/>
                </a:ext>
              </a:extLst>
            </p:cNvPr>
            <p:cNvSpPr txBox="1"/>
            <p:nvPr/>
          </p:nvSpPr>
          <p:spPr>
            <a:xfrm>
              <a:off x="5011843" y="2163937"/>
              <a:ext cx="1862558" cy="9469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defRPr/>
              </a:pPr>
              <a:r>
                <a:rPr lang="en-US" sz="4000" u="sng" dirty="0"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238368" y="3422810"/>
            <a:ext cx="3534032" cy="469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(</a:t>
            </a:r>
            <a:r>
              <a:rPr lang="en-US" sz="4000" b="1" dirty="0" err="1">
                <a:solidFill>
                  <a:srgbClr val="FF0000"/>
                </a:solidFill>
              </a:rPr>
              <a:t>Tiết</a:t>
            </a:r>
            <a:r>
              <a:rPr lang="en-US" sz="4000" b="1" dirty="0">
                <a:solidFill>
                  <a:srgbClr val="FF0000"/>
                </a:solidFill>
              </a:rPr>
              <a:t> 1)</a:t>
            </a:r>
            <a:r>
              <a:rPr lang="en-US" sz="2400" b="1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0514" y="2555379"/>
            <a:ext cx="4717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rial Black" panose="020B0A04020102020204" pitchFamily="34" charset="0"/>
              </a:rPr>
              <a:t>HÌNH TRÒN</a:t>
            </a:r>
          </a:p>
        </p:txBody>
      </p:sp>
    </p:spTree>
  </p:cSld>
  <p:clrMapOvr>
    <a:masterClrMapping/>
  </p:clrMapOvr>
  <p:transition spd="slow" advTm="1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2C39926-E198-430B-BC5A-9C04F552BC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959" y="1332826"/>
            <a:ext cx="7584081" cy="2566638"/>
          </a:xfrm>
          <a:prstGeom prst="rect">
            <a:avLst/>
          </a:prstGeom>
        </p:spPr>
      </p:pic>
    </p:spTree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38" name="图片 3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4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 flipH="1">
            <a:off x="1281113" y="1101725"/>
            <a:ext cx="1739900" cy="2898775"/>
            <a:chOff x="4242" y="1107"/>
            <a:chExt cx="1170" cy="1537"/>
          </a:xfrm>
        </p:grpSpPr>
        <p:sp>
          <p:nvSpPr>
            <p:cNvPr id="12" name="Freeform 44"/>
            <p:cNvSpPr>
              <a:spLocks/>
            </p:cNvSpPr>
            <p:nvPr/>
          </p:nvSpPr>
          <p:spPr bwMode="auto">
            <a:xfrm>
              <a:off x="4725" y="1376"/>
              <a:ext cx="550" cy="948"/>
            </a:xfrm>
            <a:custGeom>
              <a:avLst/>
              <a:gdLst>
                <a:gd name="T0" fmla="*/ 547 w 547"/>
                <a:gd name="T1" fmla="*/ 1300 h 876"/>
                <a:gd name="T2" fmla="*/ 0 w 547"/>
                <a:gd name="T3" fmla="*/ 0 h 8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7" h="876">
                  <a:moveTo>
                    <a:pt x="547" y="876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14">
                <a:latin typeface="+mn-lt"/>
              </a:endParaRPr>
            </a:p>
          </p:txBody>
        </p:sp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4242" y="1107"/>
              <a:ext cx="1170" cy="1537"/>
              <a:chOff x="4242" y="1107"/>
              <a:chExt cx="1170" cy="1537"/>
            </a:xfrm>
          </p:grpSpPr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 flipH="1">
                <a:off x="4242" y="1253"/>
                <a:ext cx="580" cy="138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15" name="Freeform 47"/>
              <p:cNvSpPr>
                <a:spLocks/>
              </p:cNvSpPr>
              <p:nvPr/>
            </p:nvSpPr>
            <p:spPr bwMode="auto">
              <a:xfrm>
                <a:off x="4374" y="1376"/>
                <a:ext cx="539" cy="952"/>
              </a:xfrm>
              <a:custGeom>
                <a:avLst/>
                <a:gdLst>
                  <a:gd name="T0" fmla="*/ 0 w 542"/>
                  <a:gd name="T1" fmla="*/ 1304 h 880"/>
                  <a:gd name="T2" fmla="*/ 542 w 542"/>
                  <a:gd name="T3" fmla="*/ 0 h 8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2" h="880">
                    <a:moveTo>
                      <a:pt x="0" y="880"/>
                    </a:moveTo>
                    <a:lnTo>
                      <a:pt x="542" y="0"/>
                    </a:lnTo>
                  </a:path>
                </a:pathLst>
              </a:custGeom>
              <a:noFill/>
              <a:ln w="381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16" name="Freeform 48"/>
              <p:cNvSpPr>
                <a:spLocks/>
              </p:cNvSpPr>
              <p:nvPr/>
            </p:nvSpPr>
            <p:spPr bwMode="auto">
              <a:xfrm>
                <a:off x="4823" y="1253"/>
                <a:ext cx="567" cy="1359"/>
              </a:xfrm>
              <a:custGeom>
                <a:avLst/>
                <a:gdLst>
                  <a:gd name="T0" fmla="*/ 567 w 567"/>
                  <a:gd name="T1" fmla="*/ 1861 h 1254"/>
                  <a:gd name="T2" fmla="*/ 0 w 567"/>
                  <a:gd name="T3" fmla="*/ 0 h 125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7" h="1254">
                    <a:moveTo>
                      <a:pt x="567" y="1254"/>
                    </a:moveTo>
                    <a:lnTo>
                      <a:pt x="0" y="0"/>
                    </a:lnTo>
                  </a:path>
                </a:pathLst>
              </a:custGeom>
              <a:noFill/>
              <a:ln w="381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17" name="Freeform 49"/>
              <p:cNvSpPr>
                <a:spLocks/>
              </p:cNvSpPr>
              <p:nvPr/>
            </p:nvSpPr>
            <p:spPr bwMode="auto">
              <a:xfrm>
                <a:off x="4332" y="2276"/>
                <a:ext cx="91" cy="70"/>
              </a:xfrm>
              <a:custGeom>
                <a:avLst/>
                <a:gdLst>
                  <a:gd name="T0" fmla="*/ 88 w 88"/>
                  <a:gd name="T1" fmla="*/ 101 h 64"/>
                  <a:gd name="T2" fmla="*/ 0 w 88"/>
                  <a:gd name="T3" fmla="*/ 0 h 6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" h="64">
                    <a:moveTo>
                      <a:pt x="88" y="64"/>
                    </a:moveTo>
                    <a:lnTo>
                      <a:pt x="0" y="0"/>
                    </a:lnTo>
                  </a:path>
                </a:pathLst>
              </a:custGeom>
              <a:noFill/>
              <a:ln w="762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18" name="Freeform 50"/>
              <p:cNvSpPr>
                <a:spLocks/>
              </p:cNvSpPr>
              <p:nvPr/>
            </p:nvSpPr>
            <p:spPr bwMode="auto">
              <a:xfrm>
                <a:off x="4292" y="2207"/>
                <a:ext cx="80" cy="156"/>
              </a:xfrm>
              <a:custGeom>
                <a:avLst/>
                <a:gdLst>
                  <a:gd name="T0" fmla="*/ 0 w 80"/>
                  <a:gd name="T1" fmla="*/ 214 h 144"/>
                  <a:gd name="T2" fmla="*/ 80 w 80"/>
                  <a:gd name="T3" fmla="*/ 0 h 1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0" h="144">
                    <a:moveTo>
                      <a:pt x="0" y="144"/>
                    </a:moveTo>
                    <a:lnTo>
                      <a:pt x="80" y="0"/>
                    </a:lnTo>
                  </a:path>
                </a:pathLst>
              </a:custGeom>
              <a:noFill/>
              <a:ln w="762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19" name="Freeform 51"/>
              <p:cNvSpPr>
                <a:spLocks/>
              </p:cNvSpPr>
              <p:nvPr/>
            </p:nvSpPr>
            <p:spPr bwMode="auto">
              <a:xfrm>
                <a:off x="5244" y="2311"/>
                <a:ext cx="88" cy="61"/>
              </a:xfrm>
              <a:custGeom>
                <a:avLst/>
                <a:gdLst>
                  <a:gd name="T0" fmla="*/ 88 w 88"/>
                  <a:gd name="T1" fmla="*/ 0 h 56"/>
                  <a:gd name="T2" fmla="*/ 0 w 88"/>
                  <a:gd name="T3" fmla="*/ 85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8" h="56">
                    <a:moveTo>
                      <a:pt x="88" y="0"/>
                    </a:moveTo>
                    <a:lnTo>
                      <a:pt x="0" y="56"/>
                    </a:lnTo>
                  </a:path>
                </a:pathLst>
              </a:custGeom>
              <a:noFill/>
              <a:ln w="762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20" name="Freeform 52"/>
              <p:cNvSpPr>
                <a:spLocks/>
              </p:cNvSpPr>
              <p:nvPr/>
            </p:nvSpPr>
            <p:spPr bwMode="auto">
              <a:xfrm>
                <a:off x="5292" y="2242"/>
                <a:ext cx="56" cy="138"/>
              </a:xfrm>
              <a:custGeom>
                <a:avLst/>
                <a:gdLst>
                  <a:gd name="T0" fmla="*/ 0 w 56"/>
                  <a:gd name="T1" fmla="*/ 0 h 128"/>
                  <a:gd name="T2" fmla="*/ 56 w 56"/>
                  <a:gd name="T3" fmla="*/ 188 h 1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128">
                    <a:moveTo>
                      <a:pt x="0" y="0"/>
                    </a:moveTo>
                    <a:lnTo>
                      <a:pt x="56" y="128"/>
                    </a:lnTo>
                  </a:path>
                </a:pathLst>
              </a:custGeom>
              <a:noFill/>
              <a:ln w="762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21" name="AutoShape 14"/>
              <p:cNvSpPr>
                <a:spLocks noChangeArrowheads="1"/>
              </p:cNvSpPr>
              <p:nvPr/>
            </p:nvSpPr>
            <p:spPr bwMode="auto">
              <a:xfrm>
                <a:off x="4716" y="1262"/>
                <a:ext cx="207" cy="25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81 w 21600"/>
                  <a:gd name="T25" fmla="*/ 3174 h 21600"/>
                  <a:gd name="T26" fmla="*/ 18419 w 21600"/>
                  <a:gd name="T27" fmla="*/ 1842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8121" y="10800"/>
                    </a:moveTo>
                    <a:cubicBezTo>
                      <a:pt x="8121" y="12280"/>
                      <a:pt x="9320" y="13479"/>
                      <a:pt x="10800" y="13479"/>
                    </a:cubicBezTo>
                    <a:cubicBezTo>
                      <a:pt x="12280" y="13479"/>
                      <a:pt x="13479" y="12280"/>
                      <a:pt x="13479" y="10800"/>
                    </a:cubicBezTo>
                    <a:cubicBezTo>
                      <a:pt x="13479" y="9320"/>
                      <a:pt x="12280" y="8121"/>
                      <a:pt x="10800" y="8121"/>
                    </a:cubicBezTo>
                    <a:cubicBezTo>
                      <a:pt x="9320" y="8121"/>
                      <a:pt x="8121" y="9320"/>
                      <a:pt x="8121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sp>
            <p:nvSpPr>
              <p:cNvPr id="22" name="AutoShape 15"/>
              <p:cNvSpPr>
                <a:spLocks noChangeArrowheads="1"/>
              </p:cNvSpPr>
              <p:nvPr/>
            </p:nvSpPr>
            <p:spPr bwMode="auto">
              <a:xfrm>
                <a:off x="4780" y="1107"/>
                <a:ext cx="66" cy="307"/>
              </a:xfrm>
              <a:prstGeom prst="can">
                <a:avLst>
                  <a:gd name="adj" fmla="val 116288"/>
                </a:avLst>
              </a:prstGeom>
              <a:solidFill>
                <a:srgbClr val="5D3B3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714">
                  <a:latin typeface="+mn-lt"/>
                </a:endParaRPr>
              </a:p>
            </p:txBody>
          </p:sp>
          <p:sp>
            <p:nvSpPr>
              <p:cNvPr id="23" name="Oval 55"/>
              <p:cNvSpPr>
                <a:spLocks noChangeArrowheads="1"/>
              </p:cNvSpPr>
              <p:nvPr/>
            </p:nvSpPr>
            <p:spPr bwMode="auto">
              <a:xfrm flipH="1">
                <a:off x="5373" y="2604"/>
                <a:ext cx="39" cy="40"/>
              </a:xfrm>
              <a:prstGeom prst="ellipse">
                <a:avLst/>
              </a:prstGeom>
              <a:solidFill>
                <a:srgbClr val="CC3300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1714">
                  <a:latin typeface="+mn-lt"/>
                </a:endParaRPr>
              </a:p>
            </p:txBody>
          </p:sp>
        </p:grp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379107" y="998355"/>
            <a:ext cx="2862263" cy="2771775"/>
            <a:chOff x="3505200" y="2362200"/>
            <a:chExt cx="2133600" cy="2133600"/>
          </a:xfrm>
        </p:grpSpPr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3505200" y="2362200"/>
              <a:ext cx="2133600" cy="2133600"/>
            </a:xfrm>
            <a:prstGeom prst="ellipse">
              <a:avLst/>
            </a:prstGeom>
            <a:solidFill>
              <a:srgbClr val="CCECFF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1714">
                <a:latin typeface="+mn-lt"/>
              </a:endParaRPr>
            </a:p>
          </p:txBody>
        </p:sp>
        <p:sp>
          <p:nvSpPr>
            <p:cNvPr id="26" name="Text Box 59"/>
            <p:cNvSpPr txBox="1">
              <a:spLocks noChangeArrowheads="1"/>
            </p:cNvSpPr>
            <p:nvPr/>
          </p:nvSpPr>
          <p:spPr bwMode="auto">
            <a:xfrm>
              <a:off x="4461356" y="2964643"/>
              <a:ext cx="364475" cy="79307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48"/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48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pic>
        <p:nvPicPr>
          <p:cNvPr id="27" name="Picture 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4531" y="4813810"/>
            <a:ext cx="8262937" cy="1108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5"/>
          <p:cNvGrpSpPr/>
          <p:nvPr/>
        </p:nvGrpSpPr>
        <p:grpSpPr>
          <a:xfrm>
            <a:off x="0" y="-68596"/>
            <a:ext cx="12192000" cy="6858000"/>
            <a:chOff x="0" y="0"/>
            <a:chExt cx="12192000" cy="6858000"/>
          </a:xfrm>
        </p:grpSpPr>
        <p:pic>
          <p:nvPicPr>
            <p:cNvPr id="40" name="图片 3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4" t="11183" r="5865" b="2197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1" name="矩形 43"/>
            <p:cNvSpPr/>
            <p:nvPr/>
          </p:nvSpPr>
          <p:spPr>
            <a:xfrm>
              <a:off x="0" y="1054100"/>
              <a:ext cx="12192000" cy="5688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Barlow Condensed" panose="00000506000000000000" charset="0"/>
              </a:endParaRPr>
            </a:p>
          </p:txBody>
        </p:sp>
      </p:grp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79264" y="3742802"/>
            <a:ext cx="290512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4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48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048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81473" y="944640"/>
            <a:ext cx="2862263" cy="2771775"/>
            <a:chOff x="3505200" y="2362200"/>
            <a:chExt cx="2133600" cy="2133600"/>
          </a:xfrm>
        </p:grpSpPr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3505200" y="2362200"/>
              <a:ext cx="2133600" cy="2133600"/>
            </a:xfrm>
            <a:prstGeom prst="ellipse">
              <a:avLst/>
            </a:prstGeom>
            <a:solidFill>
              <a:srgbClr val="CCECFF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1714">
                <a:latin typeface="+mn-lt"/>
              </a:endParaRPr>
            </a:p>
          </p:txBody>
        </p:sp>
        <p:sp>
          <p:nvSpPr>
            <p:cNvPr id="26" name="Text Box 59"/>
            <p:cNvSpPr txBox="1">
              <a:spLocks noChangeArrowheads="1"/>
            </p:cNvSpPr>
            <p:nvPr/>
          </p:nvSpPr>
          <p:spPr bwMode="auto">
            <a:xfrm>
              <a:off x="4461356" y="3057514"/>
              <a:ext cx="364475" cy="79307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48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048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pic>
        <p:nvPicPr>
          <p:cNvPr id="15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6663" y="5643563"/>
            <a:ext cx="8262937" cy="1108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" name="Oval 2"/>
          <p:cNvSpPr>
            <a:spLocks noChangeArrowheads="1"/>
          </p:cNvSpPr>
          <p:nvPr/>
        </p:nvSpPr>
        <p:spPr bwMode="auto">
          <a:xfrm flipH="1" flipV="1">
            <a:off x="9102725" y="3203575"/>
            <a:ext cx="69850" cy="98425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048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42"/>
          <p:cNvSpPr txBox="1">
            <a:spLocks noChangeArrowheads="1"/>
          </p:cNvSpPr>
          <p:nvPr/>
        </p:nvSpPr>
        <p:spPr bwMode="auto">
          <a:xfrm>
            <a:off x="8956675" y="3348038"/>
            <a:ext cx="533400" cy="561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48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pSp>
        <p:nvGrpSpPr>
          <p:cNvPr id="70" name="Group 3"/>
          <p:cNvGrpSpPr>
            <a:grpSpLocks/>
          </p:cNvGrpSpPr>
          <p:nvPr/>
        </p:nvGrpSpPr>
        <p:grpSpPr bwMode="auto">
          <a:xfrm flipH="1">
            <a:off x="4083050" y="3240088"/>
            <a:ext cx="3089275" cy="4981575"/>
            <a:chOff x="3162" y="569"/>
            <a:chExt cx="2340" cy="3139"/>
          </a:xfrm>
        </p:grpSpPr>
        <p:grpSp>
          <p:nvGrpSpPr>
            <p:cNvPr id="12303" name="Group 4"/>
            <p:cNvGrpSpPr>
              <a:grpSpLocks/>
            </p:cNvGrpSpPr>
            <p:nvPr/>
          </p:nvGrpSpPr>
          <p:grpSpPr bwMode="auto">
            <a:xfrm>
              <a:off x="4332" y="569"/>
              <a:ext cx="1170" cy="1547"/>
              <a:chOff x="4242" y="1097"/>
              <a:chExt cx="1170" cy="1547"/>
            </a:xfrm>
          </p:grpSpPr>
          <p:sp>
            <p:nvSpPr>
              <p:cNvPr id="85" name="Freeform 5"/>
              <p:cNvSpPr>
                <a:spLocks/>
              </p:cNvSpPr>
              <p:nvPr/>
            </p:nvSpPr>
            <p:spPr bwMode="auto">
              <a:xfrm>
                <a:off x="4725" y="1376"/>
                <a:ext cx="547" cy="948"/>
              </a:xfrm>
              <a:custGeom>
                <a:avLst/>
                <a:gdLst>
                  <a:gd name="T0" fmla="*/ 547 w 547"/>
                  <a:gd name="T1" fmla="*/ 1300 h 876"/>
                  <a:gd name="T2" fmla="*/ 0 w 547"/>
                  <a:gd name="T3" fmla="*/ 0 h 8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 w="381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grpSp>
            <p:nvGrpSpPr>
              <p:cNvPr id="12318" name="Group 6"/>
              <p:cNvGrpSpPr>
                <a:grpSpLocks/>
              </p:cNvGrpSpPr>
              <p:nvPr/>
            </p:nvGrpSpPr>
            <p:grpSpPr bwMode="auto">
              <a:xfrm>
                <a:off x="4242" y="1097"/>
                <a:ext cx="1170" cy="1547"/>
                <a:chOff x="4242" y="1097"/>
                <a:chExt cx="1170" cy="1547"/>
              </a:xfrm>
            </p:grpSpPr>
            <p:sp>
              <p:nvSpPr>
                <p:cNvPr id="87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7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8" name="Freeform 8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52"/>
                </a:xfrm>
                <a:custGeom>
                  <a:avLst/>
                  <a:gdLst>
                    <a:gd name="T0" fmla="*/ 0 w 542"/>
                    <a:gd name="T1" fmla="*/ 1304 h 880"/>
                    <a:gd name="T2" fmla="*/ 542 w 542"/>
                    <a:gd name="T3" fmla="*/ 0 h 88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 w="381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9" name="Freeform 9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9" cy="1357"/>
                </a:xfrm>
                <a:custGeom>
                  <a:avLst/>
                  <a:gdLst>
                    <a:gd name="T0" fmla="*/ 567 w 567"/>
                    <a:gd name="T1" fmla="*/ 1861 h 1254"/>
                    <a:gd name="T2" fmla="*/ 0 w 567"/>
                    <a:gd name="T3" fmla="*/ 0 h 125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81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0" name="Freeform 10"/>
                <p:cNvSpPr>
                  <a:spLocks/>
                </p:cNvSpPr>
                <p:nvPr/>
              </p:nvSpPr>
              <p:spPr bwMode="auto">
                <a:xfrm>
                  <a:off x="4332" y="2276"/>
                  <a:ext cx="88" cy="70"/>
                </a:xfrm>
                <a:custGeom>
                  <a:avLst/>
                  <a:gdLst>
                    <a:gd name="T0" fmla="*/ 88 w 88"/>
                    <a:gd name="T1" fmla="*/ 101 h 64"/>
                    <a:gd name="T2" fmla="*/ 0 w 88"/>
                    <a:gd name="T3" fmla="*/ 0 h 6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1" name="Freeform 11"/>
                <p:cNvSpPr>
                  <a:spLocks/>
                </p:cNvSpPr>
                <p:nvPr/>
              </p:nvSpPr>
              <p:spPr bwMode="auto">
                <a:xfrm>
                  <a:off x="4293" y="2207"/>
                  <a:ext cx="79" cy="156"/>
                </a:xfrm>
                <a:custGeom>
                  <a:avLst/>
                  <a:gdLst>
                    <a:gd name="T0" fmla="*/ 0 w 80"/>
                    <a:gd name="T1" fmla="*/ 214 h 144"/>
                    <a:gd name="T2" fmla="*/ 80 w 80"/>
                    <a:gd name="T3" fmla="*/ 0 h 14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2" name="Freeform 12"/>
                <p:cNvSpPr>
                  <a:spLocks/>
                </p:cNvSpPr>
                <p:nvPr/>
              </p:nvSpPr>
              <p:spPr bwMode="auto">
                <a:xfrm>
                  <a:off x="5244" y="2311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85 h 56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3" name="Freeform 13"/>
                <p:cNvSpPr>
                  <a:spLocks/>
                </p:cNvSpPr>
                <p:nvPr/>
              </p:nvSpPr>
              <p:spPr bwMode="auto">
                <a:xfrm>
                  <a:off x="5292" y="2242"/>
                  <a:ext cx="58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188 h 12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4" name="AutoShape 14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61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95" name="AutoShape 15"/>
                <p:cNvSpPr>
                  <a:spLocks noChangeArrowheads="1"/>
                </p:cNvSpPr>
                <p:nvPr/>
              </p:nvSpPr>
              <p:spPr bwMode="auto">
                <a:xfrm>
                  <a:off x="4780" y="1097"/>
                  <a:ext cx="66" cy="307"/>
                </a:xfrm>
                <a:prstGeom prst="can">
                  <a:avLst>
                    <a:gd name="adj" fmla="val 116288"/>
                  </a:avLst>
                </a:prstGeom>
                <a:solidFill>
                  <a:srgbClr val="5D3B3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14">
                    <a:latin typeface="+mn-lt"/>
                  </a:endParaRPr>
                </a:p>
              </p:txBody>
            </p:sp>
            <p:sp>
              <p:nvSpPr>
                <p:cNvPr id="96" name="Oval 16"/>
                <p:cNvSpPr>
                  <a:spLocks noChangeArrowheads="1"/>
                </p:cNvSpPr>
                <p:nvPr/>
              </p:nvSpPr>
              <p:spPr bwMode="auto">
                <a:xfrm flipH="1">
                  <a:off x="5372" y="260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14">
                    <a:latin typeface="+mn-lt"/>
                  </a:endParaRPr>
                </a:p>
              </p:txBody>
            </p:sp>
          </p:grpSp>
        </p:grpSp>
        <p:grpSp>
          <p:nvGrpSpPr>
            <p:cNvPr id="12304" name="Group 17"/>
            <p:cNvGrpSpPr>
              <a:grpSpLocks/>
            </p:cNvGrpSpPr>
            <p:nvPr/>
          </p:nvGrpSpPr>
          <p:grpSpPr bwMode="auto">
            <a:xfrm flipH="1" flipV="1">
              <a:off x="3162" y="2107"/>
              <a:ext cx="1170" cy="1601"/>
              <a:chOff x="4242" y="1043"/>
              <a:chExt cx="1170" cy="1601"/>
            </a:xfrm>
          </p:grpSpPr>
          <p:sp>
            <p:nvSpPr>
              <p:cNvPr id="73" name="Freeform 18"/>
              <p:cNvSpPr>
                <a:spLocks/>
              </p:cNvSpPr>
              <p:nvPr/>
            </p:nvSpPr>
            <p:spPr bwMode="auto">
              <a:xfrm>
                <a:off x="4725" y="1376"/>
                <a:ext cx="547" cy="945"/>
              </a:xfrm>
              <a:custGeom>
                <a:avLst/>
                <a:gdLst>
                  <a:gd name="T0" fmla="*/ 547 w 547"/>
                  <a:gd name="T1" fmla="*/ 1300 h 876"/>
                  <a:gd name="T2" fmla="*/ 0 w 547"/>
                  <a:gd name="T3" fmla="*/ 0 h 8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714">
                  <a:latin typeface="+mn-lt"/>
                </a:endParaRPr>
              </a:p>
            </p:txBody>
          </p:sp>
          <p:grpSp>
            <p:nvGrpSpPr>
              <p:cNvPr id="12306" name="Group 19"/>
              <p:cNvGrpSpPr>
                <a:grpSpLocks/>
              </p:cNvGrpSpPr>
              <p:nvPr/>
            </p:nvGrpSpPr>
            <p:grpSpPr bwMode="auto">
              <a:xfrm>
                <a:off x="4242" y="1043"/>
                <a:ext cx="1170" cy="1601"/>
                <a:chOff x="4242" y="1043"/>
                <a:chExt cx="1170" cy="1601"/>
              </a:xfrm>
            </p:grpSpPr>
            <p:sp>
              <p:nvSpPr>
                <p:cNvPr id="75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4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76" name="Freeform 21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49"/>
                </a:xfrm>
                <a:custGeom>
                  <a:avLst/>
                  <a:gdLst>
                    <a:gd name="T0" fmla="*/ 0 w 542"/>
                    <a:gd name="T1" fmla="*/ 1304 h 880"/>
                    <a:gd name="T2" fmla="*/ 542 w 542"/>
                    <a:gd name="T3" fmla="*/ 0 h 88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77" name="Freeform 22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9" cy="1354"/>
                </a:xfrm>
                <a:custGeom>
                  <a:avLst/>
                  <a:gdLst>
                    <a:gd name="T0" fmla="*/ 567 w 567"/>
                    <a:gd name="T1" fmla="*/ 1861 h 1254"/>
                    <a:gd name="T2" fmla="*/ 0 w 567"/>
                    <a:gd name="T3" fmla="*/ 0 h 125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78" name="Freeform 23"/>
                <p:cNvSpPr>
                  <a:spLocks/>
                </p:cNvSpPr>
                <p:nvPr/>
              </p:nvSpPr>
              <p:spPr bwMode="auto">
                <a:xfrm>
                  <a:off x="4332" y="2273"/>
                  <a:ext cx="88" cy="70"/>
                </a:xfrm>
                <a:custGeom>
                  <a:avLst/>
                  <a:gdLst>
                    <a:gd name="T0" fmla="*/ 88 w 88"/>
                    <a:gd name="T1" fmla="*/ 101 h 64"/>
                    <a:gd name="T2" fmla="*/ 0 w 88"/>
                    <a:gd name="T3" fmla="*/ 0 h 6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79" name="Freeform 24"/>
                <p:cNvSpPr>
                  <a:spLocks/>
                </p:cNvSpPr>
                <p:nvPr/>
              </p:nvSpPr>
              <p:spPr bwMode="auto">
                <a:xfrm>
                  <a:off x="4293" y="2204"/>
                  <a:ext cx="79" cy="156"/>
                </a:xfrm>
                <a:custGeom>
                  <a:avLst/>
                  <a:gdLst>
                    <a:gd name="T0" fmla="*/ 0 w 80"/>
                    <a:gd name="T1" fmla="*/ 214 h 144"/>
                    <a:gd name="T2" fmla="*/ 80 w 80"/>
                    <a:gd name="T3" fmla="*/ 0 h 14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5244" y="2308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85 h 56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5292" y="2239"/>
                  <a:ext cx="58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188 h 12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2" name="AutoShape 27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61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714">
                    <a:latin typeface="+mn-lt"/>
                  </a:endParaRPr>
                </a:p>
              </p:txBody>
            </p:sp>
            <p:sp>
              <p:nvSpPr>
                <p:cNvPr id="83" name="AutoShape 28"/>
                <p:cNvSpPr>
                  <a:spLocks noChangeArrowheads="1"/>
                </p:cNvSpPr>
                <p:nvPr/>
              </p:nvSpPr>
              <p:spPr bwMode="auto">
                <a:xfrm>
                  <a:off x="4780" y="1043"/>
                  <a:ext cx="66" cy="307"/>
                </a:xfrm>
                <a:prstGeom prst="can">
                  <a:avLst>
                    <a:gd name="adj" fmla="val 116288"/>
                  </a:avLst>
                </a:prstGeom>
                <a:noFill/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14">
                    <a:latin typeface="+mn-lt"/>
                  </a:endParaRPr>
                </a:p>
              </p:txBody>
            </p:sp>
            <p:sp>
              <p:nvSpPr>
                <p:cNvPr id="84" name="Oval 29"/>
                <p:cNvSpPr>
                  <a:spLocks noChangeArrowheads="1"/>
                </p:cNvSpPr>
                <p:nvPr/>
              </p:nvSpPr>
              <p:spPr bwMode="auto">
                <a:xfrm flipH="1">
                  <a:off x="5372" y="2601"/>
                  <a:ext cx="40" cy="40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14">
                    <a:latin typeface="+mn-lt"/>
                  </a:endParaRPr>
                </a:p>
              </p:txBody>
            </p:sp>
          </p:grpSp>
        </p:grpSp>
      </p:grpSp>
      <p:sp>
        <p:nvSpPr>
          <p:cNvPr id="97" name="Text Box 5"/>
          <p:cNvSpPr txBox="1">
            <a:spLocks noChangeArrowheads="1"/>
          </p:cNvSpPr>
          <p:nvPr/>
        </p:nvSpPr>
        <p:spPr bwMode="auto">
          <a:xfrm>
            <a:off x="6988175" y="4359275"/>
            <a:ext cx="4594225" cy="11334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33">
                <a:latin typeface="Times New Roman" pitchFamily="18" charset="0"/>
                <a:cs typeface="Times New Roman" pitchFamily="18" charset="0"/>
              </a:rPr>
              <a:t>Đầu chì của compa vạch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33">
                <a:latin typeface="Times New Roman" pitchFamily="18" charset="0"/>
                <a:cs typeface="Times New Roman" pitchFamily="18" charset="0"/>
              </a:rPr>
              <a:t>trên giấy một </a:t>
            </a:r>
            <a:r>
              <a:rPr lang="en-US" sz="3333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tròn</a:t>
            </a:r>
          </a:p>
        </p:txBody>
      </p:sp>
      <p:sp>
        <p:nvSpPr>
          <p:cNvPr id="99" name="Oval 11"/>
          <p:cNvSpPr>
            <a:spLocks noChangeArrowheads="1"/>
          </p:cNvSpPr>
          <p:nvPr/>
        </p:nvSpPr>
        <p:spPr bwMode="auto">
          <a:xfrm>
            <a:off x="7618413" y="1893888"/>
            <a:ext cx="2981325" cy="266700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57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0915" y="5596183"/>
            <a:ext cx="11879263" cy="1133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07769" tIns="53885" rIns="107769" bIns="538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33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333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0744172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6 -0.0022 L 0.29112 -0.3598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3" y="-178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3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xit" presetSubtype="3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 animBg="1"/>
      <p:bldP spid="29" grpId="0"/>
      <p:bldP spid="97" grpId="0"/>
      <p:bldP spid="99" grpId="0" animBg="1"/>
      <p:bldP spid="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  <p:tag name="INKNOELEADERBOARD" val="1098168525"/>
</p:tagLst>
</file>

<file path=ppt/theme/theme1.xml><?xml version="1.0" encoding="utf-8"?>
<a:theme xmlns:a="http://schemas.openxmlformats.org/drawingml/2006/main" name="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Barlow Condensed"/>
        <a:ea typeface=""/>
        <a:cs typeface=""/>
        <a:font script="Jpan" typeface="游ゴシック Light"/>
        <a:font script="Hang" typeface="맑은 고딕"/>
        <a:font script="Hans" typeface="Barlow Condense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arlow Condensed"/>
        <a:ea typeface=""/>
        <a:cs typeface=""/>
        <a:font script="Jpan" typeface="游ゴシック"/>
        <a:font script="Hang" typeface="맑은 고딕"/>
        <a:font script="Hans" typeface="Barlow Condensed"/>
        <a:font script="Hant" typeface="新細明體"/>
        <a:font script="Arab" typeface="Barlow Condensed"/>
        <a:font script="Hebr" typeface="Barlow Condense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Barlow Condense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Barlow Condensed"/>
        <a:ea typeface=""/>
        <a:cs typeface=""/>
        <a:font script="Jpan" typeface="游ゴシック Light"/>
        <a:font script="Hang" typeface="맑은 고딕"/>
        <a:font script="Hans" typeface="Barlow Condense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arlow Condensed"/>
        <a:ea typeface=""/>
        <a:cs typeface=""/>
        <a:font script="Jpan" typeface="游ゴシック"/>
        <a:font script="Hang" typeface="맑은 고딕"/>
        <a:font script="Hans" typeface="Barlow Condensed"/>
        <a:font script="Hant" typeface="新細明體"/>
        <a:font script="Arab" typeface="Barlow Condensed"/>
        <a:font script="Hebr" typeface="Barlow Condense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Barlow Condense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Barlow Condense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arlow Condensed"/>
        <a:ea typeface=""/>
        <a:cs typeface=""/>
        <a:font script="Jpan" typeface="ＭＳ Ｐゴシック"/>
        <a:font script="Hang" typeface="맑은 고딕"/>
        <a:font script="Hans" typeface="Barlow Condensed"/>
        <a:font script="Hant" typeface="新細明體"/>
        <a:font script="Arab" typeface="Barlow Condensed"/>
        <a:font script="Hebr" typeface="Barlow Condense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Barlow Condense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553</Words>
  <Application>Microsoft Office PowerPoint</Application>
  <PresentationFormat>Màn hình rộng</PresentationFormat>
  <Paragraphs>113</Paragraphs>
  <Slides>18</Slides>
  <Notes>9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18</vt:i4>
      </vt:variant>
    </vt:vector>
  </HeadingPairs>
  <TitlesOfParts>
    <vt:vector size="24" baseType="lpstr">
      <vt:lpstr>.VnAvant</vt:lpstr>
      <vt:lpstr>Arial</vt:lpstr>
      <vt:lpstr>Arial Black</vt:lpstr>
      <vt:lpstr>Barlow Condensed</vt:lpstr>
      <vt:lpstr>Times New Roman</vt:lpstr>
      <vt:lpstr>​​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LOAN</dc:creator>
  <cp:lastModifiedBy>Nguyễn Phú Quốc</cp:lastModifiedBy>
  <cp:revision>35</cp:revision>
  <dcterms:created xsi:type="dcterms:W3CDTF">2018-02-23T07:21:00Z</dcterms:created>
  <dcterms:modified xsi:type="dcterms:W3CDTF">2022-12-09T08:17:24Z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A2DF6BE316E64924ABFF3DB7A0AD1D7E</vt:lpwstr>
  </property>
  <property fmtid="{D5CDD505-2E9C-101B-9397-08002B2CF9AE}" pid="3" name="KSOProductBuildVer">
    <vt:lpwstr>2052-11.1.0.10463</vt:lpwstr>
  </property>
</Properties>
</file>