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Lst>
  <p:notesMasterIdLst>
    <p:notesMasterId r:id="rId31"/>
  </p:notesMasterIdLst>
  <p:sldIdLst>
    <p:sldId id="258" r:id="rId3"/>
    <p:sldId id="259" r:id="rId4"/>
    <p:sldId id="260" r:id="rId5"/>
    <p:sldId id="261" r:id="rId6"/>
    <p:sldId id="263" r:id="rId7"/>
    <p:sldId id="291" r:id="rId8"/>
    <p:sldId id="264" r:id="rId9"/>
    <p:sldId id="265" r:id="rId10"/>
    <p:sldId id="266" r:id="rId11"/>
    <p:sldId id="269" r:id="rId12"/>
    <p:sldId id="268" r:id="rId13"/>
    <p:sldId id="292" r:id="rId14"/>
    <p:sldId id="293" r:id="rId15"/>
    <p:sldId id="294" r:id="rId16"/>
    <p:sldId id="297" r:id="rId17"/>
    <p:sldId id="296" r:id="rId18"/>
    <p:sldId id="271" r:id="rId19"/>
    <p:sldId id="272" r:id="rId20"/>
    <p:sldId id="275" r:id="rId21"/>
    <p:sldId id="298" r:id="rId22"/>
    <p:sldId id="299" r:id="rId23"/>
    <p:sldId id="300" r:id="rId24"/>
    <p:sldId id="276" r:id="rId25"/>
    <p:sldId id="301" r:id="rId26"/>
    <p:sldId id="302" r:id="rId27"/>
    <p:sldId id="303" r:id="rId28"/>
    <p:sldId id="289" r:id="rId29"/>
    <p:sldId id="290" r:id="rId30"/>
  </p:sldIdLst>
  <p:sldSz cx="12192000" cy="6858000"/>
  <p:notesSz cx="6858000" cy="9144000"/>
  <p:embeddedFontLst>
    <p:embeddedFont>
      <p:font typeface="#9Slide05 Phobia" panose="02000506000000020003" pitchFamily="2" charset="0"/>
      <p:regular r:id="rId32"/>
    </p:embeddedFont>
    <p:embeddedFont>
      <p:font typeface="Cambria Math" panose="02040503050406030204" pitchFamily="18" charset="0"/>
      <p:regular r:id="rId33"/>
    </p:embeddedFont>
    <p:embeddedFont>
      <p:font typeface="Coiny" panose="02000903060500060000" pitchFamily="2" charset="0"/>
      <p:regular r:id="rId34"/>
    </p:embeddedFont>
    <p:embeddedFont>
      <p:font typeface="SVN-ARCO Typography" panose="020B0603050302020204" charset="2"/>
      <p:regular r:id="rId35"/>
    </p:embeddedFont>
    <p:embeddedFont>
      <p:font typeface="UTM Cookies" panose="02040603050506020204" pitchFamily="18" charset="0"/>
      <p:regular r:id="rId36"/>
    </p:embeddedFont>
    <p:embeddedFont>
      <p:font typeface="UTM Flamenco" panose="02040603050506020204" pitchFamily="18" charset="0"/>
      <p:regular r:id="rId37"/>
    </p:embeddedFont>
    <p:embeddedFont>
      <p:font typeface="UTM Mother" panose="02040603050506020204" pitchFamily="18" charset="0"/>
      <p:regular r:id="rId38"/>
    </p:embeddedFont>
    <p:embeddedFont>
      <p:font typeface="UVN Banh Mi"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3399"/>
    <a:srgbClr val="FF33CC"/>
    <a:srgbClr val="E96745"/>
    <a:srgbClr val="3156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7DFFC-A5FB-4AF5-83FF-2B89157232A0}" v="1095" dt="2023-08-24T15:46:25.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3" d="100"/>
          <a:sy n="33" d="100"/>
        </p:scale>
        <p:origin x="2166"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5D0B9-19D9-4280-A3C6-8CFEAD0EC0A3}" type="datetimeFigureOut">
              <a:rPr lang="en-US" smtClean="0"/>
              <a:t>20/06/2024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125D5-B43B-4413-B679-0AA734956990}" type="slidenum">
              <a:rPr lang="en-US" smtClean="0"/>
              <a:t>‹#›</a:t>
            </a:fld>
            <a:endParaRPr lang="en-US"/>
          </a:p>
        </p:txBody>
      </p:sp>
    </p:spTree>
    <p:extLst>
      <p:ext uri="{BB962C8B-B14F-4D97-AF65-F5344CB8AC3E}">
        <p14:creationId xmlns:p14="http://schemas.microsoft.com/office/powerpoint/2010/main" val="67512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0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587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1078-AA17-56FF-8EF8-6B675BDA82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61F0F2-D5E7-DB67-0B3D-2BC3D8928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27A690-0F1B-E5D7-7CB7-31CB73E77FBA}"/>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5" name="Footer Placeholder 4">
            <a:extLst>
              <a:ext uri="{FF2B5EF4-FFF2-40B4-BE49-F238E27FC236}">
                <a16:creationId xmlns:a16="http://schemas.microsoft.com/office/drawing/2014/main" id="{199C6E36-1CFC-D29C-75C0-38672465E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EFCE5-8703-D6A4-1351-8067570FC09E}"/>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221536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3FD3-6570-21B9-6217-BAFA0985E4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583F63-F6F8-0D55-9A11-8124BEC523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C81EE-A12E-A772-22B0-FD130EB4ACB9}"/>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5" name="Footer Placeholder 4">
            <a:extLst>
              <a:ext uri="{FF2B5EF4-FFF2-40B4-BE49-F238E27FC236}">
                <a16:creationId xmlns:a16="http://schemas.microsoft.com/office/drawing/2014/main" id="{A688DA7D-B477-5FE2-C10A-7B9567F63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E6A2C-35BB-391B-6964-D39BBD99D072}"/>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41969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FE9BA-95CA-8783-A9EE-41E81516C6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D3A14C-2E51-8952-EAB5-BE84779D14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BBC10-22B9-B566-DD82-0FFDAF1C825B}"/>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5" name="Footer Placeholder 4">
            <a:extLst>
              <a:ext uri="{FF2B5EF4-FFF2-40B4-BE49-F238E27FC236}">
                <a16:creationId xmlns:a16="http://schemas.microsoft.com/office/drawing/2014/main" id="{2D935F11-4041-7056-16F8-B058E5023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6D1FF-3E0E-130A-E39C-CFDD3B6E9A15}"/>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1375745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1406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12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066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87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31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81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755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47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4AAF-0B0E-7D98-3BC9-281DF8856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7E6F0-0FF8-9BDE-C87E-63171B4A42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E68A5-51FE-2AEB-5510-0A1E65BA2395}"/>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5" name="Footer Placeholder 4">
            <a:extLst>
              <a:ext uri="{FF2B5EF4-FFF2-40B4-BE49-F238E27FC236}">
                <a16:creationId xmlns:a16="http://schemas.microsoft.com/office/drawing/2014/main" id="{10D2A461-DCB3-3EB2-32AC-ED5C5F357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F4344-D24A-BF9D-D20B-744C54A8D58F}"/>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160841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7631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2448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2024/6/20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429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700E-AE30-619E-5634-4029D09C4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ACC69-7B02-74BE-E006-40089EB19F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DFAF9-942F-EDF4-B223-0D1FE8E6397F}"/>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5" name="Footer Placeholder 4">
            <a:extLst>
              <a:ext uri="{FF2B5EF4-FFF2-40B4-BE49-F238E27FC236}">
                <a16:creationId xmlns:a16="http://schemas.microsoft.com/office/drawing/2014/main" id="{8FD6E504-8B58-06B0-B607-AB59D215A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B3133-1DAD-0351-3F8B-9368C903BC52}"/>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57750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810C-9D0F-7543-74BE-D2E5D36C5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0D8F0-8D6F-B2D1-D277-2435B18A60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B5573A-FB11-D917-50AF-38DFBAAB0B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08BDE5-B803-6B18-FF01-F06665638958}"/>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6" name="Footer Placeholder 5">
            <a:extLst>
              <a:ext uri="{FF2B5EF4-FFF2-40B4-BE49-F238E27FC236}">
                <a16:creationId xmlns:a16="http://schemas.microsoft.com/office/drawing/2014/main" id="{BD39097F-B566-50F3-5CFC-6CA99A90D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4F5DB-FE6A-85EF-28B3-5B801F5E02C2}"/>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153945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F88-8B80-1A91-CD5E-08C6B89370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0983A-ECA9-4CAA-9505-C56698B30E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73864D-E501-FB60-75A8-E160BCF664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67D8CF-AAD4-F675-5F15-BD7670A118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426582-4F8A-FEB0-370F-C89DBF4704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3DD9AF-82DD-7635-66EB-A0F5B52C3144}"/>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8" name="Footer Placeholder 7">
            <a:extLst>
              <a:ext uri="{FF2B5EF4-FFF2-40B4-BE49-F238E27FC236}">
                <a16:creationId xmlns:a16="http://schemas.microsoft.com/office/drawing/2014/main" id="{96653172-EC96-AC88-00B2-9EC0F3515B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6D7DE0-947B-A7CB-03BE-9A4395EA5161}"/>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0843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DF26-8F1F-FFDF-E962-C73EEA146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EA84E6-772D-EB17-E635-1B109B123103}"/>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4" name="Footer Placeholder 3">
            <a:extLst>
              <a:ext uri="{FF2B5EF4-FFF2-40B4-BE49-F238E27FC236}">
                <a16:creationId xmlns:a16="http://schemas.microsoft.com/office/drawing/2014/main" id="{6C51CAD7-2D54-FC9D-2B0C-8F04779BFB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0A7404-231D-B1D3-ABD5-CA43406D7383}"/>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1295883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CEEF7-14D0-49A9-6A9A-7E9DCA1DE279}"/>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3" name="Footer Placeholder 2">
            <a:extLst>
              <a:ext uri="{FF2B5EF4-FFF2-40B4-BE49-F238E27FC236}">
                <a16:creationId xmlns:a16="http://schemas.microsoft.com/office/drawing/2014/main" id="{1B020FA2-A2BC-83A4-4961-5B2801B21B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16FED0-B086-74F3-8697-6B53CB0825F9}"/>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77048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9CE3-F5B0-C01A-764B-4561FC1831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4FE3F7-0236-C7C2-D7DD-70B26AB87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01EC98-00C7-E523-8724-50CB89BF0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5DD63-2BD4-7D10-1971-863AFCB7BE52}"/>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6" name="Footer Placeholder 5">
            <a:extLst>
              <a:ext uri="{FF2B5EF4-FFF2-40B4-BE49-F238E27FC236}">
                <a16:creationId xmlns:a16="http://schemas.microsoft.com/office/drawing/2014/main" id="{09F98C28-AAC5-7A0F-63A3-F8EBCECB8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F3835-AAAC-7F33-C09D-300DCBAE74DB}"/>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376826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7B1A-4727-2EDF-2873-845DA85E3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8F2B6-E26F-2499-665C-3E4861160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A57126-D84D-A542-2EE2-F0AAF64C7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009B83-EE46-3B9E-897B-C40C6E3FC291}"/>
              </a:ext>
            </a:extLst>
          </p:cNvPr>
          <p:cNvSpPr>
            <a:spLocks noGrp="1"/>
          </p:cNvSpPr>
          <p:nvPr>
            <p:ph type="dt" sz="half" idx="10"/>
          </p:nvPr>
        </p:nvSpPr>
        <p:spPr/>
        <p:txBody>
          <a:bodyPr/>
          <a:lstStyle/>
          <a:p>
            <a:fld id="{E7C10A65-7747-4EFA-817C-A9AC179C2F37}" type="datetimeFigureOut">
              <a:rPr lang="en-US" smtClean="0"/>
              <a:t>20/06/2024</a:t>
            </a:fld>
            <a:endParaRPr lang="en-US"/>
          </a:p>
        </p:txBody>
      </p:sp>
      <p:sp>
        <p:nvSpPr>
          <p:cNvPr id="6" name="Footer Placeholder 5">
            <a:extLst>
              <a:ext uri="{FF2B5EF4-FFF2-40B4-BE49-F238E27FC236}">
                <a16:creationId xmlns:a16="http://schemas.microsoft.com/office/drawing/2014/main" id="{6AB26D24-F940-7BBF-477B-A38D3324B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DDFF8-AB8D-CA01-37A6-05502E398C45}"/>
              </a:ext>
            </a:extLst>
          </p:cNvPr>
          <p:cNvSpPr>
            <a:spLocks noGrp="1"/>
          </p:cNvSpPr>
          <p:nvPr>
            <p:ph type="sldNum" sz="quarter" idx="12"/>
          </p:nvPr>
        </p:nvSpPr>
        <p:spPr/>
        <p:txBody>
          <a:bodyPr/>
          <a:lstStyle/>
          <a:p>
            <a:fld id="{BE651EC8-1811-46F1-8E17-DF5B3B7A8E87}" type="slidenum">
              <a:rPr lang="en-US" smtClean="0"/>
              <a:t>‹#›</a:t>
            </a:fld>
            <a:endParaRPr lang="en-US"/>
          </a:p>
        </p:txBody>
      </p:sp>
    </p:spTree>
    <p:extLst>
      <p:ext uri="{BB962C8B-B14F-4D97-AF65-F5344CB8AC3E}">
        <p14:creationId xmlns:p14="http://schemas.microsoft.com/office/powerpoint/2010/main" val="4109541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23DB7824-E6D3-7B58-2430-C849CF5511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406DD6B-94F3-2A37-856C-DAB51161EF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AB90CA-A3A4-46E2-70AB-C3C2961AB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CB281-9ACB-FF88-E568-357C1B4BC0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C10A65-7747-4EFA-817C-A9AC179C2F37}" type="datetimeFigureOut">
              <a:rPr lang="en-US" smtClean="0"/>
              <a:t>20/06/2024</a:t>
            </a:fld>
            <a:endParaRPr lang="en-US"/>
          </a:p>
        </p:txBody>
      </p:sp>
      <p:sp>
        <p:nvSpPr>
          <p:cNvPr id="5" name="Footer Placeholder 4">
            <a:extLst>
              <a:ext uri="{FF2B5EF4-FFF2-40B4-BE49-F238E27FC236}">
                <a16:creationId xmlns:a16="http://schemas.microsoft.com/office/drawing/2014/main" id="{6C86FC3E-1AE9-4BE3-2E69-546E79717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C75BCB-F71C-05B7-5D7E-3C8E53777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651EC8-1811-46F1-8E17-DF5B3B7A8E87}" type="slidenum">
              <a:rPr lang="en-US" smtClean="0"/>
              <a:t>‹#›</a:t>
            </a:fld>
            <a:endParaRPr lang="en-US"/>
          </a:p>
        </p:txBody>
      </p:sp>
    </p:spTree>
    <p:extLst>
      <p:ext uri="{BB962C8B-B14F-4D97-AF65-F5344CB8AC3E}">
        <p14:creationId xmlns:p14="http://schemas.microsoft.com/office/powerpoint/2010/main" val="13905784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6A5D883-3EA5-76CD-8BCD-B611106D2A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2024/6/20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6945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27.xml"/><Relationship Id="rId7" Type="http://schemas.openxmlformats.org/officeDocument/2006/relationships/slide" Target="slide26.xml"/><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slide" Target="slide25.xml"/><Relationship Id="rId4" Type="http://schemas.openxmlformats.org/officeDocument/2006/relationships/image" Target="../media/image46.pn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24.xml"/><Relationship Id="rId11" Type="http://schemas.microsoft.com/office/2007/relationships/hdphoto" Target="../media/hdphoto2.wdp"/><Relationship Id="rId5" Type="http://schemas.openxmlformats.org/officeDocument/2006/relationships/image" Target="../media/image45.jpeg"/><Relationship Id="rId10" Type="http://schemas.openxmlformats.org/officeDocument/2006/relationships/image" Target="../media/image54.png"/><Relationship Id="rId4" Type="http://schemas.openxmlformats.org/officeDocument/2006/relationships/audio" Target="../media/audio6.wav"/><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4.wav"/><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24.xml"/><Relationship Id="rId5" Type="http://schemas.openxmlformats.org/officeDocument/2006/relationships/image" Target="../media/image45.jpeg"/><Relationship Id="rId10" Type="http://schemas.openxmlformats.org/officeDocument/2006/relationships/image" Target="../media/image55.png"/><Relationship Id="rId4" Type="http://schemas.openxmlformats.org/officeDocument/2006/relationships/audio" Target="../media/audio6.wav"/><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audio" Target="../media/audio3.wav"/><Relationship Id="rId5" Type="http://schemas.openxmlformats.org/officeDocument/2006/relationships/image" Target="../media/image11.png"/><Relationship Id="rId10" Type="http://schemas.openxmlformats.org/officeDocument/2006/relationships/audio" Target="../media/audio2.wav"/><Relationship Id="rId4" Type="http://schemas.openxmlformats.org/officeDocument/2006/relationships/image" Target="../media/image8.jp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audio" Target="../media/audio3.wav"/><Relationship Id="rId5" Type="http://schemas.openxmlformats.org/officeDocument/2006/relationships/image" Target="../media/image11.png"/><Relationship Id="rId10" Type="http://schemas.openxmlformats.org/officeDocument/2006/relationships/audio" Target="../media/audio2.wav"/><Relationship Id="rId4" Type="http://schemas.openxmlformats.org/officeDocument/2006/relationships/image" Target="../media/image8.jp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t="-9000" b="-16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1B0A24A-0A2A-6FEC-D89B-081469A2122C}"/>
              </a:ext>
            </a:extLst>
          </p:cNvPr>
          <p:cNvSpPr/>
          <p:nvPr/>
        </p:nvSpPr>
        <p:spPr>
          <a:xfrm>
            <a:off x="4783015" y="-1"/>
            <a:ext cx="7408985" cy="4107767"/>
          </a:xfrm>
          <a:prstGeom prst="rect">
            <a:avLst/>
          </a:prstGeom>
          <a:solidFill>
            <a:srgbClr val="3156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Nhóm 3">
            <a:extLst>
              <a:ext uri="{FF2B5EF4-FFF2-40B4-BE49-F238E27FC236}">
                <a16:creationId xmlns:a16="http://schemas.microsoft.com/office/drawing/2014/main" id="{601F5C91-E9AB-D481-3CDB-8397D267C8BC}"/>
              </a:ext>
            </a:extLst>
          </p:cNvPr>
          <p:cNvGrpSpPr/>
          <p:nvPr/>
        </p:nvGrpSpPr>
        <p:grpSpPr>
          <a:xfrm>
            <a:off x="5274614" y="-219897"/>
            <a:ext cx="6411717" cy="1234954"/>
            <a:chOff x="286527" y="-292848"/>
            <a:chExt cx="11763666" cy="1234954"/>
          </a:xfrm>
        </p:grpSpPr>
        <p:sp>
          <p:nvSpPr>
            <p:cNvPr id="5" name="Hộp Văn bản 22">
              <a:extLst>
                <a:ext uri="{FF2B5EF4-FFF2-40B4-BE49-F238E27FC236}">
                  <a16:creationId xmlns:a16="http://schemas.microsoft.com/office/drawing/2014/main" id="{042ACD22-2F48-080D-365F-A4DDC45E1D8E}"/>
                </a:ext>
              </a:extLst>
            </p:cNvPr>
            <p:cNvSpPr txBox="1"/>
            <p:nvPr/>
          </p:nvSpPr>
          <p:spPr>
            <a:xfrm>
              <a:off x="286527" y="-292847"/>
              <a:ext cx="11763666" cy="12349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a:ln w="152400">
                    <a:solidFill>
                      <a:prstClr val="white"/>
                    </a:solidFill>
                  </a:ln>
                  <a:solidFill>
                    <a:srgbClr val="7030A0"/>
                  </a:solidFill>
                  <a:effectLst/>
                  <a:uLnTx/>
                  <a:uFillTx/>
                  <a:latin typeface="#9Slide05 Phobia" panose="02000506000000020003" pitchFamily="2" charset="0"/>
                  <a:ea typeface="微软雅黑" panose="020B0503020204020204" pitchFamily="34" charset="-122"/>
                  <a:cs typeface="+mn-cs"/>
                </a:rPr>
                <a:t>Thứ … ngày … tháng … năm …</a:t>
              </a:r>
            </a:p>
          </p:txBody>
        </p:sp>
        <p:sp>
          <p:nvSpPr>
            <p:cNvPr id="6" name="Hộp Văn bản 5">
              <a:extLst>
                <a:ext uri="{FF2B5EF4-FFF2-40B4-BE49-F238E27FC236}">
                  <a16:creationId xmlns:a16="http://schemas.microsoft.com/office/drawing/2014/main" id="{238E9918-3855-6AC8-A6E0-90A7170C7921}"/>
                </a:ext>
              </a:extLst>
            </p:cNvPr>
            <p:cNvSpPr txBox="1"/>
            <p:nvPr/>
          </p:nvSpPr>
          <p:spPr>
            <a:xfrm>
              <a:off x="286527" y="-292848"/>
              <a:ext cx="11763666" cy="12349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a:ln w="25400">
                    <a:noFill/>
                  </a:ln>
                  <a:solidFill>
                    <a:srgbClr val="00B050"/>
                  </a:solidFill>
                  <a:effectLst/>
                  <a:uLnTx/>
                  <a:uFillTx/>
                  <a:latin typeface="#9Slide05 Phobia" panose="02000506000000020003" pitchFamily="2" charset="0"/>
                  <a:ea typeface="微软雅黑" panose="020B0503020204020204" pitchFamily="34" charset="-122"/>
                  <a:cs typeface="+mn-cs"/>
                </a:rPr>
                <a:t>Thứ … ngày … tháng … năm …</a:t>
              </a:r>
              <a:endParaRPr kumimoji="0" lang="en-US" altLang="zh-CN" sz="5400" b="0" i="0" u="none" strike="noStrike" kern="1200" cap="none" spc="0" normalizeH="0" baseline="0" noProof="0" dirty="0">
                <a:ln w="25400">
                  <a:noFill/>
                </a:ln>
                <a:solidFill>
                  <a:srgbClr val="00B050"/>
                </a:solidFill>
                <a:effectLst/>
                <a:uLnTx/>
                <a:uFillTx/>
                <a:latin typeface="#9Slide05 Phobia" panose="02000506000000020003" pitchFamily="2" charset="0"/>
                <a:ea typeface="微软雅黑" panose="020B0503020204020204" pitchFamily="34" charset="-122"/>
                <a:cs typeface="+mn-cs"/>
              </a:endParaRPr>
            </a:p>
          </p:txBody>
        </p:sp>
      </p:grpSp>
      <p:pic>
        <p:nvPicPr>
          <p:cNvPr id="3" name="Picture 2">
            <a:extLst>
              <a:ext uri="{FF2B5EF4-FFF2-40B4-BE49-F238E27FC236}">
                <a16:creationId xmlns:a16="http://schemas.microsoft.com/office/drawing/2014/main" id="{1AE3D685-0B08-27E7-2DC2-046DE5B700A1}"/>
              </a:ext>
            </a:extLst>
          </p:cNvPr>
          <p:cNvPicPr>
            <a:picLocks noChangeAspect="1"/>
          </p:cNvPicPr>
          <p:nvPr/>
        </p:nvPicPr>
        <p:blipFill>
          <a:blip r:embed="rId3"/>
          <a:stretch>
            <a:fillRect/>
          </a:stretch>
        </p:blipFill>
        <p:spPr>
          <a:xfrm>
            <a:off x="2384472" y="983858"/>
            <a:ext cx="12192000" cy="3123908"/>
          </a:xfrm>
          <a:prstGeom prst="rect">
            <a:avLst/>
          </a:prstGeom>
        </p:spPr>
      </p:pic>
    </p:spTree>
    <p:extLst>
      <p:ext uri="{BB962C8B-B14F-4D97-AF65-F5344CB8AC3E}">
        <p14:creationId xmlns:p14="http://schemas.microsoft.com/office/powerpoint/2010/main" val="7476276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03582" y="546379"/>
            <a:ext cx="11118575" cy="584850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extLst>
              <a:ext uri="{FF2B5EF4-FFF2-40B4-BE49-F238E27FC236}">
                <a16:creationId xmlns:a16="http://schemas.microsoft.com/office/drawing/2014/main" id="{8B16F004-2118-41FB-F0AE-42833D69A764}"/>
              </a:ext>
            </a:extLst>
          </p:cNvPr>
          <p:cNvPicPr>
            <a:picLocks noChangeAspect="1"/>
          </p:cNvPicPr>
          <p:nvPr/>
        </p:nvPicPr>
        <p:blipFill rotWithShape="1">
          <a:blip r:embed="rId3"/>
          <a:srcRect l="9773" b="26815"/>
          <a:stretch/>
        </p:blipFill>
        <p:spPr>
          <a:xfrm>
            <a:off x="5952625" y="2794880"/>
            <a:ext cx="3519050" cy="3600000"/>
          </a:xfrm>
          <a:prstGeom prst="rect">
            <a:avLst/>
          </a:prstGeom>
        </p:spPr>
      </p:pic>
      <p:pic>
        <p:nvPicPr>
          <p:cNvPr id="9" name="Picture 8">
            <a:extLst>
              <a:ext uri="{FF2B5EF4-FFF2-40B4-BE49-F238E27FC236}">
                <a16:creationId xmlns:a16="http://schemas.microsoft.com/office/drawing/2014/main" id="{D69F0EBC-C72F-FDB3-6CA9-5ACF109E7838}"/>
              </a:ext>
            </a:extLst>
          </p:cNvPr>
          <p:cNvPicPr>
            <a:picLocks noChangeAspect="1"/>
          </p:cNvPicPr>
          <p:nvPr/>
        </p:nvPicPr>
        <p:blipFill rotWithShape="1">
          <a:blip r:embed="rId4"/>
          <a:srcRect r="9773" b="26815"/>
          <a:stretch/>
        </p:blipFill>
        <p:spPr>
          <a:xfrm>
            <a:off x="2112687" y="2794883"/>
            <a:ext cx="3519050" cy="3599997"/>
          </a:xfrm>
          <a:prstGeom prst="rect">
            <a:avLst/>
          </a:prstGeom>
        </p:spPr>
      </p:pic>
      <p:pic>
        <p:nvPicPr>
          <p:cNvPr id="2" name="Picture 1">
            <a:extLst>
              <a:ext uri="{FF2B5EF4-FFF2-40B4-BE49-F238E27FC236}">
                <a16:creationId xmlns:a16="http://schemas.microsoft.com/office/drawing/2014/main" id="{CCB3D519-8C5D-A66D-5CC5-B244E46B4EF0}"/>
              </a:ext>
            </a:extLst>
          </p:cNvPr>
          <p:cNvPicPr>
            <a:picLocks noChangeAspect="1"/>
          </p:cNvPicPr>
          <p:nvPr/>
        </p:nvPicPr>
        <p:blipFill>
          <a:blip r:embed="rId5"/>
          <a:stretch>
            <a:fillRect/>
          </a:stretch>
        </p:blipFill>
        <p:spPr>
          <a:xfrm>
            <a:off x="-143375" y="277693"/>
            <a:ext cx="12192000" cy="2785871"/>
          </a:xfrm>
          <a:prstGeom prst="rect">
            <a:avLst/>
          </a:prstGeom>
        </p:spPr>
      </p:pic>
    </p:spTree>
    <p:extLst>
      <p:ext uri="{BB962C8B-B14F-4D97-AF65-F5344CB8AC3E}">
        <p14:creationId xmlns:p14="http://schemas.microsoft.com/office/powerpoint/2010/main" val="24181233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8"/>
            <a:ext cx="11118575" cy="584850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18">
            <a:extLst>
              <a:ext uri="{FF2B5EF4-FFF2-40B4-BE49-F238E27FC236}">
                <a16:creationId xmlns:a16="http://schemas.microsoft.com/office/drawing/2014/main" id="{C0DF7B22-56E7-27A0-0772-58EB61FEAF8D}"/>
              </a:ext>
            </a:extLst>
          </p:cNvPr>
          <p:cNvPicPr>
            <a:picLocks noChangeAspect="1"/>
          </p:cNvPicPr>
          <p:nvPr/>
        </p:nvPicPr>
        <p:blipFill>
          <a:blip r:embed="rId3"/>
          <a:stretch>
            <a:fillRect/>
          </a:stretch>
        </p:blipFill>
        <p:spPr>
          <a:xfrm flipH="1">
            <a:off x="2300532" y="3535893"/>
            <a:ext cx="7382559" cy="3354315"/>
          </a:xfrm>
          <a:prstGeom prst="rect">
            <a:avLst/>
          </a:prstGeom>
        </p:spPr>
      </p:pic>
      <p:sp>
        <p:nvSpPr>
          <p:cNvPr id="3" name="TextBox 9">
            <a:extLst>
              <a:ext uri="{FF2B5EF4-FFF2-40B4-BE49-F238E27FC236}">
                <a16:creationId xmlns:a16="http://schemas.microsoft.com/office/drawing/2014/main" id="{31BD70E6-737E-AEBD-4D1E-FBADA5644349}"/>
              </a:ext>
            </a:extLst>
          </p:cNvPr>
          <p:cNvSpPr txBox="1"/>
          <p:nvPr/>
        </p:nvSpPr>
        <p:spPr>
          <a:xfrm>
            <a:off x="0" y="714911"/>
            <a:ext cx="12192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TRÌNH BÀY TRƯỚC LỚP</a:t>
            </a:r>
          </a:p>
        </p:txBody>
      </p:sp>
      <p:grpSp>
        <p:nvGrpSpPr>
          <p:cNvPr id="5" name="Group 5">
            <a:extLst>
              <a:ext uri="{FF2B5EF4-FFF2-40B4-BE49-F238E27FC236}">
                <a16:creationId xmlns:a16="http://schemas.microsoft.com/office/drawing/2014/main" id="{ABC7B1A3-8416-3B67-D691-BFEE17640179}"/>
              </a:ext>
            </a:extLst>
          </p:cNvPr>
          <p:cNvGrpSpPr/>
          <p:nvPr/>
        </p:nvGrpSpPr>
        <p:grpSpPr>
          <a:xfrm>
            <a:off x="1572809" y="2037010"/>
            <a:ext cx="9046381" cy="1498883"/>
            <a:chOff x="2302333" y="1742548"/>
            <a:chExt cx="11632041" cy="1999351"/>
          </a:xfrm>
        </p:grpSpPr>
        <p:pic>
          <p:nvPicPr>
            <p:cNvPr id="7" name="Picture 1">
              <a:extLst>
                <a:ext uri="{FF2B5EF4-FFF2-40B4-BE49-F238E27FC236}">
                  <a16:creationId xmlns:a16="http://schemas.microsoft.com/office/drawing/2014/main" id="{3460E9BD-3915-52F0-75BD-7ED5344DC9E0}"/>
                </a:ext>
              </a:extLst>
            </p:cNvPr>
            <p:cNvPicPr>
              <a:picLocks noChangeAspect="1"/>
            </p:cNvPicPr>
            <p:nvPr/>
          </p:nvPicPr>
          <p:blipFill>
            <a:blip r:embed="rId4"/>
            <a:stretch>
              <a:fillRect/>
            </a:stretch>
          </p:blipFill>
          <p:spPr>
            <a:xfrm>
              <a:off x="2302333" y="1742761"/>
              <a:ext cx="7587334" cy="1999138"/>
            </a:xfrm>
            <a:prstGeom prst="rect">
              <a:avLst/>
            </a:prstGeom>
          </p:spPr>
        </p:pic>
        <p:pic>
          <p:nvPicPr>
            <p:cNvPr id="8" name="Picture 4">
              <a:extLst>
                <a:ext uri="{FF2B5EF4-FFF2-40B4-BE49-F238E27FC236}">
                  <a16:creationId xmlns:a16="http://schemas.microsoft.com/office/drawing/2014/main" id="{4782C998-D39E-F765-587C-ED5D9D4770A6}"/>
                </a:ext>
              </a:extLst>
            </p:cNvPr>
            <p:cNvPicPr>
              <a:picLocks noChangeAspect="1"/>
            </p:cNvPicPr>
            <p:nvPr/>
          </p:nvPicPr>
          <p:blipFill>
            <a:blip r:embed="rId5"/>
            <a:stretch>
              <a:fillRect/>
            </a:stretch>
          </p:blipFill>
          <p:spPr>
            <a:xfrm>
              <a:off x="10240027" y="1742548"/>
              <a:ext cx="3694347" cy="1936478"/>
            </a:xfrm>
            <a:prstGeom prst="rect">
              <a:avLst/>
            </a:prstGeom>
          </p:spPr>
        </p:pic>
      </p:grpSp>
    </p:spTree>
    <p:extLst>
      <p:ext uri="{BB962C8B-B14F-4D97-AF65-F5344CB8AC3E}">
        <p14:creationId xmlns:p14="http://schemas.microsoft.com/office/powerpoint/2010/main" val="209825678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E7FB3910-48A4-2257-0927-4DB1F540AE9F}"/>
              </a:ext>
            </a:extLst>
          </p:cNvPr>
          <p:cNvSpPr/>
          <p:nvPr/>
        </p:nvSpPr>
        <p:spPr>
          <a:xfrm>
            <a:off x="4735711" y="892297"/>
            <a:ext cx="6509333" cy="5073406"/>
          </a:xfrm>
          <a:prstGeom prst="roundRect">
            <a:avLst/>
          </a:prstGeom>
          <a:solidFill>
            <a:srgbClr val="FFCCFF">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93ED49DF-6074-1023-31C2-11C6C478E2A0}"/>
              </a:ext>
            </a:extLst>
          </p:cNvPr>
          <p:cNvSpPr txBox="1"/>
          <p:nvPr/>
        </p:nvSpPr>
        <p:spPr>
          <a:xfrm>
            <a:off x="1141974" y="722120"/>
            <a:ext cx="1806178" cy="58477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Aptos" panose="02110004020202020204"/>
              </a:rPr>
              <a:t>Cách 1</a:t>
            </a:r>
            <a:endParaRPr kumimoji="0" lang="en-US" sz="3200" b="1" i="0" u="none" strike="noStrike" kern="1200" cap="none" spc="0" normalizeH="0" baseline="0" noProof="0">
              <a:ln>
                <a:noFill/>
              </a:ln>
              <a:solidFill>
                <a:srgbClr val="FF0000"/>
              </a:solidFill>
              <a:effectLst/>
              <a:uLnTx/>
              <a:uFillTx/>
              <a:latin typeface="Aptos" panose="02110004020202020204"/>
            </a:endParaRPr>
          </a:p>
        </p:txBody>
      </p:sp>
      <p:pic>
        <p:nvPicPr>
          <p:cNvPr id="3" name="Picture 2">
            <a:extLst>
              <a:ext uri="{FF2B5EF4-FFF2-40B4-BE49-F238E27FC236}">
                <a16:creationId xmlns:a16="http://schemas.microsoft.com/office/drawing/2014/main" id="{E0C093DF-4C95-B1C4-BE61-48E61E53097C}"/>
              </a:ext>
            </a:extLst>
          </p:cNvPr>
          <p:cNvPicPr>
            <a:picLocks noChangeAspect="1"/>
          </p:cNvPicPr>
          <p:nvPr/>
        </p:nvPicPr>
        <p:blipFill rotWithShape="1">
          <a:blip r:embed="rId3">
            <a:extLst>
              <a:ext uri="{28A0092B-C50C-407E-A947-70E740481C1C}">
                <a14:useLocalDpi xmlns:a14="http://schemas.microsoft.com/office/drawing/2010/main" val="0"/>
              </a:ext>
            </a:extLst>
          </a:blip>
          <a:srcRect l="33702"/>
          <a:stretch/>
        </p:blipFill>
        <p:spPr>
          <a:xfrm>
            <a:off x="946956" y="1795733"/>
            <a:ext cx="3421117" cy="3394886"/>
          </a:xfrm>
          <a:prstGeom prst="rect">
            <a:avLst/>
          </a:prstGeom>
        </p:spPr>
      </p:pic>
      <p:sp>
        <p:nvSpPr>
          <p:cNvPr id="2" name="Hộp Văn bản 22">
            <a:extLst>
              <a:ext uri="{FF2B5EF4-FFF2-40B4-BE49-F238E27FC236}">
                <a16:creationId xmlns:a16="http://schemas.microsoft.com/office/drawing/2014/main" id="{82ED61D1-0997-6716-5E30-A3DB6888ABA1}"/>
              </a:ext>
            </a:extLst>
          </p:cNvPr>
          <p:cNvSpPr txBox="1"/>
          <p:nvPr/>
        </p:nvSpPr>
        <p:spPr>
          <a:xfrm>
            <a:off x="7167029" y="1038088"/>
            <a:ext cx="1806178" cy="646331"/>
          </a:xfrm>
          <a:prstGeom prst="rect">
            <a:avLst/>
          </a:prstGeom>
          <a:noFill/>
        </p:spPr>
        <p:txBody>
          <a:bodyPr wrap="square" rtlCol="0">
            <a:spAutoFit/>
          </a:bodyPr>
          <a:lstStyle/>
          <a:p>
            <a:pPr lvl="0" algn="just"/>
            <a:r>
              <a:rPr lang="en-US" sz="3600" b="1">
                <a:solidFill>
                  <a:prstClr val="black"/>
                </a:solidFill>
              </a:rPr>
              <a:t>Bài giải</a:t>
            </a:r>
            <a:endParaRPr kumimoji="0" lang="en-US" sz="3600" b="1" i="0" u="none" strike="noStrike" kern="1200" cap="none" spc="0" normalizeH="0" baseline="0" noProof="0">
              <a:ln>
                <a:noFill/>
              </a:ln>
              <a:solidFill>
                <a:prstClr val="black"/>
              </a:solidFill>
              <a:effectLst/>
              <a:uLnTx/>
              <a:uFillTx/>
              <a:latin typeface="Aptos" panose="02110004020202020204"/>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3357DAE-31F1-72F1-8748-989FB6F8FA1B}"/>
                  </a:ext>
                </a:extLst>
              </p:cNvPr>
              <p:cNvSpPr txBox="1"/>
              <p:nvPr/>
            </p:nvSpPr>
            <p:spPr>
              <a:xfrm>
                <a:off x="5765581" y="1636141"/>
                <a:ext cx="5198679" cy="1189043"/>
              </a:xfrm>
              <a:prstGeom prst="rect">
                <a:avLst/>
              </a:prstGeom>
              <a:noFill/>
            </p:spPr>
            <p:txBody>
              <a:bodyPr wrap="square">
                <a:spAutoFit/>
              </a:bodyPr>
              <a:lstStyle/>
              <a:p>
                <a14:m>
                  <m:oMath xmlns:m="http://schemas.openxmlformats.org/officeDocument/2006/math">
                    <m:f>
                      <m:fPr>
                        <m:ctrlP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fPr>
                      <m:num>
                        <m:d>
                          <m:dPr>
                            <m:ctrlP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ctrlPr>
                          </m:dPr>
                          <m:e>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𝟑𝟎</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𝟓𝟎</m:t>
                            </m:r>
                          </m:e>
                        </m:d>
                        <m:r>
                          <a:rPr kumimoji="0" lang="en-US" sz="4800" b="1" i="0"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en-US" sz="4800" b="1" i="0" u="none" strike="noStrike" kern="1200" cap="none" spc="0" normalizeH="0" baseline="0" noProof="0" smtClean="0">
                            <a:ln>
                              <a:noFill/>
                            </a:ln>
                            <a:solidFill>
                              <a:prstClr val="black"/>
                            </a:solidFill>
                            <a:effectLst/>
                            <a:uLnTx/>
                            <a:uFillTx/>
                            <a:latin typeface="Cambria Math" panose="02040503050406030204" pitchFamily="18" charset="0"/>
                            <a:ea typeface="+mn-ea"/>
                          </a:rPr>
                          <m:t>𝐱</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 </m:t>
                        </m:r>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𝟏𝟎</m:t>
                        </m:r>
                      </m:num>
                      <m:den>
                        <m:r>
                          <a:rPr kumimoji="0" lang="en-US" sz="4800" b="1" i="1" u="none" strike="noStrike" kern="1200" cap="none" spc="0" normalizeH="0" baseline="0" noProof="0" smtClean="0">
                            <a:ln>
                              <a:noFill/>
                            </a:ln>
                            <a:solidFill>
                              <a:prstClr val="black"/>
                            </a:solidFill>
                            <a:effectLst/>
                            <a:uLnTx/>
                            <a:uFillTx/>
                            <a:latin typeface="Cambria Math" panose="02040503050406030204" pitchFamily="18" charset="0"/>
                            <a:ea typeface="+mn-ea"/>
                          </a:rPr>
                          <m:t>𝟐</m:t>
                        </m:r>
                      </m:den>
                    </m:f>
                  </m:oMath>
                </a14:m>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400 </a:t>
                </a:r>
                <a:endParaRPr lang="en-US"/>
              </a:p>
            </p:txBody>
          </p:sp>
        </mc:Choice>
        <mc:Fallback>
          <p:sp>
            <p:nvSpPr>
              <p:cNvPr id="8" name="TextBox 7">
                <a:extLst>
                  <a:ext uri="{FF2B5EF4-FFF2-40B4-BE49-F238E27FC236}">
                    <a16:creationId xmlns:a16="http://schemas.microsoft.com/office/drawing/2014/main" id="{A3357DAE-31F1-72F1-8748-989FB6F8FA1B}"/>
                  </a:ext>
                </a:extLst>
              </p:cNvPr>
              <p:cNvSpPr txBox="1">
                <a:spLocks noRot="1" noChangeAspect="1" noMove="1" noResize="1" noEditPoints="1" noAdjustHandles="1" noChangeArrowheads="1" noChangeShapeType="1" noTextEdit="1"/>
              </p:cNvSpPr>
              <p:nvPr/>
            </p:nvSpPr>
            <p:spPr>
              <a:xfrm>
                <a:off x="5765581" y="1636141"/>
                <a:ext cx="5198679" cy="1189043"/>
              </a:xfrm>
              <a:prstGeom prst="rect">
                <a:avLst/>
              </a:prstGeom>
              <a:blipFill>
                <a:blip r:embed="rId4"/>
                <a:stretch>
                  <a:fillRect b="-82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Hộp Văn bản 22">
                <a:extLst>
                  <a:ext uri="{FF2B5EF4-FFF2-40B4-BE49-F238E27FC236}">
                    <a16:creationId xmlns:a16="http://schemas.microsoft.com/office/drawing/2014/main" id="{5BC3A086-FEB1-4B3E-3269-6BB89AA0A4B0}"/>
                  </a:ext>
                </a:extLst>
              </p:cNvPr>
              <p:cNvSpPr txBox="1"/>
              <p:nvPr/>
            </p:nvSpPr>
            <p:spPr>
              <a:xfrm>
                <a:off x="5175975" y="2754497"/>
                <a:ext cx="5788285" cy="1212896"/>
              </a:xfrm>
              <a:prstGeom prst="rect">
                <a:avLst/>
              </a:prstGeom>
              <a:noFill/>
            </p:spPr>
            <p:txBody>
              <a:bodyPr wrap="square" rtlCol="0">
                <a:spAutoFit/>
              </a:bodyPr>
              <a:lstStyle/>
              <a:p>
                <a:pPr lvl="0" algn="just"/>
                <a:r>
                  <a:rPr lang="en-US" sz="3600" b="1">
                    <a:solidFill>
                      <a:prstClr val="black"/>
                    </a:solidFill>
                  </a:rPr>
                  <a:t>Diện tích của mỗi miếng bìa hình thang là 400 </a:t>
                </a:r>
                <a14:m>
                  <m:oMath xmlns:m="http://schemas.openxmlformats.org/officeDocument/2006/math">
                    <m:sSup>
                      <m:sSupPr>
                        <m:ctrlPr>
                          <a:rPr lang="en-US" sz="3600" b="1" i="1" smtClean="0">
                            <a:solidFill>
                              <a:prstClr val="black"/>
                            </a:solidFill>
                            <a:latin typeface="Cambria Math" panose="02040503050406030204" pitchFamily="18" charset="0"/>
                          </a:rPr>
                        </m:ctrlPr>
                      </m:sSupPr>
                      <m:e>
                        <m:r>
                          <a:rPr lang="en-US" sz="3600" b="1" i="1" smtClean="0">
                            <a:solidFill>
                              <a:prstClr val="black"/>
                            </a:solidFill>
                            <a:latin typeface="Cambria Math" panose="02040503050406030204" pitchFamily="18" charset="0"/>
                          </a:rPr>
                          <m:t>𝒄𝒎</m:t>
                        </m:r>
                      </m:e>
                      <m:sup>
                        <m:r>
                          <a:rPr lang="en-US" sz="3600" b="1" i="1" smtClean="0">
                            <a:solidFill>
                              <a:prstClr val="black"/>
                            </a:solidFill>
                            <a:latin typeface="Cambria Math" panose="02040503050406030204" pitchFamily="18" charset="0"/>
                          </a:rPr>
                          <m:t>𝟐</m:t>
                        </m:r>
                      </m:sup>
                    </m:sSup>
                  </m:oMath>
                </a14:m>
                <a:endParaRPr kumimoji="0" lang="en-US" sz="3600" b="1" i="0" u="none" strike="noStrike" kern="1200" cap="none" spc="0" normalizeH="0" baseline="0" noProof="0">
                  <a:ln>
                    <a:noFill/>
                  </a:ln>
                  <a:solidFill>
                    <a:prstClr val="black"/>
                  </a:solidFill>
                  <a:effectLst/>
                  <a:uLnTx/>
                  <a:uFillTx/>
                  <a:latin typeface="Aptos" panose="02110004020202020204"/>
                </a:endParaRPr>
              </a:p>
            </p:txBody>
          </p:sp>
        </mc:Choice>
        <mc:Fallback>
          <p:sp>
            <p:nvSpPr>
              <p:cNvPr id="10" name="Hộp Văn bản 22">
                <a:extLst>
                  <a:ext uri="{FF2B5EF4-FFF2-40B4-BE49-F238E27FC236}">
                    <a16:creationId xmlns:a16="http://schemas.microsoft.com/office/drawing/2014/main" id="{5BC3A086-FEB1-4B3E-3269-6BB89AA0A4B0}"/>
                  </a:ext>
                </a:extLst>
              </p:cNvPr>
              <p:cNvSpPr txBox="1">
                <a:spLocks noRot="1" noChangeAspect="1" noMove="1" noResize="1" noEditPoints="1" noAdjustHandles="1" noChangeArrowheads="1" noChangeShapeType="1" noTextEdit="1"/>
              </p:cNvSpPr>
              <p:nvPr/>
            </p:nvSpPr>
            <p:spPr>
              <a:xfrm>
                <a:off x="5175975" y="2754497"/>
                <a:ext cx="5788285" cy="1212896"/>
              </a:xfrm>
              <a:prstGeom prst="rect">
                <a:avLst/>
              </a:prstGeom>
              <a:blipFill>
                <a:blip r:embed="rId5"/>
                <a:stretch>
                  <a:fillRect l="-3158" t="-8040" r="-3158" b="-18593"/>
                </a:stretch>
              </a:blipFill>
            </p:spPr>
            <p:txBody>
              <a:bodyPr/>
              <a:lstStyle/>
              <a:p>
                <a:r>
                  <a:rPr lang="en-US">
                    <a:noFill/>
                  </a:rPr>
                  <a:t> </a:t>
                </a:r>
              </a:p>
            </p:txBody>
          </p:sp>
        </mc:Fallback>
      </mc:AlternateContent>
      <p:sp>
        <p:nvSpPr>
          <p:cNvPr id="13" name="Hộp Văn bản 22">
            <a:extLst>
              <a:ext uri="{FF2B5EF4-FFF2-40B4-BE49-F238E27FC236}">
                <a16:creationId xmlns:a16="http://schemas.microsoft.com/office/drawing/2014/main" id="{C2C38767-E681-05DC-17C7-08922EB299FE}"/>
              </a:ext>
            </a:extLst>
          </p:cNvPr>
          <p:cNvSpPr txBox="1"/>
          <p:nvPr/>
        </p:nvSpPr>
        <p:spPr>
          <a:xfrm>
            <a:off x="5096234" y="3943540"/>
            <a:ext cx="5788285" cy="646331"/>
          </a:xfrm>
          <a:prstGeom prst="rect">
            <a:avLst/>
          </a:prstGeom>
          <a:noFill/>
        </p:spPr>
        <p:txBody>
          <a:bodyPr wrap="square" rtlCol="0">
            <a:spAutoFit/>
          </a:bodyPr>
          <a:lstStyle/>
          <a:p>
            <a:pPr lvl="0" algn="ctr"/>
            <a:r>
              <a:rPr lang="en-US" sz="3600" b="1">
                <a:solidFill>
                  <a:prstClr val="black"/>
                </a:solidFill>
              </a:rPr>
              <a:t>400 x 4 = 1600</a:t>
            </a:r>
            <a:endParaRPr kumimoji="0" lang="en-US" sz="3600" b="1" i="0" u="none" strike="noStrike" kern="1200" cap="none" spc="0" normalizeH="0" baseline="0" noProof="0">
              <a:ln>
                <a:noFill/>
              </a:ln>
              <a:solidFill>
                <a:prstClr val="black"/>
              </a:solidFill>
              <a:effectLst/>
              <a:uLnTx/>
              <a:uFillTx/>
              <a:latin typeface="Aptos" panose="02110004020202020204"/>
            </a:endParaRPr>
          </a:p>
        </p:txBody>
      </p:sp>
      <mc:AlternateContent xmlns:mc="http://schemas.openxmlformats.org/markup-compatibility/2006">
        <mc:Choice xmlns:a14="http://schemas.microsoft.com/office/drawing/2010/main" Requires="a14">
          <p:sp>
            <p:nvSpPr>
              <p:cNvPr id="14" name="Hộp Văn bản 22">
                <a:extLst>
                  <a:ext uri="{FF2B5EF4-FFF2-40B4-BE49-F238E27FC236}">
                    <a16:creationId xmlns:a16="http://schemas.microsoft.com/office/drawing/2014/main" id="{8F4958BC-D6B3-0F37-A386-E1C74DEF3A36}"/>
                  </a:ext>
                </a:extLst>
              </p:cNvPr>
              <p:cNvSpPr txBox="1"/>
              <p:nvPr/>
            </p:nvSpPr>
            <p:spPr>
              <a:xfrm>
                <a:off x="5291416" y="4616697"/>
                <a:ext cx="5788285" cy="1212896"/>
              </a:xfrm>
              <a:prstGeom prst="rect">
                <a:avLst/>
              </a:prstGeom>
              <a:noFill/>
            </p:spPr>
            <p:txBody>
              <a:bodyPr wrap="square" rtlCol="0">
                <a:spAutoFit/>
              </a:bodyPr>
              <a:lstStyle/>
              <a:p>
                <a:pPr lvl="0" algn="just"/>
                <a:r>
                  <a:rPr lang="sv-SE" sz="3600" b="1">
                    <a:solidFill>
                      <a:prstClr val="black"/>
                    </a:solidFill>
                  </a:rPr>
                  <a:t>Diện tích của khung tranh là 1600 </a:t>
                </a:r>
                <a14:m>
                  <m:oMath xmlns:m="http://schemas.openxmlformats.org/officeDocument/2006/math">
                    <m:sSup>
                      <m:sSupPr>
                        <m:ctrlPr>
                          <a:rPr lang="en-US" sz="3600" b="1" i="1">
                            <a:solidFill>
                              <a:prstClr val="black"/>
                            </a:solidFill>
                            <a:latin typeface="Cambria Math" panose="02040503050406030204" pitchFamily="18" charset="0"/>
                          </a:rPr>
                        </m:ctrlPr>
                      </m:sSupPr>
                      <m:e>
                        <m:r>
                          <a:rPr lang="en-US" sz="3600" b="1" i="1">
                            <a:solidFill>
                              <a:prstClr val="black"/>
                            </a:solidFill>
                            <a:latin typeface="Cambria Math" panose="02040503050406030204" pitchFamily="18" charset="0"/>
                          </a:rPr>
                          <m:t>𝒄𝒎</m:t>
                        </m:r>
                      </m:e>
                      <m:sup>
                        <m:r>
                          <a:rPr lang="en-US" sz="3600" b="1" i="1">
                            <a:solidFill>
                              <a:prstClr val="black"/>
                            </a:solidFill>
                            <a:latin typeface="Cambria Math" panose="02040503050406030204" pitchFamily="18" charset="0"/>
                          </a:rPr>
                          <m:t>𝟐</m:t>
                        </m:r>
                      </m:sup>
                    </m:sSup>
                  </m:oMath>
                </a14:m>
                <a:r>
                  <a:rPr lang="sv-SE" sz="3600" b="1">
                    <a:solidFill>
                      <a:prstClr val="black"/>
                    </a:solidFill>
                  </a:rPr>
                  <a:t>.</a:t>
                </a:r>
                <a:endParaRPr kumimoji="0" lang="en-US" sz="3600" b="1" i="0" u="none" strike="noStrike" kern="1200" cap="none" spc="0" normalizeH="0" baseline="0" noProof="0">
                  <a:ln>
                    <a:noFill/>
                  </a:ln>
                  <a:solidFill>
                    <a:prstClr val="black"/>
                  </a:solidFill>
                  <a:effectLst/>
                  <a:uLnTx/>
                  <a:uFillTx/>
                  <a:latin typeface="Aptos" panose="02110004020202020204"/>
                </a:endParaRPr>
              </a:p>
            </p:txBody>
          </p:sp>
        </mc:Choice>
        <mc:Fallback>
          <p:sp>
            <p:nvSpPr>
              <p:cNvPr id="14" name="Hộp Văn bản 22">
                <a:extLst>
                  <a:ext uri="{FF2B5EF4-FFF2-40B4-BE49-F238E27FC236}">
                    <a16:creationId xmlns:a16="http://schemas.microsoft.com/office/drawing/2014/main" id="{8F4958BC-D6B3-0F37-A386-E1C74DEF3A36}"/>
                  </a:ext>
                </a:extLst>
              </p:cNvPr>
              <p:cNvSpPr txBox="1">
                <a:spLocks noRot="1" noChangeAspect="1" noMove="1" noResize="1" noEditPoints="1" noAdjustHandles="1" noChangeArrowheads="1" noChangeShapeType="1" noTextEdit="1"/>
              </p:cNvSpPr>
              <p:nvPr/>
            </p:nvSpPr>
            <p:spPr>
              <a:xfrm>
                <a:off x="5291416" y="4616697"/>
                <a:ext cx="5788285" cy="1212896"/>
              </a:xfrm>
              <a:prstGeom prst="rect">
                <a:avLst/>
              </a:prstGeom>
              <a:blipFill>
                <a:blip r:embed="rId6"/>
                <a:stretch>
                  <a:fillRect l="-3158" t="-7538" r="-4842" b="-18593"/>
                </a:stretch>
              </a:blipFill>
            </p:spPr>
            <p:txBody>
              <a:bodyPr/>
              <a:lstStyle/>
              <a:p>
                <a:r>
                  <a:rPr lang="en-US">
                    <a:noFill/>
                  </a:rPr>
                  <a:t> </a:t>
                </a:r>
              </a:p>
            </p:txBody>
          </p:sp>
        </mc:Fallback>
      </mc:AlternateContent>
    </p:spTree>
    <p:extLst>
      <p:ext uri="{BB962C8B-B14F-4D97-AF65-F5344CB8AC3E}">
        <p14:creationId xmlns:p14="http://schemas.microsoft.com/office/powerpoint/2010/main" val="2188581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E7FB3910-48A4-2257-0927-4DB1F540AE9F}"/>
              </a:ext>
            </a:extLst>
          </p:cNvPr>
          <p:cNvSpPr/>
          <p:nvPr/>
        </p:nvSpPr>
        <p:spPr>
          <a:xfrm>
            <a:off x="4735711" y="560099"/>
            <a:ext cx="6509333" cy="5405604"/>
          </a:xfrm>
          <a:prstGeom prst="roundRect">
            <a:avLst/>
          </a:prstGeom>
          <a:solidFill>
            <a:srgbClr val="FFCCFF">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Hộp Văn bản 22">
            <a:extLst>
              <a:ext uri="{FF2B5EF4-FFF2-40B4-BE49-F238E27FC236}">
                <a16:creationId xmlns:a16="http://schemas.microsoft.com/office/drawing/2014/main" id="{93ED49DF-6074-1023-31C2-11C6C478E2A0}"/>
              </a:ext>
            </a:extLst>
          </p:cNvPr>
          <p:cNvSpPr txBox="1"/>
          <p:nvPr/>
        </p:nvSpPr>
        <p:spPr>
          <a:xfrm>
            <a:off x="1141974" y="722120"/>
            <a:ext cx="1806178" cy="58477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ptos" panose="02110004020202020204"/>
                <a:ea typeface="+mn-ea"/>
                <a:cs typeface="+mn-cs"/>
              </a:rPr>
              <a:t>Cách 2</a:t>
            </a:r>
          </a:p>
        </p:txBody>
      </p:sp>
      <p:sp>
        <p:nvSpPr>
          <p:cNvPr id="2" name="Hộp Văn bản 22">
            <a:extLst>
              <a:ext uri="{FF2B5EF4-FFF2-40B4-BE49-F238E27FC236}">
                <a16:creationId xmlns:a16="http://schemas.microsoft.com/office/drawing/2014/main" id="{82ED61D1-0997-6716-5E30-A3DB6888ABA1}"/>
              </a:ext>
            </a:extLst>
          </p:cNvPr>
          <p:cNvSpPr txBox="1"/>
          <p:nvPr/>
        </p:nvSpPr>
        <p:spPr>
          <a:xfrm>
            <a:off x="7167029" y="560099"/>
            <a:ext cx="238687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panose="02110004020202020204"/>
                <a:ea typeface="+mn-ea"/>
                <a:cs typeface="+mn-cs"/>
              </a:rPr>
              <a:t>Bài giải</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3357DAE-31F1-72F1-8748-989FB6F8FA1B}"/>
                  </a:ext>
                </a:extLst>
              </p:cNvPr>
              <p:cNvSpPr txBox="1"/>
              <p:nvPr/>
            </p:nvSpPr>
            <p:spPr>
              <a:xfrm>
                <a:off x="5391034" y="1159881"/>
                <a:ext cx="5198679" cy="646331"/>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3600" b="1" i="1" smtClean="0">
                          <a:solidFill>
                            <a:prstClr val="black"/>
                          </a:solidFill>
                          <a:latin typeface="Cambria Math" panose="02040503050406030204" pitchFamily="18" charset="0"/>
                        </a:rPr>
                        <m:t>𝟓𝟎</m:t>
                      </m:r>
                      <m:r>
                        <a:rPr lang="en-US" sz="3600" b="1" i="1" smtClean="0">
                          <a:solidFill>
                            <a:prstClr val="black"/>
                          </a:solidFill>
                          <a:latin typeface="Cambria Math" panose="02040503050406030204" pitchFamily="18" charset="0"/>
                        </a:rPr>
                        <m:t> </m:t>
                      </m:r>
                      <m:r>
                        <a:rPr lang="en-US" sz="3600" b="1" i="0" smtClean="0">
                          <a:solidFill>
                            <a:prstClr val="black"/>
                          </a:solidFill>
                          <a:latin typeface="Cambria Math" panose="02040503050406030204" pitchFamily="18" charset="0"/>
                        </a:rPr>
                        <m:t>𝐱</m:t>
                      </m:r>
                      <m:r>
                        <a:rPr lang="en-US" sz="3600" b="1" i="1">
                          <a:solidFill>
                            <a:prstClr val="black"/>
                          </a:solidFill>
                          <a:latin typeface="Cambria Math" panose="02040503050406030204" pitchFamily="18" charset="0"/>
                        </a:rPr>
                        <m:t> </m:t>
                      </m:r>
                      <m:r>
                        <a:rPr lang="en-US" sz="3600" b="1" i="1">
                          <a:solidFill>
                            <a:prstClr val="black"/>
                          </a:solidFill>
                          <a:latin typeface="Cambria Math" panose="02040503050406030204" pitchFamily="18" charset="0"/>
                        </a:rPr>
                        <m:t>𝟓𝟎</m:t>
                      </m:r>
                      <m:r>
                        <a:rPr lang="en-US" sz="3600" b="1" i="1">
                          <a:solidFill>
                            <a:prstClr val="black"/>
                          </a:solidFill>
                          <a:latin typeface="Cambria Math" panose="02040503050406030204" pitchFamily="18" charset="0"/>
                        </a:rPr>
                        <m:t> =</m:t>
                      </m:r>
                      <m:r>
                        <a:rPr lang="en-US" sz="3600" b="1" i="1">
                          <a:solidFill>
                            <a:prstClr val="black"/>
                          </a:solidFill>
                          <a:latin typeface="Cambria Math" panose="02040503050406030204" pitchFamily="18" charset="0"/>
                        </a:rPr>
                        <m:t>𝟐</m:t>
                      </m:r>
                      <m:r>
                        <a:rPr lang="en-US" sz="3600" b="1" i="1">
                          <a:solidFill>
                            <a:prstClr val="black"/>
                          </a:solidFill>
                          <a:latin typeface="Cambria Math" panose="02040503050406030204" pitchFamily="18" charset="0"/>
                        </a:rPr>
                        <m:t> </m:t>
                      </m:r>
                      <m:r>
                        <a:rPr lang="en-US" sz="3600" b="1" i="1">
                          <a:solidFill>
                            <a:prstClr val="black"/>
                          </a:solidFill>
                          <a:latin typeface="Cambria Math" panose="02040503050406030204" pitchFamily="18" charset="0"/>
                        </a:rPr>
                        <m:t>𝟓𝟎𝟎</m:t>
                      </m:r>
                    </m:oMath>
                  </m:oMathPara>
                </a14:m>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8" name="TextBox 7">
                <a:extLst>
                  <a:ext uri="{FF2B5EF4-FFF2-40B4-BE49-F238E27FC236}">
                    <a16:creationId xmlns:a16="http://schemas.microsoft.com/office/drawing/2014/main" id="{A3357DAE-31F1-72F1-8748-989FB6F8FA1B}"/>
                  </a:ext>
                </a:extLst>
              </p:cNvPr>
              <p:cNvSpPr txBox="1">
                <a:spLocks noRot="1" noChangeAspect="1" noMove="1" noResize="1" noEditPoints="1" noAdjustHandles="1" noChangeArrowheads="1" noChangeShapeType="1" noTextEdit="1"/>
              </p:cNvSpPr>
              <p:nvPr/>
            </p:nvSpPr>
            <p:spPr>
              <a:xfrm>
                <a:off x="5391034" y="1159881"/>
                <a:ext cx="5198679" cy="6463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Hộp Văn bản 22">
                <a:extLst>
                  <a:ext uri="{FF2B5EF4-FFF2-40B4-BE49-F238E27FC236}">
                    <a16:creationId xmlns:a16="http://schemas.microsoft.com/office/drawing/2014/main" id="{5BC3A086-FEB1-4B3E-3269-6BB89AA0A4B0}"/>
                  </a:ext>
                </a:extLst>
              </p:cNvPr>
              <p:cNvSpPr txBox="1"/>
              <p:nvPr/>
            </p:nvSpPr>
            <p:spPr>
              <a:xfrm>
                <a:off x="5096230" y="1611447"/>
                <a:ext cx="5788285" cy="1212896"/>
              </a:xfrm>
              <a:prstGeom prst="rect">
                <a:avLst/>
              </a:prstGeom>
              <a:noFill/>
            </p:spPr>
            <p:txBody>
              <a:bodyPr wrap="square" rtlCol="0">
                <a:spAutoFit/>
              </a:bodyPr>
              <a:lstStyle/>
              <a:p>
                <a:pPr lvl="0" algn="just"/>
                <a:r>
                  <a:rPr lang="en-US" sz="3600" b="1">
                    <a:solidFill>
                      <a:prstClr val="black"/>
                    </a:solidFill>
                  </a:rPr>
                  <a:t>Diện tích hình vuông lớn là 2 500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up>
                    </m:sSup>
                  </m:oMath>
                </a14:m>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10" name="Hộp Văn bản 22">
                <a:extLst>
                  <a:ext uri="{FF2B5EF4-FFF2-40B4-BE49-F238E27FC236}">
                    <a16:creationId xmlns:a16="http://schemas.microsoft.com/office/drawing/2014/main" id="{5BC3A086-FEB1-4B3E-3269-6BB89AA0A4B0}"/>
                  </a:ext>
                </a:extLst>
              </p:cNvPr>
              <p:cNvSpPr txBox="1">
                <a:spLocks noRot="1" noChangeAspect="1" noMove="1" noResize="1" noEditPoints="1" noAdjustHandles="1" noChangeArrowheads="1" noChangeShapeType="1" noTextEdit="1"/>
              </p:cNvSpPr>
              <p:nvPr/>
            </p:nvSpPr>
            <p:spPr>
              <a:xfrm>
                <a:off x="5096230" y="1611447"/>
                <a:ext cx="5788285" cy="1212896"/>
              </a:xfrm>
              <a:prstGeom prst="rect">
                <a:avLst/>
              </a:prstGeom>
              <a:blipFill>
                <a:blip r:embed="rId4"/>
                <a:stretch>
                  <a:fillRect l="-3263" t="-7538" r="-3053" b="-18593"/>
                </a:stretch>
              </a:blipFill>
            </p:spPr>
            <p:txBody>
              <a:bodyPr/>
              <a:lstStyle/>
              <a:p>
                <a:r>
                  <a:rPr lang="en-US">
                    <a:noFill/>
                  </a:rPr>
                  <a:t> </a:t>
                </a:r>
              </a:p>
            </p:txBody>
          </p:sp>
        </mc:Fallback>
      </mc:AlternateContent>
      <p:pic>
        <p:nvPicPr>
          <p:cNvPr id="5" name="Image 1925">
            <a:extLst>
              <a:ext uri="{FF2B5EF4-FFF2-40B4-BE49-F238E27FC236}">
                <a16:creationId xmlns:a16="http://schemas.microsoft.com/office/drawing/2014/main" id="{235DB229-9C5E-B57B-A9DF-1A50EEA07B49}"/>
              </a:ext>
            </a:extLst>
          </p:cNvPr>
          <p:cNvPicPr>
            <a:picLocks/>
          </p:cNvPicPr>
          <p:nvPr/>
        </p:nvPicPr>
        <p:blipFill>
          <a:blip r:embed="rId5" cstate="print"/>
          <a:stretch>
            <a:fillRect/>
          </a:stretch>
        </p:blipFill>
        <p:spPr>
          <a:xfrm>
            <a:off x="821092" y="1875014"/>
            <a:ext cx="3440083" cy="3485262"/>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B19DA0A-FE49-4D7A-CCB0-6050559AA8CE}"/>
                  </a:ext>
                </a:extLst>
              </p:cNvPr>
              <p:cNvSpPr txBox="1"/>
              <p:nvPr/>
            </p:nvSpPr>
            <p:spPr>
              <a:xfrm>
                <a:off x="5470778" y="2671353"/>
                <a:ext cx="5198679" cy="646331"/>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3600" b="1" i="1" smtClean="0">
                          <a:solidFill>
                            <a:prstClr val="black"/>
                          </a:solidFill>
                          <a:latin typeface="Cambria Math" panose="02040503050406030204" pitchFamily="18" charset="0"/>
                        </a:rPr>
                        <m:t>𝟑𝟎</m:t>
                      </m:r>
                      <m:r>
                        <a:rPr lang="en-US" sz="3600" b="1" i="1" smtClean="0">
                          <a:solidFill>
                            <a:prstClr val="black"/>
                          </a:solidFill>
                          <a:latin typeface="Cambria Math" panose="02040503050406030204" pitchFamily="18" charset="0"/>
                        </a:rPr>
                        <m:t> </m:t>
                      </m:r>
                      <m:r>
                        <a:rPr lang="en-US" sz="3600" b="1" i="0" smtClean="0">
                          <a:solidFill>
                            <a:prstClr val="black"/>
                          </a:solidFill>
                          <a:latin typeface="Cambria Math" panose="02040503050406030204" pitchFamily="18" charset="0"/>
                        </a:rPr>
                        <m:t>𝐱</m:t>
                      </m:r>
                      <m:r>
                        <a:rPr lang="en-US" sz="3600" b="1" i="1">
                          <a:solidFill>
                            <a:prstClr val="black"/>
                          </a:solidFill>
                          <a:latin typeface="Cambria Math" panose="02040503050406030204" pitchFamily="18" charset="0"/>
                        </a:rPr>
                        <m:t> </m:t>
                      </m:r>
                      <m:r>
                        <a:rPr lang="en-US" sz="3600" b="1" i="1">
                          <a:solidFill>
                            <a:prstClr val="black"/>
                          </a:solidFill>
                          <a:latin typeface="Cambria Math" panose="02040503050406030204" pitchFamily="18" charset="0"/>
                        </a:rPr>
                        <m:t>𝟑𝟎</m:t>
                      </m:r>
                      <m:r>
                        <a:rPr lang="en-US" sz="3600" b="1" i="1">
                          <a:solidFill>
                            <a:prstClr val="black"/>
                          </a:solidFill>
                          <a:latin typeface="Cambria Math" panose="02040503050406030204" pitchFamily="18" charset="0"/>
                        </a:rPr>
                        <m:t> = </m:t>
                      </m:r>
                      <m:r>
                        <a:rPr lang="en-US" sz="3600" b="1" i="1">
                          <a:solidFill>
                            <a:prstClr val="black"/>
                          </a:solidFill>
                          <a:latin typeface="Cambria Math" panose="02040503050406030204" pitchFamily="18" charset="0"/>
                        </a:rPr>
                        <m:t>𝟗𝟎𝟎</m:t>
                      </m:r>
                    </m:oMath>
                  </m:oMathPara>
                </a14:m>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6" name="TextBox 5">
                <a:extLst>
                  <a:ext uri="{FF2B5EF4-FFF2-40B4-BE49-F238E27FC236}">
                    <a16:creationId xmlns:a16="http://schemas.microsoft.com/office/drawing/2014/main" id="{4B19DA0A-FE49-4D7A-CCB0-6050559AA8CE}"/>
                  </a:ext>
                </a:extLst>
              </p:cNvPr>
              <p:cNvSpPr txBox="1">
                <a:spLocks noRot="1" noChangeAspect="1" noMove="1" noResize="1" noEditPoints="1" noAdjustHandles="1" noChangeArrowheads="1" noChangeShapeType="1" noTextEdit="1"/>
              </p:cNvSpPr>
              <p:nvPr/>
            </p:nvSpPr>
            <p:spPr>
              <a:xfrm>
                <a:off x="5470778" y="2671353"/>
                <a:ext cx="5198679"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Hộp Văn bản 22">
                <a:extLst>
                  <a:ext uri="{FF2B5EF4-FFF2-40B4-BE49-F238E27FC236}">
                    <a16:creationId xmlns:a16="http://schemas.microsoft.com/office/drawing/2014/main" id="{77A6F790-A3D6-AD85-886D-519E8018BCCA}"/>
                  </a:ext>
                </a:extLst>
              </p:cNvPr>
              <p:cNvSpPr txBox="1"/>
              <p:nvPr/>
            </p:nvSpPr>
            <p:spPr>
              <a:xfrm>
                <a:off x="5096230" y="3145898"/>
                <a:ext cx="5788285" cy="1212896"/>
              </a:xfrm>
              <a:prstGeom prst="rect">
                <a:avLst/>
              </a:prstGeom>
              <a:noFill/>
            </p:spPr>
            <p:txBody>
              <a:bodyPr wrap="square" rtlCol="0">
                <a:spAutoFit/>
              </a:bodyPr>
              <a:lstStyle/>
              <a:p>
                <a:pPr lvl="0" algn="just"/>
                <a:r>
                  <a:rPr lang="en-US" sz="3600" b="1">
                    <a:solidFill>
                      <a:prstClr val="black"/>
                    </a:solidFill>
                  </a:rPr>
                  <a:t>Diện tích hình vuông bé là 900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up>
                    </m:sSup>
                  </m:oMath>
                </a14:m>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7" name="Hộp Văn bản 22">
                <a:extLst>
                  <a:ext uri="{FF2B5EF4-FFF2-40B4-BE49-F238E27FC236}">
                    <a16:creationId xmlns:a16="http://schemas.microsoft.com/office/drawing/2014/main" id="{77A6F790-A3D6-AD85-886D-519E8018BCCA}"/>
                  </a:ext>
                </a:extLst>
              </p:cNvPr>
              <p:cNvSpPr txBox="1">
                <a:spLocks noRot="1" noChangeAspect="1" noMove="1" noResize="1" noEditPoints="1" noAdjustHandles="1" noChangeArrowheads="1" noChangeShapeType="1" noTextEdit="1"/>
              </p:cNvSpPr>
              <p:nvPr/>
            </p:nvSpPr>
            <p:spPr>
              <a:xfrm>
                <a:off x="5096230" y="3145898"/>
                <a:ext cx="5788285" cy="1212896"/>
              </a:xfrm>
              <a:prstGeom prst="rect">
                <a:avLst/>
              </a:prstGeom>
              <a:blipFill>
                <a:blip r:embed="rId7"/>
                <a:stretch>
                  <a:fillRect l="-3263" t="-7538" r="-4737" b="-185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033F430-8A6D-C5E2-61A8-24F97AAFEB90}"/>
                  </a:ext>
                </a:extLst>
              </p:cNvPr>
              <p:cNvSpPr txBox="1"/>
              <p:nvPr/>
            </p:nvSpPr>
            <p:spPr>
              <a:xfrm>
                <a:off x="5685836" y="4152545"/>
                <a:ext cx="5198679" cy="646331"/>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3600" b="1" i="1">
                          <a:solidFill>
                            <a:prstClr val="black"/>
                          </a:solidFill>
                          <a:latin typeface="Cambria Math" panose="02040503050406030204" pitchFamily="18" charset="0"/>
                        </a:rPr>
                        <m:t>𝟐</m:t>
                      </m:r>
                      <m:r>
                        <a:rPr lang="en-US" sz="3600" b="1" i="1">
                          <a:solidFill>
                            <a:prstClr val="black"/>
                          </a:solidFill>
                          <a:latin typeface="Cambria Math" panose="02040503050406030204" pitchFamily="18" charset="0"/>
                        </a:rPr>
                        <m:t> </m:t>
                      </m:r>
                      <m:r>
                        <a:rPr lang="en-US" sz="3600" b="1" i="1">
                          <a:solidFill>
                            <a:prstClr val="black"/>
                          </a:solidFill>
                          <a:latin typeface="Cambria Math" panose="02040503050406030204" pitchFamily="18" charset="0"/>
                        </a:rPr>
                        <m:t>𝟓𝟎𝟎</m:t>
                      </m:r>
                      <m:r>
                        <a:rPr lang="en-US" sz="3600" b="1" i="1">
                          <a:solidFill>
                            <a:prstClr val="black"/>
                          </a:solidFill>
                          <a:latin typeface="Cambria Math" panose="02040503050406030204" pitchFamily="18" charset="0"/>
                        </a:rPr>
                        <m:t> – </m:t>
                      </m:r>
                      <m:r>
                        <a:rPr lang="en-US" sz="3600" b="1" i="1">
                          <a:solidFill>
                            <a:prstClr val="black"/>
                          </a:solidFill>
                          <a:latin typeface="Cambria Math" panose="02040503050406030204" pitchFamily="18" charset="0"/>
                        </a:rPr>
                        <m:t>𝟗𝟎𝟎</m:t>
                      </m:r>
                      <m:r>
                        <a:rPr lang="en-US" sz="3600" b="1" i="1">
                          <a:solidFill>
                            <a:prstClr val="black"/>
                          </a:solidFill>
                          <a:latin typeface="Cambria Math" panose="02040503050406030204" pitchFamily="18" charset="0"/>
                        </a:rPr>
                        <m:t> = </m:t>
                      </m:r>
                      <m:r>
                        <a:rPr lang="en-US" sz="3600" b="1" i="1">
                          <a:solidFill>
                            <a:prstClr val="black"/>
                          </a:solidFill>
                          <a:latin typeface="Cambria Math" panose="02040503050406030204" pitchFamily="18" charset="0"/>
                        </a:rPr>
                        <m:t>𝟏</m:t>
                      </m:r>
                      <m:r>
                        <a:rPr lang="en-US" sz="3600" b="1" i="1">
                          <a:solidFill>
                            <a:prstClr val="black"/>
                          </a:solidFill>
                          <a:latin typeface="Cambria Math" panose="02040503050406030204" pitchFamily="18" charset="0"/>
                        </a:rPr>
                        <m:t> </m:t>
                      </m:r>
                      <m:r>
                        <a:rPr lang="en-US" sz="3600" b="1" i="1">
                          <a:solidFill>
                            <a:prstClr val="black"/>
                          </a:solidFill>
                          <a:latin typeface="Cambria Math" panose="02040503050406030204" pitchFamily="18" charset="0"/>
                        </a:rPr>
                        <m:t>𝟔𝟎𝟎</m:t>
                      </m:r>
                    </m:oMath>
                  </m:oMathPara>
                </a14:m>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9" name="TextBox 8">
                <a:extLst>
                  <a:ext uri="{FF2B5EF4-FFF2-40B4-BE49-F238E27FC236}">
                    <a16:creationId xmlns:a16="http://schemas.microsoft.com/office/drawing/2014/main" id="{4033F430-8A6D-C5E2-61A8-24F97AAFEB90}"/>
                  </a:ext>
                </a:extLst>
              </p:cNvPr>
              <p:cNvSpPr txBox="1">
                <a:spLocks noRot="1" noChangeAspect="1" noMove="1" noResize="1" noEditPoints="1" noAdjustHandles="1" noChangeArrowheads="1" noChangeShapeType="1" noTextEdit="1"/>
              </p:cNvSpPr>
              <p:nvPr/>
            </p:nvSpPr>
            <p:spPr>
              <a:xfrm>
                <a:off x="5685836" y="4152545"/>
                <a:ext cx="5198679"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Hộp Văn bản 22">
                <a:extLst>
                  <a:ext uri="{FF2B5EF4-FFF2-40B4-BE49-F238E27FC236}">
                    <a16:creationId xmlns:a16="http://schemas.microsoft.com/office/drawing/2014/main" id="{6250235E-0086-D472-D7F4-0EAA41824540}"/>
                  </a:ext>
                </a:extLst>
              </p:cNvPr>
              <p:cNvSpPr txBox="1"/>
              <p:nvPr/>
            </p:nvSpPr>
            <p:spPr>
              <a:xfrm>
                <a:off x="5175974" y="4640105"/>
                <a:ext cx="5788285" cy="1212896"/>
              </a:xfrm>
              <a:prstGeom prst="rect">
                <a:avLst/>
              </a:prstGeom>
              <a:noFill/>
            </p:spPr>
            <p:txBody>
              <a:bodyPr wrap="square" rtlCol="0">
                <a:spAutoFit/>
              </a:bodyPr>
              <a:lstStyle/>
              <a:p>
                <a:pPr lvl="0" algn="just"/>
                <a:r>
                  <a:rPr lang="sv-SE" sz="3600" b="1">
                    <a:solidFill>
                      <a:prstClr val="black"/>
                    </a:solidFill>
                  </a:rPr>
                  <a:t>Diện tích của khung tranh là 1 600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up>
                    </m:sSup>
                  </m:oMath>
                </a14:m>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11" name="Hộp Văn bản 22">
                <a:extLst>
                  <a:ext uri="{FF2B5EF4-FFF2-40B4-BE49-F238E27FC236}">
                    <a16:creationId xmlns:a16="http://schemas.microsoft.com/office/drawing/2014/main" id="{6250235E-0086-D472-D7F4-0EAA41824540}"/>
                  </a:ext>
                </a:extLst>
              </p:cNvPr>
              <p:cNvSpPr txBox="1">
                <a:spLocks noRot="1" noChangeAspect="1" noMove="1" noResize="1" noEditPoints="1" noAdjustHandles="1" noChangeArrowheads="1" noChangeShapeType="1" noTextEdit="1"/>
              </p:cNvSpPr>
              <p:nvPr/>
            </p:nvSpPr>
            <p:spPr>
              <a:xfrm>
                <a:off x="5175974" y="4640105"/>
                <a:ext cx="5788285" cy="1212896"/>
              </a:xfrm>
              <a:prstGeom prst="rect">
                <a:avLst/>
              </a:prstGeom>
              <a:blipFill>
                <a:blip r:embed="rId9"/>
                <a:stretch>
                  <a:fillRect l="-3158" t="-7538" r="-3158" b="-18593"/>
                </a:stretch>
              </a:blipFill>
            </p:spPr>
            <p:txBody>
              <a:bodyPr/>
              <a:lstStyle/>
              <a:p>
                <a:r>
                  <a:rPr lang="en-US">
                    <a:noFill/>
                  </a:rPr>
                  <a:t> </a:t>
                </a:r>
              </a:p>
            </p:txBody>
          </p:sp>
        </mc:Fallback>
      </mc:AlternateContent>
    </p:spTree>
    <p:extLst>
      <p:ext uri="{BB962C8B-B14F-4D97-AF65-F5344CB8AC3E}">
        <p14:creationId xmlns:p14="http://schemas.microsoft.com/office/powerpoint/2010/main" val="704291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6" grpId="0"/>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 name="组合 32">
            <a:extLst>
              <a:ext uri="{FF2B5EF4-FFF2-40B4-BE49-F238E27FC236}">
                <a16:creationId xmlns:a16="http://schemas.microsoft.com/office/drawing/2014/main" id="{7197C4B3-FCCB-64B5-5797-CE0B20851B84}"/>
              </a:ext>
            </a:extLst>
          </p:cNvPr>
          <p:cNvGrpSpPr/>
          <p:nvPr/>
        </p:nvGrpSpPr>
        <p:grpSpPr>
          <a:xfrm>
            <a:off x="279155" y="294587"/>
            <a:ext cx="815521" cy="743279"/>
            <a:chOff x="5316826" y="3157935"/>
            <a:chExt cx="1226525" cy="1189938"/>
          </a:xfrm>
        </p:grpSpPr>
        <p:grpSp>
          <p:nvGrpSpPr>
            <p:cNvPr id="15" name="组合 41">
              <a:extLst>
                <a:ext uri="{FF2B5EF4-FFF2-40B4-BE49-F238E27FC236}">
                  <a16:creationId xmlns:a16="http://schemas.microsoft.com/office/drawing/2014/main" id="{5647B09B-987C-1A7E-12EC-B06805CEB094}"/>
                </a:ext>
              </a:extLst>
            </p:cNvPr>
            <p:cNvGrpSpPr/>
            <p:nvPr/>
          </p:nvGrpSpPr>
          <p:grpSpPr>
            <a:xfrm>
              <a:off x="5316826" y="3157935"/>
              <a:ext cx="1226525" cy="1189938"/>
              <a:chOff x="6204695" y="719534"/>
              <a:chExt cx="1663898" cy="1614264"/>
            </a:xfrm>
          </p:grpSpPr>
          <p:sp>
            <p:nvSpPr>
              <p:cNvPr id="17" name="椭圆 42">
                <a:extLst>
                  <a:ext uri="{FF2B5EF4-FFF2-40B4-BE49-F238E27FC236}">
                    <a16:creationId xmlns:a16="http://schemas.microsoft.com/office/drawing/2014/main" id="{4604F88F-7594-946A-4928-523B3E8A0EC8}"/>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grpSp>
            <p:nvGrpSpPr>
              <p:cNvPr id="18" name="组合 44">
                <a:extLst>
                  <a:ext uri="{FF2B5EF4-FFF2-40B4-BE49-F238E27FC236}">
                    <a16:creationId xmlns:a16="http://schemas.microsoft.com/office/drawing/2014/main" id="{9520DF57-F3F6-769C-D9EC-C3A64D85FA41}"/>
                  </a:ext>
                </a:extLst>
              </p:cNvPr>
              <p:cNvGrpSpPr/>
              <p:nvPr/>
            </p:nvGrpSpPr>
            <p:grpSpPr>
              <a:xfrm>
                <a:off x="6204695" y="719534"/>
                <a:ext cx="1663898" cy="1614264"/>
                <a:chOff x="9437178" y="1545703"/>
                <a:chExt cx="1663898" cy="1614264"/>
              </a:xfrm>
            </p:grpSpPr>
            <p:sp>
              <p:nvSpPr>
                <p:cNvPr id="19" name="椭圆 46">
                  <a:extLst>
                    <a:ext uri="{FF2B5EF4-FFF2-40B4-BE49-F238E27FC236}">
                      <a16:creationId xmlns:a16="http://schemas.microsoft.com/office/drawing/2014/main" id="{0A94F459-80D8-2674-61B1-23C6853A45E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20" name="椭圆 47">
                  <a:extLst>
                    <a:ext uri="{FF2B5EF4-FFF2-40B4-BE49-F238E27FC236}">
                      <a16:creationId xmlns:a16="http://schemas.microsoft.com/office/drawing/2014/main" id="{3E53CFF8-56BA-C265-5997-8745A70C3D68}"/>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21" name="弧形 48">
                  <a:extLst>
                    <a:ext uri="{FF2B5EF4-FFF2-40B4-BE49-F238E27FC236}">
                      <a16:creationId xmlns:a16="http://schemas.microsoft.com/office/drawing/2014/main" id="{144C655D-6C56-54B0-ACAF-B96E256F978A}"/>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sp>
              <p:nvSpPr>
                <p:cNvPr id="22" name="弧形 49">
                  <a:extLst>
                    <a:ext uri="{FF2B5EF4-FFF2-40B4-BE49-F238E27FC236}">
                      <a16:creationId xmlns:a16="http://schemas.microsoft.com/office/drawing/2014/main" id="{26E4D27D-508C-848C-ED2A-4BBBF5BC691B}"/>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grpSp>
        </p:grpSp>
        <p:sp>
          <p:nvSpPr>
            <p:cNvPr id="16" name="文本框 57">
              <a:extLst>
                <a:ext uri="{FF2B5EF4-FFF2-40B4-BE49-F238E27FC236}">
                  <a16:creationId xmlns:a16="http://schemas.microsoft.com/office/drawing/2014/main" id="{06F2A233-D670-C337-3A45-C80F3C50EE0D}"/>
                </a:ext>
              </a:extLst>
            </p:cNvPr>
            <p:cNvSpPr txBox="1"/>
            <p:nvPr/>
          </p:nvSpPr>
          <p:spPr>
            <a:xfrm>
              <a:off x="5475426" y="3318949"/>
              <a:ext cx="938316"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02</a:t>
              </a:r>
              <a:endParaRPr kumimoji="0" lang="zh-CN" altLang="en-US"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mc:AlternateContent xmlns:mc="http://schemas.openxmlformats.org/markup-compatibility/2006">
        <mc:Choice xmlns:a14="http://schemas.microsoft.com/office/drawing/2010/main" Requires="a14">
          <p:sp>
            <p:nvSpPr>
              <p:cNvPr id="23" name="Hộp Văn bản 22">
                <a:extLst>
                  <a:ext uri="{FF2B5EF4-FFF2-40B4-BE49-F238E27FC236}">
                    <a16:creationId xmlns:a16="http://schemas.microsoft.com/office/drawing/2014/main" id="{93ED49DF-6074-1023-31C2-11C6C478E2A0}"/>
                  </a:ext>
                </a:extLst>
              </p:cNvPr>
              <p:cNvSpPr txBox="1"/>
              <p:nvPr/>
            </p:nvSpPr>
            <p:spPr>
              <a:xfrm>
                <a:off x="1094677" y="734123"/>
                <a:ext cx="10294240" cy="22810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Aptos" panose="02110004020202020204"/>
                    <a:ea typeface="+mn-ea"/>
                    <a:cs typeface="+mn-cs"/>
                  </a:rPr>
                  <a:t>Một mảnh vườn dạng hình thang có độ dài hai đáy là 24 m và 18 m,</a:t>
                </a: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1" i="0" u="none" strike="noStrike" kern="1200" cap="none" spc="0" normalizeH="0" baseline="0" noProof="0">
                    <a:ln>
                      <a:noFill/>
                    </a:ln>
                    <a:solidFill>
                      <a:prstClr val="black"/>
                    </a:solidFill>
                    <a:effectLst/>
                    <a:uLnTx/>
                    <a:uFillTx/>
                    <a:latin typeface="Aptos" panose="02110004020202020204"/>
                    <a:ea typeface="+mn-ea"/>
                    <a:cs typeface="+mn-cs"/>
                  </a:rPr>
                  <a:t>chiều cao là 12 m. Biết rằng </a:t>
                </a:r>
                <a14:m>
                  <m:oMath xmlns:m="http://schemas.openxmlformats.org/officeDocument/2006/math">
                    <m:f>
                      <m:fPr>
                        <m:ctrlPr>
                          <a:rPr kumimoji="0" lang="vi-VN"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num>
                      <m:den>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den>
                    </m:f>
                  </m:oMath>
                </a14:m>
                <a:r>
                  <a:rPr lang="en-US" sz="3200" b="1">
                    <a:solidFill>
                      <a:prstClr val="black"/>
                    </a:solidFill>
                    <a:latin typeface="Aptos" panose="02110004020202020204"/>
                  </a:rPr>
                  <a:t> </a:t>
                </a:r>
                <a:r>
                  <a:rPr kumimoji="0" lang="vi-VN" sz="3200" b="1" i="0" u="none" strike="noStrike" kern="1200" cap="none" spc="0" normalizeH="0" baseline="0" noProof="0">
                    <a:ln>
                      <a:noFill/>
                    </a:ln>
                    <a:solidFill>
                      <a:prstClr val="black"/>
                    </a:solidFill>
                    <a:effectLst/>
                    <a:uLnTx/>
                    <a:uFillTx/>
                    <a:latin typeface="Aptos" panose="02110004020202020204"/>
                    <a:ea typeface="+mn-ea"/>
                    <a:cs typeface="+mn-cs"/>
                  </a:rPr>
                  <a:t>diện tích vườn để trồng hoa cúc, phần còn lại</a:t>
                </a: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200" b="1" i="0" u="none" strike="noStrike" kern="1200" cap="none" spc="0" normalizeH="0" baseline="0" noProof="0">
                    <a:ln>
                      <a:noFill/>
                    </a:ln>
                    <a:solidFill>
                      <a:prstClr val="black"/>
                    </a:solidFill>
                    <a:effectLst/>
                    <a:uLnTx/>
                    <a:uFillTx/>
                    <a:latin typeface="Aptos" panose="02110004020202020204"/>
                    <a:ea typeface="+mn-ea"/>
                    <a:cs typeface="+mn-cs"/>
                  </a:rPr>
                  <a:t>để trồng hoa hồng. Hỏi diện tích trồng hoa hồng là bao nhiêu mét vuông?</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23" name="Hộp Văn bản 22">
                <a:extLst>
                  <a:ext uri="{FF2B5EF4-FFF2-40B4-BE49-F238E27FC236}">
                    <a16:creationId xmlns:a16="http://schemas.microsoft.com/office/drawing/2014/main" id="{93ED49DF-6074-1023-31C2-11C6C478E2A0}"/>
                  </a:ext>
                </a:extLst>
              </p:cNvPr>
              <p:cNvSpPr txBox="1">
                <a:spLocks noRot="1" noChangeAspect="1" noMove="1" noResize="1" noEditPoints="1" noAdjustHandles="1" noChangeArrowheads="1" noChangeShapeType="1" noTextEdit="1"/>
              </p:cNvSpPr>
              <p:nvPr/>
            </p:nvSpPr>
            <p:spPr>
              <a:xfrm>
                <a:off x="1094677" y="734123"/>
                <a:ext cx="10294240" cy="2281009"/>
              </a:xfrm>
              <a:prstGeom prst="rect">
                <a:avLst/>
              </a:prstGeom>
              <a:blipFill>
                <a:blip r:embed="rId3"/>
                <a:stretch>
                  <a:fillRect l="-1540" t="-3200" r="-2310" b="-7733"/>
                </a:stretch>
              </a:blipFill>
            </p:spPr>
            <p:txBody>
              <a:bodyPr/>
              <a:lstStyle/>
              <a:p>
                <a:r>
                  <a:rPr lang="en-US">
                    <a:noFill/>
                  </a:rPr>
                  <a:t> </a:t>
                </a:r>
              </a:p>
            </p:txBody>
          </p:sp>
        </mc:Fallback>
      </mc:AlternateContent>
      <p:sp>
        <p:nvSpPr>
          <p:cNvPr id="79" name="Hộp Văn bản 78">
            <a:extLst>
              <a:ext uri="{FF2B5EF4-FFF2-40B4-BE49-F238E27FC236}">
                <a16:creationId xmlns:a16="http://schemas.microsoft.com/office/drawing/2014/main" id="{A6DD2090-C7BF-7115-7712-1B62A8717CD6}"/>
              </a:ext>
            </a:extLst>
          </p:cNvPr>
          <p:cNvSpPr txBox="1"/>
          <p:nvPr/>
        </p:nvSpPr>
        <p:spPr>
          <a:xfrm>
            <a:off x="1936779" y="4647910"/>
            <a:ext cx="802234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A800AD"/>
                </a:solidFill>
                <a:effectLst/>
                <a:uLnTx/>
                <a:uFillTx/>
                <a:latin typeface="UTM Mother" panose="02040603050506020204" pitchFamily="18" charset="0"/>
                <a:ea typeface="+mn-ea"/>
                <a:cs typeface="+mn-cs"/>
              </a:rPr>
              <a:t>Thảo luận nhóm đôi</a:t>
            </a:r>
          </a:p>
        </p:txBody>
      </p:sp>
      <p:pic>
        <p:nvPicPr>
          <p:cNvPr id="80" name="Picture 33">
            <a:extLst>
              <a:ext uri="{FF2B5EF4-FFF2-40B4-BE49-F238E27FC236}">
                <a16:creationId xmlns:a16="http://schemas.microsoft.com/office/drawing/2014/main" id="{38F5ED01-2DA4-B0C7-C363-07DE2949ACFC}"/>
              </a:ext>
            </a:extLst>
          </p:cNvPr>
          <p:cNvPicPr>
            <a:picLocks noChangeAspect="1"/>
          </p:cNvPicPr>
          <p:nvPr/>
        </p:nvPicPr>
        <p:blipFill>
          <a:blip r:embed="rId4"/>
          <a:srcRect/>
          <a:stretch>
            <a:fillRect/>
          </a:stretch>
        </p:blipFill>
        <p:spPr>
          <a:xfrm flipH="1">
            <a:off x="9866140" y="4483169"/>
            <a:ext cx="1221609" cy="1274169"/>
          </a:xfrm>
          <a:prstGeom prst="rect">
            <a:avLst/>
          </a:prstGeom>
        </p:spPr>
      </p:pic>
      <p:pic>
        <p:nvPicPr>
          <p:cNvPr id="81" name="Picture 34">
            <a:extLst>
              <a:ext uri="{FF2B5EF4-FFF2-40B4-BE49-F238E27FC236}">
                <a16:creationId xmlns:a16="http://schemas.microsoft.com/office/drawing/2014/main" id="{18264108-F771-3053-B291-6E31355F1BCE}"/>
              </a:ext>
            </a:extLst>
          </p:cNvPr>
          <p:cNvPicPr>
            <a:picLocks noChangeAspect="1"/>
          </p:cNvPicPr>
          <p:nvPr/>
        </p:nvPicPr>
        <p:blipFill>
          <a:blip r:embed="rId5"/>
          <a:srcRect/>
          <a:stretch>
            <a:fillRect/>
          </a:stretch>
        </p:blipFill>
        <p:spPr>
          <a:xfrm>
            <a:off x="1060367" y="4521514"/>
            <a:ext cx="1221609" cy="1259162"/>
          </a:xfrm>
          <a:prstGeom prst="rect">
            <a:avLst/>
          </a:prstGeom>
        </p:spPr>
      </p:pic>
    </p:spTree>
    <p:extLst>
      <p:ext uri="{BB962C8B-B14F-4D97-AF65-F5344CB8AC3E}">
        <p14:creationId xmlns:p14="http://schemas.microsoft.com/office/powerpoint/2010/main" val="64537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4"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down)">
                                      <p:cBhvr>
                                        <p:cTn id="10" dur="500"/>
                                        <p:tgtEl>
                                          <p:spTgt spid="80"/>
                                        </p:tgtEl>
                                      </p:cBhvr>
                                    </p:animEffect>
                                  </p:childTnLst>
                                </p:cTn>
                              </p:par>
                              <p:par>
                                <p:cTn id="11" presetID="22" presetClass="entr" presetSubtype="4"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down)">
                                      <p:cBhvr>
                                        <p:cTn id="1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 name="Hộp Văn bản 22">
                <a:extLst>
                  <a:ext uri="{FF2B5EF4-FFF2-40B4-BE49-F238E27FC236}">
                    <a16:creationId xmlns:a16="http://schemas.microsoft.com/office/drawing/2014/main" id="{1CCADAD2-3A48-E2E5-A939-503860517BDF}"/>
                  </a:ext>
                </a:extLst>
              </p:cNvPr>
              <p:cNvSpPr txBox="1"/>
              <p:nvPr/>
            </p:nvSpPr>
            <p:spPr>
              <a:xfrm>
                <a:off x="1491285" y="910393"/>
                <a:ext cx="10294240" cy="5037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Bài giải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Diện tích mảnh vườn là:</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                    </a:t>
                </a:r>
                <a14:m>
                  <m:oMath xmlns:m="http://schemas.openxmlformats.org/officeDocument/2006/math">
                    <m:f>
                      <m:fPr>
                        <m:ctrlPr>
                          <a:rPr kumimoji="0" lang="vi-VN"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𝟖</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𝟏𝟖</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𝟏𝟐</m:t>
                        </m:r>
                      </m:num>
                      <m:den>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a14:m>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 252 </a:t>
                </a:r>
                <a14:m>
                  <m:oMath xmlns:m="http://schemas.openxmlformats.org/officeDocument/2006/math">
                    <m:sSup>
                      <m:sSupPr>
                        <m:ctrlP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𝒎</m:t>
                        </m:r>
                      </m:e>
                      <m:sup>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𝟐</m:t>
                        </m:r>
                      </m:sup>
                    </m:sSup>
                  </m:oMath>
                </a14:m>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Diện tích trồng hoa </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cúc</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 là:</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252×</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num>
                      <m:den>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𝟓</m:t>
                        </m:r>
                      </m:den>
                    </m:f>
                  </m:oMath>
                </a14:m>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=1</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00</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8</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 (</a:t>
                </a:r>
                <a14:m>
                  <m:oMath xmlns:m="http://schemas.openxmlformats.org/officeDocument/2006/math">
                    <m:sSup>
                      <m:sSupPr>
                        <m:ctrlP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𝒎</m:t>
                        </m:r>
                      </m:e>
                      <m:sup>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𝟐</m:t>
                        </m:r>
                      </m:sup>
                    </m:sSup>
                  </m:oMath>
                </a14:m>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lvl="0" algn="just"/>
                <a:r>
                  <a:rPr lang="en-US" sz="3600" b="1">
                    <a:solidFill>
                      <a:srgbClr val="002060"/>
                    </a:solidFill>
                  </a:rPr>
                  <a:t>Diện tích trồng hoa hồng là :</a:t>
                </a:r>
              </a:p>
              <a:p>
                <a:pPr lvl="0" algn="just"/>
                <a:r>
                  <a:rPr lang="en-US" sz="3600" b="1">
                    <a:solidFill>
                      <a:srgbClr val="002060"/>
                    </a:solidFill>
                  </a:rPr>
                  <a:t>		252 – 100,8 = 151,2 (</a:t>
                </a:r>
                <a14:m>
                  <m:oMath xmlns:m="http://schemas.openxmlformats.org/officeDocument/2006/math">
                    <m:sSup>
                      <m:sSupPr>
                        <m:ctrlPr>
                          <a:rPr lang="en-US" sz="3600" b="1" i="1">
                            <a:solidFill>
                              <a:srgbClr val="002060"/>
                            </a:solidFill>
                            <a:latin typeface="Cambria Math" panose="02040503050406030204" pitchFamily="18" charset="0"/>
                          </a:rPr>
                        </m:ctrlPr>
                      </m:sSupPr>
                      <m:e>
                        <m:r>
                          <a:rPr lang="en-US" sz="3600" b="1" i="1">
                            <a:solidFill>
                              <a:srgbClr val="002060"/>
                            </a:solidFill>
                            <a:latin typeface="Cambria Math" panose="02040503050406030204" pitchFamily="18" charset="0"/>
                          </a:rPr>
                          <m:t>𝒎</m:t>
                        </m:r>
                      </m:e>
                      <m:sup>
                        <m:r>
                          <a:rPr lang="en-US" sz="3600" b="1" i="1">
                            <a:solidFill>
                              <a:srgbClr val="002060"/>
                            </a:solidFill>
                            <a:latin typeface="Cambria Math" panose="02040503050406030204" pitchFamily="18" charset="0"/>
                          </a:rPr>
                          <m:t>𝟐</m:t>
                        </m:r>
                      </m:sup>
                    </m:sSup>
                    <m:r>
                      <a:rPr lang="en-US" sz="3600" b="1" i="1" smtClean="0">
                        <a:solidFill>
                          <a:srgbClr val="002060"/>
                        </a:solidFill>
                        <a:latin typeface="Cambria Math" panose="02040503050406030204" pitchFamily="18" charset="0"/>
                      </a:rPr>
                      <m:t>)</m:t>
                    </m:r>
                  </m:oMath>
                </a14:m>
                <a:endParaRPr lang="en-US" sz="3600" b="1">
                  <a:solidFill>
                    <a:srgbClr val="00206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Đáp số: 151,2</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14:m>
                  <m:oMath xmlns:m="http://schemas.openxmlformats.org/officeDocument/2006/math">
                    <m:sSup>
                      <m:sSupPr>
                        <m:ctrlP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𝒎</m:t>
                        </m:r>
                      </m:e>
                      <m:sup>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𝟐</m:t>
                        </m:r>
                      </m:sup>
                    </m:sSup>
                  </m:oMath>
                </a14:m>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p:txBody>
          </p:sp>
        </mc:Choice>
        <mc:Fallback>
          <p:sp>
            <p:nvSpPr>
              <p:cNvPr id="2" name="Hộp Văn bản 22">
                <a:extLst>
                  <a:ext uri="{FF2B5EF4-FFF2-40B4-BE49-F238E27FC236}">
                    <a16:creationId xmlns:a16="http://schemas.microsoft.com/office/drawing/2014/main" id="{1CCADAD2-3A48-E2E5-A939-503860517BDF}"/>
                  </a:ext>
                </a:extLst>
              </p:cNvPr>
              <p:cNvSpPr txBox="1">
                <a:spLocks noRot="1" noChangeAspect="1" noMove="1" noResize="1" noEditPoints="1" noAdjustHandles="1" noChangeArrowheads="1" noChangeShapeType="1" noTextEdit="1"/>
              </p:cNvSpPr>
              <p:nvPr/>
            </p:nvSpPr>
            <p:spPr>
              <a:xfrm>
                <a:off x="1491285" y="910393"/>
                <a:ext cx="10294240" cy="5037213"/>
              </a:xfrm>
              <a:prstGeom prst="rect">
                <a:avLst/>
              </a:prstGeom>
              <a:blipFill>
                <a:blip r:embed="rId3"/>
                <a:stretch>
                  <a:fillRect l="-1836" t="-1814" b="-3869"/>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7E19438B-4776-C31F-0AE5-9D0DA67F9358}"/>
              </a:ext>
            </a:extLst>
          </p:cNvPr>
          <p:cNvGrpSpPr>
            <a:grpSpLocks/>
          </p:cNvGrpSpPr>
          <p:nvPr/>
        </p:nvGrpSpPr>
        <p:grpSpPr>
          <a:xfrm>
            <a:off x="8763000" y="8567738"/>
            <a:ext cx="90488" cy="6350"/>
            <a:chOff x="0" y="0"/>
            <a:chExt cx="90805" cy="6350"/>
          </a:xfrm>
        </p:grpSpPr>
        <p:sp>
          <p:nvSpPr>
            <p:cNvPr id="7" name="Graphic 1927">
              <a:extLst>
                <a:ext uri="{FF2B5EF4-FFF2-40B4-BE49-F238E27FC236}">
                  <a16:creationId xmlns:a16="http://schemas.microsoft.com/office/drawing/2014/main" id="{90477C7A-1538-4A1B-19E0-840E82F2489B}"/>
                </a:ext>
              </a:extLst>
            </p:cNvPr>
            <p:cNvSpPr/>
            <p:nvPr/>
          </p:nvSpPr>
          <p:spPr>
            <a:xfrm>
              <a:off x="0" y="3143"/>
              <a:ext cx="90805" cy="1270"/>
            </a:xfrm>
            <a:custGeom>
              <a:avLst/>
              <a:gdLst/>
              <a:ahLst/>
              <a:cxnLst/>
              <a:rect l="l" t="t" r="r" b="b"/>
              <a:pathLst>
                <a:path w="90805">
                  <a:moveTo>
                    <a:pt x="0" y="0"/>
                  </a:moveTo>
                  <a:lnTo>
                    <a:pt x="90678" y="0"/>
                  </a:lnTo>
                </a:path>
              </a:pathLst>
            </a:custGeom>
            <a:ln w="6286">
              <a:solidFill>
                <a:srgbClr val="000000"/>
              </a:solidFill>
              <a:prstDash val="solid"/>
            </a:ln>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64BEFCAA-A7FC-81EF-6A48-A8F80195811C}"/>
              </a:ext>
            </a:extLst>
          </p:cNvPr>
          <p:cNvSpPr txBox="1"/>
          <p:nvPr/>
        </p:nvSpPr>
        <p:spPr>
          <a:xfrm>
            <a:off x="1008499" y="516568"/>
            <a:ext cx="2336725" cy="584775"/>
          </a:xfrm>
          <a:prstGeom prst="rect">
            <a:avLst/>
          </a:prstGeom>
          <a:noFill/>
        </p:spPr>
        <p:txBody>
          <a:bodyPr wrap="square" rtlCol="0">
            <a:spAutoFit/>
          </a:bodyPr>
          <a:lstStyle/>
          <a:p>
            <a:r>
              <a:rPr lang="en-US" sz="3200" b="1">
                <a:solidFill>
                  <a:srgbClr val="FF0000"/>
                </a:solidFill>
              </a:rPr>
              <a:t>Cách 1</a:t>
            </a:r>
          </a:p>
        </p:txBody>
      </p:sp>
    </p:spTree>
    <p:extLst>
      <p:ext uri="{BB962C8B-B14F-4D97-AF65-F5344CB8AC3E}">
        <p14:creationId xmlns:p14="http://schemas.microsoft.com/office/powerpoint/2010/main" val="1141635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mc:Choice xmlns:a14="http://schemas.microsoft.com/office/drawing/2010/main" Requires="a14">
          <p:sp>
            <p:nvSpPr>
              <p:cNvPr id="2" name="Hộp Văn bản 22">
                <a:extLst>
                  <a:ext uri="{FF2B5EF4-FFF2-40B4-BE49-F238E27FC236}">
                    <a16:creationId xmlns:a16="http://schemas.microsoft.com/office/drawing/2014/main" id="{1CCADAD2-3A48-E2E5-A939-503860517BDF}"/>
                  </a:ext>
                </a:extLst>
              </p:cNvPr>
              <p:cNvSpPr txBox="1"/>
              <p:nvPr/>
            </p:nvSpPr>
            <p:spPr>
              <a:xfrm>
                <a:off x="1008499" y="516568"/>
                <a:ext cx="10294240" cy="5837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Bài giải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Diện tích trồng hoa hồng</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chiếm số phần diện tích mảnh vườn là:</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1−</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num>
                      <m:den>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𝟓</m:t>
                        </m:r>
                      </m:den>
                    </m:f>
                  </m:oMath>
                </a14:m>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𝟓</m:t>
                        </m:r>
                      </m:den>
                    </m:f>
                  </m:oMath>
                </a14:m>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(diện tích mảnh vườn)</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Diện tích mảnh vườn là:</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                    </a:t>
                </a:r>
                <a14:m>
                  <m:oMath xmlns:m="http://schemas.openxmlformats.org/officeDocument/2006/math">
                    <m:f>
                      <m:fPr>
                        <m:ctrlPr>
                          <a:rPr kumimoji="0" lang="vi-VN"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𝟖</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𝟏𝟖</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𝟏𝟐</m:t>
                        </m:r>
                      </m:num>
                      <m:den>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a14:m>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 252 </a:t>
                </a:r>
                <a14:m>
                  <m:oMath xmlns:m="http://schemas.openxmlformats.org/officeDocument/2006/math">
                    <m:sSup>
                      <m:sSupPr>
                        <m:ctrlP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𝒎</m:t>
                        </m:r>
                      </m:e>
                      <m:sup>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𝟐</m:t>
                        </m:r>
                      </m:sup>
                    </m:sSup>
                  </m:oMath>
                </a14:m>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Diện tích trồng hoa hồng là:</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252×</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𝟑</m:t>
                        </m:r>
                      </m:num>
                      <m:den>
                        <m:r>
                          <a:rPr kumimoji="0" lang="en-US" sz="36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𝟓</m:t>
                        </m:r>
                      </m:den>
                    </m:f>
                  </m:oMath>
                </a14:m>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=151,2 (</a:t>
                </a:r>
                <a14:m>
                  <m:oMath xmlns:m="http://schemas.openxmlformats.org/officeDocument/2006/math">
                    <m:sSup>
                      <m:sSupPr>
                        <m:ctrlP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𝒎</m:t>
                        </m:r>
                      </m:e>
                      <m:sup>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𝟐</m:t>
                        </m:r>
                      </m:sup>
                    </m:sSup>
                  </m:oMath>
                </a14:m>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a:t>
                </a:r>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Đáp số: 151,2</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14:m>
                  <m:oMath xmlns:m="http://schemas.openxmlformats.org/officeDocument/2006/math">
                    <m:sSup>
                      <m:sSupPr>
                        <m:ctrlP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ctrlPr>
                      </m:sSupPr>
                      <m:e>
                        <m:r>
                          <a:rPr kumimoji="0" lang="en-US" sz="3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𝒎</m:t>
                        </m:r>
                      </m:e>
                      <m:sup>
                        <m:r>
                          <a:rPr kumimoji="0" lang="en-US" sz="3600" b="1" i="1" u="none" strike="noStrike" kern="1200" cap="none" spc="0" normalizeH="0" baseline="0" noProof="0">
                            <a:ln>
                              <a:noFill/>
                            </a:ln>
                            <a:solidFill>
                              <a:srgbClr val="002060"/>
                            </a:solidFill>
                            <a:effectLst/>
                            <a:uLnTx/>
                            <a:uFillTx/>
                            <a:latin typeface="Cambria Math" panose="02040503050406030204" pitchFamily="18" charset="0"/>
                            <a:ea typeface="+mn-ea"/>
                            <a:cs typeface="+mn-cs"/>
                          </a:rPr>
                          <m:t>𝟐</m:t>
                        </m:r>
                      </m:sup>
                    </m:sSup>
                  </m:oMath>
                </a14:m>
                <a:endParaRPr kumimoji="0" lang="en-US" sz="3600" b="1" i="0" u="none" strike="noStrike" kern="1200" cap="none" spc="0" normalizeH="0" baseline="0" noProof="0">
                  <a:ln>
                    <a:noFill/>
                  </a:ln>
                  <a:solidFill>
                    <a:srgbClr val="002060"/>
                  </a:solidFill>
                  <a:effectLst/>
                  <a:uLnTx/>
                  <a:uFillTx/>
                  <a:latin typeface="Aptos" panose="02110004020202020204"/>
                  <a:ea typeface="+mn-ea"/>
                  <a:cs typeface="+mn-cs"/>
                </a:endParaRPr>
              </a:p>
            </p:txBody>
          </p:sp>
        </mc:Choice>
        <mc:Fallback>
          <p:sp>
            <p:nvSpPr>
              <p:cNvPr id="2" name="Hộp Văn bản 22">
                <a:extLst>
                  <a:ext uri="{FF2B5EF4-FFF2-40B4-BE49-F238E27FC236}">
                    <a16:creationId xmlns:a16="http://schemas.microsoft.com/office/drawing/2014/main" id="{1CCADAD2-3A48-E2E5-A939-503860517BDF}"/>
                  </a:ext>
                </a:extLst>
              </p:cNvPr>
              <p:cNvSpPr txBox="1">
                <a:spLocks noRot="1" noChangeAspect="1" noMove="1" noResize="1" noEditPoints="1" noAdjustHandles="1" noChangeArrowheads="1" noChangeShapeType="1" noTextEdit="1"/>
              </p:cNvSpPr>
              <p:nvPr/>
            </p:nvSpPr>
            <p:spPr>
              <a:xfrm>
                <a:off x="1008499" y="516568"/>
                <a:ext cx="10294240" cy="5837432"/>
              </a:xfrm>
              <a:prstGeom prst="rect">
                <a:avLst/>
              </a:prstGeom>
              <a:blipFill>
                <a:blip r:embed="rId3"/>
                <a:stretch>
                  <a:fillRect l="-1776" t="-1672" r="-2783" b="-313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7E19438B-4776-C31F-0AE5-9D0DA67F9358}"/>
              </a:ext>
            </a:extLst>
          </p:cNvPr>
          <p:cNvGrpSpPr>
            <a:grpSpLocks/>
          </p:cNvGrpSpPr>
          <p:nvPr/>
        </p:nvGrpSpPr>
        <p:grpSpPr>
          <a:xfrm>
            <a:off x="8763000" y="8567738"/>
            <a:ext cx="90488" cy="6350"/>
            <a:chOff x="0" y="0"/>
            <a:chExt cx="90805" cy="6350"/>
          </a:xfrm>
        </p:grpSpPr>
        <p:sp>
          <p:nvSpPr>
            <p:cNvPr id="7" name="Graphic 1927">
              <a:extLst>
                <a:ext uri="{FF2B5EF4-FFF2-40B4-BE49-F238E27FC236}">
                  <a16:creationId xmlns:a16="http://schemas.microsoft.com/office/drawing/2014/main" id="{90477C7A-1538-4A1B-19E0-840E82F2489B}"/>
                </a:ext>
              </a:extLst>
            </p:cNvPr>
            <p:cNvSpPr/>
            <p:nvPr/>
          </p:nvSpPr>
          <p:spPr>
            <a:xfrm>
              <a:off x="0" y="3143"/>
              <a:ext cx="90805" cy="1270"/>
            </a:xfrm>
            <a:custGeom>
              <a:avLst/>
              <a:gdLst/>
              <a:ahLst/>
              <a:cxnLst/>
              <a:rect l="l" t="t" r="r" b="b"/>
              <a:pathLst>
                <a:path w="90805">
                  <a:moveTo>
                    <a:pt x="0" y="0"/>
                  </a:moveTo>
                  <a:lnTo>
                    <a:pt x="90678" y="0"/>
                  </a:lnTo>
                </a:path>
              </a:pathLst>
            </a:custGeom>
            <a:ln w="6286">
              <a:solidFill>
                <a:srgbClr val="000000"/>
              </a:solidFill>
              <a:prstDash val="solid"/>
            </a:ln>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4561FF16-B2B2-03B3-3B2D-720D4D2AA86A}"/>
              </a:ext>
            </a:extLst>
          </p:cNvPr>
          <p:cNvSpPr txBox="1"/>
          <p:nvPr/>
        </p:nvSpPr>
        <p:spPr>
          <a:xfrm>
            <a:off x="1008499" y="516568"/>
            <a:ext cx="23367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ptos" panose="02110004020202020204"/>
                <a:ea typeface="+mn-ea"/>
                <a:cs typeface="+mn-cs"/>
              </a:rPr>
              <a:t>Cách 2</a:t>
            </a:r>
          </a:p>
        </p:txBody>
      </p:sp>
    </p:spTree>
    <p:extLst>
      <p:ext uri="{BB962C8B-B14F-4D97-AF65-F5344CB8AC3E}">
        <p14:creationId xmlns:p14="http://schemas.microsoft.com/office/powerpoint/2010/main" val="2404435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C3F1F1E5-F26E-AEC3-49DF-48F150EA5E7E}"/>
              </a:ext>
            </a:extLst>
          </p:cNvPr>
          <p:cNvGrpSpPr/>
          <p:nvPr/>
        </p:nvGrpSpPr>
        <p:grpSpPr>
          <a:xfrm>
            <a:off x="1870606" y="1204796"/>
            <a:ext cx="8450788" cy="4785926"/>
            <a:chOff x="1877501" y="-468373"/>
            <a:chExt cx="11171227" cy="4785926"/>
          </a:xfrm>
        </p:grpSpPr>
        <p:sp>
          <p:nvSpPr>
            <p:cNvPr id="5" name="TextBox 8">
              <a:extLst>
                <a:ext uri="{FF2B5EF4-FFF2-40B4-BE49-F238E27FC236}">
                  <a16:creationId xmlns:a16="http://schemas.microsoft.com/office/drawing/2014/main" id="{19A9D403-F6D6-F7C5-7E75-632B1FB7EE8B}"/>
                </a:ext>
              </a:extLst>
            </p:cNvPr>
            <p:cNvSpPr txBox="1"/>
            <p:nvPr/>
          </p:nvSpPr>
          <p:spPr>
            <a:xfrm>
              <a:off x="1877501" y="-468373"/>
              <a:ext cx="11171227" cy="478592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VẬN </a:t>
              </a:r>
            </a:p>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DỤNG</a:t>
              </a:r>
            </a:p>
          </p:txBody>
        </p:sp>
        <p:sp>
          <p:nvSpPr>
            <p:cNvPr id="6" name="TextBox 12">
              <a:extLst>
                <a:ext uri="{FF2B5EF4-FFF2-40B4-BE49-F238E27FC236}">
                  <a16:creationId xmlns:a16="http://schemas.microsoft.com/office/drawing/2014/main" id="{621B36E4-92EE-7C46-89DE-CF439282B6FA}"/>
                </a:ext>
              </a:extLst>
            </p:cNvPr>
            <p:cNvSpPr txBox="1"/>
            <p:nvPr/>
          </p:nvSpPr>
          <p:spPr>
            <a:xfrm>
              <a:off x="1877501" y="-468373"/>
              <a:ext cx="11171227" cy="478592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V</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Ậ</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N </a:t>
              </a:r>
            </a:p>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D</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Ụ</a:t>
              </a:r>
              <a:r>
                <a:rPr lang="sv-SE" sz="15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N</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rPr>
                <a:t>G</a:t>
              </a:r>
              <a:endParaRPr lang="sv-SE" sz="1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Coiny" panose="0200090306050006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4311033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35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93ED49DF-6074-1023-31C2-11C6C478E2A0}"/>
              </a:ext>
            </a:extLst>
          </p:cNvPr>
          <p:cNvSpPr txBox="1"/>
          <p:nvPr/>
        </p:nvSpPr>
        <p:spPr>
          <a:xfrm>
            <a:off x="1923060" y="532239"/>
            <a:ext cx="9712349" cy="646331"/>
          </a:xfrm>
          <a:prstGeom prst="rect">
            <a:avLst/>
          </a:prstGeom>
          <a:noFill/>
        </p:spPr>
        <p:txBody>
          <a:bodyPr wrap="square" rtlCol="0">
            <a:spAutoFit/>
          </a:bodyPr>
          <a:lstStyle/>
          <a:p>
            <a:pPr algn="just"/>
            <a:r>
              <a:rPr lang="en-US" sz="3600" b="1"/>
              <a:t>Câu nào đúng, câu nào sai?</a:t>
            </a:r>
          </a:p>
        </p:txBody>
      </p:sp>
      <p:grpSp>
        <p:nvGrpSpPr>
          <p:cNvPr id="2" name="组合 32">
            <a:extLst>
              <a:ext uri="{FF2B5EF4-FFF2-40B4-BE49-F238E27FC236}">
                <a16:creationId xmlns:a16="http://schemas.microsoft.com/office/drawing/2014/main" id="{84F02EE1-2234-C2A3-18F1-71144D2F496B}"/>
              </a:ext>
            </a:extLst>
          </p:cNvPr>
          <p:cNvGrpSpPr/>
          <p:nvPr/>
        </p:nvGrpSpPr>
        <p:grpSpPr>
          <a:xfrm>
            <a:off x="1043912" y="488950"/>
            <a:ext cx="815521" cy="774959"/>
            <a:chOff x="5316826" y="3151096"/>
            <a:chExt cx="1226525" cy="1240654"/>
          </a:xfrm>
        </p:grpSpPr>
        <p:grpSp>
          <p:nvGrpSpPr>
            <p:cNvPr id="3" name="组合 41">
              <a:extLst>
                <a:ext uri="{FF2B5EF4-FFF2-40B4-BE49-F238E27FC236}">
                  <a16:creationId xmlns:a16="http://schemas.microsoft.com/office/drawing/2014/main" id="{250EE306-E52C-6BE9-CE89-1A35281B4EA3}"/>
                </a:ext>
              </a:extLst>
            </p:cNvPr>
            <p:cNvGrpSpPr/>
            <p:nvPr/>
          </p:nvGrpSpPr>
          <p:grpSpPr>
            <a:xfrm>
              <a:off x="5316826" y="3151096"/>
              <a:ext cx="1226525" cy="1240654"/>
              <a:chOff x="6204695" y="710257"/>
              <a:chExt cx="1663898" cy="1683066"/>
            </a:xfrm>
          </p:grpSpPr>
          <p:sp>
            <p:nvSpPr>
              <p:cNvPr id="7" name="椭圆 42">
                <a:extLst>
                  <a:ext uri="{FF2B5EF4-FFF2-40B4-BE49-F238E27FC236}">
                    <a16:creationId xmlns:a16="http://schemas.microsoft.com/office/drawing/2014/main" id="{27D3A9C4-C6C1-564C-6829-3C6D30B76BBB}"/>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8" name="组合 44">
                <a:extLst>
                  <a:ext uri="{FF2B5EF4-FFF2-40B4-BE49-F238E27FC236}">
                    <a16:creationId xmlns:a16="http://schemas.microsoft.com/office/drawing/2014/main" id="{992E759A-4285-CAA9-1857-F7E845E1CBE0}"/>
                  </a:ext>
                </a:extLst>
              </p:cNvPr>
              <p:cNvGrpSpPr/>
              <p:nvPr/>
            </p:nvGrpSpPr>
            <p:grpSpPr>
              <a:xfrm>
                <a:off x="6204695" y="710257"/>
                <a:ext cx="1663898" cy="1683066"/>
                <a:chOff x="9437178" y="1536426"/>
                <a:chExt cx="1663898" cy="1683066"/>
              </a:xfrm>
            </p:grpSpPr>
            <p:sp>
              <p:nvSpPr>
                <p:cNvPr id="9" name="椭圆 46">
                  <a:extLst>
                    <a:ext uri="{FF2B5EF4-FFF2-40B4-BE49-F238E27FC236}">
                      <a16:creationId xmlns:a16="http://schemas.microsoft.com/office/drawing/2014/main" id="{A1A89831-44DB-B470-9D1A-D29EF59652C9}"/>
                    </a:ext>
                  </a:extLst>
                </p:cNvPr>
                <p:cNvSpPr/>
                <p:nvPr/>
              </p:nvSpPr>
              <p:spPr>
                <a:xfrm>
                  <a:off x="9437178" y="1536426"/>
                  <a:ext cx="1593898" cy="1683066"/>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0" name="弧形 48">
                  <a:extLst>
                    <a:ext uri="{FF2B5EF4-FFF2-40B4-BE49-F238E27FC236}">
                      <a16:creationId xmlns:a16="http://schemas.microsoft.com/office/drawing/2014/main" id="{3004A30F-D22C-026C-F013-0707BE67E770}"/>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11" name="弧形 49">
                  <a:extLst>
                    <a:ext uri="{FF2B5EF4-FFF2-40B4-BE49-F238E27FC236}">
                      <a16:creationId xmlns:a16="http://schemas.microsoft.com/office/drawing/2014/main" id="{1B94E07C-AA04-7AA7-D9AA-99504968F7C1}"/>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5" name="文本框 57">
              <a:extLst>
                <a:ext uri="{FF2B5EF4-FFF2-40B4-BE49-F238E27FC236}">
                  <a16:creationId xmlns:a16="http://schemas.microsoft.com/office/drawing/2014/main" id="{5916CA3C-55F3-D18D-DB78-2F28F24E24C6}"/>
                </a:ext>
              </a:extLst>
            </p:cNvPr>
            <p:cNvSpPr txBox="1"/>
            <p:nvPr/>
          </p:nvSpPr>
          <p:spPr>
            <a:xfrm>
              <a:off x="5475426" y="3318949"/>
              <a:ext cx="938316" cy="837639"/>
            </a:xfrm>
            <a:prstGeom prst="rect">
              <a:avLst/>
            </a:prstGeom>
            <a:noFill/>
          </p:spPr>
          <p:txBody>
            <a:bodyPr wrap="none" rtlCol="0">
              <a:spAutoFit/>
            </a:bodyPr>
            <a:lstStyle/>
            <a:p>
              <a:pPr algn="ctr"/>
              <a:r>
                <a:rPr lang="en-US" altLang="zh-CN" sz="2800" b="1">
                  <a:solidFill>
                    <a:schemeClr val="bg1"/>
                  </a:solidFill>
                  <a:latin typeface="UTM Cookies" panose="02040603050506020204" pitchFamily="18" charset="0"/>
                  <a:cs typeface="Calibri" panose="020F0502020204030204" pitchFamily="34" charset="0"/>
                  <a:sym typeface="+mn-lt"/>
                </a:rPr>
                <a:t>03</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pic>
        <p:nvPicPr>
          <p:cNvPr id="12" name="Picture 11">
            <a:extLst>
              <a:ext uri="{FF2B5EF4-FFF2-40B4-BE49-F238E27FC236}">
                <a16:creationId xmlns:a16="http://schemas.microsoft.com/office/drawing/2014/main" id="{94B149AF-133E-FE25-0A40-2932CC0E7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22" y="1556133"/>
            <a:ext cx="10401853" cy="2492357"/>
          </a:xfrm>
          <a:prstGeom prst="rect">
            <a:avLst/>
          </a:prstGeom>
        </p:spPr>
      </p:pic>
      <p:pic>
        <p:nvPicPr>
          <p:cNvPr id="14" name="Picture 13">
            <a:extLst>
              <a:ext uri="{FF2B5EF4-FFF2-40B4-BE49-F238E27FC236}">
                <a16:creationId xmlns:a16="http://schemas.microsoft.com/office/drawing/2014/main" id="{9E49CFF4-B225-9B36-8871-BD3D3CE70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535" y="4185706"/>
            <a:ext cx="3528950" cy="2140055"/>
          </a:xfrm>
          <a:prstGeom prst="rect">
            <a:avLst/>
          </a:prstGeom>
        </p:spPr>
      </p:pic>
    </p:spTree>
    <p:extLst>
      <p:ext uri="{BB962C8B-B14F-4D97-AF65-F5344CB8AC3E}">
        <p14:creationId xmlns:p14="http://schemas.microsoft.com/office/powerpoint/2010/main" val="1823317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8"/>
            <a:ext cx="11118575" cy="584850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18">
            <a:extLst>
              <a:ext uri="{FF2B5EF4-FFF2-40B4-BE49-F238E27FC236}">
                <a16:creationId xmlns:a16="http://schemas.microsoft.com/office/drawing/2014/main" id="{C0DF7B22-56E7-27A0-0772-58EB61FEAF8D}"/>
              </a:ext>
            </a:extLst>
          </p:cNvPr>
          <p:cNvPicPr>
            <a:picLocks noChangeAspect="1"/>
          </p:cNvPicPr>
          <p:nvPr/>
        </p:nvPicPr>
        <p:blipFill>
          <a:blip r:embed="rId3"/>
          <a:stretch>
            <a:fillRect/>
          </a:stretch>
        </p:blipFill>
        <p:spPr>
          <a:xfrm flipH="1">
            <a:off x="2300532" y="3535893"/>
            <a:ext cx="7382559" cy="3354315"/>
          </a:xfrm>
          <a:prstGeom prst="rect">
            <a:avLst/>
          </a:prstGeom>
        </p:spPr>
      </p:pic>
      <p:pic>
        <p:nvPicPr>
          <p:cNvPr id="7" name="Picture 1">
            <a:extLst>
              <a:ext uri="{FF2B5EF4-FFF2-40B4-BE49-F238E27FC236}">
                <a16:creationId xmlns:a16="http://schemas.microsoft.com/office/drawing/2014/main" id="{3460E9BD-3915-52F0-75BD-7ED5344DC9E0}"/>
              </a:ext>
            </a:extLst>
          </p:cNvPr>
          <p:cNvPicPr>
            <a:picLocks noChangeAspect="1"/>
          </p:cNvPicPr>
          <p:nvPr/>
        </p:nvPicPr>
        <p:blipFill>
          <a:blip r:embed="rId4"/>
          <a:stretch>
            <a:fillRect/>
          </a:stretch>
        </p:blipFill>
        <p:spPr>
          <a:xfrm>
            <a:off x="3041429" y="1976205"/>
            <a:ext cx="5900763" cy="1498723"/>
          </a:xfrm>
          <a:prstGeom prst="rect">
            <a:avLst/>
          </a:prstGeom>
        </p:spPr>
      </p:pic>
      <p:pic>
        <p:nvPicPr>
          <p:cNvPr id="5" name="Picture 4">
            <a:extLst>
              <a:ext uri="{FF2B5EF4-FFF2-40B4-BE49-F238E27FC236}">
                <a16:creationId xmlns:a16="http://schemas.microsoft.com/office/drawing/2014/main" id="{50CB4F93-E74D-5B30-F148-D836403E7453}"/>
              </a:ext>
            </a:extLst>
          </p:cNvPr>
          <p:cNvPicPr>
            <a:picLocks noChangeAspect="1"/>
          </p:cNvPicPr>
          <p:nvPr/>
        </p:nvPicPr>
        <p:blipFill>
          <a:blip r:embed="rId5"/>
          <a:stretch>
            <a:fillRect/>
          </a:stretch>
        </p:blipFill>
        <p:spPr>
          <a:xfrm>
            <a:off x="-104190" y="647275"/>
            <a:ext cx="12192000" cy="1298448"/>
          </a:xfrm>
          <a:prstGeom prst="rect">
            <a:avLst/>
          </a:prstGeom>
        </p:spPr>
      </p:pic>
    </p:spTree>
    <p:extLst>
      <p:ext uri="{BB962C8B-B14F-4D97-AF65-F5344CB8AC3E}">
        <p14:creationId xmlns:p14="http://schemas.microsoft.com/office/powerpoint/2010/main" val="1199879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79C4279-BBB6-B96F-AED8-624F2AAE4997}"/>
              </a:ext>
            </a:extLst>
          </p:cNvPr>
          <p:cNvSpPr/>
          <p:nvPr/>
        </p:nvSpPr>
        <p:spPr>
          <a:xfrm>
            <a:off x="379829" y="1576862"/>
            <a:ext cx="11465169" cy="4937760"/>
          </a:xfrm>
          <a:prstGeom prst="roundRect">
            <a:avLst/>
          </a:prstGeom>
          <a:solidFill>
            <a:schemeClr val="bg1">
              <a:alpha val="83000"/>
            </a:schemeClr>
          </a:solidFill>
          <a:ln w="38100">
            <a:solidFill>
              <a:schemeClr val="accent5">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6ECF8023-BE4A-5A37-9DFD-F2B4E734E8F4}"/>
              </a:ext>
            </a:extLst>
          </p:cNvPr>
          <p:cNvSpPr txBox="1"/>
          <p:nvPr/>
        </p:nvSpPr>
        <p:spPr>
          <a:xfrm>
            <a:off x="1277815" y="2018883"/>
            <a:ext cx="10426506" cy="3785652"/>
          </a:xfrm>
          <a:prstGeom prst="rect">
            <a:avLst/>
          </a:prstGeom>
          <a:noFill/>
        </p:spPr>
        <p:txBody>
          <a:bodyPr wrap="square">
            <a:spAutoFit/>
          </a:bodyPr>
          <a:lstStyle/>
          <a:p>
            <a:pPr lvl="0" algn="just">
              <a:defRPr/>
            </a:pPr>
            <a:r>
              <a:rPr lang="vi-VN" sz="4000">
                <a:solidFill>
                  <a:prstClr val="black"/>
                </a:solidFill>
                <a:latin typeface="Calibri" panose="020F0502020204030204" pitchFamily="34" charset="0"/>
                <a:cs typeface="Calibri" panose="020F0502020204030204" pitchFamily="34" charset="0"/>
              </a:rPr>
              <a:t>–	Nhận biết được cách hình thành quy tắc và công thức tính diện tích hình thang.</a:t>
            </a:r>
          </a:p>
          <a:p>
            <a:pPr lvl="0" algn="just">
              <a:defRPr/>
            </a:pPr>
            <a:r>
              <a:rPr lang="vi-VN" sz="4000">
                <a:solidFill>
                  <a:prstClr val="black"/>
                </a:solidFill>
                <a:latin typeface="Calibri" panose="020F0502020204030204" pitchFamily="34" charset="0"/>
                <a:cs typeface="Calibri" panose="020F0502020204030204" pitchFamily="34" charset="0"/>
              </a:rPr>
              <a:t>–	Tính được diện tích hình thang biết độ dài hai đáy và chiều cao của hình thang.</a:t>
            </a:r>
          </a:p>
          <a:p>
            <a:pPr lvl="0" algn="just">
              <a:defRPr/>
            </a:pPr>
            <a:r>
              <a:rPr lang="vi-VN" sz="4000">
                <a:solidFill>
                  <a:prstClr val="black"/>
                </a:solidFill>
                <a:latin typeface="Calibri" panose="020F0502020204030204" pitchFamily="34" charset="0"/>
                <a:cs typeface="Calibri" panose="020F0502020204030204" pitchFamily="34" charset="0"/>
              </a:rPr>
              <a:t>–	Giải quyết được một số vấn đề đơn giản liên quan đến diện tích hình thang.</a:t>
            </a:r>
          </a:p>
        </p:txBody>
      </p:sp>
      <p:pic>
        <p:nvPicPr>
          <p:cNvPr id="10" name="Picture 17">
            <a:extLst>
              <a:ext uri="{FF2B5EF4-FFF2-40B4-BE49-F238E27FC236}">
                <a16:creationId xmlns:a16="http://schemas.microsoft.com/office/drawing/2014/main" id="{DE91B3FE-BED0-0B4D-0DFD-B1A1D1FC7715}"/>
              </a:ext>
            </a:extLst>
          </p:cNvPr>
          <p:cNvPicPr>
            <a:picLocks noChangeAspect="1"/>
          </p:cNvPicPr>
          <p:nvPr/>
        </p:nvPicPr>
        <p:blipFill>
          <a:blip r:embed="rId3"/>
          <a:stretch>
            <a:fillRect/>
          </a:stretch>
        </p:blipFill>
        <p:spPr>
          <a:xfrm rot="20229500" flipH="1">
            <a:off x="1056434" y="1952688"/>
            <a:ext cx="698323" cy="698323"/>
          </a:xfrm>
          <a:prstGeom prst="rect">
            <a:avLst/>
          </a:prstGeom>
        </p:spPr>
      </p:pic>
      <p:pic>
        <p:nvPicPr>
          <p:cNvPr id="4" name="Picture 17">
            <a:extLst>
              <a:ext uri="{FF2B5EF4-FFF2-40B4-BE49-F238E27FC236}">
                <a16:creationId xmlns:a16="http://schemas.microsoft.com/office/drawing/2014/main" id="{EF848B42-1719-E153-D948-5DB63853CAF2}"/>
              </a:ext>
            </a:extLst>
          </p:cNvPr>
          <p:cNvPicPr>
            <a:picLocks noChangeAspect="1"/>
          </p:cNvPicPr>
          <p:nvPr/>
        </p:nvPicPr>
        <p:blipFill>
          <a:blip r:embed="rId3"/>
          <a:stretch>
            <a:fillRect/>
          </a:stretch>
        </p:blipFill>
        <p:spPr>
          <a:xfrm rot="20229500" flipH="1">
            <a:off x="1025711" y="3239260"/>
            <a:ext cx="698323" cy="698323"/>
          </a:xfrm>
          <a:prstGeom prst="rect">
            <a:avLst/>
          </a:prstGeom>
        </p:spPr>
      </p:pic>
      <p:pic>
        <p:nvPicPr>
          <p:cNvPr id="5" name="Picture 17">
            <a:extLst>
              <a:ext uri="{FF2B5EF4-FFF2-40B4-BE49-F238E27FC236}">
                <a16:creationId xmlns:a16="http://schemas.microsoft.com/office/drawing/2014/main" id="{714E5AC8-7170-014E-B059-9AC498DB98CC}"/>
              </a:ext>
            </a:extLst>
          </p:cNvPr>
          <p:cNvPicPr>
            <a:picLocks noChangeAspect="1"/>
          </p:cNvPicPr>
          <p:nvPr/>
        </p:nvPicPr>
        <p:blipFill>
          <a:blip r:embed="rId3"/>
          <a:stretch>
            <a:fillRect/>
          </a:stretch>
        </p:blipFill>
        <p:spPr>
          <a:xfrm rot="20229500" flipH="1">
            <a:off x="1041478" y="4467671"/>
            <a:ext cx="698323" cy="698323"/>
          </a:xfrm>
          <a:prstGeom prst="rect">
            <a:avLst/>
          </a:prstGeom>
        </p:spPr>
      </p:pic>
      <p:pic>
        <p:nvPicPr>
          <p:cNvPr id="6" name="Picture 5">
            <a:extLst>
              <a:ext uri="{FF2B5EF4-FFF2-40B4-BE49-F238E27FC236}">
                <a16:creationId xmlns:a16="http://schemas.microsoft.com/office/drawing/2014/main" id="{C7E6CFFA-D404-30B2-50E4-9EA59647CB10}"/>
              </a:ext>
            </a:extLst>
          </p:cNvPr>
          <p:cNvPicPr>
            <a:picLocks noChangeAspect="1"/>
          </p:cNvPicPr>
          <p:nvPr/>
        </p:nvPicPr>
        <p:blipFill>
          <a:blip r:embed="rId4"/>
          <a:stretch>
            <a:fillRect/>
          </a:stretch>
        </p:blipFill>
        <p:spPr>
          <a:xfrm>
            <a:off x="-141889" y="88506"/>
            <a:ext cx="12192000" cy="1442253"/>
          </a:xfrm>
          <a:prstGeom prst="rect">
            <a:avLst/>
          </a:prstGeom>
        </p:spPr>
      </p:pic>
    </p:spTree>
    <p:extLst>
      <p:ext uri="{BB962C8B-B14F-4D97-AF65-F5344CB8AC3E}">
        <p14:creationId xmlns:p14="http://schemas.microsoft.com/office/powerpoint/2010/main" val="3942168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35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Hộp Văn bản 22">
            <a:extLst>
              <a:ext uri="{FF2B5EF4-FFF2-40B4-BE49-F238E27FC236}">
                <a16:creationId xmlns:a16="http://schemas.microsoft.com/office/drawing/2014/main" id="{93ED49DF-6074-1023-31C2-11C6C478E2A0}"/>
              </a:ext>
            </a:extLst>
          </p:cNvPr>
          <p:cNvSpPr txBox="1"/>
          <p:nvPr/>
        </p:nvSpPr>
        <p:spPr>
          <a:xfrm>
            <a:off x="1923060" y="532239"/>
            <a:ext cx="97123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Câu nào đúng, câu nào sai?</a:t>
            </a:r>
          </a:p>
        </p:txBody>
      </p:sp>
      <p:grpSp>
        <p:nvGrpSpPr>
          <p:cNvPr id="2" name="组合 32">
            <a:extLst>
              <a:ext uri="{FF2B5EF4-FFF2-40B4-BE49-F238E27FC236}">
                <a16:creationId xmlns:a16="http://schemas.microsoft.com/office/drawing/2014/main" id="{84F02EE1-2234-C2A3-18F1-71144D2F496B}"/>
              </a:ext>
            </a:extLst>
          </p:cNvPr>
          <p:cNvGrpSpPr/>
          <p:nvPr/>
        </p:nvGrpSpPr>
        <p:grpSpPr>
          <a:xfrm>
            <a:off x="1043912" y="488950"/>
            <a:ext cx="815521" cy="774959"/>
            <a:chOff x="5316826" y="3151096"/>
            <a:chExt cx="1226525" cy="1240654"/>
          </a:xfrm>
        </p:grpSpPr>
        <p:grpSp>
          <p:nvGrpSpPr>
            <p:cNvPr id="3" name="组合 41">
              <a:extLst>
                <a:ext uri="{FF2B5EF4-FFF2-40B4-BE49-F238E27FC236}">
                  <a16:creationId xmlns:a16="http://schemas.microsoft.com/office/drawing/2014/main" id="{250EE306-E52C-6BE9-CE89-1A35281B4EA3}"/>
                </a:ext>
              </a:extLst>
            </p:cNvPr>
            <p:cNvGrpSpPr/>
            <p:nvPr/>
          </p:nvGrpSpPr>
          <p:grpSpPr>
            <a:xfrm>
              <a:off x="5316826" y="3151096"/>
              <a:ext cx="1226525" cy="1240654"/>
              <a:chOff x="6204695" y="710257"/>
              <a:chExt cx="1663898" cy="1683066"/>
            </a:xfrm>
          </p:grpSpPr>
          <p:sp>
            <p:nvSpPr>
              <p:cNvPr id="7" name="椭圆 42">
                <a:extLst>
                  <a:ext uri="{FF2B5EF4-FFF2-40B4-BE49-F238E27FC236}">
                    <a16:creationId xmlns:a16="http://schemas.microsoft.com/office/drawing/2014/main" id="{27D3A9C4-C6C1-564C-6829-3C6D30B76BBB}"/>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grpSp>
            <p:nvGrpSpPr>
              <p:cNvPr id="8" name="组合 44">
                <a:extLst>
                  <a:ext uri="{FF2B5EF4-FFF2-40B4-BE49-F238E27FC236}">
                    <a16:creationId xmlns:a16="http://schemas.microsoft.com/office/drawing/2014/main" id="{992E759A-4285-CAA9-1857-F7E845E1CBE0}"/>
                  </a:ext>
                </a:extLst>
              </p:cNvPr>
              <p:cNvGrpSpPr/>
              <p:nvPr/>
            </p:nvGrpSpPr>
            <p:grpSpPr>
              <a:xfrm>
                <a:off x="6204695" y="710257"/>
                <a:ext cx="1663898" cy="1683066"/>
                <a:chOff x="9437178" y="1536426"/>
                <a:chExt cx="1663898" cy="1683066"/>
              </a:xfrm>
            </p:grpSpPr>
            <p:sp>
              <p:nvSpPr>
                <p:cNvPr id="9" name="椭圆 46">
                  <a:extLst>
                    <a:ext uri="{FF2B5EF4-FFF2-40B4-BE49-F238E27FC236}">
                      <a16:creationId xmlns:a16="http://schemas.microsoft.com/office/drawing/2014/main" id="{A1A89831-44DB-B470-9D1A-D29EF59652C9}"/>
                    </a:ext>
                  </a:extLst>
                </p:cNvPr>
                <p:cNvSpPr/>
                <p:nvPr/>
              </p:nvSpPr>
              <p:spPr>
                <a:xfrm>
                  <a:off x="9437178" y="1536426"/>
                  <a:ext cx="1593898" cy="1683066"/>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0" name="弧形 48">
                  <a:extLst>
                    <a:ext uri="{FF2B5EF4-FFF2-40B4-BE49-F238E27FC236}">
                      <a16:creationId xmlns:a16="http://schemas.microsoft.com/office/drawing/2014/main" id="{3004A30F-D22C-026C-F013-0707BE67E770}"/>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sp>
              <p:nvSpPr>
                <p:cNvPr id="11" name="弧形 49">
                  <a:extLst>
                    <a:ext uri="{FF2B5EF4-FFF2-40B4-BE49-F238E27FC236}">
                      <a16:creationId xmlns:a16="http://schemas.microsoft.com/office/drawing/2014/main" id="{1B94E07C-AA04-7AA7-D9AA-99504968F7C1}"/>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grpSp>
        </p:grpSp>
        <p:sp>
          <p:nvSpPr>
            <p:cNvPr id="5" name="文本框 57">
              <a:extLst>
                <a:ext uri="{FF2B5EF4-FFF2-40B4-BE49-F238E27FC236}">
                  <a16:creationId xmlns:a16="http://schemas.microsoft.com/office/drawing/2014/main" id="{5916CA3C-55F3-D18D-DB78-2F28F24E24C6}"/>
                </a:ext>
              </a:extLst>
            </p:cNvPr>
            <p:cNvSpPr txBox="1"/>
            <p:nvPr/>
          </p:nvSpPr>
          <p:spPr>
            <a:xfrm>
              <a:off x="5475426" y="3318949"/>
              <a:ext cx="938316"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03</a:t>
              </a:r>
              <a:endParaRPr kumimoji="0" lang="zh-CN" altLang="en-US"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pic>
        <p:nvPicPr>
          <p:cNvPr id="12" name="Picture 11">
            <a:extLst>
              <a:ext uri="{FF2B5EF4-FFF2-40B4-BE49-F238E27FC236}">
                <a16:creationId xmlns:a16="http://schemas.microsoft.com/office/drawing/2014/main" id="{94B149AF-133E-FE25-0A40-2932CC0E7E49}"/>
              </a:ext>
            </a:extLst>
          </p:cNvPr>
          <p:cNvPicPr>
            <a:picLocks noChangeAspect="1"/>
          </p:cNvPicPr>
          <p:nvPr/>
        </p:nvPicPr>
        <p:blipFill rotWithShape="1">
          <a:blip r:embed="rId3">
            <a:extLst>
              <a:ext uri="{28A0092B-C50C-407E-A947-70E740481C1C}">
                <a14:useLocalDpi xmlns:a14="http://schemas.microsoft.com/office/drawing/2010/main" val="0"/>
              </a:ext>
            </a:extLst>
          </a:blip>
          <a:srcRect b="67584"/>
          <a:stretch/>
        </p:blipFill>
        <p:spPr>
          <a:xfrm>
            <a:off x="936537" y="1401722"/>
            <a:ext cx="10401853" cy="807926"/>
          </a:xfrm>
          <a:prstGeom prst="rect">
            <a:avLst/>
          </a:prstGeom>
        </p:spPr>
      </p:pic>
      <p:pic>
        <p:nvPicPr>
          <p:cNvPr id="14" name="Picture 13">
            <a:extLst>
              <a:ext uri="{FF2B5EF4-FFF2-40B4-BE49-F238E27FC236}">
                <a16:creationId xmlns:a16="http://schemas.microsoft.com/office/drawing/2014/main" id="{9E49CFF4-B225-9B36-8871-BD3D3CE70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142" y="3245353"/>
            <a:ext cx="3937702" cy="2387934"/>
          </a:xfrm>
          <a:prstGeom prst="rect">
            <a:avLst/>
          </a:prstGeom>
        </p:spPr>
      </p:pic>
      <mc:AlternateContent xmlns:mc="http://schemas.openxmlformats.org/markup-compatibility/2006">
        <mc:Choice xmlns:a14="http://schemas.microsoft.com/office/drawing/2010/main" Requires="a14">
          <p:sp>
            <p:nvSpPr>
              <p:cNvPr id="6" name="Hộp Văn bản 22">
                <a:extLst>
                  <a:ext uri="{FF2B5EF4-FFF2-40B4-BE49-F238E27FC236}">
                    <a16:creationId xmlns:a16="http://schemas.microsoft.com/office/drawing/2014/main" id="{050F38A6-A009-145E-8F10-5F3E5ACC0E49}"/>
                  </a:ext>
                </a:extLst>
              </p:cNvPr>
              <p:cNvSpPr txBox="1"/>
              <p:nvPr/>
            </p:nvSpPr>
            <p:spPr>
              <a:xfrm>
                <a:off x="5888901" y="3029940"/>
                <a:ext cx="4887957" cy="2551917"/>
              </a:xfrm>
              <a:prstGeom prst="rect">
                <a:avLst/>
              </a:prstGeom>
              <a:noFill/>
            </p:spPr>
            <p:txBody>
              <a:bodyPr wrap="square" rtlCol="0">
                <a:spAutoFit/>
              </a:bodyPr>
              <a:lstStyle/>
              <a:p>
                <a:pPr lvl="0" algn="just"/>
                <a:r>
                  <a:rPr lang="en-US" sz="3600" b="1">
                    <a:solidFill>
                      <a:prstClr val="black"/>
                    </a:solidFill>
                  </a:rPr>
                  <a:t>Hình chữ nhật màu hồng chiếm 2 phần nên diện tích bằng </a:t>
                </a:r>
                <a14:m>
                  <m:oMath xmlns:m="http://schemas.openxmlformats.org/officeDocument/2006/math">
                    <m:f>
                      <m:fPr>
                        <m:ctrlPr>
                          <a:rPr lang="en-US" sz="3600" b="1" i="1" smtClean="0">
                            <a:solidFill>
                              <a:prstClr val="black"/>
                            </a:solidFill>
                            <a:latin typeface="Cambria Math" panose="02040503050406030204" pitchFamily="18" charset="0"/>
                          </a:rPr>
                        </m:ctrlPr>
                      </m:fPr>
                      <m:num>
                        <m:r>
                          <a:rPr lang="en-US" sz="3600" b="1" i="1" smtClean="0">
                            <a:solidFill>
                              <a:prstClr val="black"/>
                            </a:solidFill>
                            <a:latin typeface="Cambria Math" panose="02040503050406030204" pitchFamily="18" charset="0"/>
                          </a:rPr>
                          <m:t>𝟏</m:t>
                        </m:r>
                      </m:num>
                      <m:den>
                        <m:r>
                          <a:rPr lang="en-US" sz="3600" b="1" i="1" smtClean="0">
                            <a:solidFill>
                              <a:prstClr val="black"/>
                            </a:solidFill>
                            <a:latin typeface="Cambria Math" panose="02040503050406030204" pitchFamily="18" charset="0"/>
                          </a:rPr>
                          <m:t>𝟐</m:t>
                        </m:r>
                      </m:den>
                    </m:f>
                  </m:oMath>
                </a14:m>
                <a:r>
                  <a:rPr lang="en-US" sz="3600" b="1">
                    <a:solidFill>
                      <a:prstClr val="black"/>
                    </a:solidFill>
                  </a:rPr>
                  <a:t> diện tích hình thang</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6" name="Hộp Văn bản 22">
                <a:extLst>
                  <a:ext uri="{FF2B5EF4-FFF2-40B4-BE49-F238E27FC236}">
                    <a16:creationId xmlns:a16="http://schemas.microsoft.com/office/drawing/2014/main" id="{050F38A6-A009-145E-8F10-5F3E5ACC0E49}"/>
                  </a:ext>
                </a:extLst>
              </p:cNvPr>
              <p:cNvSpPr txBox="1">
                <a:spLocks noRot="1" noChangeAspect="1" noMove="1" noResize="1" noEditPoints="1" noAdjustHandles="1" noChangeArrowheads="1" noChangeShapeType="1" noTextEdit="1"/>
              </p:cNvSpPr>
              <p:nvPr/>
            </p:nvSpPr>
            <p:spPr>
              <a:xfrm>
                <a:off x="5888901" y="3029940"/>
                <a:ext cx="4887957" cy="2551917"/>
              </a:xfrm>
              <a:prstGeom prst="rect">
                <a:avLst/>
              </a:prstGeom>
              <a:blipFill>
                <a:blip r:embed="rId5"/>
                <a:stretch>
                  <a:fillRect l="-3741" t="-3580" r="-3865" b="-8115"/>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97EB07EE-83F3-D2B2-D15D-6313BC8ADEF6}"/>
              </a:ext>
            </a:extLst>
          </p:cNvPr>
          <p:cNvSpPr/>
          <p:nvPr/>
        </p:nvSpPr>
        <p:spPr>
          <a:xfrm>
            <a:off x="1149366" y="2259055"/>
            <a:ext cx="675758" cy="223152"/>
          </a:xfrm>
          <a:prstGeom prst="rightArrow">
            <a:avLst/>
          </a:prstGeom>
          <a:solidFill>
            <a:srgbClr val="FFCC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 Văn bản 22">
            <a:extLst>
              <a:ext uri="{FF2B5EF4-FFF2-40B4-BE49-F238E27FC236}">
                <a16:creationId xmlns:a16="http://schemas.microsoft.com/office/drawing/2014/main" id="{8D9A59AB-E65F-4AA1-1620-D15337AE3119}"/>
              </a:ext>
            </a:extLst>
          </p:cNvPr>
          <p:cNvSpPr txBox="1"/>
          <p:nvPr/>
        </p:nvSpPr>
        <p:spPr>
          <a:xfrm>
            <a:off x="1964185" y="2071764"/>
            <a:ext cx="9869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ptos" panose="02110004020202020204"/>
                <a:ea typeface="+mn-ea"/>
                <a:cs typeface="+mn-cs"/>
              </a:rPr>
              <a:t>SAI</a:t>
            </a:r>
          </a:p>
        </p:txBody>
      </p:sp>
    </p:spTree>
    <p:extLst>
      <p:ext uri="{BB962C8B-B14F-4D97-AF65-F5344CB8AC3E}">
        <p14:creationId xmlns:p14="http://schemas.microsoft.com/office/powerpoint/2010/main" val="3369458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35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Hộp Văn bản 22">
            <a:extLst>
              <a:ext uri="{FF2B5EF4-FFF2-40B4-BE49-F238E27FC236}">
                <a16:creationId xmlns:a16="http://schemas.microsoft.com/office/drawing/2014/main" id="{93ED49DF-6074-1023-31C2-11C6C478E2A0}"/>
              </a:ext>
            </a:extLst>
          </p:cNvPr>
          <p:cNvSpPr txBox="1"/>
          <p:nvPr/>
        </p:nvSpPr>
        <p:spPr>
          <a:xfrm>
            <a:off x="1923060" y="532239"/>
            <a:ext cx="97123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Câu nào đúng, câu nào sai?</a:t>
            </a:r>
          </a:p>
        </p:txBody>
      </p:sp>
      <p:grpSp>
        <p:nvGrpSpPr>
          <p:cNvPr id="2" name="组合 32">
            <a:extLst>
              <a:ext uri="{FF2B5EF4-FFF2-40B4-BE49-F238E27FC236}">
                <a16:creationId xmlns:a16="http://schemas.microsoft.com/office/drawing/2014/main" id="{84F02EE1-2234-C2A3-18F1-71144D2F496B}"/>
              </a:ext>
            </a:extLst>
          </p:cNvPr>
          <p:cNvGrpSpPr/>
          <p:nvPr/>
        </p:nvGrpSpPr>
        <p:grpSpPr>
          <a:xfrm>
            <a:off x="1043912" y="488950"/>
            <a:ext cx="815521" cy="774959"/>
            <a:chOff x="5316826" y="3151096"/>
            <a:chExt cx="1226525" cy="1240654"/>
          </a:xfrm>
        </p:grpSpPr>
        <p:grpSp>
          <p:nvGrpSpPr>
            <p:cNvPr id="3" name="组合 41">
              <a:extLst>
                <a:ext uri="{FF2B5EF4-FFF2-40B4-BE49-F238E27FC236}">
                  <a16:creationId xmlns:a16="http://schemas.microsoft.com/office/drawing/2014/main" id="{250EE306-E52C-6BE9-CE89-1A35281B4EA3}"/>
                </a:ext>
              </a:extLst>
            </p:cNvPr>
            <p:cNvGrpSpPr/>
            <p:nvPr/>
          </p:nvGrpSpPr>
          <p:grpSpPr>
            <a:xfrm>
              <a:off x="5316826" y="3151096"/>
              <a:ext cx="1226525" cy="1240654"/>
              <a:chOff x="6204695" y="710257"/>
              <a:chExt cx="1663898" cy="1683066"/>
            </a:xfrm>
          </p:grpSpPr>
          <p:sp>
            <p:nvSpPr>
              <p:cNvPr id="7" name="椭圆 42">
                <a:extLst>
                  <a:ext uri="{FF2B5EF4-FFF2-40B4-BE49-F238E27FC236}">
                    <a16:creationId xmlns:a16="http://schemas.microsoft.com/office/drawing/2014/main" id="{27D3A9C4-C6C1-564C-6829-3C6D30B76BBB}"/>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grpSp>
            <p:nvGrpSpPr>
              <p:cNvPr id="8" name="组合 44">
                <a:extLst>
                  <a:ext uri="{FF2B5EF4-FFF2-40B4-BE49-F238E27FC236}">
                    <a16:creationId xmlns:a16="http://schemas.microsoft.com/office/drawing/2014/main" id="{992E759A-4285-CAA9-1857-F7E845E1CBE0}"/>
                  </a:ext>
                </a:extLst>
              </p:cNvPr>
              <p:cNvGrpSpPr/>
              <p:nvPr/>
            </p:nvGrpSpPr>
            <p:grpSpPr>
              <a:xfrm>
                <a:off x="6204695" y="710257"/>
                <a:ext cx="1663898" cy="1683066"/>
                <a:chOff x="9437178" y="1536426"/>
                <a:chExt cx="1663898" cy="1683066"/>
              </a:xfrm>
            </p:grpSpPr>
            <p:sp>
              <p:nvSpPr>
                <p:cNvPr id="9" name="椭圆 46">
                  <a:extLst>
                    <a:ext uri="{FF2B5EF4-FFF2-40B4-BE49-F238E27FC236}">
                      <a16:creationId xmlns:a16="http://schemas.microsoft.com/office/drawing/2014/main" id="{A1A89831-44DB-B470-9D1A-D29EF59652C9}"/>
                    </a:ext>
                  </a:extLst>
                </p:cNvPr>
                <p:cNvSpPr/>
                <p:nvPr/>
              </p:nvSpPr>
              <p:spPr>
                <a:xfrm>
                  <a:off x="9437178" y="1536426"/>
                  <a:ext cx="1593898" cy="1683066"/>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0" name="弧形 48">
                  <a:extLst>
                    <a:ext uri="{FF2B5EF4-FFF2-40B4-BE49-F238E27FC236}">
                      <a16:creationId xmlns:a16="http://schemas.microsoft.com/office/drawing/2014/main" id="{3004A30F-D22C-026C-F013-0707BE67E770}"/>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sp>
              <p:nvSpPr>
                <p:cNvPr id="11" name="弧形 49">
                  <a:extLst>
                    <a:ext uri="{FF2B5EF4-FFF2-40B4-BE49-F238E27FC236}">
                      <a16:creationId xmlns:a16="http://schemas.microsoft.com/office/drawing/2014/main" id="{1B94E07C-AA04-7AA7-D9AA-99504968F7C1}"/>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grpSp>
        </p:grpSp>
        <p:sp>
          <p:nvSpPr>
            <p:cNvPr id="5" name="文本框 57">
              <a:extLst>
                <a:ext uri="{FF2B5EF4-FFF2-40B4-BE49-F238E27FC236}">
                  <a16:creationId xmlns:a16="http://schemas.microsoft.com/office/drawing/2014/main" id="{5916CA3C-55F3-D18D-DB78-2F28F24E24C6}"/>
                </a:ext>
              </a:extLst>
            </p:cNvPr>
            <p:cNvSpPr txBox="1"/>
            <p:nvPr/>
          </p:nvSpPr>
          <p:spPr>
            <a:xfrm>
              <a:off x="5475426" y="3318949"/>
              <a:ext cx="938316"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03</a:t>
              </a:r>
              <a:endParaRPr kumimoji="0" lang="zh-CN" altLang="en-US"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pic>
        <p:nvPicPr>
          <p:cNvPr id="12" name="Picture 11">
            <a:extLst>
              <a:ext uri="{FF2B5EF4-FFF2-40B4-BE49-F238E27FC236}">
                <a16:creationId xmlns:a16="http://schemas.microsoft.com/office/drawing/2014/main" id="{94B149AF-133E-FE25-0A40-2932CC0E7E49}"/>
              </a:ext>
            </a:extLst>
          </p:cNvPr>
          <p:cNvPicPr>
            <a:picLocks noChangeAspect="1"/>
          </p:cNvPicPr>
          <p:nvPr/>
        </p:nvPicPr>
        <p:blipFill rotWithShape="1">
          <a:blip r:embed="rId3">
            <a:extLst>
              <a:ext uri="{28A0092B-C50C-407E-A947-70E740481C1C}">
                <a14:useLocalDpi xmlns:a14="http://schemas.microsoft.com/office/drawing/2010/main" val="0"/>
              </a:ext>
            </a:extLst>
          </a:blip>
          <a:srcRect l="-1032" t="34672" r="1032" b="32912"/>
          <a:stretch/>
        </p:blipFill>
        <p:spPr>
          <a:xfrm>
            <a:off x="936537" y="1401722"/>
            <a:ext cx="10401853" cy="807926"/>
          </a:xfrm>
          <a:prstGeom prst="rect">
            <a:avLst/>
          </a:prstGeom>
        </p:spPr>
      </p:pic>
      <p:pic>
        <p:nvPicPr>
          <p:cNvPr id="14" name="Picture 13">
            <a:extLst>
              <a:ext uri="{FF2B5EF4-FFF2-40B4-BE49-F238E27FC236}">
                <a16:creationId xmlns:a16="http://schemas.microsoft.com/office/drawing/2014/main" id="{9E49CFF4-B225-9B36-8871-BD3D3CE70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610" y="3322505"/>
            <a:ext cx="3937702" cy="2387934"/>
          </a:xfrm>
          <a:prstGeom prst="rect">
            <a:avLst/>
          </a:prstGeom>
        </p:spPr>
      </p:pic>
      <mc:AlternateContent xmlns:mc="http://schemas.openxmlformats.org/markup-compatibility/2006">
        <mc:Choice xmlns:a14="http://schemas.microsoft.com/office/drawing/2010/main" Requires="a14">
          <p:sp>
            <p:nvSpPr>
              <p:cNvPr id="6" name="Hộp Văn bản 22">
                <a:extLst>
                  <a:ext uri="{FF2B5EF4-FFF2-40B4-BE49-F238E27FC236}">
                    <a16:creationId xmlns:a16="http://schemas.microsoft.com/office/drawing/2014/main" id="{050F38A6-A009-145E-8F10-5F3E5ACC0E49}"/>
                  </a:ext>
                </a:extLst>
              </p:cNvPr>
              <p:cNvSpPr txBox="1"/>
              <p:nvPr/>
            </p:nvSpPr>
            <p:spPr>
              <a:xfrm>
                <a:off x="5247950" y="3152669"/>
                <a:ext cx="6090439" cy="2382960"/>
              </a:xfrm>
              <a:prstGeom prst="rect">
                <a:avLst/>
              </a:prstGeom>
              <a:noFill/>
            </p:spPr>
            <p:txBody>
              <a:bodyPr wrap="square" rtlCol="0">
                <a:spAutoFit/>
              </a:bodyPr>
              <a:lstStyle/>
              <a:p>
                <a:pPr lvl="0" algn="just"/>
                <a:r>
                  <a:rPr lang="en-US" sz="2800" b="1">
                    <a:solidFill>
                      <a:prstClr val="black"/>
                    </a:solidFill>
                  </a:rPr>
                  <a:t>Diện tích hình tam giác ADH </a:t>
                </a:r>
              </a:p>
              <a:p>
                <a:pPr lvl="0" algn="just"/>
                <a:r>
                  <a:rPr lang="en-US" sz="2800" b="1">
                    <a:solidFill>
                      <a:prstClr val="black"/>
                    </a:solidFill>
                  </a:rPr>
                  <a:t>=  </a:t>
                </a:r>
                <a14:m>
                  <m:oMath xmlns:m="http://schemas.openxmlformats.org/officeDocument/2006/math">
                    <m:f>
                      <m:fPr>
                        <m:ctrlPr>
                          <a:rPr lang="en-US" sz="2800" b="1" i="1" smtClean="0">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𝑨𝑫</m:t>
                        </m:r>
                        <m:r>
                          <a:rPr lang="en-US" sz="2800" b="1" i="1" smtClean="0">
                            <a:solidFill>
                              <a:prstClr val="black"/>
                            </a:solidFill>
                            <a:latin typeface="Cambria Math" panose="02040503050406030204" pitchFamily="18" charset="0"/>
                          </a:rPr>
                          <m:t> </m:t>
                        </m:r>
                        <m:r>
                          <a:rPr lang="en-US" sz="2800" b="1" i="0" smtClean="0">
                            <a:solidFill>
                              <a:prstClr val="black"/>
                            </a:solidFill>
                            <a:latin typeface="Cambria Math" panose="02040503050406030204" pitchFamily="18" charset="0"/>
                          </a:rPr>
                          <m:t>𝐱</m:t>
                        </m:r>
                        <m:r>
                          <a:rPr lang="en-US" sz="2800" b="1" i="1" smtClean="0">
                            <a:solidFill>
                              <a:prstClr val="black"/>
                            </a:solidFill>
                            <a:latin typeface="Cambria Math" panose="02040503050406030204" pitchFamily="18" charset="0"/>
                          </a:rPr>
                          <m:t> </m:t>
                        </m:r>
                        <m:r>
                          <a:rPr lang="en-US" sz="2800" b="1" i="1" smtClean="0">
                            <a:solidFill>
                              <a:prstClr val="black"/>
                            </a:solidFill>
                            <a:latin typeface="Cambria Math" panose="02040503050406030204" pitchFamily="18" charset="0"/>
                          </a:rPr>
                          <m:t>𝑫𝑯</m:t>
                        </m:r>
                      </m:num>
                      <m:den>
                        <m:r>
                          <a:rPr lang="en-US" sz="2800" b="1" i="1" smtClean="0">
                            <a:solidFill>
                              <a:prstClr val="black"/>
                            </a:solidFill>
                            <a:latin typeface="Cambria Math" panose="02040503050406030204" pitchFamily="18" charset="0"/>
                          </a:rPr>
                          <m:t>𝟐</m:t>
                        </m:r>
                      </m:den>
                    </m:f>
                    <m:r>
                      <a:rPr lang="en-US" sz="2800" b="1" i="0" smtClean="0">
                        <a:solidFill>
                          <a:prstClr val="black"/>
                        </a:solidFill>
                        <a:latin typeface="Cambria Math" panose="02040503050406030204" pitchFamily="18" charset="0"/>
                      </a:rPr>
                      <m:t>=</m:t>
                    </m:r>
                  </m:oMath>
                </a14:m>
                <a:r>
                  <a:rPr lang="en-US" sz="2800" b="1">
                    <a:solidFill>
                      <a:prstClr val="black"/>
                    </a:solidFill>
                  </a:rPr>
                  <a:t> </a:t>
                </a:r>
                <a14:m>
                  <m:oMath xmlns:m="http://schemas.openxmlformats.org/officeDocument/2006/math">
                    <m:f>
                      <m:fPr>
                        <m:ctrlPr>
                          <a:rPr lang="en-US" sz="2800" b="1" i="1">
                            <a:solidFill>
                              <a:prstClr val="black"/>
                            </a:solidFill>
                            <a:latin typeface="Cambria Math" panose="02040503050406030204" pitchFamily="18" charset="0"/>
                          </a:rPr>
                        </m:ctrlPr>
                      </m:fPr>
                      <m:num>
                        <m:r>
                          <a:rPr lang="en-US" sz="2800" b="1" i="1">
                            <a:solidFill>
                              <a:prstClr val="black"/>
                            </a:solidFill>
                            <a:latin typeface="Cambria Math" panose="02040503050406030204" pitchFamily="18" charset="0"/>
                          </a:rPr>
                          <m:t>𝑨</m:t>
                        </m:r>
                        <m:r>
                          <a:rPr lang="en-US" sz="2800" b="1" i="1" smtClean="0">
                            <a:solidFill>
                              <a:prstClr val="black"/>
                            </a:solidFill>
                            <a:latin typeface="Cambria Math" panose="02040503050406030204" pitchFamily="18" charset="0"/>
                          </a:rPr>
                          <m:t>𝑯</m:t>
                        </m:r>
                        <m:r>
                          <a:rPr lang="en-US" sz="2800" b="1" i="1">
                            <a:solidFill>
                              <a:prstClr val="black"/>
                            </a:solidFill>
                            <a:latin typeface="Cambria Math" panose="02040503050406030204" pitchFamily="18" charset="0"/>
                          </a:rPr>
                          <m:t> </m:t>
                        </m:r>
                        <m:r>
                          <a:rPr lang="en-US" sz="2800" b="1" i="0">
                            <a:solidFill>
                              <a:prstClr val="black"/>
                            </a:solidFill>
                            <a:latin typeface="Cambria Math" panose="02040503050406030204" pitchFamily="18" charset="0"/>
                          </a:rPr>
                          <m:t>𝐱</m:t>
                        </m:r>
                        <m:r>
                          <a:rPr lang="en-US" sz="2800" b="1" i="1">
                            <a:solidFill>
                              <a:prstClr val="black"/>
                            </a:solidFill>
                            <a:latin typeface="Cambria Math" panose="02040503050406030204" pitchFamily="18" charset="0"/>
                          </a:rPr>
                          <m:t> </m:t>
                        </m:r>
                        <m:r>
                          <a:rPr lang="en-US" sz="2800" b="1" i="1" smtClean="0">
                            <a:solidFill>
                              <a:prstClr val="black"/>
                            </a:solidFill>
                            <a:latin typeface="Cambria Math" panose="02040503050406030204" pitchFamily="18" charset="0"/>
                          </a:rPr>
                          <m:t>𝑨𝑫</m:t>
                        </m:r>
                      </m:num>
                      <m:den>
                        <m:r>
                          <a:rPr lang="en-US" sz="2800" b="1" i="1">
                            <a:solidFill>
                              <a:prstClr val="black"/>
                            </a:solidFill>
                            <a:latin typeface="Cambria Math" panose="02040503050406030204" pitchFamily="18" charset="0"/>
                          </a:rPr>
                          <m:t>𝟐</m:t>
                        </m:r>
                      </m:den>
                    </m:f>
                  </m:oMath>
                </a14:m>
                <a:endParaRPr lang="en-US" sz="2800" b="1" i="1">
                  <a:solidFill>
                    <a:prstClr val="black"/>
                  </a:solidFill>
                  <a:latin typeface="Cambria Math" panose="02040503050406030204" pitchFamily="18" charset="0"/>
                </a:endParaRPr>
              </a:p>
              <a:p>
                <a:pPr lvl="0" algn="just"/>
                <a14:m>
                  <m:oMath xmlns:m="http://schemas.openxmlformats.org/officeDocument/2006/math">
                    <m:r>
                      <a:rPr lang="en-US" sz="2800" b="1">
                        <a:solidFill>
                          <a:prstClr val="black"/>
                        </a:solidFill>
                        <a:latin typeface="Cambria Math" panose="02040503050406030204" pitchFamily="18" charset="0"/>
                      </a:rPr>
                      <m:t>=</m:t>
                    </m:r>
                  </m:oMath>
                </a14:m>
                <a:r>
                  <a:rPr lang="en-US" sz="2800" b="1">
                    <a:solidFill>
                      <a:prstClr val="black"/>
                    </a:solidFill>
                  </a:rPr>
                  <a:t> (Diện tích hình thang ABCD : 2) x  </a:t>
                </a:r>
                <a14:m>
                  <m:oMath xmlns:m="http://schemas.openxmlformats.org/officeDocument/2006/math">
                    <m:f>
                      <m:fPr>
                        <m:ctrlPr>
                          <a:rPr lang="en-US" sz="2800" b="1" i="1" smtClean="0">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𝟏</m:t>
                        </m:r>
                      </m:num>
                      <m:den>
                        <m:r>
                          <a:rPr lang="en-US" sz="2800" b="1" i="1" smtClean="0">
                            <a:solidFill>
                              <a:prstClr val="black"/>
                            </a:solidFill>
                            <a:latin typeface="Cambria Math" panose="02040503050406030204" pitchFamily="18" charset="0"/>
                          </a:rPr>
                          <m:t>𝟐</m:t>
                        </m:r>
                      </m:den>
                    </m:f>
                  </m:oMath>
                </a14:m>
                <a:r>
                  <a:rPr lang="en-US" sz="2800" b="1">
                    <a:solidFill>
                      <a:prstClr val="black"/>
                    </a:solidFill>
                  </a:rPr>
                  <a:t> </a:t>
                </a:r>
              </a:p>
              <a:p>
                <a:pPr lvl="0" algn="just"/>
                <a:r>
                  <a:rPr lang="en-US" sz="2800" b="1">
                    <a:solidFill>
                      <a:prstClr val="black"/>
                    </a:solidFill>
                  </a:rPr>
                  <a:t>= Diện tích hình thang ABCD x  </a:t>
                </a:r>
                <a14:m>
                  <m:oMath xmlns:m="http://schemas.openxmlformats.org/officeDocument/2006/math">
                    <m:f>
                      <m:fPr>
                        <m:ctrlPr>
                          <a:rPr lang="en-US" sz="2800" b="1" i="1">
                            <a:solidFill>
                              <a:prstClr val="black"/>
                            </a:solidFill>
                            <a:latin typeface="Cambria Math" panose="02040503050406030204" pitchFamily="18" charset="0"/>
                          </a:rPr>
                        </m:ctrlPr>
                      </m:fPr>
                      <m:num>
                        <m:r>
                          <a:rPr lang="en-US" sz="2800" b="1" i="1">
                            <a:solidFill>
                              <a:prstClr val="black"/>
                            </a:solidFill>
                            <a:latin typeface="Cambria Math" panose="02040503050406030204" pitchFamily="18" charset="0"/>
                          </a:rPr>
                          <m:t>𝟏</m:t>
                        </m:r>
                      </m:num>
                      <m:den>
                        <m:r>
                          <a:rPr lang="en-US" sz="2800" b="1" i="1" smtClean="0">
                            <a:solidFill>
                              <a:prstClr val="black"/>
                            </a:solidFill>
                            <a:latin typeface="Cambria Math" panose="02040503050406030204" pitchFamily="18" charset="0"/>
                          </a:rPr>
                          <m:t>𝟒</m:t>
                        </m:r>
                      </m:den>
                    </m:f>
                  </m:oMath>
                </a14:m>
                <a:endParaRPr kumimoji="0" lang="en-US" sz="2800" b="1" i="0" u="none" strike="noStrike" kern="1200" cap="none" spc="0" normalizeH="0" baseline="0" noProof="0">
                  <a:ln>
                    <a:noFill/>
                  </a:ln>
                  <a:solidFill>
                    <a:prstClr val="black"/>
                  </a:solidFill>
                  <a:effectLst/>
                  <a:uLnTx/>
                  <a:uFillTx/>
                  <a:latin typeface="Aptos" panose="02110004020202020204"/>
                </a:endParaRPr>
              </a:p>
            </p:txBody>
          </p:sp>
        </mc:Choice>
        <mc:Fallback>
          <p:sp>
            <p:nvSpPr>
              <p:cNvPr id="6" name="Hộp Văn bản 22">
                <a:extLst>
                  <a:ext uri="{FF2B5EF4-FFF2-40B4-BE49-F238E27FC236}">
                    <a16:creationId xmlns:a16="http://schemas.microsoft.com/office/drawing/2014/main" id="{050F38A6-A009-145E-8F10-5F3E5ACC0E49}"/>
                  </a:ext>
                </a:extLst>
              </p:cNvPr>
              <p:cNvSpPr txBox="1">
                <a:spLocks noRot="1" noChangeAspect="1" noMove="1" noResize="1" noEditPoints="1" noAdjustHandles="1" noChangeArrowheads="1" noChangeShapeType="1" noTextEdit="1"/>
              </p:cNvSpPr>
              <p:nvPr/>
            </p:nvSpPr>
            <p:spPr>
              <a:xfrm>
                <a:off x="5247950" y="3152669"/>
                <a:ext cx="6090439" cy="2382960"/>
              </a:xfrm>
              <a:prstGeom prst="rect">
                <a:avLst/>
              </a:prstGeom>
              <a:blipFill>
                <a:blip r:embed="rId5"/>
                <a:stretch>
                  <a:fillRect l="-2102" t="-2558" r="-1201" b="-2813"/>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97EB07EE-83F3-D2B2-D15D-6313BC8ADEF6}"/>
              </a:ext>
            </a:extLst>
          </p:cNvPr>
          <p:cNvSpPr/>
          <p:nvPr/>
        </p:nvSpPr>
        <p:spPr>
          <a:xfrm>
            <a:off x="1149366" y="2259055"/>
            <a:ext cx="675758" cy="223152"/>
          </a:xfrm>
          <a:prstGeom prst="rightArrow">
            <a:avLst/>
          </a:prstGeom>
          <a:solidFill>
            <a:srgbClr val="FFCC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Hộp Văn bản 22">
            <a:extLst>
              <a:ext uri="{FF2B5EF4-FFF2-40B4-BE49-F238E27FC236}">
                <a16:creationId xmlns:a16="http://schemas.microsoft.com/office/drawing/2014/main" id="{8D9A59AB-E65F-4AA1-1620-D15337AE3119}"/>
              </a:ext>
            </a:extLst>
          </p:cNvPr>
          <p:cNvSpPr txBox="1"/>
          <p:nvPr/>
        </p:nvSpPr>
        <p:spPr>
          <a:xfrm>
            <a:off x="1964185" y="2071764"/>
            <a:ext cx="151999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Aptos" panose="02110004020202020204"/>
              </a:rPr>
              <a:t>ĐÚNG</a:t>
            </a:r>
            <a:endParaRPr kumimoji="0" lang="en-US" sz="3600" b="1"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333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35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Hộp Văn bản 22">
            <a:extLst>
              <a:ext uri="{FF2B5EF4-FFF2-40B4-BE49-F238E27FC236}">
                <a16:creationId xmlns:a16="http://schemas.microsoft.com/office/drawing/2014/main" id="{93ED49DF-6074-1023-31C2-11C6C478E2A0}"/>
              </a:ext>
            </a:extLst>
          </p:cNvPr>
          <p:cNvSpPr txBox="1"/>
          <p:nvPr/>
        </p:nvSpPr>
        <p:spPr>
          <a:xfrm>
            <a:off x="1923060" y="532239"/>
            <a:ext cx="97123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Câu nào đúng, câu nào sai?</a:t>
            </a:r>
          </a:p>
        </p:txBody>
      </p:sp>
      <p:grpSp>
        <p:nvGrpSpPr>
          <p:cNvPr id="2" name="组合 32">
            <a:extLst>
              <a:ext uri="{FF2B5EF4-FFF2-40B4-BE49-F238E27FC236}">
                <a16:creationId xmlns:a16="http://schemas.microsoft.com/office/drawing/2014/main" id="{84F02EE1-2234-C2A3-18F1-71144D2F496B}"/>
              </a:ext>
            </a:extLst>
          </p:cNvPr>
          <p:cNvGrpSpPr/>
          <p:nvPr/>
        </p:nvGrpSpPr>
        <p:grpSpPr>
          <a:xfrm>
            <a:off x="1043912" y="488950"/>
            <a:ext cx="815521" cy="774959"/>
            <a:chOff x="5316826" y="3151096"/>
            <a:chExt cx="1226525" cy="1240654"/>
          </a:xfrm>
        </p:grpSpPr>
        <p:grpSp>
          <p:nvGrpSpPr>
            <p:cNvPr id="3" name="组合 41">
              <a:extLst>
                <a:ext uri="{FF2B5EF4-FFF2-40B4-BE49-F238E27FC236}">
                  <a16:creationId xmlns:a16="http://schemas.microsoft.com/office/drawing/2014/main" id="{250EE306-E52C-6BE9-CE89-1A35281B4EA3}"/>
                </a:ext>
              </a:extLst>
            </p:cNvPr>
            <p:cNvGrpSpPr/>
            <p:nvPr/>
          </p:nvGrpSpPr>
          <p:grpSpPr>
            <a:xfrm>
              <a:off x="5316826" y="3151096"/>
              <a:ext cx="1226525" cy="1240654"/>
              <a:chOff x="6204695" y="710257"/>
              <a:chExt cx="1663898" cy="1683066"/>
            </a:xfrm>
          </p:grpSpPr>
          <p:sp>
            <p:nvSpPr>
              <p:cNvPr id="7" name="椭圆 42">
                <a:extLst>
                  <a:ext uri="{FF2B5EF4-FFF2-40B4-BE49-F238E27FC236}">
                    <a16:creationId xmlns:a16="http://schemas.microsoft.com/office/drawing/2014/main" id="{27D3A9C4-C6C1-564C-6829-3C6D30B76BBB}"/>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grpSp>
            <p:nvGrpSpPr>
              <p:cNvPr id="8" name="组合 44">
                <a:extLst>
                  <a:ext uri="{FF2B5EF4-FFF2-40B4-BE49-F238E27FC236}">
                    <a16:creationId xmlns:a16="http://schemas.microsoft.com/office/drawing/2014/main" id="{992E759A-4285-CAA9-1857-F7E845E1CBE0}"/>
                  </a:ext>
                </a:extLst>
              </p:cNvPr>
              <p:cNvGrpSpPr/>
              <p:nvPr/>
            </p:nvGrpSpPr>
            <p:grpSpPr>
              <a:xfrm>
                <a:off x="6204695" y="710257"/>
                <a:ext cx="1663898" cy="1683066"/>
                <a:chOff x="9437178" y="1536426"/>
                <a:chExt cx="1663898" cy="1683066"/>
              </a:xfrm>
            </p:grpSpPr>
            <p:sp>
              <p:nvSpPr>
                <p:cNvPr id="9" name="椭圆 46">
                  <a:extLst>
                    <a:ext uri="{FF2B5EF4-FFF2-40B4-BE49-F238E27FC236}">
                      <a16:creationId xmlns:a16="http://schemas.microsoft.com/office/drawing/2014/main" id="{A1A89831-44DB-B470-9D1A-D29EF59652C9}"/>
                    </a:ext>
                  </a:extLst>
                </p:cNvPr>
                <p:cNvSpPr/>
                <p:nvPr/>
              </p:nvSpPr>
              <p:spPr>
                <a:xfrm>
                  <a:off x="9437178" y="1536426"/>
                  <a:ext cx="1593898" cy="1683066"/>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0" name="弧形 48">
                  <a:extLst>
                    <a:ext uri="{FF2B5EF4-FFF2-40B4-BE49-F238E27FC236}">
                      <a16:creationId xmlns:a16="http://schemas.microsoft.com/office/drawing/2014/main" id="{3004A30F-D22C-026C-F013-0707BE67E770}"/>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sp>
              <p:nvSpPr>
                <p:cNvPr id="11" name="弧形 49">
                  <a:extLst>
                    <a:ext uri="{FF2B5EF4-FFF2-40B4-BE49-F238E27FC236}">
                      <a16:creationId xmlns:a16="http://schemas.microsoft.com/office/drawing/2014/main" id="{1B94E07C-AA04-7AA7-D9AA-99504968F7C1}"/>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ea"/>
                    <a:sym typeface="+mn-lt"/>
                  </a:endParaRPr>
                </a:p>
              </p:txBody>
            </p:sp>
          </p:grpSp>
        </p:grpSp>
        <p:sp>
          <p:nvSpPr>
            <p:cNvPr id="5" name="文本框 57">
              <a:extLst>
                <a:ext uri="{FF2B5EF4-FFF2-40B4-BE49-F238E27FC236}">
                  <a16:creationId xmlns:a16="http://schemas.microsoft.com/office/drawing/2014/main" id="{5916CA3C-55F3-D18D-DB78-2F28F24E24C6}"/>
                </a:ext>
              </a:extLst>
            </p:cNvPr>
            <p:cNvSpPr txBox="1"/>
            <p:nvPr/>
          </p:nvSpPr>
          <p:spPr>
            <a:xfrm>
              <a:off x="5475426" y="3318949"/>
              <a:ext cx="938316" cy="8376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03</a:t>
              </a:r>
              <a:endParaRPr kumimoji="0" lang="zh-CN" altLang="en-US" sz="28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pic>
        <p:nvPicPr>
          <p:cNvPr id="12" name="Picture 11">
            <a:extLst>
              <a:ext uri="{FF2B5EF4-FFF2-40B4-BE49-F238E27FC236}">
                <a16:creationId xmlns:a16="http://schemas.microsoft.com/office/drawing/2014/main" id="{94B149AF-133E-FE25-0A40-2932CC0E7E49}"/>
              </a:ext>
            </a:extLst>
          </p:cNvPr>
          <p:cNvPicPr>
            <a:picLocks noChangeAspect="1"/>
          </p:cNvPicPr>
          <p:nvPr/>
        </p:nvPicPr>
        <p:blipFill rotWithShape="1">
          <a:blip r:embed="rId3">
            <a:extLst>
              <a:ext uri="{28A0092B-C50C-407E-A947-70E740481C1C}">
                <a14:useLocalDpi xmlns:a14="http://schemas.microsoft.com/office/drawing/2010/main" val="0"/>
              </a:ext>
            </a:extLst>
          </a:blip>
          <a:srcRect l="-1032" t="67452" r="1032" b="132"/>
          <a:stretch/>
        </p:blipFill>
        <p:spPr>
          <a:xfrm>
            <a:off x="936537" y="1401722"/>
            <a:ext cx="10401853" cy="807926"/>
          </a:xfrm>
          <a:prstGeom prst="rect">
            <a:avLst/>
          </a:prstGeom>
        </p:spPr>
      </p:pic>
      <p:pic>
        <p:nvPicPr>
          <p:cNvPr id="14" name="Picture 13">
            <a:extLst>
              <a:ext uri="{FF2B5EF4-FFF2-40B4-BE49-F238E27FC236}">
                <a16:creationId xmlns:a16="http://schemas.microsoft.com/office/drawing/2014/main" id="{9E49CFF4-B225-9B36-8871-BD3D3CE70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610" y="3322505"/>
            <a:ext cx="3937702" cy="2387934"/>
          </a:xfrm>
          <a:prstGeom prst="rect">
            <a:avLst/>
          </a:prstGeom>
        </p:spPr>
      </p:pic>
      <mc:AlternateContent xmlns:mc="http://schemas.openxmlformats.org/markup-compatibility/2006">
        <mc:Choice xmlns:a14="http://schemas.microsoft.com/office/drawing/2010/main" Requires="a14">
          <p:sp>
            <p:nvSpPr>
              <p:cNvPr id="6" name="Hộp Văn bản 22">
                <a:extLst>
                  <a:ext uri="{FF2B5EF4-FFF2-40B4-BE49-F238E27FC236}">
                    <a16:creationId xmlns:a16="http://schemas.microsoft.com/office/drawing/2014/main" id="{050F38A6-A009-145E-8F10-5F3E5ACC0E49}"/>
                  </a:ext>
                </a:extLst>
              </p:cNvPr>
              <p:cNvSpPr txBox="1"/>
              <p:nvPr/>
            </p:nvSpPr>
            <p:spPr>
              <a:xfrm>
                <a:off x="5247950" y="3152669"/>
                <a:ext cx="6090439" cy="3020699"/>
              </a:xfrm>
              <a:prstGeom prst="rect">
                <a:avLst/>
              </a:prstGeom>
              <a:noFill/>
            </p:spPr>
            <p:txBody>
              <a:bodyPr wrap="square" rtlCol="0">
                <a:spAutoFit/>
              </a:bodyPr>
              <a:lstStyle/>
              <a:p>
                <a:pPr lvl="0" algn="just"/>
                <a:r>
                  <a:rPr lang="en-US" sz="2800" b="1">
                    <a:solidFill>
                      <a:prstClr val="black"/>
                    </a:solidFill>
                  </a:rPr>
                  <a:t>Diện tích hìn hình thang ABCH =</a:t>
                </a:r>
              </a:p>
              <a:p>
                <a:pPr lvl="0" algn="just"/>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  </a:t>
                </a:r>
                <a14:m>
                  <m:oMath xmlns:m="http://schemas.openxmlformats.org/officeDocument/2006/math">
                    <m:f>
                      <m:f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𝑨𝑩</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𝑯𝑪</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𝐱</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𝑨𝑯</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2800" b="1" i="1">
                            <a:solidFill>
                              <a:prstClr val="black"/>
                            </a:solidFill>
                            <a:latin typeface="Cambria Math" panose="02040503050406030204" pitchFamily="18" charset="0"/>
                          </a:rPr>
                        </m:ctrlPr>
                      </m:fPr>
                      <m:num>
                        <m:r>
                          <a:rPr lang="en-US" sz="2800" b="1" i="1">
                            <a:solidFill>
                              <a:prstClr val="black"/>
                            </a:solidFill>
                            <a:latin typeface="Cambria Math" panose="02040503050406030204" pitchFamily="18" charset="0"/>
                          </a:rPr>
                          <m:t>(</m:t>
                        </m:r>
                        <m:r>
                          <a:rPr lang="en-US" sz="2800" b="1" i="1">
                            <a:solidFill>
                              <a:prstClr val="black"/>
                            </a:solidFill>
                            <a:latin typeface="Cambria Math" panose="02040503050406030204" pitchFamily="18" charset="0"/>
                          </a:rPr>
                          <m:t>𝑨𝑩</m:t>
                        </m:r>
                        <m:r>
                          <a:rPr lang="en-US" sz="2800" b="1" i="1">
                            <a:solidFill>
                              <a:prstClr val="black"/>
                            </a:solidFill>
                            <a:latin typeface="Cambria Math" panose="02040503050406030204" pitchFamily="18" charset="0"/>
                          </a:rPr>
                          <m:t>+</m:t>
                        </m:r>
                        <m:r>
                          <a:rPr lang="en-US" sz="2800" b="1" i="1">
                            <a:solidFill>
                              <a:prstClr val="black"/>
                            </a:solidFill>
                            <a:latin typeface="Cambria Math" panose="02040503050406030204" pitchFamily="18" charset="0"/>
                          </a:rPr>
                          <m:t>𝑯𝑲</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𝑲𝑪</m:t>
                        </m:r>
                        <m:r>
                          <a:rPr lang="en-US" sz="2800" b="1" i="1">
                            <a:solidFill>
                              <a:prstClr val="black"/>
                            </a:solidFill>
                            <a:latin typeface="Cambria Math" panose="02040503050406030204" pitchFamily="18" charset="0"/>
                          </a:rPr>
                          <m:t>) </m:t>
                        </m:r>
                        <m:r>
                          <a:rPr lang="en-US" sz="2800" b="1">
                            <a:solidFill>
                              <a:prstClr val="black"/>
                            </a:solidFill>
                            <a:latin typeface="Cambria Math" panose="02040503050406030204" pitchFamily="18" charset="0"/>
                          </a:rPr>
                          <m:t>𝐱</m:t>
                        </m:r>
                        <m:r>
                          <a:rPr lang="en-US" sz="2800" b="1" i="1">
                            <a:solidFill>
                              <a:prstClr val="black"/>
                            </a:solidFill>
                            <a:latin typeface="Cambria Math" panose="02040503050406030204" pitchFamily="18" charset="0"/>
                          </a:rPr>
                          <m:t> </m:t>
                        </m:r>
                        <m:r>
                          <a:rPr lang="en-US" sz="2800" b="1" i="1">
                            <a:solidFill>
                              <a:prstClr val="black"/>
                            </a:solidFill>
                            <a:latin typeface="Cambria Math" panose="02040503050406030204" pitchFamily="18" charset="0"/>
                          </a:rPr>
                          <m:t>𝑨𝑯</m:t>
                        </m:r>
                      </m:num>
                      <m:den>
                        <m:r>
                          <a:rPr lang="en-US" sz="2800" b="1" i="1">
                            <a:solidFill>
                              <a:prstClr val="black"/>
                            </a:solidFill>
                            <a:latin typeface="Cambria Math" panose="02040503050406030204" pitchFamily="18" charset="0"/>
                          </a:rPr>
                          <m:t>𝟐</m:t>
                        </m:r>
                      </m:den>
                    </m:f>
                  </m:oMath>
                </a14:m>
                <a:endParaRPr lang="en-US" sz="2800" b="1" i="1">
                  <a:solidFill>
                    <a:prstClr val="black"/>
                  </a:solidFill>
                  <a:latin typeface="Cambria Math" panose="02040503050406030204" pitchFamily="18" charset="0"/>
                </a:endParaRPr>
              </a:p>
              <a:p>
                <a:pPr lvl="0" algn="just"/>
                <a14:m>
                  <m:oMath xmlns:m="http://schemas.openxmlformats.org/officeDocument/2006/math">
                    <m:r>
                      <a:rPr lang="en-US" sz="2800" b="1">
                        <a:solidFill>
                          <a:prstClr val="black"/>
                        </a:solidFill>
                        <a:latin typeface="Cambria Math" panose="02040503050406030204" pitchFamily="18" charset="0"/>
                      </a:rPr>
                      <m:t>=</m:t>
                    </m:r>
                  </m:oMath>
                </a14:m>
                <a:r>
                  <a:rPr lang="en-US" sz="2800" b="1">
                    <a:solidFill>
                      <a:prstClr val="black"/>
                    </a:solidFill>
                  </a:rPr>
                  <a:t> </a:t>
                </a:r>
                <a14:m>
                  <m:oMath xmlns:m="http://schemas.openxmlformats.org/officeDocument/2006/math">
                    <m:f>
                      <m:fPr>
                        <m:ctrlPr>
                          <a:rPr lang="en-US" sz="2800" b="1" i="1">
                            <a:solidFill>
                              <a:prstClr val="black"/>
                            </a:solidFill>
                            <a:latin typeface="Cambria Math" panose="02040503050406030204" pitchFamily="18" charset="0"/>
                          </a:rPr>
                        </m:ctrlPr>
                      </m:fPr>
                      <m:num>
                        <m:r>
                          <a:rPr lang="en-US" sz="2800" b="1" i="1">
                            <a:solidFill>
                              <a:prstClr val="black"/>
                            </a:solidFill>
                            <a:latin typeface="Cambria Math" panose="02040503050406030204" pitchFamily="18" charset="0"/>
                          </a:rPr>
                          <m:t>(</m:t>
                        </m:r>
                        <m:r>
                          <a:rPr lang="en-US" sz="2800" b="1" i="1">
                            <a:solidFill>
                              <a:prstClr val="black"/>
                            </a:solidFill>
                            <a:latin typeface="Cambria Math" panose="02040503050406030204" pitchFamily="18" charset="0"/>
                          </a:rPr>
                          <m:t>𝑨𝑩</m:t>
                        </m:r>
                        <m:r>
                          <a:rPr lang="en-US" sz="2800" b="1" i="1">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𝑨𝑩</m:t>
                        </m:r>
                        <m:r>
                          <a:rPr lang="en-US" sz="2800" b="1" i="1" smtClean="0">
                            <a:solidFill>
                              <a:prstClr val="black"/>
                            </a:solidFill>
                            <a:latin typeface="Cambria Math" panose="02040503050406030204" pitchFamily="18" charset="0"/>
                          </a:rPr>
                          <m:t>+</m:t>
                        </m:r>
                        <m:r>
                          <a:rPr lang="en-US" sz="2800" b="1" i="1" smtClean="0">
                            <a:solidFill>
                              <a:prstClr val="black"/>
                            </a:solidFill>
                            <a:latin typeface="Cambria Math" panose="02040503050406030204" pitchFamily="18" charset="0"/>
                          </a:rPr>
                          <m:t>𝑨𝑩</m:t>
                        </m:r>
                        <m:r>
                          <a:rPr lang="en-US" sz="2800" b="1" i="1">
                            <a:solidFill>
                              <a:prstClr val="black"/>
                            </a:solidFill>
                            <a:latin typeface="Cambria Math" panose="02040503050406030204" pitchFamily="18" charset="0"/>
                          </a:rPr>
                          <m:t>) </m:t>
                        </m:r>
                        <m:r>
                          <a:rPr lang="en-US" sz="2800" b="1">
                            <a:solidFill>
                              <a:prstClr val="black"/>
                            </a:solidFill>
                            <a:latin typeface="Cambria Math" panose="02040503050406030204" pitchFamily="18" charset="0"/>
                          </a:rPr>
                          <m:t>𝐱</m:t>
                        </m:r>
                        <m:r>
                          <a:rPr lang="en-US" sz="2800" b="1" i="1">
                            <a:solidFill>
                              <a:prstClr val="black"/>
                            </a:solidFill>
                            <a:latin typeface="Cambria Math" panose="02040503050406030204" pitchFamily="18" charset="0"/>
                          </a:rPr>
                          <m:t> </m:t>
                        </m:r>
                        <m:r>
                          <a:rPr lang="en-US" sz="2800" b="1" i="1">
                            <a:solidFill>
                              <a:prstClr val="black"/>
                            </a:solidFill>
                            <a:latin typeface="Cambria Math" panose="02040503050406030204" pitchFamily="18" charset="0"/>
                          </a:rPr>
                          <m:t>𝑨𝑯</m:t>
                        </m:r>
                      </m:num>
                      <m:den>
                        <m:r>
                          <a:rPr lang="en-US" sz="2800" b="1" i="1">
                            <a:solidFill>
                              <a:prstClr val="black"/>
                            </a:solidFill>
                            <a:latin typeface="Cambria Math" panose="02040503050406030204" pitchFamily="18" charset="0"/>
                          </a:rPr>
                          <m:t>𝟐</m:t>
                        </m:r>
                      </m:den>
                    </m:f>
                    <m:r>
                      <a:rPr lang="en-US" sz="2800" b="1">
                        <a:solidFill>
                          <a:prstClr val="black"/>
                        </a:solidFill>
                        <a:latin typeface="Cambria Math" panose="02040503050406030204" pitchFamily="18" charset="0"/>
                      </a:rPr>
                      <m:t>=</m:t>
                    </m:r>
                  </m:oMath>
                </a14:m>
                <a:r>
                  <a:rPr lang="en-US" sz="2800" b="1">
                    <a:solidFill>
                      <a:prstClr val="black"/>
                    </a:solidFill>
                  </a:rPr>
                  <a:t> </a:t>
                </a:r>
                <a14:m>
                  <m:oMath xmlns:m="http://schemas.openxmlformats.org/officeDocument/2006/math">
                    <m:f>
                      <m:fPr>
                        <m:ctrlPr>
                          <a:rPr lang="en-US" sz="2800" b="1" i="1">
                            <a:solidFill>
                              <a:prstClr val="black"/>
                            </a:solidFill>
                            <a:latin typeface="Cambria Math" panose="02040503050406030204" pitchFamily="18" charset="0"/>
                          </a:rPr>
                        </m:ctrlPr>
                      </m:fPr>
                      <m:num>
                        <m:r>
                          <a:rPr lang="en-US" sz="2800" b="1" i="1" smtClean="0">
                            <a:solidFill>
                              <a:prstClr val="black"/>
                            </a:solidFill>
                            <a:latin typeface="Cambria Math" panose="02040503050406030204" pitchFamily="18" charset="0"/>
                          </a:rPr>
                          <m:t>𝟑</m:t>
                        </m:r>
                        <m:r>
                          <a:rPr lang="en-US" sz="2800" b="1" i="1" smtClean="0">
                            <a:solidFill>
                              <a:prstClr val="black"/>
                            </a:solidFill>
                            <a:latin typeface="Cambria Math" panose="02040503050406030204" pitchFamily="18" charset="0"/>
                          </a:rPr>
                          <m:t>𝒙</m:t>
                        </m:r>
                        <m:r>
                          <a:rPr lang="en-US" sz="2800" b="1" i="1" smtClean="0">
                            <a:solidFill>
                              <a:prstClr val="black"/>
                            </a:solidFill>
                            <a:latin typeface="Cambria Math" panose="02040503050406030204" pitchFamily="18" charset="0"/>
                          </a:rPr>
                          <m:t> </m:t>
                        </m:r>
                        <m:r>
                          <a:rPr lang="en-US" sz="2800" b="1" i="1">
                            <a:solidFill>
                              <a:prstClr val="black"/>
                            </a:solidFill>
                            <a:latin typeface="Cambria Math" panose="02040503050406030204" pitchFamily="18" charset="0"/>
                          </a:rPr>
                          <m:t>𝑨𝑩</m:t>
                        </m:r>
                        <m:r>
                          <a:rPr lang="en-US" sz="2800" b="1" i="1">
                            <a:solidFill>
                              <a:prstClr val="black"/>
                            </a:solidFill>
                            <a:latin typeface="Cambria Math" panose="02040503050406030204" pitchFamily="18" charset="0"/>
                          </a:rPr>
                          <m:t> </m:t>
                        </m:r>
                        <m:r>
                          <a:rPr lang="en-US" sz="2800" b="1">
                            <a:solidFill>
                              <a:prstClr val="black"/>
                            </a:solidFill>
                            <a:latin typeface="Cambria Math" panose="02040503050406030204" pitchFamily="18" charset="0"/>
                          </a:rPr>
                          <m:t>𝐱</m:t>
                        </m:r>
                        <m:r>
                          <a:rPr lang="en-US" sz="2800" b="1" i="1">
                            <a:solidFill>
                              <a:prstClr val="black"/>
                            </a:solidFill>
                            <a:latin typeface="Cambria Math" panose="02040503050406030204" pitchFamily="18" charset="0"/>
                          </a:rPr>
                          <m:t> </m:t>
                        </m:r>
                        <m:r>
                          <a:rPr lang="en-US" sz="2800" b="1" i="1">
                            <a:solidFill>
                              <a:prstClr val="black"/>
                            </a:solidFill>
                            <a:latin typeface="Cambria Math" panose="02040503050406030204" pitchFamily="18" charset="0"/>
                          </a:rPr>
                          <m:t>𝑨𝑯</m:t>
                        </m:r>
                      </m:num>
                      <m:den>
                        <m:r>
                          <a:rPr lang="en-US" sz="2800" b="1" i="1">
                            <a:solidFill>
                              <a:prstClr val="black"/>
                            </a:solidFill>
                            <a:latin typeface="Cambria Math" panose="02040503050406030204" pitchFamily="18" charset="0"/>
                          </a:rPr>
                          <m:t>𝟐</m:t>
                        </m:r>
                      </m:den>
                    </m:f>
                  </m:oMath>
                </a14:m>
                <a:endPar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 (Diện tích hình thang ABCD : 2) x  </a:t>
                </a:r>
                <a14:m>
                  <m:oMath xmlns:m="http://schemas.openxmlformats.org/officeDocument/2006/math">
                    <m:f>
                      <m:f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a14:m>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 Diện tích hình thang ABCD x  </a:t>
                </a:r>
                <a14:m>
                  <m:oMath xmlns:m="http://schemas.openxmlformats.org/officeDocument/2006/math">
                    <m:f>
                      <m:f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num>
                      <m:den>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den>
                    </m:f>
                  </m:oMath>
                </a14:m>
                <a:endParaRPr kumimoji="0" lang="en-US"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mc:Choice>
        <mc:Fallback>
          <p:sp>
            <p:nvSpPr>
              <p:cNvPr id="6" name="Hộp Văn bản 22">
                <a:extLst>
                  <a:ext uri="{FF2B5EF4-FFF2-40B4-BE49-F238E27FC236}">
                    <a16:creationId xmlns:a16="http://schemas.microsoft.com/office/drawing/2014/main" id="{050F38A6-A009-145E-8F10-5F3E5ACC0E49}"/>
                  </a:ext>
                </a:extLst>
              </p:cNvPr>
              <p:cNvSpPr txBox="1">
                <a:spLocks noRot="1" noChangeAspect="1" noMove="1" noResize="1" noEditPoints="1" noAdjustHandles="1" noChangeArrowheads="1" noChangeShapeType="1" noTextEdit="1"/>
              </p:cNvSpPr>
              <p:nvPr/>
            </p:nvSpPr>
            <p:spPr>
              <a:xfrm>
                <a:off x="5247950" y="3152669"/>
                <a:ext cx="6090439" cy="3020699"/>
              </a:xfrm>
              <a:prstGeom prst="rect">
                <a:avLst/>
              </a:prstGeom>
              <a:blipFill>
                <a:blip r:embed="rId5"/>
                <a:stretch>
                  <a:fillRect l="-2102" t="-2016" r="-1201" b="-1815"/>
                </a:stretch>
              </a:blipFill>
            </p:spPr>
            <p:txBody>
              <a:bodyPr/>
              <a:lstStyle/>
              <a:p>
                <a:r>
                  <a:rPr lang="en-US">
                    <a:noFill/>
                  </a:rPr>
                  <a:t> </a:t>
                </a:r>
              </a:p>
            </p:txBody>
          </p:sp>
        </mc:Fallback>
      </mc:AlternateContent>
      <p:sp>
        <p:nvSpPr>
          <p:cNvPr id="13" name="Arrow: Right 12">
            <a:extLst>
              <a:ext uri="{FF2B5EF4-FFF2-40B4-BE49-F238E27FC236}">
                <a16:creationId xmlns:a16="http://schemas.microsoft.com/office/drawing/2014/main" id="{97EB07EE-83F3-D2B2-D15D-6313BC8ADEF6}"/>
              </a:ext>
            </a:extLst>
          </p:cNvPr>
          <p:cNvSpPr/>
          <p:nvPr/>
        </p:nvSpPr>
        <p:spPr>
          <a:xfrm>
            <a:off x="1149366" y="2259055"/>
            <a:ext cx="675758" cy="223152"/>
          </a:xfrm>
          <a:prstGeom prst="rightArrow">
            <a:avLst/>
          </a:prstGeom>
          <a:solidFill>
            <a:srgbClr val="FFCC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Hộp Văn bản 22">
            <a:extLst>
              <a:ext uri="{FF2B5EF4-FFF2-40B4-BE49-F238E27FC236}">
                <a16:creationId xmlns:a16="http://schemas.microsoft.com/office/drawing/2014/main" id="{8D9A59AB-E65F-4AA1-1620-D15337AE3119}"/>
              </a:ext>
            </a:extLst>
          </p:cNvPr>
          <p:cNvSpPr txBox="1"/>
          <p:nvPr/>
        </p:nvSpPr>
        <p:spPr>
          <a:xfrm>
            <a:off x="1964185" y="2071764"/>
            <a:ext cx="151999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ptos" panose="02110004020202020204"/>
                <a:ea typeface="+mn-ea"/>
                <a:cs typeface="+mn-cs"/>
              </a:rPr>
              <a:t>ĐÚNG</a:t>
            </a:r>
          </a:p>
        </p:txBody>
      </p:sp>
    </p:spTree>
    <p:extLst>
      <p:ext uri="{BB962C8B-B14F-4D97-AF65-F5344CB8AC3E}">
        <p14:creationId xmlns:p14="http://schemas.microsoft.com/office/powerpoint/2010/main" val="4213373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DA2CF-77CF-E4AC-F82E-A6F2D6A810CB}"/>
              </a:ext>
            </a:extLst>
          </p:cNvPr>
          <p:cNvPicPr>
            <a:picLocks noChangeAspect="1"/>
          </p:cNvPicPr>
          <p:nvPr/>
        </p:nvPicPr>
        <p:blipFill>
          <a:blip r:embed="rId3"/>
          <a:stretch>
            <a:fillRect/>
          </a:stretch>
        </p:blipFill>
        <p:spPr>
          <a:xfrm>
            <a:off x="2013015" y="1529255"/>
            <a:ext cx="8165969" cy="6858000"/>
          </a:xfrm>
          <a:prstGeom prst="rect">
            <a:avLst/>
          </a:prstGeom>
        </p:spPr>
      </p:pic>
    </p:spTree>
    <p:extLst>
      <p:ext uri="{BB962C8B-B14F-4D97-AF65-F5344CB8AC3E}">
        <p14:creationId xmlns:p14="http://schemas.microsoft.com/office/powerpoint/2010/main" val="34052118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
            <a:ext cx="12192000" cy="6939280"/>
          </a:xfrm>
          <a:prstGeom prst="rect">
            <a:avLst/>
          </a:prstGeom>
        </p:spPr>
      </p:pic>
      <p:pic>
        <p:nvPicPr>
          <p:cNvPr id="9" name="Picture 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1449" y="5996844"/>
            <a:ext cx="1225060" cy="689096"/>
          </a:xfrm>
          <a:prstGeom prst="rect">
            <a:avLst/>
          </a:prstGeom>
        </p:spPr>
      </p:pic>
      <p:sp>
        <p:nvSpPr>
          <p:cNvPr id="12" name="Rectangle 7"/>
          <p:cNvSpPr/>
          <p:nvPr/>
        </p:nvSpPr>
        <p:spPr>
          <a:xfrm>
            <a:off x="1858070" y="233499"/>
            <a:ext cx="8475860" cy="1149163"/>
          </a:xfrm>
          <a:prstGeom prst="rect">
            <a:avLst/>
          </a:prstGeom>
          <a:noFill/>
        </p:spPr>
        <p:txBody>
          <a:bodyPr wrap="none" lIns="89377" tIns="44688" rIns="89377" bIns="44688" numCol="1">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80" b="1" i="0" u="none" strike="noStrike" kern="1200" cap="none" spc="0" normalizeH="0" baseline="0" noProof="0" dirty="0">
                <a:ln w="28575">
                  <a:noFill/>
                </a:ln>
                <a:solidFill>
                  <a:srgbClr val="FFFF00"/>
                </a:solidFill>
                <a:effectLst/>
                <a:uLnTx/>
                <a:uFillTx/>
                <a:latin typeface="UTM Flamenco" panose="02040603050506020204" pitchFamily="18" charset="0"/>
                <a:ea typeface="+mn-ea"/>
                <a:cs typeface="Times New Roman" panose="02020603050405020304" pitchFamily="18" charset="0"/>
              </a:rPr>
              <a:t>NHỔ BẮP CẢI</a:t>
            </a:r>
          </a:p>
        </p:txBody>
      </p:sp>
      <p:pic>
        <p:nvPicPr>
          <p:cNvPr id="13" name="图片 4">
            <a:extLst>
              <a:ext uri="{FF2B5EF4-FFF2-40B4-BE49-F238E27FC236}">
                <a16:creationId xmlns:a16="http://schemas.microsoft.com/office/drawing/2014/main" id="{D6BAB691-336F-4CD0-87C1-2D85CCA12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257"/>
          <a:stretch>
            <a:fillRect/>
          </a:stretch>
        </p:blipFill>
        <p:spPr bwMode="auto">
          <a:xfrm flipH="1">
            <a:off x="6740180" y="2054662"/>
            <a:ext cx="2658462" cy="463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6">
            <a:extLst>
              <a:ext uri="{FF2B5EF4-FFF2-40B4-BE49-F238E27FC236}">
                <a16:creationId xmlns:a16="http://schemas.microsoft.com/office/drawing/2014/main" id="{05B12EDD-BB8B-443F-9F23-7EA2F4C94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204"/>
          <a:stretch>
            <a:fillRect/>
          </a:stretch>
        </p:blipFill>
        <p:spPr bwMode="auto">
          <a:xfrm>
            <a:off x="8887498" y="1465243"/>
            <a:ext cx="2435907" cy="39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hlinkClick r:id="rId7" action="ppaction://hlinksldjump"/>
            <a:extLst>
              <a:ext uri="{FF2B5EF4-FFF2-40B4-BE49-F238E27FC236}">
                <a16:creationId xmlns:a16="http://schemas.microsoft.com/office/drawing/2014/main" id="{699802F0-DB3D-43A3-8832-A01B71DACB43}"/>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3880008" y="3909502"/>
            <a:ext cx="1500311" cy="1066888"/>
          </a:xfrm>
          <a:prstGeom prst="rect">
            <a:avLst/>
          </a:prstGeom>
        </p:spPr>
      </p:pic>
      <p:pic>
        <p:nvPicPr>
          <p:cNvPr id="18" name="Picture 17">
            <a:hlinkClick r:id="rId10" action="ppaction://hlinksldjump"/>
            <a:extLst>
              <a:ext uri="{FF2B5EF4-FFF2-40B4-BE49-F238E27FC236}">
                <a16:creationId xmlns:a16="http://schemas.microsoft.com/office/drawing/2014/main" id="{9543E584-26AF-48C3-8A1C-53F533B31A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4708" y="4579005"/>
            <a:ext cx="1500311" cy="1066888"/>
          </a:xfrm>
          <a:prstGeom prst="rect">
            <a:avLst/>
          </a:prstGeom>
        </p:spPr>
      </p:pic>
    </p:spTree>
    <p:extLst>
      <p:ext uri="{BB962C8B-B14F-4D97-AF65-F5344CB8AC3E}">
        <p14:creationId xmlns:p14="http://schemas.microsoft.com/office/powerpoint/2010/main" val="14954403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14:presetBounceEnd="2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20000">
                                          <p:cBhvr additive="base">
                                            <p:cTn id="27" dur="1500" fill="hold"/>
                                            <p:tgtEl>
                                              <p:spTgt spid="15"/>
                                            </p:tgtEl>
                                            <p:attrNameLst>
                                              <p:attrName>ppt_x</p:attrName>
                                            </p:attrNameLst>
                                          </p:cBhvr>
                                          <p:tavLst>
                                            <p:tav tm="0">
                                              <p:val>
                                                <p:strVal val="1+#ppt_w/2"/>
                                              </p:val>
                                            </p:tav>
                                            <p:tav tm="100000">
                                              <p:val>
                                                <p:strVal val="#ppt_x"/>
                                              </p:val>
                                            </p:tav>
                                          </p:tavLst>
                                        </p:anim>
                                        <p:anim calcmode="lin" valueType="num" p14:bounceEnd="20000">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14:presetBounceEnd="2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20000">
                                          <p:cBhvr additive="base">
                                            <p:cTn id="31" dur="1500" fill="hold"/>
                                            <p:tgtEl>
                                              <p:spTgt spid="13"/>
                                            </p:tgtEl>
                                            <p:attrNameLst>
                                              <p:attrName>ppt_x</p:attrName>
                                            </p:attrNameLst>
                                          </p:cBhvr>
                                          <p:tavLst>
                                            <p:tav tm="0">
                                              <p:val>
                                                <p:strVal val="1+#ppt_w/2"/>
                                              </p:val>
                                            </p:tav>
                                            <p:tav tm="100000">
                                              <p:val>
                                                <p:strVal val="#ppt_x"/>
                                              </p:val>
                                            </p:tav>
                                          </p:tavLst>
                                        </p:anim>
                                        <p:anim calcmode="lin" valueType="num" p14:bounceEnd="20000">
                                          <p:cBhvr additive="base">
                                            <p:cTn id="32" dur="1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1+#ppt_w/2"/>
                                              </p:val>
                                            </p:tav>
                                            <p:tav tm="100000">
                                              <p:val>
                                                <p:strVal val="#ppt_x"/>
                                              </p:val>
                                            </p:tav>
                                          </p:tavLst>
                                        </p:anim>
                                        <p:anim calcmode="lin" valueType="num">
                                          <p:cBhvr additive="base">
                                            <p:cTn id="28" dur="1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500" fill="hold"/>
                                            <p:tgtEl>
                                              <p:spTgt spid="13"/>
                                            </p:tgtEl>
                                            <p:attrNameLst>
                                              <p:attrName>ppt_x</p:attrName>
                                            </p:attrNameLst>
                                          </p:cBhvr>
                                          <p:tavLst>
                                            <p:tav tm="0">
                                              <p:val>
                                                <p:strVal val="1+#ppt_w/2"/>
                                              </p:val>
                                            </p:tav>
                                            <p:tav tm="100000">
                                              <p:val>
                                                <p:strVal val="#ppt_x"/>
                                              </p:val>
                                            </p:tav>
                                          </p:tavLst>
                                        </p:anim>
                                        <p:anim calcmode="lin" valueType="num">
                                          <p:cBhvr additive="base">
                                            <p:cTn id="32" dur="1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5"/>
          <a:stretch>
            <a:fillRect/>
          </a:stretch>
        </p:blipFill>
        <p:spPr>
          <a:xfrm>
            <a:off x="314" y="-3287"/>
            <a:ext cx="12191686" cy="6847990"/>
          </a:xfrm>
          <a:prstGeom prst="rect">
            <a:avLst/>
          </a:prstGeom>
        </p:spPr>
      </p:pic>
      <p:sp>
        <p:nvSpPr>
          <p:cNvPr id="4" name="Rectangle: Rounded Corners 3"/>
          <p:cNvSpPr/>
          <p:nvPr/>
        </p:nvSpPr>
        <p:spPr>
          <a:xfrm>
            <a:off x="845308" y="604922"/>
            <a:ext cx="10501694" cy="5660571"/>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35"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a - 9Slide.vn"/>
          <p:cNvSpPr/>
          <p:nvPr/>
        </p:nvSpPr>
        <p:spPr>
          <a:xfrm>
            <a:off x="5107069" y="2491216"/>
            <a:ext cx="4626524" cy="654814"/>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A. S = (a + b) x h :2</a:t>
            </a:r>
          </a:p>
        </p:txBody>
      </p:sp>
      <p:sp>
        <p:nvSpPr>
          <p:cNvPr id="9" name="b - 9Slide.vn"/>
          <p:cNvSpPr/>
          <p:nvPr/>
        </p:nvSpPr>
        <p:spPr>
          <a:xfrm>
            <a:off x="5100864" y="3340924"/>
            <a:ext cx="4629627" cy="653573"/>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 S = (a + b) x h </a:t>
            </a:r>
          </a:p>
        </p:txBody>
      </p:sp>
      <p:sp>
        <p:nvSpPr>
          <p:cNvPr id="12" name="Cloud Callout 11"/>
          <p:cNvSpPr/>
          <p:nvPr/>
        </p:nvSpPr>
        <p:spPr>
          <a:xfrm>
            <a:off x="2467992" y="228171"/>
            <a:ext cx="9724004" cy="2144337"/>
          </a:xfrm>
          <a:prstGeom prst="cloudCallout">
            <a:avLst>
              <a:gd name="adj1" fmla="val -47400"/>
              <a:gd name="adj2" fmla="val 90737"/>
            </a:avLst>
          </a:prstGeom>
          <a:solidFill>
            <a:srgbClr val="FFD44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91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p:cNvSpPr txBox="1"/>
          <p:nvPr/>
        </p:nvSpPr>
        <p:spPr>
          <a:xfrm>
            <a:off x="3523915" y="458967"/>
            <a:ext cx="7428259"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tích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đáy</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chiều</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tính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tích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hình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thang</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3" name="Picture 2" descr="Ham Character clipart. Free download transparent .PNG | Creazilla">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9904" y="4988473"/>
            <a:ext cx="1124045" cy="1707149"/>
          </a:xfrm>
          <a:prstGeom prst="rect">
            <a:avLst/>
          </a:prstGeom>
          <a:noFill/>
          <a:extLst>
            <a:ext uri="{909E8E84-426E-40DD-AFC4-6F175D3DCCD1}">
              <a14:hiddenFill xmlns:a14="http://schemas.microsoft.com/office/drawing/2010/main">
                <a:solidFill>
                  <a:srgbClr val="FFFFFF"/>
                </a:solidFill>
              </a14:hiddenFill>
            </a:ext>
          </a:extLst>
        </p:spPr>
      </p:pic>
      <p:sp>
        <p:nvSpPr>
          <p:cNvPr id="24" name="c - 9Slide.vn"/>
          <p:cNvSpPr/>
          <p:nvPr/>
        </p:nvSpPr>
        <p:spPr>
          <a:xfrm>
            <a:off x="5107070" y="4203043"/>
            <a:ext cx="4629627" cy="653573"/>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 S = (a + b) x h x 2</a:t>
            </a:r>
          </a:p>
        </p:txBody>
      </p:sp>
      <p:sp>
        <p:nvSpPr>
          <p:cNvPr id="26" name="d - 9Slide.vn"/>
          <p:cNvSpPr/>
          <p:nvPr/>
        </p:nvSpPr>
        <p:spPr>
          <a:xfrm>
            <a:off x="5107070" y="5096818"/>
            <a:ext cx="4629627" cy="653573"/>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D. S =  (a + h) x b : 2</a:t>
            </a:r>
          </a:p>
        </p:txBody>
      </p:sp>
      <p:pic>
        <p:nvPicPr>
          <p:cNvPr id="6" name="3D Model 5" descr="Green checkmark">
            <a:extLst>
              <a:ext uri="{FF2B5EF4-FFF2-40B4-BE49-F238E27FC236}">
                <a16:creationId xmlns:a16="http://schemas.microsoft.com/office/drawing/2014/main" id="{E0AD658B-5F4E-43A4-A4F5-07B0AB5D2B30}"/>
              </a:ext>
            </a:extLst>
          </p:cNvPr>
          <p:cNvPicPr>
            <a:picLocks noGrp="1" noRot="1" noChangeAspect="1" noMove="1" noResize="1" noEditPoints="1" noAdjustHandles="1" noChangeArrowheads="1" noChangeShapeType="1" noCrop="1"/>
          </p:cNvPicPr>
          <p:nvPr/>
        </p:nvPicPr>
        <p:blipFill>
          <a:blip r:embed="rId8"/>
          <a:stretch>
            <a:fillRect/>
          </a:stretch>
        </p:blipFill>
        <p:spPr>
          <a:xfrm>
            <a:off x="8901289" y="2141051"/>
            <a:ext cx="1385601" cy="1333816"/>
          </a:xfrm>
          <a:prstGeom prst="rect">
            <a:avLst/>
          </a:prstGeom>
        </p:spPr>
      </p:pic>
      <p:pic>
        <p:nvPicPr>
          <p:cNvPr id="8" name="3D Model 7" descr="Red X">
            <a:extLst>
              <a:ext uri="{FF2B5EF4-FFF2-40B4-BE49-F238E27FC236}">
                <a16:creationId xmlns:a16="http://schemas.microsoft.com/office/drawing/2014/main" id="{E51C041D-C785-4DF7-9776-47BD56AF227E}"/>
              </a:ext>
            </a:extLst>
          </p:cNvPr>
          <p:cNvPicPr>
            <a:picLocks noGrp="1" noRot="1" noChangeAspect="1" noMove="1" noResize="1" noEditPoints="1" noAdjustHandles="1" noChangeArrowheads="1" noChangeShapeType="1" noCrop="1"/>
          </p:cNvPicPr>
          <p:nvPr/>
        </p:nvPicPr>
        <p:blipFill>
          <a:blip r:embed="rId9"/>
          <a:stretch>
            <a:fillRect/>
          </a:stretch>
        </p:blipFill>
        <p:spPr>
          <a:xfrm>
            <a:off x="9068365" y="3351052"/>
            <a:ext cx="619322" cy="633315"/>
          </a:xfrm>
          <a:prstGeom prst="rect">
            <a:avLst/>
          </a:prstGeom>
        </p:spPr>
      </p:pic>
      <p:pic>
        <p:nvPicPr>
          <p:cNvPr id="15" name="3D Model 14" descr="Red X">
            <a:extLst>
              <a:ext uri="{FF2B5EF4-FFF2-40B4-BE49-F238E27FC236}">
                <a16:creationId xmlns:a16="http://schemas.microsoft.com/office/drawing/2014/main" id="{49D76581-A71A-4B79-8C20-CB417A7263AC}"/>
              </a:ext>
            </a:extLst>
          </p:cNvPr>
          <p:cNvPicPr>
            <a:picLocks noGrp="1" noRot="1" noChangeAspect="1" noMove="1" noResize="1" noEditPoints="1" noAdjustHandles="1" noChangeArrowheads="1" noChangeShapeType="1" noCrop="1"/>
          </p:cNvPicPr>
          <p:nvPr/>
        </p:nvPicPr>
        <p:blipFill>
          <a:blip r:embed="rId9"/>
          <a:stretch>
            <a:fillRect/>
          </a:stretch>
        </p:blipFill>
        <p:spPr>
          <a:xfrm>
            <a:off x="9068365" y="4218411"/>
            <a:ext cx="619322" cy="633315"/>
          </a:xfrm>
          <a:prstGeom prst="rect">
            <a:avLst/>
          </a:prstGeom>
        </p:spPr>
      </p:pic>
      <p:pic>
        <p:nvPicPr>
          <p:cNvPr id="16" name="3D Model 15" descr="Red X">
            <a:extLst>
              <a:ext uri="{FF2B5EF4-FFF2-40B4-BE49-F238E27FC236}">
                <a16:creationId xmlns:a16="http://schemas.microsoft.com/office/drawing/2014/main" id="{F281AB2A-5924-457E-B81B-944D8C991FB9}"/>
              </a:ext>
            </a:extLst>
          </p:cNvPr>
          <p:cNvPicPr>
            <a:picLocks noGrp="1" noRot="1" noChangeAspect="1" noMove="1" noResize="1" noEditPoints="1" noAdjustHandles="1" noChangeArrowheads="1" noChangeShapeType="1" noCrop="1"/>
          </p:cNvPicPr>
          <p:nvPr/>
        </p:nvPicPr>
        <p:blipFill>
          <a:blip r:embed="rId9"/>
          <a:stretch>
            <a:fillRect/>
          </a:stretch>
        </p:blipFill>
        <p:spPr>
          <a:xfrm>
            <a:off x="9098753" y="5091928"/>
            <a:ext cx="619322" cy="633315"/>
          </a:xfrm>
          <a:prstGeom prst="rect">
            <a:avLst/>
          </a:prstGeom>
        </p:spPr>
      </p:pic>
      <p:pic>
        <p:nvPicPr>
          <p:cNvPr id="17" name="Picture 16">
            <a:extLst>
              <a:ext uri="{FF2B5EF4-FFF2-40B4-BE49-F238E27FC236}">
                <a16:creationId xmlns:a16="http://schemas.microsoft.com/office/drawing/2014/main" id="{B7660CAF-2708-4C16-BDD5-D426E811AAFA}"/>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a:off x="-70710" y="2372508"/>
            <a:ext cx="5014904" cy="3566152"/>
          </a:xfrm>
          <a:prstGeom prst="rect">
            <a:avLst/>
          </a:prstGeom>
        </p:spPr>
      </p:pic>
      <p:sp>
        <p:nvSpPr>
          <p:cNvPr id="18" name="TextBox 17">
            <a:extLst>
              <a:ext uri="{FF2B5EF4-FFF2-40B4-BE49-F238E27FC236}">
                <a16:creationId xmlns:a16="http://schemas.microsoft.com/office/drawing/2014/main" id="{0347A2F0-760C-44F2-BE50-86C195A01EF9}"/>
              </a:ext>
            </a:extLst>
          </p:cNvPr>
          <p:cNvSpPr txBox="1"/>
          <p:nvPr/>
        </p:nvSpPr>
        <p:spPr>
          <a:xfrm>
            <a:off x="12436437" y="5951210"/>
            <a:ext cx="1814286" cy="70788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icon để quay về.</a:t>
            </a:r>
          </a:p>
        </p:txBody>
      </p:sp>
    </p:spTree>
    <p:extLst>
      <p:ext uri="{BB962C8B-B14F-4D97-AF65-F5344CB8AC3E}">
        <p14:creationId xmlns:p14="http://schemas.microsoft.com/office/powerpoint/2010/main" val="233214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subTnLst>
                                    <p:audio>
                                      <p:cMediaNode>
                                        <p:cTn display="0" masterRel="sameClick">
                                          <p:stCondLst>
                                            <p:cond evt="begin" delay="0">
                                              <p:tn val="50"/>
                                            </p:cond>
                                          </p:stCondLst>
                                          <p:endCondLst>
                                            <p:cond evt="onStopAudio" delay="0">
                                              <p:tgtEl>
                                                <p:sldTgt/>
                                              </p:tgtEl>
                                            </p:cond>
                                          </p:endCondLst>
                                        </p:cTn>
                                        <p:tgtEl>
                                          <p:sndTgt r:embed="rId4" name="incorrect-sound-effect.wav"/>
                                        </p:tgtEl>
                                      </p:cMediaNode>
                                    </p:audio>
                                  </p:subTnLst>
                                </p:cTn>
                              </p:par>
                            </p:childTnLst>
                          </p:cTn>
                        </p:par>
                        <p:par>
                          <p:cTn id="55" fill="hold">
                            <p:stCondLst>
                              <p:cond delay="500"/>
                            </p:stCondLst>
                            <p:childTnLst>
                              <p:par>
                                <p:cTn id="56" presetID="10" presetClass="exit" presetSubtype="0" fill="hold" grpId="2" nodeType="after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subTnLst>
                                    <p:audio>
                                      <p:cMediaNode>
                                        <p:cTn display="0" masterRel="sameClick">
                                          <p:stCondLst>
                                            <p:cond evt="begin" delay="0">
                                              <p:tn val="65"/>
                                            </p:cond>
                                          </p:stCondLst>
                                          <p:endCondLst>
                                            <p:cond evt="onStopAudio" delay="0">
                                              <p:tgtEl>
                                                <p:sldTgt/>
                                              </p:tgtEl>
                                            </p:cond>
                                          </p:endCondLst>
                                        </p:cTn>
                                        <p:tgtEl>
                                          <p:sndTgt r:embed="rId4" name="incorrect-sound-effect.wav"/>
                                        </p:tgtEl>
                                      </p:cMediaNode>
                                    </p:audio>
                                  </p:subTnLst>
                                </p:cTn>
                              </p:par>
                            </p:childTnLst>
                          </p:cTn>
                        </p:par>
                        <p:par>
                          <p:cTn id="70" fill="hold">
                            <p:stCondLst>
                              <p:cond delay="500"/>
                            </p:stCondLst>
                            <p:childTnLst>
                              <p:par>
                                <p:cTn id="71" presetID="10" presetClass="exit" presetSubtype="0" fill="hold" grpId="2" nodeType="after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subTnLst>
                                    <p:audio>
                                      <p:cMediaNode>
                                        <p:cTn display="0" masterRel="sameClick">
                                          <p:stCondLst>
                                            <p:cond evt="begin" delay="0">
                                              <p:tn val="80"/>
                                            </p:cond>
                                          </p:stCondLst>
                                          <p:endCondLst>
                                            <p:cond evt="onStopAudio" delay="0">
                                              <p:tgtEl>
                                                <p:sldTgt/>
                                              </p:tgtEl>
                                            </p:cond>
                                          </p:endCondLst>
                                        </p:cTn>
                                        <p:tgtEl>
                                          <p:sndTgt r:embed="rId4" name="incorrect-sound-effect.wav"/>
                                        </p:tgtEl>
                                      </p:cMediaNode>
                                    </p:audio>
                                  </p:subTnLst>
                                </p:cTn>
                              </p:par>
                            </p:childTnLst>
                          </p:cTn>
                        </p:par>
                        <p:par>
                          <p:cTn id="85" fill="hold">
                            <p:stCondLst>
                              <p:cond delay="500"/>
                            </p:stCondLst>
                            <p:childTnLst>
                              <p:par>
                                <p:cTn id="86" presetID="10" presetClass="exit" presetSubtype="0" fill="hold" grpId="2" nodeType="after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5" grpId="0" bldLvl="0" animBg="1"/>
      <p:bldP spid="9" grpId="0" bldLvl="0" animBg="1"/>
      <p:bldP spid="9" grpId="1" animBg="1"/>
      <p:bldP spid="9" grpId="2" animBg="1"/>
      <p:bldP spid="2" grpId="0"/>
      <p:bldP spid="24" grpId="0" bldLvl="0" animBg="1"/>
      <p:bldP spid="24" grpId="1" animBg="1"/>
      <p:bldP spid="24" grpId="2" animBg="1"/>
      <p:bldP spid="26" grpId="0" bldLvl="0" animBg="1"/>
      <p:bldP spid="26" grpId="1" animBg="1"/>
      <p:bldP spid="2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EE180F-160B-4D1A-8DFE-A7A6227FFE48}"/>
              </a:ext>
            </a:extLst>
          </p:cNvPr>
          <p:cNvPicPr>
            <a:picLocks noChangeAspect="1"/>
          </p:cNvPicPr>
          <p:nvPr/>
        </p:nvPicPr>
        <p:blipFill>
          <a:blip r:embed="rId5"/>
          <a:stretch>
            <a:fillRect/>
          </a:stretch>
        </p:blipFill>
        <p:spPr>
          <a:xfrm>
            <a:off x="0" y="635"/>
            <a:ext cx="12192000" cy="6939280"/>
          </a:xfrm>
          <a:prstGeom prst="rect">
            <a:avLst/>
          </a:prstGeom>
        </p:spPr>
      </p:pic>
      <p:sp>
        <p:nvSpPr>
          <p:cNvPr id="15" name="Rectangle: Rounded Corners 14"/>
          <p:cNvSpPr/>
          <p:nvPr/>
        </p:nvSpPr>
        <p:spPr>
          <a:xfrm>
            <a:off x="882316" y="613805"/>
            <a:ext cx="10501694" cy="5660571"/>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35"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D - 9Slide.vn"/>
          <p:cNvSpPr/>
          <p:nvPr/>
        </p:nvSpPr>
        <p:spPr>
          <a:xfrm>
            <a:off x="5010088" y="5198906"/>
            <a:ext cx="4626524" cy="654814"/>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D. 122,5c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en-US" sz="4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 name="A - 9Slide.vn"/>
          <p:cNvSpPr/>
          <p:nvPr/>
        </p:nvSpPr>
        <p:spPr>
          <a:xfrm>
            <a:off x="5000779" y="2644822"/>
            <a:ext cx="4629627" cy="653573"/>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A. 55c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en-US" sz="4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Cloud Callout 11"/>
          <p:cNvSpPr/>
          <p:nvPr/>
        </p:nvSpPr>
        <p:spPr>
          <a:xfrm>
            <a:off x="3166406" y="228171"/>
            <a:ext cx="8143278" cy="1936511"/>
          </a:xfrm>
          <a:prstGeom prst="cloudCallout">
            <a:avLst>
              <a:gd name="adj1" fmla="val -47400"/>
              <a:gd name="adj2" fmla="val 90737"/>
            </a:avLst>
          </a:prstGeom>
          <a:solidFill>
            <a:srgbClr val="FFD44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91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Ham Character clipart. Free download transparent .PNG | Creazilla">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6241" y="5514474"/>
            <a:ext cx="777708" cy="1181148"/>
          </a:xfrm>
          <a:prstGeom prst="rect">
            <a:avLst/>
          </a:prstGeom>
          <a:noFill/>
          <a:extLst>
            <a:ext uri="{909E8E84-426E-40DD-AFC4-6F175D3DCCD1}">
              <a14:hiddenFill xmlns:a14="http://schemas.microsoft.com/office/drawing/2010/main">
                <a:solidFill>
                  <a:srgbClr val="FFFFFF"/>
                </a:solidFill>
              </a14:hiddenFill>
            </a:ext>
          </a:extLst>
        </p:spPr>
      </p:pic>
      <p:sp>
        <p:nvSpPr>
          <p:cNvPr id="24" name="B - 9Slide.vn"/>
          <p:cNvSpPr/>
          <p:nvPr/>
        </p:nvSpPr>
        <p:spPr>
          <a:xfrm>
            <a:off x="5006986" y="3506942"/>
            <a:ext cx="4629627" cy="653573"/>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 1225c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en-US" sz="3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26" name="C - 9Slide.vn"/>
          <p:cNvSpPr/>
          <p:nvPr/>
        </p:nvSpPr>
        <p:spPr>
          <a:xfrm>
            <a:off x="5006986" y="4400717"/>
            <a:ext cx="4629627" cy="653573"/>
          </a:xfrm>
          <a:prstGeom prst="rect">
            <a:avLst/>
          </a:prstGeom>
          <a:solidFill>
            <a:srgbClr val="FFFFFF"/>
          </a:solidFill>
          <a:ln w="28575" cap="flat" cmpd="sng" algn="ctr">
            <a:solidFill>
              <a:schemeClr val="tx1"/>
            </a:solidFill>
            <a:prstDash val="solid"/>
            <a:miter lim="800000"/>
          </a:ln>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91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 122,5c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endParaRPr kumimoji="0" lang="en-US" sz="4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3D Model 15" descr="Green checkmark">
            <a:extLst>
              <a:ext uri="{FF2B5EF4-FFF2-40B4-BE49-F238E27FC236}">
                <a16:creationId xmlns:a16="http://schemas.microsoft.com/office/drawing/2014/main" id="{5A5AF01D-4C6C-47A4-8D22-BC00FE31C23C}"/>
              </a:ext>
            </a:extLst>
          </p:cNvPr>
          <p:cNvPicPr>
            <a:picLocks noGrp="1" noRot="1" noChangeAspect="1" noMove="1" noResize="1" noEditPoints="1" noAdjustHandles="1" noChangeArrowheads="1" noChangeShapeType="1" noCrop="1"/>
          </p:cNvPicPr>
          <p:nvPr/>
        </p:nvPicPr>
        <p:blipFill>
          <a:blip r:embed="rId8"/>
          <a:stretch>
            <a:fillRect/>
          </a:stretch>
        </p:blipFill>
        <p:spPr>
          <a:xfrm>
            <a:off x="8937605" y="4723498"/>
            <a:ext cx="1385601" cy="1333816"/>
          </a:xfrm>
          <a:prstGeom prst="rect">
            <a:avLst/>
          </a:prstGeom>
        </p:spPr>
      </p:pic>
      <p:pic>
        <p:nvPicPr>
          <p:cNvPr id="17" name="3D Model 16" descr="Red X">
            <a:extLst>
              <a:ext uri="{FF2B5EF4-FFF2-40B4-BE49-F238E27FC236}">
                <a16:creationId xmlns:a16="http://schemas.microsoft.com/office/drawing/2014/main" id="{9B454FDF-039F-487E-9044-6349139CF79F}"/>
              </a:ext>
            </a:extLst>
          </p:cNvPr>
          <p:cNvPicPr>
            <a:picLocks noGrp="1" noRot="1" noChangeAspect="1" noMove="1" noResize="1" noEditPoints="1" noAdjustHandles="1" noChangeArrowheads="1" noChangeShapeType="1" noCrop="1"/>
          </p:cNvPicPr>
          <p:nvPr/>
        </p:nvPicPr>
        <p:blipFill>
          <a:blip r:embed="rId9"/>
          <a:stretch>
            <a:fillRect/>
          </a:stretch>
        </p:blipFill>
        <p:spPr>
          <a:xfrm>
            <a:off x="9029665" y="3532266"/>
            <a:ext cx="619322" cy="633315"/>
          </a:xfrm>
          <a:prstGeom prst="rect">
            <a:avLst/>
          </a:prstGeom>
        </p:spPr>
      </p:pic>
      <p:pic>
        <p:nvPicPr>
          <p:cNvPr id="18" name="3D Model 17" descr="Red X">
            <a:extLst>
              <a:ext uri="{FF2B5EF4-FFF2-40B4-BE49-F238E27FC236}">
                <a16:creationId xmlns:a16="http://schemas.microsoft.com/office/drawing/2014/main" id="{FAC3A3F5-6748-41EB-886B-D3FB4189C9FC}"/>
              </a:ext>
            </a:extLst>
          </p:cNvPr>
          <p:cNvPicPr>
            <a:picLocks noGrp="1" noRot="1" noChangeAspect="1" noMove="1" noResize="1" noEditPoints="1" noAdjustHandles="1" noChangeArrowheads="1" noChangeShapeType="1" noCrop="1"/>
          </p:cNvPicPr>
          <p:nvPr/>
        </p:nvPicPr>
        <p:blipFill>
          <a:blip r:embed="rId9"/>
          <a:stretch>
            <a:fillRect/>
          </a:stretch>
        </p:blipFill>
        <p:spPr>
          <a:xfrm>
            <a:off x="9011083" y="4411281"/>
            <a:ext cx="619322" cy="633315"/>
          </a:xfrm>
          <a:prstGeom prst="rect">
            <a:avLst/>
          </a:prstGeom>
        </p:spPr>
      </p:pic>
      <p:pic>
        <p:nvPicPr>
          <p:cNvPr id="19" name="3D Model 18" descr="Red X">
            <a:extLst>
              <a:ext uri="{FF2B5EF4-FFF2-40B4-BE49-F238E27FC236}">
                <a16:creationId xmlns:a16="http://schemas.microsoft.com/office/drawing/2014/main" id="{F30617DD-B91F-4059-AD47-4C388032C2A2}"/>
              </a:ext>
            </a:extLst>
          </p:cNvPr>
          <p:cNvPicPr>
            <a:picLocks noGrp="1" noRot="1" noChangeAspect="1" noMove="1" noResize="1" noEditPoints="1" noAdjustHandles="1" noChangeArrowheads="1" noChangeShapeType="1" noCrop="1"/>
          </p:cNvPicPr>
          <p:nvPr/>
        </p:nvPicPr>
        <p:blipFill>
          <a:blip r:embed="rId9"/>
          <a:stretch>
            <a:fillRect/>
          </a:stretch>
        </p:blipFill>
        <p:spPr>
          <a:xfrm>
            <a:off x="9029665" y="2695063"/>
            <a:ext cx="619322" cy="633315"/>
          </a:xfrm>
          <a:prstGeom prst="rect">
            <a:avLst/>
          </a:prstGeom>
        </p:spPr>
      </p:pic>
      <p:pic>
        <p:nvPicPr>
          <p:cNvPr id="20" name="Picture 19">
            <a:extLst>
              <a:ext uri="{FF2B5EF4-FFF2-40B4-BE49-F238E27FC236}">
                <a16:creationId xmlns:a16="http://schemas.microsoft.com/office/drawing/2014/main" id="{CE9548FF-069D-44B5-8678-97FEABE13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26" y="2412836"/>
            <a:ext cx="4828904" cy="3433886"/>
          </a:xfrm>
          <a:prstGeom prst="rect">
            <a:avLst/>
          </a:prstGeom>
        </p:spPr>
      </p:pic>
      <p:sp>
        <p:nvSpPr>
          <p:cNvPr id="21" name="TextBox 20"/>
          <p:cNvSpPr txBox="1"/>
          <p:nvPr/>
        </p:nvSpPr>
        <p:spPr>
          <a:xfrm>
            <a:off x="3523915" y="725738"/>
            <a:ext cx="742825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=15cm, b = 9,5cm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 = 10cm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diện</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tích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hình</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thang</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5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67303C6C-B5D8-4CCF-AE45-150798B933CA}"/>
              </a:ext>
            </a:extLst>
          </p:cNvPr>
          <p:cNvSpPr txBox="1"/>
          <p:nvPr/>
        </p:nvSpPr>
        <p:spPr>
          <a:xfrm>
            <a:off x="12436437" y="5951210"/>
            <a:ext cx="1814286" cy="70788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icon để quay về.</a:t>
            </a:r>
          </a:p>
        </p:txBody>
      </p:sp>
    </p:spTree>
    <p:extLst>
      <p:ext uri="{BB962C8B-B14F-4D97-AF65-F5344CB8AC3E}">
        <p14:creationId xmlns:p14="http://schemas.microsoft.com/office/powerpoint/2010/main" val="1224010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4" name="incorrect-sound-effect.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4" name="incorrect-sound-effect.wav"/>
                                        </p:tgtEl>
                                      </p:cMediaNode>
                                    </p:audio>
                                  </p:sub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fltVal val="0"/>
                                          </p:val>
                                        </p:tav>
                                        <p:tav tm="100000">
                                          <p:val>
                                            <p:strVal val="#ppt_w"/>
                                          </p:val>
                                        </p:tav>
                                      </p:tavLst>
                                    </p:anim>
                                    <p:anim calcmode="lin" valueType="num">
                                      <p:cBhvr>
                                        <p:cTn id="83" dur="500" fill="hold"/>
                                        <p:tgtEl>
                                          <p:spTgt spid="18"/>
                                        </p:tgtEl>
                                        <p:attrNameLst>
                                          <p:attrName>ppt_h</p:attrName>
                                        </p:attrNameLst>
                                      </p:cBhvr>
                                      <p:tavLst>
                                        <p:tav tm="0">
                                          <p:val>
                                            <p:fltVal val="0"/>
                                          </p:val>
                                        </p:tav>
                                        <p:tav tm="100000">
                                          <p:val>
                                            <p:strVal val="#ppt_h"/>
                                          </p:val>
                                        </p:tav>
                                      </p:tavLst>
                                    </p:anim>
                                    <p:animEffect transition="in" filter="fade">
                                      <p:cBhvr>
                                        <p:cTn id="84" dur="500"/>
                                        <p:tgtEl>
                                          <p:spTgt spid="18"/>
                                        </p:tgtEl>
                                      </p:cBhvr>
                                    </p:animEffect>
                                  </p:childTnLst>
                                  <p:subTnLst>
                                    <p:audio>
                                      <p:cMediaNode>
                                        <p:cTn display="0" masterRel="sameClick">
                                          <p:stCondLst>
                                            <p:cond evt="begin" delay="0">
                                              <p:tn val="80"/>
                                            </p:cond>
                                          </p:stCondLst>
                                          <p:endCondLst>
                                            <p:cond evt="onStopAudio" delay="0">
                                              <p:tgtEl>
                                                <p:sldTgt/>
                                              </p:tgtEl>
                                            </p:cond>
                                          </p:endCondLst>
                                        </p:cTn>
                                        <p:tgtEl>
                                          <p:sndTgt r:embed="rId4" name="incorrect-sound-effect.wav"/>
                                        </p:tgtEl>
                                      </p:cMediaNode>
                                    </p:audio>
                                  </p:subTnLst>
                                </p:cTn>
                              </p:par>
                            </p:childTnLst>
                          </p:cTn>
                        </p:par>
                        <p:par>
                          <p:cTn id="85" fill="hold">
                            <p:stCondLst>
                              <p:cond delay="500"/>
                            </p:stCondLst>
                            <p:childTnLst>
                              <p:par>
                                <p:cTn id="86" presetID="10" presetClass="exit" presetSubtype="0" fill="hold" nodeType="after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5" grpId="0" bldLvl="0" animBg="1"/>
      <p:bldP spid="9" grpId="0" bldLvl="0" animBg="1"/>
      <p:bldP spid="9" grpId="1" animBg="1"/>
      <p:bldP spid="9" grpId="2" animBg="1"/>
      <p:bldP spid="24" grpId="0" bldLvl="0" animBg="1"/>
      <p:bldP spid="24" grpId="1" animBg="1"/>
      <p:bldP spid="24" grpId="2" animBg="1"/>
      <p:bldP spid="26" grpId="0" bldLvl="0" animBg="1"/>
      <p:bldP spid="26" grpId="1" animBg="1"/>
      <p:bldP spid="26" grpId="2"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9441CF7-D105-84CF-C4A2-0714040E71E9}"/>
              </a:ext>
            </a:extLst>
          </p:cNvPr>
          <p:cNvSpPr/>
          <p:nvPr/>
        </p:nvSpPr>
        <p:spPr>
          <a:xfrm>
            <a:off x="177282" y="191277"/>
            <a:ext cx="11831216" cy="6475445"/>
          </a:xfrm>
          <a:prstGeom prst="roundRect">
            <a:avLst>
              <a:gd name="adj" fmla="val 10327"/>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3">
            <a:extLst>
              <a:ext uri="{FF2B5EF4-FFF2-40B4-BE49-F238E27FC236}">
                <a16:creationId xmlns:a16="http://schemas.microsoft.com/office/drawing/2014/main" id="{84DE3D63-A834-1DFA-B02F-B45937AA5A72}"/>
              </a:ext>
            </a:extLst>
          </p:cNvPr>
          <p:cNvSpPr txBox="1"/>
          <p:nvPr/>
        </p:nvSpPr>
        <p:spPr>
          <a:xfrm>
            <a:off x="3493744" y="750763"/>
            <a:ext cx="5199017"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sp>
        <p:nvSpPr>
          <p:cNvPr id="4" name="TextBox 4">
            <a:extLst>
              <a:ext uri="{FF2B5EF4-FFF2-40B4-BE49-F238E27FC236}">
                <a16:creationId xmlns:a16="http://schemas.microsoft.com/office/drawing/2014/main" id="{710619FA-49F0-D734-D967-05A37E56E991}"/>
              </a:ext>
            </a:extLst>
          </p:cNvPr>
          <p:cNvSpPr txBox="1"/>
          <p:nvPr/>
        </p:nvSpPr>
        <p:spPr>
          <a:xfrm>
            <a:off x="1863364" y="2148120"/>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5">
            <a:extLst>
              <a:ext uri="{FF2B5EF4-FFF2-40B4-BE49-F238E27FC236}">
                <a16:creationId xmlns:a16="http://schemas.microsoft.com/office/drawing/2014/main" id="{AC6B6414-78D5-DEAA-6FA7-C777818DFC39}"/>
              </a:ext>
            </a:extLst>
          </p:cNvPr>
          <p:cNvPicPr>
            <a:picLocks noChangeAspect="1"/>
          </p:cNvPicPr>
          <p:nvPr/>
        </p:nvPicPr>
        <p:blipFill>
          <a:blip r:embed="rId3"/>
          <a:stretch>
            <a:fillRect/>
          </a:stretch>
        </p:blipFill>
        <p:spPr>
          <a:xfrm rot="737208" flipH="1">
            <a:off x="671249" y="2065469"/>
            <a:ext cx="919996" cy="919996"/>
          </a:xfrm>
          <a:prstGeom prst="rect">
            <a:avLst/>
          </a:prstGeom>
        </p:spPr>
      </p:pic>
      <p:sp>
        <p:nvSpPr>
          <p:cNvPr id="6" name="TextBox 9">
            <a:extLst>
              <a:ext uri="{FF2B5EF4-FFF2-40B4-BE49-F238E27FC236}">
                <a16:creationId xmlns:a16="http://schemas.microsoft.com/office/drawing/2014/main" id="{C8BB07D3-66C1-F54E-DDE1-39F7F2A717D2}"/>
              </a:ext>
            </a:extLst>
          </p:cNvPr>
          <p:cNvSpPr txBox="1"/>
          <p:nvPr/>
        </p:nvSpPr>
        <p:spPr>
          <a:xfrm>
            <a:off x="1863364" y="3129132"/>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11">
            <a:extLst>
              <a:ext uri="{FF2B5EF4-FFF2-40B4-BE49-F238E27FC236}">
                <a16:creationId xmlns:a16="http://schemas.microsoft.com/office/drawing/2014/main" id="{DFCE89AA-123D-C6DE-EF44-D4F0AB0FFBF9}"/>
              </a:ext>
            </a:extLst>
          </p:cNvPr>
          <p:cNvPicPr>
            <a:picLocks noChangeAspect="1"/>
          </p:cNvPicPr>
          <p:nvPr/>
        </p:nvPicPr>
        <p:blipFill>
          <a:blip r:embed="rId3"/>
          <a:stretch>
            <a:fillRect/>
          </a:stretch>
        </p:blipFill>
        <p:spPr>
          <a:xfrm rot="737208" flipH="1">
            <a:off x="671249" y="3046481"/>
            <a:ext cx="919996" cy="919996"/>
          </a:xfrm>
          <a:prstGeom prst="rect">
            <a:avLst/>
          </a:prstGeom>
        </p:spPr>
      </p:pic>
      <p:sp>
        <p:nvSpPr>
          <p:cNvPr id="9" name="TextBox 12">
            <a:extLst>
              <a:ext uri="{FF2B5EF4-FFF2-40B4-BE49-F238E27FC236}">
                <a16:creationId xmlns:a16="http://schemas.microsoft.com/office/drawing/2014/main" id="{E57931D6-508B-110E-A054-74B84316D13C}"/>
              </a:ext>
            </a:extLst>
          </p:cNvPr>
          <p:cNvSpPr txBox="1"/>
          <p:nvPr/>
        </p:nvSpPr>
        <p:spPr>
          <a:xfrm>
            <a:off x="1863364" y="4110144"/>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1" name="Picture 13">
            <a:extLst>
              <a:ext uri="{FF2B5EF4-FFF2-40B4-BE49-F238E27FC236}">
                <a16:creationId xmlns:a16="http://schemas.microsoft.com/office/drawing/2014/main" id="{756EEE65-C91C-14BF-2DED-93B2E0CA30B6}"/>
              </a:ext>
            </a:extLst>
          </p:cNvPr>
          <p:cNvPicPr>
            <a:picLocks noChangeAspect="1"/>
          </p:cNvPicPr>
          <p:nvPr/>
        </p:nvPicPr>
        <p:blipFill>
          <a:blip r:embed="rId3"/>
          <a:stretch>
            <a:fillRect/>
          </a:stretch>
        </p:blipFill>
        <p:spPr>
          <a:xfrm rot="737208" flipH="1">
            <a:off x="671249" y="4027493"/>
            <a:ext cx="919996" cy="919996"/>
          </a:xfrm>
          <a:prstGeom prst="rect">
            <a:avLst/>
          </a:prstGeom>
        </p:spPr>
      </p:pic>
      <p:sp>
        <p:nvSpPr>
          <p:cNvPr id="12" name="TextBox 14">
            <a:extLst>
              <a:ext uri="{FF2B5EF4-FFF2-40B4-BE49-F238E27FC236}">
                <a16:creationId xmlns:a16="http://schemas.microsoft.com/office/drawing/2014/main" id="{70E9ECF3-501B-B142-ED61-3060F843E9FB}"/>
              </a:ext>
            </a:extLst>
          </p:cNvPr>
          <p:cNvSpPr txBox="1"/>
          <p:nvPr/>
        </p:nvSpPr>
        <p:spPr>
          <a:xfrm>
            <a:off x="1863364" y="5091156"/>
            <a:ext cx="6179970"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5">
            <a:extLst>
              <a:ext uri="{FF2B5EF4-FFF2-40B4-BE49-F238E27FC236}">
                <a16:creationId xmlns:a16="http://schemas.microsoft.com/office/drawing/2014/main" id="{91AEFF5D-FFCD-7455-5778-7E50FE8E8DD7}"/>
              </a:ext>
            </a:extLst>
          </p:cNvPr>
          <p:cNvPicPr>
            <a:picLocks noChangeAspect="1"/>
          </p:cNvPicPr>
          <p:nvPr/>
        </p:nvPicPr>
        <p:blipFill>
          <a:blip r:embed="rId3"/>
          <a:stretch>
            <a:fillRect/>
          </a:stretch>
        </p:blipFill>
        <p:spPr>
          <a:xfrm rot="737208" flipH="1">
            <a:off x="671249" y="5008505"/>
            <a:ext cx="919996" cy="919996"/>
          </a:xfrm>
          <a:prstGeom prst="rect">
            <a:avLst/>
          </a:prstGeom>
        </p:spPr>
      </p:pic>
    </p:spTree>
    <p:extLst>
      <p:ext uri="{BB962C8B-B14F-4D97-AF65-F5344CB8AC3E}">
        <p14:creationId xmlns:p14="http://schemas.microsoft.com/office/powerpoint/2010/main" val="388587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par>
                          <p:cTn id="11" fill="hold">
                            <p:stCondLst>
                              <p:cond delay="7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200"/>
                            </p:stCondLst>
                            <p:childTnLst>
                              <p:par>
                                <p:cTn id="16" presetID="22"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1700"/>
                            </p:stCondLst>
                            <p:childTnLst>
                              <p:par>
                                <p:cTn id="20" presetID="2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2200"/>
                            </p:stCondLst>
                            <p:childTnLst>
                              <p:par>
                                <p:cTn id="24" presetID="22" presetClass="entr" presetSubtype="8"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par>
                          <p:cTn id="27" fill="hold">
                            <p:stCondLst>
                              <p:cond delay="2700"/>
                            </p:stCondLst>
                            <p:childTnLst>
                              <p:par>
                                <p:cTn id="28" presetID="2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3200"/>
                            </p:stCondLst>
                            <p:childTnLst>
                              <p:par>
                                <p:cTn id="32" presetID="22" presetClass="entr" presetSubtype="8" fill="hold" grpId="0" nodeType="after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500"/>
                                        <p:tgtEl>
                                          <p:spTgt spid="9">
                                            <p:txEl>
                                              <p:pRg st="0" end="0"/>
                                            </p:txEl>
                                          </p:spTgt>
                                        </p:tgtEl>
                                      </p:cBhvr>
                                    </p:animEffect>
                                  </p:childTnLst>
                                </p:cTn>
                              </p:par>
                            </p:childTnLst>
                          </p:cTn>
                        </p:par>
                        <p:par>
                          <p:cTn id="35" fill="hold">
                            <p:stCondLst>
                              <p:cond delay="37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4200"/>
                            </p:stCondLst>
                            <p:childTnLst>
                              <p:par>
                                <p:cTn id="40" presetID="22" presetClass="entr" presetSubtype="8" fill="hold" grpId="0"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left)">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6" grpId="0" uiExpand="1" build="p"/>
      <p:bldP spid="9" grpId="0" uiExpand="1" build="p"/>
      <p:bldP spid="1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CB154-CA9A-2785-73CB-4F70EBB47BC0}"/>
              </a:ext>
            </a:extLst>
          </p:cNvPr>
          <p:cNvPicPr>
            <a:picLocks noChangeAspect="1"/>
          </p:cNvPicPr>
          <p:nvPr/>
        </p:nvPicPr>
        <p:blipFill>
          <a:blip r:embed="rId3"/>
          <a:stretch>
            <a:fillRect/>
          </a:stretch>
        </p:blipFill>
        <p:spPr>
          <a:xfrm>
            <a:off x="1776609" y="1572310"/>
            <a:ext cx="8638781" cy="5285690"/>
          </a:xfrm>
          <a:prstGeom prst="rect">
            <a:avLst/>
          </a:prstGeom>
        </p:spPr>
      </p:pic>
    </p:spTree>
    <p:extLst>
      <p:ext uri="{BB962C8B-B14F-4D97-AF65-F5344CB8AC3E}">
        <p14:creationId xmlns:p14="http://schemas.microsoft.com/office/powerpoint/2010/main" val="209534498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5B9763-B63C-24C6-B379-82FEF0C0A04E}"/>
              </a:ext>
            </a:extLst>
          </p:cNvPr>
          <p:cNvPicPr>
            <a:picLocks noChangeAspect="1"/>
          </p:cNvPicPr>
          <p:nvPr/>
        </p:nvPicPr>
        <p:blipFill>
          <a:blip r:embed="rId3"/>
          <a:stretch>
            <a:fillRect/>
          </a:stretch>
        </p:blipFill>
        <p:spPr>
          <a:xfrm>
            <a:off x="2441131" y="1094029"/>
            <a:ext cx="7309738" cy="4669941"/>
          </a:xfrm>
          <a:prstGeom prst="rect">
            <a:avLst/>
          </a:prstGeom>
        </p:spPr>
      </p:pic>
    </p:spTree>
    <p:extLst>
      <p:ext uri="{BB962C8B-B14F-4D97-AF65-F5344CB8AC3E}">
        <p14:creationId xmlns:p14="http://schemas.microsoft.com/office/powerpoint/2010/main" val="18537782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1" name="a">
            <a:extLst>
              <a:ext uri="{FF2B5EF4-FFF2-40B4-BE49-F238E27FC236}">
                <a16:creationId xmlns:a16="http://schemas.microsoft.com/office/drawing/2014/main" id="{E4A88D66-E9BF-2062-BAF5-11219F0BC28A}"/>
              </a:ext>
            </a:extLst>
          </p:cNvPr>
          <p:cNvSpPr/>
          <p:nvPr/>
        </p:nvSpPr>
        <p:spPr>
          <a:xfrm>
            <a:off x="218547" y="2217555"/>
            <a:ext cx="6833692" cy="421475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defRPr/>
            </a:pPr>
            <a:r>
              <a:rPr lang="en-US" sz="4800" b="1">
                <a:solidFill>
                  <a:srgbClr val="000066"/>
                </a:solidFill>
                <a:latin typeface="Calibri" panose="020F0502020204030204"/>
              </a:rPr>
              <a:t>Lớp trưởng sẽ gọi bất kì bạn nào đó trong lớp và đố về kiến thức cũ ở tiết trước. Bạn đó có 5 giây để trả lời.</a:t>
            </a:r>
          </a:p>
        </p:txBody>
      </p:sp>
      <p:pic>
        <p:nvPicPr>
          <p:cNvPr id="26" name="Picture 8">
            <a:extLst>
              <a:ext uri="{FF2B5EF4-FFF2-40B4-BE49-F238E27FC236}">
                <a16:creationId xmlns:a16="http://schemas.microsoft.com/office/drawing/2014/main" id="{D2C4A072-6DCA-9B2E-009C-26ECCCF4CEE7}"/>
              </a:ext>
            </a:extLst>
          </p:cNvPr>
          <p:cNvPicPr>
            <a:picLocks noChangeAspect="1"/>
          </p:cNvPicPr>
          <p:nvPr/>
        </p:nvPicPr>
        <p:blipFill rotWithShape="1">
          <a:blip r:embed="rId4"/>
          <a:srcRect r="9773" b="26815"/>
          <a:stretch/>
        </p:blipFill>
        <p:spPr>
          <a:xfrm flipH="1">
            <a:off x="6897692" y="1366002"/>
            <a:ext cx="5449615" cy="5574970"/>
          </a:xfrm>
          <a:prstGeom prst="rect">
            <a:avLst/>
          </a:prstGeom>
        </p:spPr>
      </p:pic>
      <p:pic>
        <p:nvPicPr>
          <p:cNvPr id="4" name="Picture 3">
            <a:extLst>
              <a:ext uri="{FF2B5EF4-FFF2-40B4-BE49-F238E27FC236}">
                <a16:creationId xmlns:a16="http://schemas.microsoft.com/office/drawing/2014/main" id="{2D2C761E-7B60-3B96-BCBF-B028D0915193}"/>
              </a:ext>
            </a:extLst>
          </p:cNvPr>
          <p:cNvPicPr>
            <a:picLocks noChangeAspect="1"/>
          </p:cNvPicPr>
          <p:nvPr/>
        </p:nvPicPr>
        <p:blipFill>
          <a:blip r:embed="rId5"/>
          <a:stretch>
            <a:fillRect/>
          </a:stretch>
        </p:blipFill>
        <p:spPr>
          <a:xfrm>
            <a:off x="536366" y="67441"/>
            <a:ext cx="11437087" cy="2597121"/>
          </a:xfrm>
          <a:prstGeom prst="rect">
            <a:avLst/>
          </a:prstGeom>
        </p:spPr>
      </p:pic>
    </p:spTree>
    <p:extLst>
      <p:ext uri="{BB962C8B-B14F-4D97-AF65-F5344CB8AC3E}">
        <p14:creationId xmlns:p14="http://schemas.microsoft.com/office/powerpoint/2010/main" val="1042135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22" presetClass="entr" presetSubtype="4"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4" name="Group 29">
            <a:extLst>
              <a:ext uri="{FF2B5EF4-FFF2-40B4-BE49-F238E27FC236}">
                <a16:creationId xmlns:a16="http://schemas.microsoft.com/office/drawing/2014/main" id="{FC3BA0F9-6178-A202-65A4-537806E33149}"/>
              </a:ext>
            </a:extLst>
          </p:cNvPr>
          <p:cNvGrpSpPr/>
          <p:nvPr/>
        </p:nvGrpSpPr>
        <p:grpSpPr>
          <a:xfrm>
            <a:off x="441621" y="2470564"/>
            <a:ext cx="11318926" cy="1452954"/>
            <a:chOff x="6302902" y="5729553"/>
            <a:chExt cx="11318926" cy="1452954"/>
          </a:xfrm>
        </p:grpSpPr>
        <p:sp>
          <p:nvSpPr>
            <p:cNvPr id="5" name="Rectangle: Rounded Corners 27">
              <a:extLst>
                <a:ext uri="{FF2B5EF4-FFF2-40B4-BE49-F238E27FC236}">
                  <a16:creationId xmlns:a16="http://schemas.microsoft.com/office/drawing/2014/main" id="{416452BD-CCFC-EA27-B4BE-5EBFB64C5293}"/>
                </a:ext>
              </a:extLst>
            </p:cNvPr>
            <p:cNvSpPr/>
            <p:nvPr/>
          </p:nvSpPr>
          <p:spPr>
            <a:xfrm>
              <a:off x="6797035" y="5729553"/>
              <a:ext cx="10824793" cy="1452954"/>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5050"/>
                  </a:solidFill>
                </a:rPr>
                <a:t>Hình thang có một cặp cạnh song song</a:t>
              </a:r>
            </a:p>
          </p:txBody>
        </p:sp>
        <p:pic>
          <p:nvPicPr>
            <p:cNvPr id="6" name="Picture 18">
              <a:extLst>
                <a:ext uri="{FF2B5EF4-FFF2-40B4-BE49-F238E27FC236}">
                  <a16:creationId xmlns:a16="http://schemas.microsoft.com/office/drawing/2014/main" id="{6CBC3251-95DC-4D1A-FE34-7F0515FB2E5B}"/>
                </a:ext>
              </a:extLst>
            </p:cNvPr>
            <p:cNvPicPr>
              <a:picLocks noChangeAspect="1"/>
            </p:cNvPicPr>
            <p:nvPr/>
          </p:nvPicPr>
          <p:blipFill>
            <a:blip r:embed="rId5"/>
            <a:stretch>
              <a:fillRect/>
            </a:stretch>
          </p:blipFill>
          <p:spPr>
            <a:xfrm>
              <a:off x="6302902" y="6001027"/>
              <a:ext cx="982985" cy="982985"/>
            </a:xfrm>
            <a:prstGeom prst="rect">
              <a:avLst/>
            </a:prstGeom>
          </p:spPr>
        </p:pic>
      </p:grpSp>
      <p:grpSp>
        <p:nvGrpSpPr>
          <p:cNvPr id="15" name="Group 41">
            <a:extLst>
              <a:ext uri="{FF2B5EF4-FFF2-40B4-BE49-F238E27FC236}">
                <a16:creationId xmlns:a16="http://schemas.microsoft.com/office/drawing/2014/main" id="{D0C009C0-4911-4E53-277F-4A115DB06CD8}"/>
              </a:ext>
            </a:extLst>
          </p:cNvPr>
          <p:cNvGrpSpPr/>
          <p:nvPr/>
        </p:nvGrpSpPr>
        <p:grpSpPr>
          <a:xfrm>
            <a:off x="1065678" y="233434"/>
            <a:ext cx="10188421" cy="2174524"/>
            <a:chOff x="698086" y="215007"/>
            <a:chExt cx="10188421" cy="2174524"/>
          </a:xfrm>
        </p:grpSpPr>
        <p:sp>
          <p:nvSpPr>
            <p:cNvPr id="16" name="a">
              <a:extLst>
                <a:ext uri="{FF2B5EF4-FFF2-40B4-BE49-F238E27FC236}">
                  <a16:creationId xmlns:a16="http://schemas.microsoft.com/office/drawing/2014/main" id="{B0F9B04C-BC30-5B37-9823-D906209F36D4}"/>
                </a:ext>
              </a:extLst>
            </p:cNvPr>
            <p:cNvSpPr/>
            <p:nvPr/>
          </p:nvSpPr>
          <p:spPr>
            <a:xfrm>
              <a:off x="1342929" y="215007"/>
              <a:ext cx="8934818" cy="192328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a:solidFill>
                    <a:schemeClr val="accent2">
                      <a:lumMod val="50000"/>
                    </a:schemeClr>
                  </a:solidFill>
                  <a:latin typeface="Calibri" panose="020F0502020204030204"/>
                </a:rPr>
                <a:t>Hình thang có mấy </a:t>
              </a:r>
            </a:p>
            <a:p>
              <a:pPr algn="ctr" defTabSz="914446">
                <a:defRPr/>
              </a:pPr>
              <a:r>
                <a:rPr lang="en-US" sz="5400" b="1">
                  <a:solidFill>
                    <a:schemeClr val="accent2">
                      <a:lumMod val="50000"/>
                    </a:schemeClr>
                  </a:solidFill>
                  <a:latin typeface="Calibri" panose="020F0502020204030204"/>
                </a:rPr>
                <a:t>cặp cạnh song song</a:t>
              </a:r>
              <a:endParaRPr lang="en-US" sz="6600" b="1" dirty="0">
                <a:solidFill>
                  <a:schemeClr val="accent2">
                    <a:lumMod val="50000"/>
                  </a:schemeClr>
                </a:solidFill>
                <a:latin typeface="Calibri" panose="020F0502020204030204"/>
              </a:endParaRPr>
            </a:p>
          </p:txBody>
        </p:sp>
        <p:pic>
          <p:nvPicPr>
            <p:cNvPr id="17" name="Picture 31">
              <a:extLst>
                <a:ext uri="{FF2B5EF4-FFF2-40B4-BE49-F238E27FC236}">
                  <a16:creationId xmlns:a16="http://schemas.microsoft.com/office/drawing/2014/main" id="{2B15B9E6-1068-E848-1FF3-4A5FA3E923BB}"/>
                </a:ext>
              </a:extLst>
            </p:cNvPr>
            <p:cNvPicPr>
              <a:picLocks noChangeAspect="1"/>
            </p:cNvPicPr>
            <p:nvPr/>
          </p:nvPicPr>
          <p:blipFill>
            <a:blip r:embed="rId6"/>
            <a:stretch>
              <a:fillRect/>
            </a:stretch>
          </p:blipFill>
          <p:spPr>
            <a:xfrm rot="20562777">
              <a:off x="698086" y="1313405"/>
              <a:ext cx="1076126" cy="1076126"/>
            </a:xfrm>
            <a:prstGeom prst="rect">
              <a:avLst/>
            </a:prstGeom>
          </p:spPr>
        </p:pic>
        <p:pic>
          <p:nvPicPr>
            <p:cNvPr id="18" name="Picture 34">
              <a:extLst>
                <a:ext uri="{FF2B5EF4-FFF2-40B4-BE49-F238E27FC236}">
                  <a16:creationId xmlns:a16="http://schemas.microsoft.com/office/drawing/2014/main" id="{61FD9A86-8951-38F0-F349-9DE504888428}"/>
                </a:ext>
              </a:extLst>
            </p:cNvPr>
            <p:cNvPicPr>
              <a:picLocks noChangeAspect="1"/>
            </p:cNvPicPr>
            <p:nvPr/>
          </p:nvPicPr>
          <p:blipFill>
            <a:blip r:embed="rId7"/>
            <a:stretch>
              <a:fillRect/>
            </a:stretch>
          </p:blipFill>
          <p:spPr>
            <a:xfrm>
              <a:off x="9852379" y="1264636"/>
              <a:ext cx="1034128" cy="1034128"/>
            </a:xfrm>
            <a:prstGeom prst="rect">
              <a:avLst/>
            </a:prstGeom>
          </p:spPr>
        </p:pic>
      </p:grpSp>
      <p:pic>
        <p:nvPicPr>
          <p:cNvPr id="27" name="Picture 8">
            <a:extLst>
              <a:ext uri="{FF2B5EF4-FFF2-40B4-BE49-F238E27FC236}">
                <a16:creationId xmlns:a16="http://schemas.microsoft.com/office/drawing/2014/main" id="{D8E941BA-C425-BAB6-6880-E0B0A2F78F3C}"/>
              </a:ext>
            </a:extLst>
          </p:cNvPr>
          <p:cNvPicPr>
            <a:picLocks noChangeAspect="1"/>
          </p:cNvPicPr>
          <p:nvPr/>
        </p:nvPicPr>
        <p:blipFill rotWithShape="1">
          <a:blip r:embed="rId8"/>
          <a:srcRect l="9773" b="26815"/>
          <a:stretch/>
        </p:blipFill>
        <p:spPr>
          <a:xfrm>
            <a:off x="6434596" y="3560713"/>
            <a:ext cx="3238562" cy="3313060"/>
          </a:xfrm>
          <a:prstGeom prst="rect">
            <a:avLst/>
          </a:prstGeom>
        </p:spPr>
      </p:pic>
      <p:pic>
        <p:nvPicPr>
          <p:cNvPr id="28" name="Picture 8">
            <a:extLst>
              <a:ext uri="{FF2B5EF4-FFF2-40B4-BE49-F238E27FC236}">
                <a16:creationId xmlns:a16="http://schemas.microsoft.com/office/drawing/2014/main" id="{9CD3CC78-D5BC-C47F-92D3-947BAF0ED94D}"/>
              </a:ext>
            </a:extLst>
          </p:cNvPr>
          <p:cNvPicPr>
            <a:picLocks noChangeAspect="1"/>
          </p:cNvPicPr>
          <p:nvPr/>
        </p:nvPicPr>
        <p:blipFill rotWithShape="1">
          <a:blip r:embed="rId9"/>
          <a:srcRect r="9773" b="26815"/>
          <a:stretch/>
        </p:blipFill>
        <p:spPr>
          <a:xfrm>
            <a:off x="2939368" y="3722729"/>
            <a:ext cx="3238562" cy="3313057"/>
          </a:xfrm>
          <a:prstGeom prst="rect">
            <a:avLst/>
          </a:prstGeom>
        </p:spPr>
      </p:pic>
    </p:spTree>
    <p:extLst>
      <p:ext uri="{BB962C8B-B14F-4D97-AF65-F5344CB8AC3E}">
        <p14:creationId xmlns:p14="http://schemas.microsoft.com/office/powerpoint/2010/main" val="14183576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par>
                                    <p:cTn id="13" presetID="2" presetClass="entr" presetSubtype="4" fill="hold" nodeType="withEffect" p14:presetBounceEnd="66667">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14:bounceEnd="66667">
                                          <p:cBhvr additive="base">
                                            <p:cTn id="15" dur="1000" fill="hold"/>
                                            <p:tgtEl>
                                              <p:spTgt spid="27"/>
                                            </p:tgtEl>
                                            <p:attrNameLst>
                                              <p:attrName>ppt_x</p:attrName>
                                            </p:attrNameLst>
                                          </p:cBhvr>
                                          <p:tavLst>
                                            <p:tav tm="0">
                                              <p:val>
                                                <p:strVal val="#ppt_x"/>
                                              </p:val>
                                            </p:tav>
                                            <p:tav tm="100000">
                                              <p:val>
                                                <p:strVal val="#ppt_x"/>
                                              </p:val>
                                            </p:tav>
                                          </p:tavLst>
                                        </p:anim>
                                        <p:anim calcmode="lin" valueType="num" p14:bounceEnd="66667">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32" presetClass="emph" presetSubtype="0" fill="hold" nodeType="with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11" name="Trò-chơi-ting.wav"/>
                                            </p:tgtEl>
                                          </p:cMediaNode>
                                        </p:audio>
                                      </p:sub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32" presetClass="emph" presetSubtype="0" fill="hold" nodeType="with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4" name="Group 29">
            <a:extLst>
              <a:ext uri="{FF2B5EF4-FFF2-40B4-BE49-F238E27FC236}">
                <a16:creationId xmlns:a16="http://schemas.microsoft.com/office/drawing/2014/main" id="{FC3BA0F9-6178-A202-65A4-537806E33149}"/>
              </a:ext>
            </a:extLst>
          </p:cNvPr>
          <p:cNvGrpSpPr/>
          <p:nvPr/>
        </p:nvGrpSpPr>
        <p:grpSpPr>
          <a:xfrm>
            <a:off x="1470295" y="2527437"/>
            <a:ext cx="8749676" cy="3668411"/>
            <a:chOff x="6302902" y="5729552"/>
            <a:chExt cx="8749676" cy="3668411"/>
          </a:xfrm>
        </p:grpSpPr>
        <p:sp>
          <p:nvSpPr>
            <p:cNvPr id="5" name="Rectangle: Rounded Corners 27">
              <a:extLst>
                <a:ext uri="{FF2B5EF4-FFF2-40B4-BE49-F238E27FC236}">
                  <a16:creationId xmlns:a16="http://schemas.microsoft.com/office/drawing/2014/main" id="{416452BD-CCFC-EA27-B4BE-5EBFB64C5293}"/>
                </a:ext>
              </a:extLst>
            </p:cNvPr>
            <p:cNvSpPr/>
            <p:nvPr/>
          </p:nvSpPr>
          <p:spPr>
            <a:xfrm>
              <a:off x="6797036" y="5729552"/>
              <a:ext cx="8255542" cy="3668411"/>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5050"/>
                  </a:solidFill>
                  <a:effectLst/>
                  <a:uLnTx/>
                  <a:uFillTx/>
                  <a:latin typeface="Aptos" panose="02110004020202020204"/>
                  <a:ea typeface="+mn-ea"/>
                  <a:cs typeface="+mn-cs"/>
                </a:rPr>
                <a:t>Muốn tính diện tích hình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5050"/>
                  </a:solidFill>
                  <a:effectLst/>
                  <a:uLnTx/>
                  <a:uFillTx/>
                  <a:latin typeface="Aptos" panose="02110004020202020204"/>
                  <a:ea typeface="+mn-ea"/>
                  <a:cs typeface="+mn-cs"/>
                </a:rPr>
                <a:t>thang ta lấy tổng độ dài </a:t>
              </a:r>
              <a:r>
                <a:rPr kumimoji="0" lang="en-US" sz="4400" b="1" i="0" u="none" strike="noStrike" kern="1200" cap="none" spc="0" normalizeH="0" baseline="0" noProof="0">
                  <a:ln>
                    <a:noFill/>
                  </a:ln>
                  <a:solidFill>
                    <a:srgbClr val="FF5050"/>
                  </a:solidFill>
                  <a:effectLst/>
                  <a:uLnTx/>
                  <a:uFillTx/>
                  <a:latin typeface="Aptos" panose="02110004020202020204"/>
                  <a:ea typeface="+mn-ea"/>
                  <a:cs typeface="+mn-cs"/>
                </a:rPr>
                <a:t> </a:t>
              </a:r>
              <a:r>
                <a:rPr kumimoji="0" lang="vi-VN" sz="4400" b="1" i="0" u="none" strike="noStrike" kern="1200" cap="none" spc="0" normalizeH="0" baseline="0" noProof="0">
                  <a:ln>
                    <a:noFill/>
                  </a:ln>
                  <a:solidFill>
                    <a:srgbClr val="FF5050"/>
                  </a:solidFill>
                  <a:effectLst/>
                  <a:uLnTx/>
                  <a:uFillTx/>
                  <a:latin typeface="Aptos" panose="02110004020202020204"/>
                  <a:ea typeface="+mn-ea"/>
                  <a:cs typeface="+mn-cs"/>
                </a:rPr>
                <a:t>hai đáy nhân với chiều cao</a:t>
              </a:r>
              <a:r>
                <a:rPr kumimoji="0" lang="en-US" sz="4400" b="1" i="0" u="none" strike="noStrike" kern="1200" cap="none" spc="0" normalizeH="0" baseline="0" noProof="0">
                  <a:ln>
                    <a:noFill/>
                  </a:ln>
                  <a:solidFill>
                    <a:srgbClr val="FF5050"/>
                  </a:solidFill>
                  <a:effectLst/>
                  <a:uLnTx/>
                  <a:uFillTx/>
                  <a:latin typeface="Aptos" panose="02110004020202020204"/>
                  <a:ea typeface="+mn-ea"/>
                  <a:cs typeface="+mn-cs"/>
                </a:rPr>
                <a:t> </a:t>
              </a:r>
              <a:r>
                <a:rPr kumimoji="0" lang="vi-VN" sz="4400" b="1" i="0" u="none" strike="noStrike" kern="1200" cap="none" spc="0" normalizeH="0" baseline="0" noProof="0">
                  <a:ln>
                    <a:noFill/>
                  </a:ln>
                  <a:solidFill>
                    <a:srgbClr val="FF5050"/>
                  </a:solidFill>
                  <a:effectLst/>
                  <a:uLnTx/>
                  <a:uFillTx/>
                  <a:latin typeface="Aptos" panose="02110004020202020204"/>
                  <a:ea typeface="+mn-ea"/>
                  <a:cs typeface="+mn-cs"/>
                </a:rPr>
                <a:t>(cùng một đơn vị đo) rồi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5050"/>
                  </a:solidFill>
                  <a:effectLst/>
                  <a:uLnTx/>
                  <a:uFillTx/>
                  <a:latin typeface="Aptos" panose="02110004020202020204"/>
                  <a:ea typeface="+mn-ea"/>
                  <a:cs typeface="+mn-cs"/>
                </a:rPr>
                <a:t>chia cho 2.</a:t>
              </a:r>
            </a:p>
          </p:txBody>
        </p:sp>
        <p:pic>
          <p:nvPicPr>
            <p:cNvPr id="6" name="Picture 18">
              <a:extLst>
                <a:ext uri="{FF2B5EF4-FFF2-40B4-BE49-F238E27FC236}">
                  <a16:creationId xmlns:a16="http://schemas.microsoft.com/office/drawing/2014/main" id="{6CBC3251-95DC-4D1A-FE34-7F0515FB2E5B}"/>
                </a:ext>
              </a:extLst>
            </p:cNvPr>
            <p:cNvPicPr>
              <a:picLocks noChangeAspect="1"/>
            </p:cNvPicPr>
            <p:nvPr/>
          </p:nvPicPr>
          <p:blipFill>
            <a:blip r:embed="rId5"/>
            <a:stretch>
              <a:fillRect/>
            </a:stretch>
          </p:blipFill>
          <p:spPr>
            <a:xfrm>
              <a:off x="6302902" y="6001027"/>
              <a:ext cx="982985" cy="982985"/>
            </a:xfrm>
            <a:prstGeom prst="rect">
              <a:avLst/>
            </a:prstGeom>
          </p:spPr>
        </p:pic>
      </p:grpSp>
      <p:grpSp>
        <p:nvGrpSpPr>
          <p:cNvPr id="15" name="Group 41">
            <a:extLst>
              <a:ext uri="{FF2B5EF4-FFF2-40B4-BE49-F238E27FC236}">
                <a16:creationId xmlns:a16="http://schemas.microsoft.com/office/drawing/2014/main" id="{D0C009C0-4911-4E53-277F-4A115DB06CD8}"/>
              </a:ext>
            </a:extLst>
          </p:cNvPr>
          <p:cNvGrpSpPr/>
          <p:nvPr/>
        </p:nvGrpSpPr>
        <p:grpSpPr>
          <a:xfrm>
            <a:off x="1065678" y="233434"/>
            <a:ext cx="10188421" cy="2174524"/>
            <a:chOff x="698086" y="215007"/>
            <a:chExt cx="10188421" cy="2174524"/>
          </a:xfrm>
        </p:grpSpPr>
        <p:sp>
          <p:nvSpPr>
            <p:cNvPr id="16" name="a">
              <a:extLst>
                <a:ext uri="{FF2B5EF4-FFF2-40B4-BE49-F238E27FC236}">
                  <a16:creationId xmlns:a16="http://schemas.microsoft.com/office/drawing/2014/main" id="{B0F9B04C-BC30-5B37-9823-D906209F36D4}"/>
                </a:ext>
              </a:extLst>
            </p:cNvPr>
            <p:cNvSpPr/>
            <p:nvPr/>
          </p:nvSpPr>
          <p:spPr>
            <a:xfrm>
              <a:off x="1342929" y="215007"/>
              <a:ext cx="8934818" cy="192328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97132">
                      <a:lumMod val="50000"/>
                    </a:srgbClr>
                  </a:solidFill>
                  <a:effectLst/>
                  <a:uLnTx/>
                  <a:uFillTx/>
                  <a:latin typeface="Calibri" panose="020F0502020204030204"/>
                  <a:ea typeface="+mn-ea"/>
                  <a:cs typeface="+mn-cs"/>
                </a:rPr>
                <a:t>Cách tính diện tích hình thang</a:t>
              </a:r>
              <a:endParaRPr kumimoji="0" lang="en-US" sz="66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pic>
          <p:nvPicPr>
            <p:cNvPr id="17" name="Picture 31">
              <a:extLst>
                <a:ext uri="{FF2B5EF4-FFF2-40B4-BE49-F238E27FC236}">
                  <a16:creationId xmlns:a16="http://schemas.microsoft.com/office/drawing/2014/main" id="{2B15B9E6-1068-E848-1FF3-4A5FA3E923BB}"/>
                </a:ext>
              </a:extLst>
            </p:cNvPr>
            <p:cNvPicPr>
              <a:picLocks noChangeAspect="1"/>
            </p:cNvPicPr>
            <p:nvPr/>
          </p:nvPicPr>
          <p:blipFill>
            <a:blip r:embed="rId6"/>
            <a:stretch>
              <a:fillRect/>
            </a:stretch>
          </p:blipFill>
          <p:spPr>
            <a:xfrm rot="20562777">
              <a:off x="698086" y="1313405"/>
              <a:ext cx="1076126" cy="1076126"/>
            </a:xfrm>
            <a:prstGeom prst="rect">
              <a:avLst/>
            </a:prstGeom>
          </p:spPr>
        </p:pic>
        <p:pic>
          <p:nvPicPr>
            <p:cNvPr id="18" name="Picture 34">
              <a:extLst>
                <a:ext uri="{FF2B5EF4-FFF2-40B4-BE49-F238E27FC236}">
                  <a16:creationId xmlns:a16="http://schemas.microsoft.com/office/drawing/2014/main" id="{61FD9A86-8951-38F0-F349-9DE504888428}"/>
                </a:ext>
              </a:extLst>
            </p:cNvPr>
            <p:cNvPicPr>
              <a:picLocks noChangeAspect="1"/>
            </p:cNvPicPr>
            <p:nvPr/>
          </p:nvPicPr>
          <p:blipFill>
            <a:blip r:embed="rId7"/>
            <a:stretch>
              <a:fillRect/>
            </a:stretch>
          </p:blipFill>
          <p:spPr>
            <a:xfrm>
              <a:off x="9852379" y="1264636"/>
              <a:ext cx="1034128" cy="1034128"/>
            </a:xfrm>
            <a:prstGeom prst="rect">
              <a:avLst/>
            </a:prstGeom>
          </p:spPr>
        </p:pic>
      </p:grpSp>
      <p:pic>
        <p:nvPicPr>
          <p:cNvPr id="27" name="Picture 8">
            <a:extLst>
              <a:ext uri="{FF2B5EF4-FFF2-40B4-BE49-F238E27FC236}">
                <a16:creationId xmlns:a16="http://schemas.microsoft.com/office/drawing/2014/main" id="{D8E941BA-C425-BAB6-6880-E0B0A2F78F3C}"/>
              </a:ext>
            </a:extLst>
          </p:cNvPr>
          <p:cNvPicPr>
            <a:picLocks noChangeAspect="1"/>
          </p:cNvPicPr>
          <p:nvPr/>
        </p:nvPicPr>
        <p:blipFill rotWithShape="1">
          <a:blip r:embed="rId8"/>
          <a:srcRect l="9773" b="26815"/>
          <a:stretch/>
        </p:blipFill>
        <p:spPr>
          <a:xfrm>
            <a:off x="9634818" y="3527712"/>
            <a:ext cx="3238562" cy="3313060"/>
          </a:xfrm>
          <a:prstGeom prst="rect">
            <a:avLst/>
          </a:prstGeom>
        </p:spPr>
      </p:pic>
      <p:pic>
        <p:nvPicPr>
          <p:cNvPr id="28" name="Picture 8">
            <a:extLst>
              <a:ext uri="{FF2B5EF4-FFF2-40B4-BE49-F238E27FC236}">
                <a16:creationId xmlns:a16="http://schemas.microsoft.com/office/drawing/2014/main" id="{9CD3CC78-D5BC-C47F-92D3-947BAF0ED94D}"/>
              </a:ext>
            </a:extLst>
          </p:cNvPr>
          <p:cNvPicPr>
            <a:picLocks noChangeAspect="1"/>
          </p:cNvPicPr>
          <p:nvPr/>
        </p:nvPicPr>
        <p:blipFill rotWithShape="1">
          <a:blip r:embed="rId9"/>
          <a:srcRect r="9773" b="26815"/>
          <a:stretch/>
        </p:blipFill>
        <p:spPr>
          <a:xfrm>
            <a:off x="-719720" y="3560716"/>
            <a:ext cx="3238562" cy="3313057"/>
          </a:xfrm>
          <a:prstGeom prst="rect">
            <a:avLst/>
          </a:prstGeom>
        </p:spPr>
      </p:pic>
    </p:spTree>
    <p:extLst>
      <p:ext uri="{BB962C8B-B14F-4D97-AF65-F5344CB8AC3E}">
        <p14:creationId xmlns:p14="http://schemas.microsoft.com/office/powerpoint/2010/main" val="183721356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par>
                                    <p:cTn id="13" presetID="2" presetClass="entr" presetSubtype="4" fill="hold" nodeType="withEffect" p14:presetBounceEnd="66667">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14:bounceEnd="66667">
                                          <p:cBhvr additive="base">
                                            <p:cTn id="15" dur="1000" fill="hold"/>
                                            <p:tgtEl>
                                              <p:spTgt spid="27"/>
                                            </p:tgtEl>
                                            <p:attrNameLst>
                                              <p:attrName>ppt_x</p:attrName>
                                            </p:attrNameLst>
                                          </p:cBhvr>
                                          <p:tavLst>
                                            <p:tav tm="0">
                                              <p:val>
                                                <p:strVal val="#ppt_x"/>
                                              </p:val>
                                            </p:tav>
                                            <p:tav tm="100000">
                                              <p:val>
                                                <p:strVal val="#ppt_x"/>
                                              </p:val>
                                            </p:tav>
                                          </p:tavLst>
                                        </p:anim>
                                        <p:anim calcmode="lin" valueType="num" p14:bounceEnd="66667">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32" presetClass="emph" presetSubtype="0" fill="hold" nodeType="with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11" name="Trò-chơi-ting.wav"/>
                                            </p:tgtEl>
                                          </p:cMediaNode>
                                        </p:audio>
                                      </p:sub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000" fill="hold"/>
                                            <p:tgtEl>
                                              <p:spTgt spid="27"/>
                                            </p:tgtEl>
                                            <p:attrNameLst>
                                              <p:attrName>ppt_x</p:attrName>
                                            </p:attrNameLst>
                                          </p:cBhvr>
                                          <p:tavLst>
                                            <p:tav tm="0">
                                              <p:val>
                                                <p:strVal val="#ppt_x"/>
                                              </p:val>
                                            </p:tav>
                                            <p:tav tm="100000">
                                              <p:val>
                                                <p:strVal val="#ppt_x"/>
                                              </p:val>
                                            </p:tav>
                                          </p:tavLst>
                                        </p:anim>
                                        <p:anim calcmode="lin" valueType="num">
                                          <p:cBhvr additive="base">
                                            <p:cTn id="16" dur="1000" fill="hold"/>
                                            <p:tgtEl>
                                              <p:spTgt spid="27"/>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32" presetClass="emph" presetSubtype="0" fill="hold" nodeType="with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5" name="Group 41">
            <a:extLst>
              <a:ext uri="{FF2B5EF4-FFF2-40B4-BE49-F238E27FC236}">
                <a16:creationId xmlns:a16="http://schemas.microsoft.com/office/drawing/2014/main" id="{D0C009C0-4911-4E53-277F-4A115DB06CD8}"/>
              </a:ext>
            </a:extLst>
          </p:cNvPr>
          <p:cNvGrpSpPr/>
          <p:nvPr/>
        </p:nvGrpSpPr>
        <p:grpSpPr>
          <a:xfrm>
            <a:off x="1086196" y="215295"/>
            <a:ext cx="9650122" cy="2512140"/>
            <a:chOff x="698086" y="215006"/>
            <a:chExt cx="10188421" cy="3655797"/>
          </a:xfrm>
        </p:grpSpPr>
        <p:sp>
          <p:nvSpPr>
            <p:cNvPr id="16" name="a">
              <a:extLst>
                <a:ext uri="{FF2B5EF4-FFF2-40B4-BE49-F238E27FC236}">
                  <a16:creationId xmlns:a16="http://schemas.microsoft.com/office/drawing/2014/main" id="{B0F9B04C-BC30-5B37-9823-D906209F36D4}"/>
                </a:ext>
              </a:extLst>
            </p:cNvPr>
            <p:cNvSpPr/>
            <p:nvPr/>
          </p:nvSpPr>
          <p:spPr>
            <a:xfrm>
              <a:off x="1342929" y="215006"/>
              <a:ext cx="8934818" cy="3655797"/>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600" b="1" dirty="0">
                <a:solidFill>
                  <a:schemeClr val="accent2">
                    <a:lumMod val="50000"/>
                  </a:schemeClr>
                </a:solidFill>
                <a:latin typeface="Calibri" panose="020F0502020204030204"/>
              </a:endParaRPr>
            </a:p>
          </p:txBody>
        </p:sp>
        <p:pic>
          <p:nvPicPr>
            <p:cNvPr id="17" name="Picture 31">
              <a:extLst>
                <a:ext uri="{FF2B5EF4-FFF2-40B4-BE49-F238E27FC236}">
                  <a16:creationId xmlns:a16="http://schemas.microsoft.com/office/drawing/2014/main" id="{2B15B9E6-1068-E848-1FF3-4A5FA3E923BB}"/>
                </a:ext>
              </a:extLst>
            </p:cNvPr>
            <p:cNvPicPr>
              <a:picLocks noChangeAspect="1"/>
            </p:cNvPicPr>
            <p:nvPr/>
          </p:nvPicPr>
          <p:blipFill>
            <a:blip r:embed="rId4"/>
            <a:stretch>
              <a:fillRect/>
            </a:stretch>
          </p:blipFill>
          <p:spPr>
            <a:xfrm rot="20562777">
              <a:off x="698086" y="1313405"/>
              <a:ext cx="1076126" cy="1076126"/>
            </a:xfrm>
            <a:prstGeom prst="rect">
              <a:avLst/>
            </a:prstGeom>
          </p:spPr>
        </p:pic>
        <p:pic>
          <p:nvPicPr>
            <p:cNvPr id="18" name="Picture 34">
              <a:extLst>
                <a:ext uri="{FF2B5EF4-FFF2-40B4-BE49-F238E27FC236}">
                  <a16:creationId xmlns:a16="http://schemas.microsoft.com/office/drawing/2014/main" id="{61FD9A86-8951-38F0-F349-9DE504888428}"/>
                </a:ext>
              </a:extLst>
            </p:cNvPr>
            <p:cNvPicPr>
              <a:picLocks noChangeAspect="1"/>
            </p:cNvPicPr>
            <p:nvPr/>
          </p:nvPicPr>
          <p:blipFill>
            <a:blip r:embed="rId5"/>
            <a:stretch>
              <a:fillRect/>
            </a:stretch>
          </p:blipFill>
          <p:spPr>
            <a:xfrm>
              <a:off x="9852379" y="1264636"/>
              <a:ext cx="1034128" cy="1034128"/>
            </a:xfrm>
            <a:prstGeom prst="rect">
              <a:avLst/>
            </a:prstGeom>
          </p:spPr>
        </p:pic>
      </p:grpSp>
      <p:pic>
        <p:nvPicPr>
          <p:cNvPr id="27" name="Picture 8">
            <a:extLst>
              <a:ext uri="{FF2B5EF4-FFF2-40B4-BE49-F238E27FC236}">
                <a16:creationId xmlns:a16="http://schemas.microsoft.com/office/drawing/2014/main" id="{D8E941BA-C425-BAB6-6880-E0B0A2F78F3C}"/>
              </a:ext>
            </a:extLst>
          </p:cNvPr>
          <p:cNvPicPr>
            <a:picLocks noChangeAspect="1"/>
          </p:cNvPicPr>
          <p:nvPr/>
        </p:nvPicPr>
        <p:blipFill rotWithShape="1">
          <a:blip r:embed="rId6"/>
          <a:srcRect l="9773" b="26815"/>
          <a:stretch/>
        </p:blipFill>
        <p:spPr>
          <a:xfrm>
            <a:off x="8826104" y="3544943"/>
            <a:ext cx="3238562" cy="3313060"/>
          </a:xfrm>
          <a:prstGeom prst="rect">
            <a:avLst/>
          </a:prstGeom>
        </p:spPr>
      </p:pic>
      <p:pic>
        <p:nvPicPr>
          <p:cNvPr id="28" name="Picture 8">
            <a:extLst>
              <a:ext uri="{FF2B5EF4-FFF2-40B4-BE49-F238E27FC236}">
                <a16:creationId xmlns:a16="http://schemas.microsoft.com/office/drawing/2014/main" id="{9CD3CC78-D5BC-C47F-92D3-947BAF0ED94D}"/>
              </a:ext>
            </a:extLst>
          </p:cNvPr>
          <p:cNvPicPr>
            <a:picLocks noChangeAspect="1"/>
          </p:cNvPicPr>
          <p:nvPr/>
        </p:nvPicPr>
        <p:blipFill rotWithShape="1">
          <a:blip r:embed="rId7"/>
          <a:srcRect r="9773" b="26815"/>
          <a:stretch/>
        </p:blipFill>
        <p:spPr>
          <a:xfrm>
            <a:off x="5587542" y="3544944"/>
            <a:ext cx="3238562" cy="3313057"/>
          </a:xfrm>
          <a:prstGeom prst="rect">
            <a:avLst/>
          </a:prstGeom>
        </p:spPr>
      </p:pic>
      <p:sp>
        <p:nvSpPr>
          <p:cNvPr id="34" name="Hộp Văn bản 33">
            <a:extLst>
              <a:ext uri="{FF2B5EF4-FFF2-40B4-BE49-F238E27FC236}">
                <a16:creationId xmlns:a16="http://schemas.microsoft.com/office/drawing/2014/main" id="{CDEBFCFB-BC22-B4BF-9E98-4024193CD9B7}"/>
              </a:ext>
            </a:extLst>
          </p:cNvPr>
          <p:cNvSpPr txBox="1"/>
          <p:nvPr/>
        </p:nvSpPr>
        <p:spPr>
          <a:xfrm>
            <a:off x="1887008" y="443912"/>
            <a:ext cx="8082673" cy="2800767"/>
          </a:xfrm>
          <a:prstGeom prst="rect">
            <a:avLst/>
          </a:prstGeom>
          <a:noFill/>
        </p:spPr>
        <p:txBody>
          <a:bodyPr wrap="square">
            <a:spAutoFit/>
          </a:bodyPr>
          <a:lstStyle/>
          <a:p>
            <a:pPr algn="ctr"/>
            <a:r>
              <a:rPr lang="en-US" sz="4400"/>
              <a:t>Công thức tính diện tích hình thang ( với S là diện tích; a, b là độ dài hai đáy; h là chiều cao) </a:t>
            </a:r>
          </a:p>
          <a:p>
            <a:pPr algn="ctr"/>
            <a:endParaRPr lang="en-US" sz="4400"/>
          </a:p>
        </p:txBody>
      </p:sp>
      <p:pic>
        <p:nvPicPr>
          <p:cNvPr id="4" name="Picture 3">
            <a:extLst>
              <a:ext uri="{FF2B5EF4-FFF2-40B4-BE49-F238E27FC236}">
                <a16:creationId xmlns:a16="http://schemas.microsoft.com/office/drawing/2014/main" id="{E7AC0720-992F-7235-427B-FBD1F983D002}"/>
              </a:ext>
            </a:extLst>
          </p:cNvPr>
          <p:cNvPicPr>
            <a:picLocks noChangeAspect="1"/>
          </p:cNvPicPr>
          <p:nvPr/>
        </p:nvPicPr>
        <p:blipFill>
          <a:blip r:embed="rId8"/>
          <a:stretch>
            <a:fillRect/>
          </a:stretch>
        </p:blipFill>
        <p:spPr>
          <a:xfrm>
            <a:off x="698136" y="3347477"/>
            <a:ext cx="5040512" cy="2411729"/>
          </a:xfrm>
          <a:prstGeom prst="rect">
            <a:avLst/>
          </a:prstGeom>
        </p:spPr>
      </p:pic>
    </p:spTree>
    <p:extLst>
      <p:ext uri="{BB962C8B-B14F-4D97-AF65-F5344CB8AC3E}">
        <p14:creationId xmlns:p14="http://schemas.microsoft.com/office/powerpoint/2010/main" val="1463160263"/>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14:presetBounceEnd="66667">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6667">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7"/>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7"/>
                                            </p:tgtEl>
                                            <p:attrNameLst>
                                              <p:attrName>r</p:attrName>
                                            </p:attrNameLst>
                                          </p:cBhvr>
                                        </p:animRot>
                                        <p:animRot by="-240000">
                                          <p:cBhvr>
                                            <p:cTn id="17" dur="200" fill="hold">
                                              <p:stCondLst>
                                                <p:cond delay="200"/>
                                              </p:stCondLst>
                                            </p:cTn>
                                            <p:tgtEl>
                                              <p:spTgt spid="27"/>
                                            </p:tgtEl>
                                            <p:attrNameLst>
                                              <p:attrName>r</p:attrName>
                                            </p:attrNameLst>
                                          </p:cBhvr>
                                        </p:animRot>
                                        <p:animRot by="240000">
                                          <p:cBhvr>
                                            <p:cTn id="18" dur="200" fill="hold">
                                              <p:stCondLst>
                                                <p:cond delay="400"/>
                                              </p:stCondLst>
                                            </p:cTn>
                                            <p:tgtEl>
                                              <p:spTgt spid="27"/>
                                            </p:tgtEl>
                                            <p:attrNameLst>
                                              <p:attrName>r</p:attrName>
                                            </p:attrNameLst>
                                          </p:cBhvr>
                                        </p:animRot>
                                        <p:animRot by="-240000">
                                          <p:cBhvr>
                                            <p:cTn id="19" dur="200" fill="hold">
                                              <p:stCondLst>
                                                <p:cond delay="600"/>
                                              </p:stCondLst>
                                            </p:cTn>
                                            <p:tgtEl>
                                              <p:spTgt spid="27"/>
                                            </p:tgtEl>
                                            <p:attrNameLst>
                                              <p:attrName>r</p:attrName>
                                            </p:attrNameLst>
                                          </p:cBhvr>
                                        </p:animRot>
                                        <p:animRot by="120000">
                                          <p:cBhvr>
                                            <p:cTn id="20" dur="200" fill="hold">
                                              <p:stCondLst>
                                                <p:cond delay="800"/>
                                              </p:stCondLst>
                                            </p:cTn>
                                            <p:tgtEl>
                                              <p:spTgt spid="27"/>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8"/>
                                            </p:tgtEl>
                                            <p:attrNameLst>
                                              <p:attrName>r</p:attrName>
                                            </p:attrNameLst>
                                          </p:cBhvr>
                                        </p:animRot>
                                        <p:animRot by="-240000">
                                          <p:cBhvr>
                                            <p:cTn id="26" dur="200" fill="hold">
                                              <p:stCondLst>
                                                <p:cond delay="200"/>
                                              </p:stCondLst>
                                            </p:cTn>
                                            <p:tgtEl>
                                              <p:spTgt spid="28"/>
                                            </p:tgtEl>
                                            <p:attrNameLst>
                                              <p:attrName>r</p:attrName>
                                            </p:attrNameLst>
                                          </p:cBhvr>
                                        </p:animRot>
                                        <p:animRot by="240000">
                                          <p:cBhvr>
                                            <p:cTn id="27" dur="200" fill="hold">
                                              <p:stCondLst>
                                                <p:cond delay="400"/>
                                              </p:stCondLst>
                                            </p:cTn>
                                            <p:tgtEl>
                                              <p:spTgt spid="28"/>
                                            </p:tgtEl>
                                            <p:attrNameLst>
                                              <p:attrName>r</p:attrName>
                                            </p:attrNameLst>
                                          </p:cBhvr>
                                        </p:animRot>
                                        <p:animRot by="-240000">
                                          <p:cBhvr>
                                            <p:cTn id="28" dur="200" fill="hold">
                                              <p:stCondLst>
                                                <p:cond delay="600"/>
                                              </p:stCondLst>
                                            </p:cTn>
                                            <p:tgtEl>
                                              <p:spTgt spid="28"/>
                                            </p:tgtEl>
                                            <p:attrNameLst>
                                              <p:attrName>r</p:attrName>
                                            </p:attrNameLst>
                                          </p:cBhvr>
                                        </p:animRot>
                                        <p:animRot by="120000">
                                          <p:cBhvr>
                                            <p:cTn id="29" dur="200" fill="hold">
                                              <p:stCondLst>
                                                <p:cond delay="800"/>
                                              </p:stCondLst>
                                            </p:cTn>
                                            <p:tgtEl>
                                              <p:spTgt spid="2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7"/>
                                            </p:tgtEl>
                                            <p:attrNameLst>
                                              <p:attrName>r</p:attrName>
                                            </p:attrNameLst>
                                          </p:cBhvr>
                                        </p:animRot>
                                        <p:animRot by="-240000">
                                          <p:cBhvr>
                                            <p:cTn id="17" dur="200" fill="hold">
                                              <p:stCondLst>
                                                <p:cond delay="200"/>
                                              </p:stCondLst>
                                            </p:cTn>
                                            <p:tgtEl>
                                              <p:spTgt spid="27"/>
                                            </p:tgtEl>
                                            <p:attrNameLst>
                                              <p:attrName>r</p:attrName>
                                            </p:attrNameLst>
                                          </p:cBhvr>
                                        </p:animRot>
                                        <p:animRot by="240000">
                                          <p:cBhvr>
                                            <p:cTn id="18" dur="200" fill="hold">
                                              <p:stCondLst>
                                                <p:cond delay="400"/>
                                              </p:stCondLst>
                                            </p:cTn>
                                            <p:tgtEl>
                                              <p:spTgt spid="27"/>
                                            </p:tgtEl>
                                            <p:attrNameLst>
                                              <p:attrName>r</p:attrName>
                                            </p:attrNameLst>
                                          </p:cBhvr>
                                        </p:animRot>
                                        <p:animRot by="-240000">
                                          <p:cBhvr>
                                            <p:cTn id="19" dur="200" fill="hold">
                                              <p:stCondLst>
                                                <p:cond delay="600"/>
                                              </p:stCondLst>
                                            </p:cTn>
                                            <p:tgtEl>
                                              <p:spTgt spid="27"/>
                                            </p:tgtEl>
                                            <p:attrNameLst>
                                              <p:attrName>r</p:attrName>
                                            </p:attrNameLst>
                                          </p:cBhvr>
                                        </p:animRot>
                                        <p:animRot by="120000">
                                          <p:cBhvr>
                                            <p:cTn id="20" dur="200" fill="hold">
                                              <p:stCondLst>
                                                <p:cond delay="800"/>
                                              </p:stCondLst>
                                            </p:cTn>
                                            <p:tgtEl>
                                              <p:spTgt spid="27"/>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8"/>
                                            </p:tgtEl>
                                            <p:attrNameLst>
                                              <p:attrName>r</p:attrName>
                                            </p:attrNameLst>
                                          </p:cBhvr>
                                        </p:animRot>
                                        <p:animRot by="-240000">
                                          <p:cBhvr>
                                            <p:cTn id="26" dur="200" fill="hold">
                                              <p:stCondLst>
                                                <p:cond delay="200"/>
                                              </p:stCondLst>
                                            </p:cTn>
                                            <p:tgtEl>
                                              <p:spTgt spid="28"/>
                                            </p:tgtEl>
                                            <p:attrNameLst>
                                              <p:attrName>r</p:attrName>
                                            </p:attrNameLst>
                                          </p:cBhvr>
                                        </p:animRot>
                                        <p:animRot by="240000">
                                          <p:cBhvr>
                                            <p:cTn id="27" dur="200" fill="hold">
                                              <p:stCondLst>
                                                <p:cond delay="400"/>
                                              </p:stCondLst>
                                            </p:cTn>
                                            <p:tgtEl>
                                              <p:spTgt spid="28"/>
                                            </p:tgtEl>
                                            <p:attrNameLst>
                                              <p:attrName>r</p:attrName>
                                            </p:attrNameLst>
                                          </p:cBhvr>
                                        </p:animRot>
                                        <p:animRot by="-240000">
                                          <p:cBhvr>
                                            <p:cTn id="28" dur="200" fill="hold">
                                              <p:stCondLst>
                                                <p:cond delay="600"/>
                                              </p:stCondLst>
                                            </p:cTn>
                                            <p:tgtEl>
                                              <p:spTgt spid="28"/>
                                            </p:tgtEl>
                                            <p:attrNameLst>
                                              <p:attrName>r</p:attrName>
                                            </p:attrNameLst>
                                          </p:cBhvr>
                                        </p:animRot>
                                        <p:animRot by="120000">
                                          <p:cBhvr>
                                            <p:cTn id="29" dur="200" fill="hold">
                                              <p:stCondLst>
                                                <p:cond delay="800"/>
                                              </p:stCondLst>
                                            </p:cTn>
                                            <p:tgtEl>
                                              <p:spTgt spid="2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2C65C4-D19D-E9B8-3792-FEB5FBD7E03B}"/>
              </a:ext>
            </a:extLst>
          </p:cNvPr>
          <p:cNvPicPr>
            <a:picLocks noChangeAspect="1"/>
          </p:cNvPicPr>
          <p:nvPr/>
        </p:nvPicPr>
        <p:blipFill>
          <a:blip r:embed="rId3"/>
          <a:stretch>
            <a:fillRect/>
          </a:stretch>
        </p:blipFill>
        <p:spPr>
          <a:xfrm>
            <a:off x="1871106" y="935520"/>
            <a:ext cx="8449788" cy="4986960"/>
          </a:xfrm>
          <a:prstGeom prst="rect">
            <a:avLst/>
          </a:prstGeom>
        </p:spPr>
      </p:pic>
    </p:spTree>
    <p:extLst>
      <p:ext uri="{BB962C8B-B14F-4D97-AF65-F5344CB8AC3E}">
        <p14:creationId xmlns:p14="http://schemas.microsoft.com/office/powerpoint/2010/main" val="29312183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B6527C12-6D29-D9BF-4383-9FDBD9AFA925}"/>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组合 32">
            <a:extLst>
              <a:ext uri="{FF2B5EF4-FFF2-40B4-BE49-F238E27FC236}">
                <a16:creationId xmlns:a16="http://schemas.microsoft.com/office/drawing/2014/main" id="{7197C4B3-FCCB-64B5-5797-CE0B20851B84}"/>
              </a:ext>
            </a:extLst>
          </p:cNvPr>
          <p:cNvGrpSpPr/>
          <p:nvPr/>
        </p:nvGrpSpPr>
        <p:grpSpPr>
          <a:xfrm>
            <a:off x="797419" y="695104"/>
            <a:ext cx="815521" cy="743279"/>
            <a:chOff x="5316826" y="3157935"/>
            <a:chExt cx="1226525" cy="1189938"/>
          </a:xfrm>
        </p:grpSpPr>
        <p:grpSp>
          <p:nvGrpSpPr>
            <p:cNvPr id="15" name="组合 41">
              <a:extLst>
                <a:ext uri="{FF2B5EF4-FFF2-40B4-BE49-F238E27FC236}">
                  <a16:creationId xmlns:a16="http://schemas.microsoft.com/office/drawing/2014/main" id="{5647B09B-987C-1A7E-12EC-B06805CEB094}"/>
                </a:ext>
              </a:extLst>
            </p:cNvPr>
            <p:cNvGrpSpPr/>
            <p:nvPr/>
          </p:nvGrpSpPr>
          <p:grpSpPr>
            <a:xfrm>
              <a:off x="5316826" y="3157935"/>
              <a:ext cx="1226525" cy="1189938"/>
              <a:chOff x="6204695" y="719534"/>
              <a:chExt cx="1663898" cy="1614264"/>
            </a:xfrm>
          </p:grpSpPr>
          <p:sp>
            <p:nvSpPr>
              <p:cNvPr id="17" name="椭圆 42">
                <a:extLst>
                  <a:ext uri="{FF2B5EF4-FFF2-40B4-BE49-F238E27FC236}">
                    <a16:creationId xmlns:a16="http://schemas.microsoft.com/office/drawing/2014/main" id="{4604F88F-7594-946A-4928-523B3E8A0EC8}"/>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8" name="组合 44">
                <a:extLst>
                  <a:ext uri="{FF2B5EF4-FFF2-40B4-BE49-F238E27FC236}">
                    <a16:creationId xmlns:a16="http://schemas.microsoft.com/office/drawing/2014/main" id="{9520DF57-F3F6-769C-D9EC-C3A64D85FA41}"/>
                  </a:ext>
                </a:extLst>
              </p:cNvPr>
              <p:cNvGrpSpPr/>
              <p:nvPr/>
            </p:nvGrpSpPr>
            <p:grpSpPr>
              <a:xfrm>
                <a:off x="6204695" y="719534"/>
                <a:ext cx="1663898" cy="1614264"/>
                <a:chOff x="9437178" y="1545703"/>
                <a:chExt cx="1663898" cy="1614264"/>
              </a:xfrm>
            </p:grpSpPr>
            <p:sp>
              <p:nvSpPr>
                <p:cNvPr id="19" name="椭圆 46">
                  <a:extLst>
                    <a:ext uri="{FF2B5EF4-FFF2-40B4-BE49-F238E27FC236}">
                      <a16:creationId xmlns:a16="http://schemas.microsoft.com/office/drawing/2014/main" id="{0A94F459-80D8-2674-61B1-23C6853A45E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20" name="椭圆 47">
                  <a:extLst>
                    <a:ext uri="{FF2B5EF4-FFF2-40B4-BE49-F238E27FC236}">
                      <a16:creationId xmlns:a16="http://schemas.microsoft.com/office/drawing/2014/main" id="{3E53CFF8-56BA-C265-5997-8745A70C3D68}"/>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n-ea"/>
                    <a:sym typeface="+mn-lt"/>
                  </a:endParaRPr>
                </a:p>
              </p:txBody>
            </p:sp>
            <p:sp>
              <p:nvSpPr>
                <p:cNvPr id="21" name="弧形 48">
                  <a:extLst>
                    <a:ext uri="{FF2B5EF4-FFF2-40B4-BE49-F238E27FC236}">
                      <a16:creationId xmlns:a16="http://schemas.microsoft.com/office/drawing/2014/main" id="{144C655D-6C56-54B0-ACAF-B96E256F978A}"/>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22" name="弧形 49">
                  <a:extLst>
                    <a:ext uri="{FF2B5EF4-FFF2-40B4-BE49-F238E27FC236}">
                      <a16:creationId xmlns:a16="http://schemas.microsoft.com/office/drawing/2014/main" id="{26E4D27D-508C-848C-ED2A-4BBBF5BC691B}"/>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16" name="文本框 57">
              <a:extLst>
                <a:ext uri="{FF2B5EF4-FFF2-40B4-BE49-F238E27FC236}">
                  <a16:creationId xmlns:a16="http://schemas.microsoft.com/office/drawing/2014/main" id="{06F2A233-D670-C337-3A45-C80F3C50EE0D}"/>
                </a:ext>
              </a:extLst>
            </p:cNvPr>
            <p:cNvSpPr txBox="1"/>
            <p:nvPr/>
          </p:nvSpPr>
          <p:spPr>
            <a:xfrm>
              <a:off x="5475428" y="3318949"/>
              <a:ext cx="938315" cy="837639"/>
            </a:xfrm>
            <a:prstGeom prst="rect">
              <a:avLst/>
            </a:prstGeom>
            <a:noFill/>
          </p:spPr>
          <p:txBody>
            <a:bodyPr wrap="none" rtlCol="0">
              <a:spAutoFit/>
            </a:bodyPr>
            <a:lstStyle/>
            <a:p>
              <a:pPr algn="ctr"/>
              <a:r>
                <a:rPr lang="en-US" altLang="zh-CN" sz="2800" b="1" dirty="0">
                  <a:solidFill>
                    <a:schemeClr val="bg1"/>
                  </a:solidFill>
                  <a:latin typeface="UTM Cookies" panose="02040603050506020204" pitchFamily="18" charset="0"/>
                  <a:cs typeface="Calibri" panose="020F0502020204030204" pitchFamily="34" charset="0"/>
                  <a:sym typeface="+mn-lt"/>
                </a:rPr>
                <a:t>01</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23" name="Hộp Văn bản 22">
            <a:extLst>
              <a:ext uri="{FF2B5EF4-FFF2-40B4-BE49-F238E27FC236}">
                <a16:creationId xmlns:a16="http://schemas.microsoft.com/office/drawing/2014/main" id="{93ED49DF-6074-1023-31C2-11C6C478E2A0}"/>
              </a:ext>
            </a:extLst>
          </p:cNvPr>
          <p:cNvSpPr txBox="1"/>
          <p:nvPr/>
        </p:nvSpPr>
        <p:spPr>
          <a:xfrm>
            <a:off x="1676567" y="734123"/>
            <a:ext cx="9712349" cy="2062103"/>
          </a:xfrm>
          <a:prstGeom prst="rect">
            <a:avLst/>
          </a:prstGeom>
          <a:noFill/>
        </p:spPr>
        <p:txBody>
          <a:bodyPr wrap="square" rtlCol="0">
            <a:spAutoFit/>
          </a:bodyPr>
          <a:lstStyle/>
          <a:p>
            <a:pPr algn="just"/>
            <a:r>
              <a:rPr lang="en-US" sz="3200" b="1"/>
              <a:t>Lâm ghép bốn miếng bìa hình thang để tạo thành một khung tranh (xem hình bên). Mỗi miếng bìa có độ dài hai đáy là 30 cm và 50 cm, chiều cao là 10 cm. Tính diện tích khung tranh.</a:t>
            </a:r>
          </a:p>
        </p:txBody>
      </p:sp>
      <p:sp>
        <p:nvSpPr>
          <p:cNvPr id="79" name="Hộp Văn bản 78">
            <a:extLst>
              <a:ext uri="{FF2B5EF4-FFF2-40B4-BE49-F238E27FC236}">
                <a16:creationId xmlns:a16="http://schemas.microsoft.com/office/drawing/2014/main" id="{A6DD2090-C7BF-7115-7712-1B62A8717CD6}"/>
              </a:ext>
            </a:extLst>
          </p:cNvPr>
          <p:cNvSpPr txBox="1"/>
          <p:nvPr/>
        </p:nvSpPr>
        <p:spPr>
          <a:xfrm>
            <a:off x="1971088" y="5120218"/>
            <a:ext cx="8022344" cy="1015663"/>
          </a:xfrm>
          <a:prstGeom prst="rect">
            <a:avLst/>
          </a:prstGeom>
          <a:noFill/>
        </p:spPr>
        <p:txBody>
          <a:bodyPr wrap="square">
            <a:spAutoFit/>
          </a:bodyPr>
          <a:lstStyle/>
          <a:p>
            <a:pPr algn="ctr"/>
            <a:r>
              <a:rPr lang="en-US" sz="6000">
                <a:solidFill>
                  <a:srgbClr val="A800AD"/>
                </a:solidFill>
                <a:latin typeface="UTM Mother" panose="02040603050506020204" pitchFamily="18" charset="0"/>
              </a:rPr>
              <a:t>Thảo luận nhóm đôi</a:t>
            </a:r>
          </a:p>
        </p:txBody>
      </p:sp>
      <p:pic>
        <p:nvPicPr>
          <p:cNvPr id="80" name="Picture 33">
            <a:extLst>
              <a:ext uri="{FF2B5EF4-FFF2-40B4-BE49-F238E27FC236}">
                <a16:creationId xmlns:a16="http://schemas.microsoft.com/office/drawing/2014/main" id="{38F5ED01-2DA4-B0C7-C363-07DE2949ACFC}"/>
              </a:ext>
            </a:extLst>
          </p:cNvPr>
          <p:cNvPicPr>
            <a:picLocks noChangeAspect="1"/>
          </p:cNvPicPr>
          <p:nvPr/>
        </p:nvPicPr>
        <p:blipFill>
          <a:blip r:embed="rId3"/>
          <a:srcRect/>
          <a:stretch>
            <a:fillRect/>
          </a:stretch>
        </p:blipFill>
        <p:spPr>
          <a:xfrm flipH="1">
            <a:off x="9900449" y="4955477"/>
            <a:ext cx="1221609" cy="1274169"/>
          </a:xfrm>
          <a:prstGeom prst="rect">
            <a:avLst/>
          </a:prstGeom>
        </p:spPr>
      </p:pic>
      <p:pic>
        <p:nvPicPr>
          <p:cNvPr id="81" name="Picture 34">
            <a:extLst>
              <a:ext uri="{FF2B5EF4-FFF2-40B4-BE49-F238E27FC236}">
                <a16:creationId xmlns:a16="http://schemas.microsoft.com/office/drawing/2014/main" id="{18264108-F771-3053-B291-6E31355F1BCE}"/>
              </a:ext>
            </a:extLst>
          </p:cNvPr>
          <p:cNvPicPr>
            <a:picLocks noChangeAspect="1"/>
          </p:cNvPicPr>
          <p:nvPr/>
        </p:nvPicPr>
        <p:blipFill>
          <a:blip r:embed="rId4"/>
          <a:srcRect/>
          <a:stretch>
            <a:fillRect/>
          </a:stretch>
        </p:blipFill>
        <p:spPr>
          <a:xfrm>
            <a:off x="1094676" y="4993822"/>
            <a:ext cx="1221609" cy="1259162"/>
          </a:xfrm>
          <a:prstGeom prst="rect">
            <a:avLst/>
          </a:prstGeom>
        </p:spPr>
      </p:pic>
      <p:pic>
        <p:nvPicPr>
          <p:cNvPr id="3" name="Picture 2">
            <a:extLst>
              <a:ext uri="{FF2B5EF4-FFF2-40B4-BE49-F238E27FC236}">
                <a16:creationId xmlns:a16="http://schemas.microsoft.com/office/drawing/2014/main" id="{E0C093DF-4C95-B1C4-BE61-48E61E53097C}"/>
              </a:ext>
            </a:extLst>
          </p:cNvPr>
          <p:cNvPicPr>
            <a:picLocks noChangeAspect="1"/>
          </p:cNvPicPr>
          <p:nvPr/>
        </p:nvPicPr>
        <p:blipFill rotWithShape="1">
          <a:blip r:embed="rId5">
            <a:extLst>
              <a:ext uri="{28A0092B-C50C-407E-A947-70E740481C1C}">
                <a14:useLocalDpi xmlns:a14="http://schemas.microsoft.com/office/drawing/2010/main" val="0"/>
              </a:ext>
            </a:extLst>
          </a:blip>
          <a:srcRect l="33702"/>
          <a:stretch/>
        </p:blipFill>
        <p:spPr>
          <a:xfrm>
            <a:off x="4193628" y="2753982"/>
            <a:ext cx="2635796" cy="2615586"/>
          </a:xfrm>
          <a:prstGeom prst="rect">
            <a:avLst/>
          </a:prstGeom>
        </p:spPr>
      </p:pic>
    </p:spTree>
    <p:extLst>
      <p:ext uri="{BB962C8B-B14F-4D97-AF65-F5344CB8AC3E}">
        <p14:creationId xmlns:p14="http://schemas.microsoft.com/office/powerpoint/2010/main" val="2610477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4"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down)">
                                      <p:cBhvr>
                                        <p:cTn id="10" dur="500"/>
                                        <p:tgtEl>
                                          <p:spTgt spid="80"/>
                                        </p:tgtEl>
                                      </p:cBhvr>
                                    </p:animEffect>
                                  </p:childTnLst>
                                </p:cTn>
                              </p:par>
                              <p:par>
                                <p:cTn id="11" presetID="22" presetClass="entr" presetSubtype="4"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down)">
                                      <p:cBhvr>
                                        <p:cTn id="1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648</TotalTime>
  <Words>806</Words>
  <Application>Microsoft Office PowerPoint</Application>
  <PresentationFormat>Widescreen</PresentationFormat>
  <Paragraphs>100</Paragraphs>
  <Slides>28</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SVN-ARCO Typography</vt:lpstr>
      <vt:lpstr>Aptos</vt:lpstr>
      <vt:lpstr>UVN Banh Mi</vt:lpstr>
      <vt:lpstr>Coiny</vt:lpstr>
      <vt:lpstr>Arial</vt:lpstr>
      <vt:lpstr>UTM Flamenco</vt:lpstr>
      <vt:lpstr>Aptos Display</vt:lpstr>
      <vt:lpstr>Times New Roman</vt:lpstr>
      <vt:lpstr>UTM Mother</vt:lpstr>
      <vt:lpstr>UTM Cookies</vt:lpstr>
      <vt:lpstr>Calibri</vt:lpstr>
      <vt:lpstr>#9Slide05 Phobia</vt:lpstr>
      <vt:lpstr>Cambria Math</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7</cp:revision>
  <dcterms:created xsi:type="dcterms:W3CDTF">2023-08-24T05:53:46Z</dcterms:created>
  <dcterms:modified xsi:type="dcterms:W3CDTF">2024-06-20T08:40:14Z</dcterms:modified>
  <cp:category>9Slide.vn</cp:category>
</cp:coreProperties>
</file>