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 id="2147483685" r:id="rId5"/>
  </p:sldMasterIdLst>
  <p:notesMasterIdLst>
    <p:notesMasterId r:id="rId61"/>
  </p:notesMasterIdLst>
  <p:sldIdLst>
    <p:sldId id="360" r:id="rId6"/>
    <p:sldId id="350" r:id="rId7"/>
    <p:sldId id="267" r:id="rId8"/>
    <p:sldId id="259" r:id="rId9"/>
    <p:sldId id="376" r:id="rId10"/>
    <p:sldId id="406" r:id="rId11"/>
    <p:sldId id="407" r:id="rId12"/>
    <p:sldId id="262" r:id="rId13"/>
    <p:sldId id="263" r:id="rId14"/>
    <p:sldId id="305" r:id="rId15"/>
    <p:sldId id="408" r:id="rId16"/>
    <p:sldId id="409" r:id="rId17"/>
    <p:sldId id="410" r:id="rId18"/>
    <p:sldId id="411" r:id="rId19"/>
    <p:sldId id="303" r:id="rId20"/>
    <p:sldId id="304" r:id="rId21"/>
    <p:sldId id="422" r:id="rId22"/>
    <p:sldId id="312" r:id="rId23"/>
    <p:sldId id="412" r:id="rId24"/>
    <p:sldId id="413" r:id="rId25"/>
    <p:sldId id="423" r:id="rId26"/>
    <p:sldId id="265" r:id="rId27"/>
    <p:sldId id="266" r:id="rId28"/>
    <p:sldId id="276" r:id="rId29"/>
    <p:sldId id="349" r:id="rId30"/>
    <p:sldId id="346" r:id="rId31"/>
    <p:sldId id="424" r:id="rId32"/>
    <p:sldId id="425" r:id="rId33"/>
    <p:sldId id="414" r:id="rId34"/>
    <p:sldId id="415" r:id="rId35"/>
    <p:sldId id="416" r:id="rId36"/>
    <p:sldId id="325" r:id="rId37"/>
    <p:sldId id="417" r:id="rId38"/>
    <p:sldId id="374" r:id="rId39"/>
    <p:sldId id="352" r:id="rId40"/>
    <p:sldId id="426" r:id="rId41"/>
    <p:sldId id="427" r:id="rId42"/>
    <p:sldId id="428" r:id="rId43"/>
    <p:sldId id="403" r:id="rId44"/>
    <p:sldId id="302" r:id="rId45"/>
    <p:sldId id="356" r:id="rId46"/>
    <p:sldId id="357" r:id="rId47"/>
    <p:sldId id="387" r:id="rId48"/>
    <p:sldId id="391" r:id="rId49"/>
    <p:sldId id="394" r:id="rId50"/>
    <p:sldId id="418" r:id="rId51"/>
    <p:sldId id="419" r:id="rId52"/>
    <p:sldId id="399" r:id="rId53"/>
    <p:sldId id="401" r:id="rId54"/>
    <p:sldId id="400" r:id="rId55"/>
    <p:sldId id="402" r:id="rId56"/>
    <p:sldId id="420" r:id="rId57"/>
    <p:sldId id="421" r:id="rId58"/>
    <p:sldId id="358" r:id="rId59"/>
    <p:sldId id="335" r:id="rId60"/>
  </p:sldIdLst>
  <p:sldSz cx="12192000" cy="6858000"/>
  <p:notesSz cx="6858000" cy="9144000"/>
  <p:embeddedFontLst>
    <p:embeddedFont>
      <p:font typeface="#9Slide05 Phobia" panose="02000506000000020003" pitchFamily="2" charset="0"/>
      <p:regular r:id="rId62"/>
    </p:embeddedFont>
    <p:embeddedFont>
      <p:font typeface="#9Slide05 SVNClementine" panose="020F0502020204030203" pitchFamily="34" charset="0"/>
      <p:regular r:id="rId63"/>
    </p:embeddedFont>
    <p:embeddedFont>
      <p:font typeface="#9Slide07 IcielLa Chic Pro Shad" panose="02000506090000020004" pitchFamily="2" charset="0"/>
      <p:regular r:id="rId64"/>
    </p:embeddedFont>
    <p:embeddedFont>
      <p:font typeface="LNTH-LuoLuoNotangYuanTi 1" pitchFamily="2" charset="-128"/>
      <p:regular r:id="rId65"/>
    </p:embeddedFont>
    <p:embeddedFont>
      <p:font typeface="SVN-Gretoon" panose="02040603050506020204" pitchFamily="18" charset="0"/>
      <p:regular r:id="rId66"/>
    </p:embeddedFont>
    <p:embeddedFont>
      <p:font typeface="UTM Duepuntozero" panose="02040603050506020204" pitchFamily="18" charset="0"/>
      <p:regular r:id="rId67"/>
      <p:bold r:id="rId68"/>
    </p:embeddedFont>
    <p:embeddedFont>
      <p:font typeface="UTM Edwardian" panose="02040603050506020204" pitchFamily="18" charset="0"/>
      <p:regular r:id="rId69"/>
      <p:bold r:id="rId70"/>
    </p:embeddedFont>
    <p:embeddedFont>
      <p:font typeface="UTM Flamenco" panose="02040603050506020204" pitchFamily="18" charset="0"/>
      <p:regular r:id="rId71"/>
    </p:embeddedFont>
    <p:embeddedFont>
      <p:font typeface="UTM Mother" panose="02040603050506020204" pitchFamily="18" charset="0"/>
      <p:regular r:id="rId72"/>
    </p:embeddedFont>
    <p:embeddedFont>
      <p:font typeface="UVN Banh Mi" pitchFamily="2"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FFFF"/>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368" autoAdjust="0"/>
  </p:normalViewPr>
  <p:slideViewPr>
    <p:cSldViewPr snapToGrid="0" showGuides="1">
      <p:cViewPr>
        <p:scale>
          <a:sx n="25" d="100"/>
          <a:sy n="25" d="100"/>
        </p:scale>
        <p:origin x="2442" y="84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12/07/2024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42</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12/07/2024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F7A86FD-5CBC-938A-04E6-A1D374C6BD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B36C694-5CED-ABE1-4231-3E6B1475F3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12/07/2024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2.wav"/><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svg"/><Relationship Id="rId4" Type="http://schemas.openxmlformats.org/officeDocument/2006/relationships/image" Target="../media/image21.sv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41.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6.wav"/><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6.wav"/><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audio" Target="../media/audio2.wav"/><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8.wav"/><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5.wmf"/></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svg"/><Relationship Id="rId4" Type="http://schemas.openxmlformats.org/officeDocument/2006/relationships/image" Target="../media/image21.svg"/><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1.svg"/><Relationship Id="rId7" Type="http://schemas.openxmlformats.org/officeDocument/2006/relationships/image" Target="../media/image6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audio" Target="../media/audio2.wav"/><Relationship Id="rId4" Type="http://schemas.openxmlformats.org/officeDocument/2006/relationships/image" Target="../media/image49.png"/><Relationship Id="rId9" Type="http://schemas.openxmlformats.org/officeDocument/2006/relationships/audio" Target="../media/audio4.wav"/></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1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xml"/><Relationship Id="rId7"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68.png"/><Relationship Id="rId5" Type="http://schemas.openxmlformats.org/officeDocument/2006/relationships/image" Target="../media/image49.png"/><Relationship Id="rId4" Type="http://schemas.openxmlformats.org/officeDocument/2006/relationships/audio" Target="../media/audio8.wav"/></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1.pn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3.png"/><Relationship Id="rId10" Type="http://schemas.openxmlformats.org/officeDocument/2006/relationships/image" Target="../media/image73.png"/><Relationship Id="rId4" Type="http://schemas.openxmlformats.org/officeDocument/2006/relationships/image" Target="../media/image2.svg"/><Relationship Id="rId9" Type="http://schemas.openxmlformats.org/officeDocument/2006/relationships/image" Target="../media/image72.sv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svg"/></Relationships>
</file>

<file path=ppt/slides/_rels/slide4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audio" Target="../media/audio6.wav"/><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gif"/><Relationship Id="rId10" Type="http://schemas.openxmlformats.org/officeDocument/2006/relationships/image" Target="../media/image87.sv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svg"/></Relationships>
</file>

<file path=ppt/slides/_rels/slide46.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audio" Target="../media/audio6.wav"/><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gif"/><Relationship Id="rId10" Type="http://schemas.openxmlformats.org/officeDocument/2006/relationships/image" Target="../media/image87.sv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svg"/></Relationships>
</file>

<file path=ppt/slides/_rels/slide47.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audio" Target="../media/audio6.wav"/><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gif"/><Relationship Id="rId10" Type="http://schemas.openxmlformats.org/officeDocument/2006/relationships/image" Target="../media/image87.sv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svg"/></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9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1.png"/><Relationship Id="rId7" Type="http://schemas.microsoft.com/office/2007/relationships/hdphoto" Target="../media/hdphoto6.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96.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81.png"/><Relationship Id="rId7" Type="http://schemas.openxmlformats.org/officeDocument/2006/relationships/image" Target="../media/image9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03.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3.sv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03.sv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3.sv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03.sv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3.sv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LUbfeFcyFe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sv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41D5F9-5836-8122-2421-6E647D396181}"/>
              </a:ext>
            </a:extLst>
          </p:cNvPr>
          <p:cNvSpPr/>
          <p:nvPr/>
        </p:nvSpPr>
        <p:spPr>
          <a:xfrm>
            <a:off x="1088236" y="492714"/>
            <a:ext cx="9544049" cy="462908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EC614FE-C719-400C-AEB6-1B50F40AB87C}"/>
              </a:ext>
            </a:extLst>
          </p:cNvPr>
          <p:cNvGrpSpPr/>
          <p:nvPr/>
        </p:nvGrpSpPr>
        <p:grpSpPr>
          <a:xfrm>
            <a:off x="4339250" y="2964291"/>
            <a:ext cx="3042025" cy="597575"/>
            <a:chOff x="3973824" y="-802529"/>
            <a:chExt cx="3042025" cy="597575"/>
          </a:xfrm>
        </p:grpSpPr>
        <p:sp>
          <p:nvSpPr>
            <p:cNvPr id="11" name="TextBox 10">
              <a:extLst>
                <a:ext uri="{FF2B5EF4-FFF2-40B4-BE49-F238E27FC236}">
                  <a16:creationId xmlns:a16="http://schemas.microsoft.com/office/drawing/2014/main" id="{10933404-4A2A-445D-A672-3BE48A9C5D18}"/>
                </a:ext>
              </a:extLst>
            </p:cNvPr>
            <p:cNvSpPr txBox="1"/>
            <p:nvPr/>
          </p:nvSpPr>
          <p:spPr>
            <a:xfrm>
              <a:off x="3973824" y="-7897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9Slide07 IcielLa Chic Pro Shad" panose="02000506090000020004" pitchFamily="2" charset="0"/>
                  <a:cs typeface="Arial" panose="020B0604020202020204" pitchFamily="34" charset="0"/>
                </a:rPr>
                <a:t>Bài 3</a:t>
              </a:r>
              <a:r>
                <a:rPr lang="en-US" sz="3200">
                  <a:ln w="127000">
                    <a:solidFill>
                      <a:prstClr val="white"/>
                    </a:solidFill>
                  </a:ln>
                  <a:solidFill>
                    <a:prstClr val="white"/>
                  </a:solidFill>
                  <a:effectLst>
                    <a:outerShdw blurRad="50800" dist="38100" dir="2700000" algn="tl" rotWithShape="0">
                      <a:prstClr val="black">
                        <a:alpha val="40000"/>
                      </a:prstClr>
                    </a:outerShdw>
                  </a:effectLst>
                  <a:latin typeface="#9Slide07 IcielLa Chic Pro Shad" panose="02000506090000020004" pitchFamily="2" charset="0"/>
                  <a:cs typeface="Arial" panose="020B0604020202020204" pitchFamily="34" charset="0"/>
                </a:rPr>
                <a:t> </a:t>
              </a:r>
              <a:r>
                <a:rPr kumimoji="0" lang="en-US" sz="3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9Slide07 IcielLa Chic Pro Shad" panose="02000506090000020004" pitchFamily="2" charset="0"/>
                  <a:cs typeface="Arial" panose="020B0604020202020204" pitchFamily="34" charset="0"/>
                </a:rPr>
                <a:t>– Tiết 1, 2</a:t>
              </a:r>
            </a:p>
          </p:txBody>
        </p:sp>
        <p:sp>
          <p:nvSpPr>
            <p:cNvPr id="12" name="TextBox 11">
              <a:extLst>
                <a:ext uri="{FF2B5EF4-FFF2-40B4-BE49-F238E27FC236}">
                  <a16:creationId xmlns:a16="http://schemas.microsoft.com/office/drawing/2014/main" id="{DCFB24FD-8E8B-4B70-BD1C-551AA6EDB63C}"/>
                </a:ext>
              </a:extLst>
            </p:cNvPr>
            <p:cNvSpPr txBox="1"/>
            <p:nvPr/>
          </p:nvSpPr>
          <p:spPr>
            <a:xfrm>
              <a:off x="3973824" y="-8025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rPr>
                <a:t>Bài </a:t>
              </a:r>
              <a:r>
                <a:rPr lang="en-US" sz="3200" b="1">
                  <a:solidFill>
                    <a:srgbClr val="70AD47">
                      <a:lumMod val="75000"/>
                    </a:srgbClr>
                  </a:solidFill>
                  <a:latin typeface="#9Slide07 IcielLa Chic Pro Shad" panose="02000506090000020004" pitchFamily="2" charset="0"/>
                </a:rPr>
                <a:t>3</a:t>
              </a:r>
              <a:r>
                <a:rPr kumimoji="0" lang="en-US"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rPr>
                <a:t> – Tiết 1, 2</a:t>
              </a:r>
              <a:endParaRPr kumimoji="0" lang="vi-VN"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endParaRPr>
            </a:p>
          </p:txBody>
        </p:sp>
      </p:grpSp>
      <p:grpSp>
        <p:nvGrpSpPr>
          <p:cNvPr id="13" name="Group 12">
            <a:extLst>
              <a:ext uri="{FF2B5EF4-FFF2-40B4-BE49-F238E27FC236}">
                <a16:creationId xmlns:a16="http://schemas.microsoft.com/office/drawing/2014/main" id="{CA33DB5C-4C11-4177-BE0E-EBFB65463BF6}"/>
              </a:ext>
            </a:extLst>
          </p:cNvPr>
          <p:cNvGrpSpPr/>
          <p:nvPr/>
        </p:nvGrpSpPr>
        <p:grpSpPr>
          <a:xfrm>
            <a:off x="2246082" y="2045072"/>
            <a:ext cx="6527126" cy="716773"/>
            <a:chOff x="2196084" y="2876"/>
            <a:chExt cx="7095871" cy="716773"/>
          </a:xfrm>
        </p:grpSpPr>
        <p:sp>
          <p:nvSpPr>
            <p:cNvPr id="14" name="TextBox 13">
              <a:extLst>
                <a:ext uri="{FF2B5EF4-FFF2-40B4-BE49-F238E27FC236}">
                  <a16:creationId xmlns:a16="http://schemas.microsoft.com/office/drawing/2014/main" id="{E3965A5A-C0EC-4AE7-A502-E9199EEFBE5D}"/>
                </a:ext>
              </a:extLst>
            </p:cNvPr>
            <p:cNvSpPr txBox="1"/>
            <p:nvPr/>
          </p:nvSpPr>
          <p:spPr>
            <a:xfrm>
              <a:off x="2196084" y="2876"/>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Chủ điểm: Những </a:t>
              </a:r>
              <a:r>
                <a:rPr lang="en-US" sz="4000">
                  <a:ln w="127000">
                    <a:solidFill>
                      <a:prstClr val="white"/>
                    </a:solidFill>
                  </a:ln>
                  <a:solidFill>
                    <a:prstClr val="white"/>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ước mơ xanh</a:t>
              </a:r>
              <a:endParaRPr kumimoji="0" lang="vi-VN"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TextBox 14">
              <a:extLst>
                <a:ext uri="{FF2B5EF4-FFF2-40B4-BE49-F238E27FC236}">
                  <a16:creationId xmlns:a16="http://schemas.microsoft.com/office/drawing/2014/main" id="{89A41409-AAEC-41FC-A135-E3D22C5CED92}"/>
                </a:ext>
              </a:extLst>
            </p:cNvPr>
            <p:cNvSpPr txBox="1"/>
            <p:nvPr/>
          </p:nvSpPr>
          <p:spPr>
            <a:xfrm>
              <a:off x="2196084" y="11763"/>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93B6B"/>
                  </a:solidFill>
                  <a:effectLst/>
                  <a:uLnTx/>
                  <a:uFillTx/>
                  <a:latin typeface="UVN Banh Mi" pitchFamily="2" charset="0"/>
                  <a:ea typeface="LNTH-LuoLuoNotangYuanTi 1" pitchFamily="2" charset="-128"/>
                  <a:cs typeface="LNTH-LuoLuoNotangYuanTi 1" pitchFamily="2" charset="-128"/>
                </a:rPr>
                <a:t>Chủ điểm: Những </a:t>
              </a:r>
              <a:r>
                <a:rPr lang="en-US" sz="4000">
                  <a:solidFill>
                    <a:srgbClr val="F93B6B"/>
                  </a:solidFill>
                  <a:latin typeface="UVN Banh Mi" pitchFamily="2" charset="0"/>
                  <a:ea typeface="LNTH-LuoLuoNotangYuanTi 1" pitchFamily="2" charset="-128"/>
                  <a:cs typeface="LNTH-LuoLuoNotangYuanTi 1" pitchFamily="2" charset="-128"/>
                </a:rPr>
                <a:t>ước mơ xanh</a:t>
              </a:r>
              <a:endParaRPr kumimoji="0" lang="vi-VN" sz="4000" b="0" i="0" u="none" strike="noStrike" kern="1200" cap="none" spc="0" normalizeH="0" baseline="0" noProof="0">
                <a:ln>
                  <a:noFill/>
                </a:ln>
                <a:solidFill>
                  <a:srgbClr val="F93B6B"/>
                </a:solidFill>
                <a:effectLst/>
                <a:uLnTx/>
                <a:uFillTx/>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006C5E60-00B8-4AF5-8E5A-E0120F053795}"/>
              </a:ext>
            </a:extLst>
          </p:cNvPr>
          <p:cNvGrpSpPr/>
          <p:nvPr/>
        </p:nvGrpSpPr>
        <p:grpSpPr>
          <a:xfrm>
            <a:off x="3582531" y="1348122"/>
            <a:ext cx="3275821" cy="584883"/>
            <a:chOff x="7896752" y="715455"/>
            <a:chExt cx="3275821" cy="584883"/>
          </a:xfrm>
        </p:grpSpPr>
        <p:sp>
          <p:nvSpPr>
            <p:cNvPr id="17" name="TextBox 16">
              <a:extLst>
                <a:ext uri="{FF2B5EF4-FFF2-40B4-BE49-F238E27FC236}">
                  <a16:creationId xmlns:a16="http://schemas.microsoft.com/office/drawing/2014/main" id="{19ACE741-ACFA-4A57-B0F6-910714DD100C}"/>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5 SVNClementine" panose="020F0502020204030203" pitchFamily="34" charset="0"/>
                  <a:ea typeface="LNTH-LuoLuoNotangYuanTi 1" pitchFamily="2" charset="-128"/>
                  <a:cs typeface="LNTH-LuoLuoNotangYuanTi 1" pitchFamily="2" charset="-128"/>
                </a:rPr>
                <a:t>Tiếng Việt</a:t>
              </a:r>
            </a:p>
          </p:txBody>
        </p:sp>
        <p:sp>
          <p:nvSpPr>
            <p:cNvPr id="18" name="TextBox 17">
              <a:extLst>
                <a:ext uri="{FF2B5EF4-FFF2-40B4-BE49-F238E27FC236}">
                  <a16:creationId xmlns:a16="http://schemas.microsoft.com/office/drawing/2014/main" id="{7B72C9BF-EBCD-457E-ABBE-70391A9E5650}"/>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solidFill>
                  <a:effectLst/>
                  <a:uLnTx/>
                  <a:uFillTx/>
                  <a:latin typeface="#9Slide05 SVNClementine" panose="020F0502020204030203" pitchFamily="34" charset="0"/>
                </a:rPr>
                <a:t>Tiếng Việt</a:t>
              </a:r>
            </a:p>
          </p:txBody>
        </p:sp>
      </p:grpSp>
      <p:sp>
        <p:nvSpPr>
          <p:cNvPr id="19" name="TextBox 18">
            <a:extLst>
              <a:ext uri="{FF2B5EF4-FFF2-40B4-BE49-F238E27FC236}">
                <a16:creationId xmlns:a16="http://schemas.microsoft.com/office/drawing/2014/main" id="{6E717D1E-82F2-4BEB-877E-8F6A241F5A53}"/>
              </a:ext>
            </a:extLst>
          </p:cNvPr>
          <p:cNvSpPr txBox="1"/>
          <p:nvPr/>
        </p:nvSpPr>
        <p:spPr>
          <a:xfrm>
            <a:off x="3423322" y="573342"/>
            <a:ext cx="487387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9Slide05 Phobia" panose="02000506000000020003" pitchFamily="2" charset="0"/>
                <a:ea typeface="+mn-ea"/>
                <a:cs typeface="+mn-cs"/>
              </a:rPr>
              <a:t>Thứ … ngày … tháng … năm …</a:t>
            </a:r>
            <a:endParaRPr kumimoji="0" lang="vi-VN" sz="4000" b="0" i="0" u="none" strike="noStrike" kern="1200" cap="none" spc="0" normalizeH="0" baseline="0" noProof="0">
              <a:ln>
                <a:noFill/>
              </a:ln>
              <a:effectLst/>
              <a:uLnTx/>
              <a:uFillTx/>
              <a:latin typeface="#9Slide05 Phobia" panose="02000506000000020003" pitchFamily="2" charset="0"/>
              <a:ea typeface="+mn-ea"/>
              <a:cs typeface="+mn-cs"/>
            </a:endParaRPr>
          </a:p>
        </p:txBody>
      </p:sp>
      <p:grpSp>
        <p:nvGrpSpPr>
          <p:cNvPr id="20" name="Group 19">
            <a:extLst>
              <a:ext uri="{FF2B5EF4-FFF2-40B4-BE49-F238E27FC236}">
                <a16:creationId xmlns:a16="http://schemas.microsoft.com/office/drawing/2014/main" id="{5B9A7D3B-85DE-4DBE-AA3F-34D59B0B50D6}"/>
              </a:ext>
            </a:extLst>
          </p:cNvPr>
          <p:cNvGrpSpPr/>
          <p:nvPr/>
        </p:nvGrpSpPr>
        <p:grpSpPr>
          <a:xfrm>
            <a:off x="3153427" y="3751512"/>
            <a:ext cx="6075242" cy="2800767"/>
            <a:chOff x="-432909" y="2378761"/>
            <a:chExt cx="4191740" cy="4426048"/>
          </a:xfrm>
        </p:grpSpPr>
        <p:sp>
          <p:nvSpPr>
            <p:cNvPr id="21" name="TextBox 20">
              <a:extLst>
                <a:ext uri="{FF2B5EF4-FFF2-40B4-BE49-F238E27FC236}">
                  <a16:creationId xmlns:a16="http://schemas.microsoft.com/office/drawing/2014/main" id="{B29C7ABA-26A1-44D3-80C7-66ED2A918C05}"/>
                </a:ext>
              </a:extLst>
            </p:cNvPr>
            <p:cNvSpPr txBox="1"/>
            <p:nvPr/>
          </p:nvSpPr>
          <p:spPr>
            <a:xfrm>
              <a:off x="-429294" y="2385659"/>
              <a:ext cx="4188125" cy="228598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8800" b="1"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cs typeface="Arial" panose="020B0604020202020204" pitchFamily="34" charset="0"/>
                </a:rPr>
                <a:t>Ca dao về lễ hội</a:t>
              </a:r>
            </a:p>
          </p:txBody>
        </p:sp>
        <p:sp>
          <p:nvSpPr>
            <p:cNvPr id="22" name="TextBox 21">
              <a:extLst>
                <a:ext uri="{FF2B5EF4-FFF2-40B4-BE49-F238E27FC236}">
                  <a16:creationId xmlns:a16="http://schemas.microsoft.com/office/drawing/2014/main" id="{882DE417-47A6-4004-95A6-EBE69CF5A2B8}"/>
                </a:ext>
              </a:extLst>
            </p:cNvPr>
            <p:cNvSpPr txBox="1"/>
            <p:nvPr/>
          </p:nvSpPr>
          <p:spPr>
            <a:xfrm>
              <a:off x="-432909" y="2378761"/>
              <a:ext cx="4095889" cy="442604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19050">
                    <a:solidFill>
                      <a:schemeClr val="tx1"/>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cs typeface="Arial" panose="020B0604020202020204" pitchFamily="34" charset="0"/>
                </a:rPr>
                <a:t>Ca dao về lễ hội</a:t>
              </a:r>
              <a:endParaRPr kumimoji="0" lang="sv-SE" sz="8800" b="1" i="0" u="none" strike="noStrike" kern="1200" cap="none" spc="0" normalizeH="0" baseline="0" noProof="0" dirty="0">
                <a:ln w="19050">
                  <a:solidFill>
                    <a:schemeClr val="tx1"/>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86891938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14:presetBounceEnd="6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0000">
                                          <p:cBhvr additive="base">
                                            <p:cTn id="16" dur="10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par>
                              <p:cTn id="29" fill="hold">
                                <p:stCondLst>
                                  <p:cond delay="2750"/>
                                </p:stCondLst>
                                <p:childTnLst>
                                  <p:par>
                                    <p:cTn id="30" presetID="6" presetClass="emph" presetSubtype="0" fill="hold" nodeType="afterEffect" p14:presetBounceEnd="98000">
                                      <p:stCondLst>
                                        <p:cond delay="0"/>
                                      </p:stCondLst>
                                      <p:childTnLst>
                                        <p:animScale p14:bounceEnd="98000">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5" name="whoosh.wav"/>
                                            </p:tgtEl>
                                          </p:cMediaNode>
                                        </p:audio>
                                      </p:subTnLst>
                                    </p:cTn>
                                  </p:par>
                                </p:childTnLst>
                              </p:cTn>
                            </p:par>
                            <p:par>
                              <p:cTn id="29" fill="hold">
                                <p:stCondLst>
                                  <p:cond delay="2750"/>
                                </p:stCondLst>
                                <p:childTnLst>
                                  <p:par>
                                    <p:cTn id="30" presetID="6" presetClass="emph" presetSubtype="0" fill="hold" nodeType="afterEffect">
                                      <p:stCondLst>
                                        <p:cond delay="0"/>
                                      </p:stCondLst>
                                      <p:childTnLst>
                                        <p:animScale>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ất tần tật về ngày Lễ Giỗ tổ Hùng Vương | Nguyễn Ngoan">
            <a:extLst>
              <a:ext uri="{FF2B5EF4-FFF2-40B4-BE49-F238E27FC236}">
                <a16:creationId xmlns:a16="http://schemas.microsoft.com/office/drawing/2014/main" id="{30A48011-0E47-C6B8-E126-E357849C946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1954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D2B641-1410-4116-BD90-E508AD8C88E4}"/>
              </a:ext>
            </a:extLst>
          </p:cNvPr>
          <p:cNvSpPr txBox="1"/>
          <p:nvPr/>
        </p:nvSpPr>
        <p:spPr>
          <a:xfrm>
            <a:off x="1119909" y="2322771"/>
            <a:ext cx="9851990" cy="3046988"/>
          </a:xfrm>
          <a:prstGeom prst="rect">
            <a:avLst/>
          </a:prstGeom>
          <a:solidFill>
            <a:schemeClr val="bg1">
              <a:alpha val="62000"/>
            </a:schemeClr>
          </a:solidFill>
        </p:spPr>
        <p:txBody>
          <a:bodyPr wrap="square">
            <a:spAutoFit/>
          </a:bodyPr>
          <a:lstStyle/>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1.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về Phú Thọ cùng ta,</a:t>
            </a:r>
          </a:p>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Vui ngày Giỗ Tổ tháng Ba mùng mười.</a:t>
            </a:r>
          </a:p>
          <a:p>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Dù ai đi ngược về xuôi,</a:t>
            </a:r>
          </a:p>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Nhớ về Giỗ Tổ mùng mười tháng Ba.</a:t>
            </a:r>
            <a:endParaRPr lang="vi-VN" sz="4800" b="0" i="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22574C-0F92-D719-5F1D-DF9DEF673060}"/>
              </a:ext>
            </a:extLst>
          </p:cNvPr>
          <p:cNvPicPr>
            <a:picLocks noChangeAspect="1"/>
          </p:cNvPicPr>
          <p:nvPr/>
        </p:nvPicPr>
        <p:blipFill>
          <a:blip r:embed="rId3"/>
          <a:stretch>
            <a:fillRect/>
          </a:stretch>
        </p:blipFill>
        <p:spPr>
          <a:xfrm>
            <a:off x="3036905" y="615770"/>
            <a:ext cx="9851990" cy="1396105"/>
          </a:xfrm>
          <a:prstGeom prst="rect">
            <a:avLst/>
          </a:prstGeom>
        </p:spPr>
      </p:pic>
      <p:sp>
        <p:nvSpPr>
          <p:cNvPr id="6" name="TextBox 5">
            <a:extLst>
              <a:ext uri="{FF2B5EF4-FFF2-40B4-BE49-F238E27FC236}">
                <a16:creationId xmlns:a16="http://schemas.microsoft.com/office/drawing/2014/main" id="{854A0D78-71B4-17C2-B42B-EC76D45B45F6}"/>
              </a:ext>
            </a:extLst>
          </p:cNvPr>
          <p:cNvSpPr txBox="1"/>
          <p:nvPr/>
        </p:nvSpPr>
        <p:spPr>
          <a:xfrm>
            <a:off x="7635695" y="5635266"/>
            <a:ext cx="39657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Giỗ Tổ Hùng Vương</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77CACFB-F90D-78C8-306C-40FC6538BB4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68997"/>
          <a:stretch/>
        </p:blipFill>
        <p:spPr>
          <a:xfrm>
            <a:off x="0" y="1"/>
            <a:ext cx="12318809" cy="6858000"/>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1119909" y="2322771"/>
            <a:ext cx="9851990" cy="3046988"/>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là con cháu Rồng Tiên,</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Tháng Hai mở hội Trường Yên thì về.</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Về thăm đất cũ Đinh Lê,</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Non xanh, nước biếc bốn bề như xưa.</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22574C-0F92-D719-5F1D-DF9DEF673060}"/>
              </a:ext>
            </a:extLst>
          </p:cNvPr>
          <p:cNvPicPr>
            <a:picLocks noChangeAspect="1"/>
          </p:cNvPicPr>
          <p:nvPr/>
        </p:nvPicPr>
        <p:blipFill>
          <a:blip r:embed="rId3"/>
          <a:stretch>
            <a:fillRect/>
          </a:stretch>
        </p:blipFill>
        <p:spPr>
          <a:xfrm>
            <a:off x="3036905" y="615770"/>
            <a:ext cx="9851990" cy="1396105"/>
          </a:xfrm>
          <a:prstGeom prst="rect">
            <a:avLst/>
          </a:prstGeom>
        </p:spPr>
      </p:pic>
      <p:sp>
        <p:nvSpPr>
          <p:cNvPr id="4" name="TextBox 3">
            <a:extLst>
              <a:ext uri="{FF2B5EF4-FFF2-40B4-BE49-F238E27FC236}">
                <a16:creationId xmlns:a16="http://schemas.microsoft.com/office/drawing/2014/main" id="{985789CD-567D-4BA4-F9E5-F09FEE89CAA5}"/>
              </a:ext>
            </a:extLst>
          </p:cNvPr>
          <p:cNvSpPr txBox="1"/>
          <p:nvPr/>
        </p:nvSpPr>
        <p:spPr>
          <a:xfrm>
            <a:off x="7635695" y="5635266"/>
            <a:ext cx="39657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Lễ hội Trường Yên</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055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7635695" y="5635266"/>
            <a:ext cx="32799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Hội đua thuyền</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5621849-2E97-B93B-8409-0C4E71EBC4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75278"/>
          <a:stretch/>
        </p:blipFill>
        <p:spPr>
          <a:xfrm>
            <a:off x="218876" y="0"/>
            <a:ext cx="11728264" cy="4069456"/>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1282033" y="845444"/>
            <a:ext cx="10691091" cy="4524315"/>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Năm làng bắt mái chèo bơi</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Chèo từ làng Phú tới nơi làng Hồng</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Nước lên như cánh chim tung</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Năm làng năm lá cờ chong một lèo</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Trên bờ trống thúc người reo</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Dưới sông “dô huậy” tay chèo lanh lanh.</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89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B15E0E6-9074-2D24-9A49-4E9AD46CE7A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1964" t="18639" r="5570" b="56561"/>
          <a:stretch/>
        </p:blipFill>
        <p:spPr>
          <a:xfrm>
            <a:off x="1754472" y="310896"/>
            <a:ext cx="10437528" cy="6924791"/>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884255" y="4711937"/>
            <a:ext cx="9851990" cy="1569660"/>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4.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Vui gì bằng lễ Nghinh Ông</a:t>
            </a:r>
            <a:endParaRPr lang="en-US" sz="4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Đèn hoa, pháo nổ ngập sông ánh trời.</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7247641" y="576403"/>
            <a:ext cx="3189887" cy="646331"/>
          </a:xfrm>
          <a:prstGeom prst="rect">
            <a:avLst/>
          </a:prstGeom>
          <a:solidFill>
            <a:srgbClr val="FFFF00">
              <a:alpha val="6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Lễ Nghinh Ông</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2541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20D82B8-F42E-D848-B2EC-F527F5C1C7E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7997" t="38833" r="-463" b="36367"/>
          <a:stretch/>
        </p:blipFill>
        <p:spPr>
          <a:xfrm>
            <a:off x="1754472" y="310896"/>
            <a:ext cx="10437528" cy="6924791"/>
          </a:xfrm>
          <a:prstGeom prst="rect">
            <a:avLst/>
          </a:prstGeom>
        </p:spPr>
      </p:pic>
      <p:sp>
        <p:nvSpPr>
          <p:cNvPr id="4" name="TextBox 3">
            <a:extLst>
              <a:ext uri="{FF2B5EF4-FFF2-40B4-BE49-F238E27FC236}">
                <a16:creationId xmlns:a16="http://schemas.microsoft.com/office/drawing/2014/main" id="{915FCA60-60F6-9217-8C0B-9C54ABB210FC}"/>
              </a:ext>
            </a:extLst>
          </p:cNvPr>
          <p:cNvSpPr txBox="1"/>
          <p:nvPr/>
        </p:nvSpPr>
        <p:spPr>
          <a:xfrm>
            <a:off x="884255" y="4711937"/>
            <a:ext cx="9851990" cy="1569660"/>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5.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về Châu Đốc đừng quên</a:t>
            </a:r>
            <a:endParaRPr lang="en-US" sz="4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Nhớ vào Bảy Núi mà xem đua bò.</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1931791" y="576403"/>
            <a:ext cx="2964060" cy="646331"/>
          </a:xfrm>
          <a:prstGeom prst="rect">
            <a:avLst/>
          </a:prstGeom>
          <a:solidFill>
            <a:srgbClr val="FFFF00">
              <a:alpha val="6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Hội đua bò</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844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 </a:t>
              </a:r>
              <a:r>
                <a:rPr lang="en-US" sz="4000" b="1">
                  <a:solidFill>
                    <a:prstClr val="black"/>
                  </a:solidFill>
                  <a:latin typeface="Calibri" panose="020F0502020204030204" pitchFamily="34" charset="0"/>
                  <a:ea typeface="Calibri" panose="020F0502020204030204" pitchFamily="34" charset="0"/>
                  <a:cs typeface="Calibri" panose="020F0502020204030204" pitchFamily="34" charset="0"/>
                </a:rPr>
                <a:t>đọc </a:t>
              </a: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trong sáng, vui tươi, thể hiện niềm vui của bạn nhỏ; nhấn giọng ở những từ ngữ tả cảnh đẹp và hoạt động của sự vật.</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6194945" y="3201104"/>
            <a:ext cx="3722651" cy="1405537"/>
            <a:chOff x="892967" y="2103140"/>
            <a:chExt cx="10089994" cy="1405537"/>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Nghinh Ông</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2577983" y="58788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1817090" y="2050653"/>
            <a:ext cx="3722651"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“dô huậy”</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101642" cy="2889131"/>
            <a:chOff x="-388975" y="2028866"/>
            <a:chExt cx="27379817"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1404152" y="2204214"/>
              <a:ext cx="24817523"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 về Phú Thọ</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cùng ta,</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Vui ngày Giỗ Tổ</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tháng Ba mùng mười.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Dù ai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đi ngược về xuôi,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 về Giỗ Tổ</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mùng mười tháng Ba.</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16427" y="2687417"/>
            <a:ext cx="11023124" cy="3477875"/>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a:t>
            </a:r>
            <a:r>
              <a:rPr lang="en-US" sz="4400" b="1">
                <a:solidFill>
                  <a:prstClr val="black"/>
                </a:solidFill>
                <a:latin typeface="Calibri" panose="020F0502020204030204" pitchFamily="34" charset="0"/>
                <a:cs typeface="Calibri" panose="020F0502020204030204" pitchFamily="34" charset="0"/>
              </a:rPr>
              <a:t> </a:t>
            </a:r>
            <a:r>
              <a:rPr lang="vi-VN" sz="4400" b="1">
                <a:solidFill>
                  <a:prstClr val="black"/>
                </a:solidFill>
                <a:latin typeface="Calibri" panose="020F0502020204030204" pitchFamily="34" charset="0"/>
                <a:cs typeface="Calibri" panose="020F0502020204030204" pitchFamily="34" charset="0"/>
              </a:rPr>
              <a:t>Năm làng </a:t>
            </a:r>
            <a:r>
              <a:rPr lang="vi-VN" sz="4400">
                <a:solidFill>
                  <a:prstClr val="black"/>
                </a:solidFill>
                <a:latin typeface="Calibri" panose="020F0502020204030204" pitchFamily="34" charset="0"/>
                <a:cs typeface="Calibri" panose="020F0502020204030204" pitchFamily="34" charset="0"/>
              </a:rPr>
              <a:t>(Phú Văn, Đắc Châu, Thọ Sơn, Yên Tân, Mỹ Châu): các làng thuộc xã Thiệu Châu (nay là xã Tân Châu), huyện Thiệu Hoá, tỉnh Thanh Hoá. Ngày xưa, năm làng có hội bơi thuyền trên sông Chu.</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5"/>
          <a:stretch>
            <a:fillRect/>
          </a:stretch>
        </p:blipFill>
        <p:spPr>
          <a:xfrm>
            <a:off x="616427" y="1683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83102" y="2563105"/>
            <a:ext cx="5955823" cy="3477875"/>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	Làng Hồng </a:t>
            </a:r>
            <a:r>
              <a:rPr lang="vi-VN" sz="4400">
                <a:solidFill>
                  <a:prstClr val="black"/>
                </a:solidFill>
                <a:latin typeface="Calibri" panose="020F0502020204030204" pitchFamily="34" charset="0"/>
                <a:cs typeface="Calibri" panose="020F0502020204030204" pitchFamily="34" charset="0"/>
              </a:rPr>
              <a:t>(làng Hồng Đô): làng thuộc xã Thiệu Đô (nay là thị trấn Thiệu Hoá), huyện Thiệu Hoá, tỉnh Thanh Hoá.</a:t>
            </a:r>
          </a:p>
        </p:txBody>
      </p:sp>
      <p:pic>
        <p:nvPicPr>
          <p:cNvPr id="2052" name="Picture 4" descr="Ký sự Nhất nghệ tinh - Hồi sinh làng ươm tơ, dệt nhiễu Hồng Đô">
            <a:extLst>
              <a:ext uri="{FF2B5EF4-FFF2-40B4-BE49-F238E27FC236}">
                <a16:creationId xmlns:a16="http://schemas.microsoft.com/office/drawing/2014/main" id="{8F0EE137-8408-2811-2C16-F162359C3C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8" t="17778" r="-2"/>
          <a:stretch/>
        </p:blipFill>
        <p:spPr bwMode="auto">
          <a:xfrm>
            <a:off x="7143750" y="3282868"/>
            <a:ext cx="3683218" cy="17272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F9BD17-9F0B-BD05-0517-1D0FF020EFED}"/>
              </a:ext>
            </a:extLst>
          </p:cNvPr>
          <p:cNvPicPr>
            <a:picLocks noChangeAspect="1"/>
          </p:cNvPicPr>
          <p:nvPr/>
        </p:nvPicPr>
        <p:blipFill>
          <a:blip r:embed="rId6"/>
          <a:stretch>
            <a:fillRect/>
          </a:stretch>
        </p:blipFill>
        <p:spPr>
          <a:xfrm>
            <a:off x="683102" y="202167"/>
            <a:ext cx="10498222" cy="1408298"/>
          </a:xfrm>
          <a:prstGeom prst="rect">
            <a:avLst/>
          </a:prstGeom>
        </p:spPr>
      </p:pic>
    </p:spTree>
    <p:extLst>
      <p:ext uri="{BB962C8B-B14F-4D97-AF65-F5344CB8AC3E}">
        <p14:creationId xmlns:p14="http://schemas.microsoft.com/office/powerpoint/2010/main" val="41708798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81"/>
        </a:solidFill>
        <a:effectLst/>
      </p:bgPr>
    </p:bg>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10D745FA-3946-46D6-906E-015EF85EA6A0}"/>
              </a:ext>
            </a:extLst>
          </p:cNvPr>
          <p:cNvSpPr/>
          <p:nvPr/>
        </p:nvSpPr>
        <p:spPr>
          <a:xfrm>
            <a:off x="609601" y="1898366"/>
            <a:ext cx="4263235" cy="5315602"/>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2"/>
            <a:stretch>
              <a:fillRect/>
            </a:stretch>
          </a:blipFill>
        </p:spPr>
        <p:txBody>
          <a:bodyPr/>
          <a:lstStyle/>
          <a:p>
            <a:endParaRPr lang="en-US"/>
          </a:p>
        </p:txBody>
      </p:sp>
      <p:sp>
        <p:nvSpPr>
          <p:cNvPr id="17" name="Rectangle: Rounded Corners 16">
            <a:extLst>
              <a:ext uri="{FF2B5EF4-FFF2-40B4-BE49-F238E27FC236}">
                <a16:creationId xmlns:a16="http://schemas.microsoft.com/office/drawing/2014/main" id="{CAA2360C-E769-4810-B7E6-64DCF945428C}"/>
              </a:ext>
            </a:extLst>
          </p:cNvPr>
          <p:cNvSpPr/>
          <p:nvPr/>
        </p:nvSpPr>
        <p:spPr>
          <a:xfrm>
            <a:off x="609601" y="1303715"/>
            <a:ext cx="11501352" cy="550270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946600" y="1700578"/>
            <a:ext cx="10827354" cy="4708981"/>
          </a:xfrm>
          <a:prstGeom prst="rect">
            <a:avLst/>
          </a:prstGeom>
          <a:noFill/>
        </p:spPr>
        <p:txBody>
          <a:bodyPr wrap="square" rtlCol="0">
            <a:spAutoFit/>
          </a:bodyPr>
          <a:lstStyle/>
          <a:p>
            <a:pPr lvl="0" algn="just">
              <a:defRPr/>
            </a:pPr>
            <a:r>
              <a:rPr lang="vi-VN" sz="2500">
                <a:solidFill>
                  <a:prstClr val="black"/>
                </a:solidFill>
                <a:latin typeface="Calibri" panose="020F0502020204030204"/>
              </a:rPr>
              <a:t>– Nêu được phỏng đoán về nội dung bài đọc qua tên bài, hoạt động khởi động và tranh minh hoạ.</a:t>
            </a:r>
          </a:p>
          <a:p>
            <a:pPr lvl="0" algn="just">
              <a:defRPr/>
            </a:pPr>
            <a:r>
              <a:rPr lang="vi-VN" sz="2500">
                <a:solidFill>
                  <a:prstClr val="black"/>
                </a:solidFill>
                <a:latin typeface="Calibri" panose="020F0502020204030204"/>
              </a:rPr>
              <a:t>– Đọc trôi chảy bài đọc, ngắt nghỉ đúng dấu câu, đúng logic ngữ nghĩa, đúng mạch cảm xúc của bài ca dao; trả lời được các câu hỏi tìm hiểu bài. Hiểu được nội dung của bài đọc: </a:t>
            </a:r>
            <a:r>
              <a:rPr lang="vi-VN" sz="2500" i="1">
                <a:solidFill>
                  <a:prstClr val="black"/>
                </a:solidFill>
                <a:latin typeface="Calibri" panose="020F0502020204030204"/>
              </a:rPr>
              <a:t>Giới thiệu các lễ hội truyền thống của Việt Nam. </a:t>
            </a:r>
            <a:r>
              <a:rPr lang="vi-VN" sz="2500">
                <a:solidFill>
                  <a:prstClr val="black"/>
                </a:solidFill>
                <a:latin typeface="Calibri" panose="020F0502020204030204"/>
              </a:rPr>
              <a:t>Từ đó, rút ra được ý nghĩa: </a:t>
            </a:r>
            <a:r>
              <a:rPr lang="vi-VN" sz="2500" i="1">
                <a:solidFill>
                  <a:prstClr val="black"/>
                </a:solidFill>
                <a:latin typeface="Calibri" panose="020F0502020204030204"/>
              </a:rPr>
              <a:t>Khơi gợi lòng tự hào về nét đẹp của các lễ hội truyền thống của Việt Nam. Qua đó, nhắc nhở chúng ta cần ghi nhớ, giữ gìn và phát huy nét đẹp văn hoá này.</a:t>
            </a:r>
          </a:p>
          <a:p>
            <a:pPr lvl="0" algn="just">
              <a:defRPr/>
            </a:pPr>
            <a:r>
              <a:rPr lang="vi-VN" sz="2500">
                <a:solidFill>
                  <a:prstClr val="black"/>
                </a:solidFill>
                <a:latin typeface="Calibri" panose="020F0502020204030204"/>
              </a:rPr>
              <a:t>- Học thuộc lòng được 3 – 4 bài ca dao em thích.</a:t>
            </a:r>
          </a:p>
          <a:p>
            <a:pPr lvl="0" algn="just">
              <a:defRPr/>
            </a:pPr>
            <a:r>
              <a:rPr lang="vi-VN" sz="2500">
                <a:solidFill>
                  <a:prstClr val="black"/>
                </a:solidFill>
                <a:latin typeface="Calibri" panose="020F0502020204030204"/>
              </a:rPr>
              <a:t>– Tìm đọc được một bài thơ, đồng dao, ca dao,... về tình cảm gia đình, tình bạn, tình thầy trò, về mối quan hệ với cộng đồng, viết được Nhật kí đọc sách, chia sẻ được với bạn về điều tâm đắc khi đọc bài thơ, đồng dao, ca dao,... và giải thích được lí do.</a:t>
            </a:r>
            <a:endParaRPr lang="vi-VN" sz="2500" dirty="0">
              <a:solidFill>
                <a:prstClr val="black"/>
              </a:solidFill>
              <a:latin typeface="Calibri" panose="020F0502020204030204"/>
            </a:endParaRPr>
          </a:p>
        </p:txBody>
      </p:sp>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9329005" y="35461"/>
            <a:ext cx="1565902" cy="1565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031177E-4F10-62BE-3A23-D24D3AB6B969}"/>
              </a:ext>
            </a:extLst>
          </p:cNvPr>
          <p:cNvPicPr>
            <a:picLocks noChangeAspect="1"/>
          </p:cNvPicPr>
          <p:nvPr/>
        </p:nvPicPr>
        <p:blipFill>
          <a:blip r:embed="rId5"/>
          <a:stretch>
            <a:fillRect/>
          </a:stretch>
        </p:blipFill>
        <p:spPr>
          <a:xfrm>
            <a:off x="2741218" y="185297"/>
            <a:ext cx="7504826" cy="1316850"/>
          </a:xfrm>
          <a:prstGeom prst="rect">
            <a:avLst/>
          </a:prstGeom>
        </p:spPr>
      </p:pic>
    </p:spTree>
    <p:extLst>
      <p:ext uri="{BB962C8B-B14F-4D97-AF65-F5344CB8AC3E}">
        <p14:creationId xmlns:p14="http://schemas.microsoft.com/office/powerpoint/2010/main" val="34808171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13025" y="2224551"/>
            <a:ext cx="10765948" cy="4154984"/>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	Chong: </a:t>
            </a:r>
            <a:r>
              <a:rPr lang="vi-VN" sz="4400">
                <a:solidFill>
                  <a:prstClr val="black"/>
                </a:solidFill>
                <a:latin typeface="Calibri" panose="020F0502020204030204" pitchFamily="34" charset="0"/>
                <a:cs typeface="Calibri" panose="020F0502020204030204" pitchFamily="34" charset="0"/>
              </a:rPr>
              <a:t>để ở vị trí sẵn sàng, hướng thẳng về một mục tiêu nào đó.</a:t>
            </a:r>
          </a:p>
          <a:p>
            <a:pPr lvl="0" algn="just">
              <a:defRPr/>
            </a:pPr>
            <a:r>
              <a:rPr lang="vi-VN" sz="4400" b="1">
                <a:solidFill>
                  <a:prstClr val="black"/>
                </a:solidFill>
                <a:latin typeface="Calibri" panose="020F0502020204030204" pitchFamily="34" charset="0"/>
                <a:cs typeface="Calibri" panose="020F0502020204030204" pitchFamily="34" charset="0"/>
              </a:rPr>
              <a:t>•	Một lèo: </a:t>
            </a:r>
            <a:r>
              <a:rPr lang="vi-VN" sz="4400">
                <a:solidFill>
                  <a:prstClr val="black"/>
                </a:solidFill>
                <a:latin typeface="Calibri" panose="020F0502020204030204" pitchFamily="34" charset="0"/>
                <a:cs typeface="Calibri" panose="020F0502020204030204" pitchFamily="34" charset="0"/>
              </a:rPr>
              <a:t>một mạch.</a:t>
            </a:r>
          </a:p>
          <a:p>
            <a:pPr lvl="0" algn="just">
              <a:defRPr/>
            </a:pPr>
            <a:r>
              <a:rPr lang="vi-VN" sz="4400" b="1">
                <a:solidFill>
                  <a:prstClr val="black"/>
                </a:solidFill>
                <a:latin typeface="Calibri" panose="020F0502020204030204" pitchFamily="34" charset="0"/>
                <a:cs typeface="Calibri" panose="020F0502020204030204" pitchFamily="34" charset="0"/>
              </a:rPr>
              <a:t>•	Dô huậy: </a:t>
            </a:r>
            <a:r>
              <a:rPr lang="vi-VN" sz="4400">
                <a:solidFill>
                  <a:prstClr val="black"/>
                </a:solidFill>
                <a:latin typeface="Calibri" panose="020F0502020204030204" pitchFamily="34" charset="0"/>
                <a:cs typeface="Calibri" panose="020F0502020204030204" pitchFamily="34" charset="0"/>
              </a:rPr>
              <a:t>tiếng hò theo nhịp của đông người để khích lệ, tạo sức mạnh.</a:t>
            </a:r>
          </a:p>
          <a:p>
            <a:pPr lvl="0" algn="just">
              <a:defRPr/>
            </a:pPr>
            <a:r>
              <a:rPr lang="vi-VN" sz="4400" b="1">
                <a:solidFill>
                  <a:prstClr val="black"/>
                </a:solidFill>
                <a:latin typeface="Calibri" panose="020F0502020204030204" pitchFamily="34" charset="0"/>
                <a:cs typeface="Calibri" panose="020F0502020204030204" pitchFamily="34" charset="0"/>
              </a:rPr>
              <a:t>•	Lanh lanh: </a:t>
            </a:r>
            <a:r>
              <a:rPr lang="vi-VN" sz="4400">
                <a:solidFill>
                  <a:prstClr val="black"/>
                </a:solidFill>
                <a:latin typeface="Calibri" panose="020F0502020204030204" pitchFamily="34" charset="0"/>
                <a:cs typeface="Calibri" panose="020F0502020204030204" pitchFamily="34" charset="0"/>
              </a:rPr>
              <a:t>nhanh nhanh.</a:t>
            </a:r>
            <a:endParaRPr kumimoji="0" lang="vi-VN"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8D6937-0BA0-4B11-67FE-05662EBE98A0}"/>
              </a:ext>
            </a:extLst>
          </p:cNvPr>
          <p:cNvPicPr>
            <a:picLocks noChangeAspect="1"/>
          </p:cNvPicPr>
          <p:nvPr/>
        </p:nvPicPr>
        <p:blipFill>
          <a:blip r:embed="rId5"/>
          <a:stretch>
            <a:fillRect/>
          </a:stretch>
        </p:blipFill>
        <p:spPr>
          <a:xfrm>
            <a:off x="846888" y="210218"/>
            <a:ext cx="10498222" cy="1408298"/>
          </a:xfrm>
          <a:prstGeom prst="rect">
            <a:avLst/>
          </a:prstGeom>
        </p:spPr>
      </p:pic>
    </p:spTree>
    <p:extLst>
      <p:ext uri="{BB962C8B-B14F-4D97-AF65-F5344CB8AC3E}">
        <p14:creationId xmlns:p14="http://schemas.microsoft.com/office/powerpoint/2010/main" val="4603900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13025" y="2224551"/>
            <a:ext cx="10765948" cy="3477875"/>
          </a:xfrm>
          <a:prstGeom prst="rect">
            <a:avLst/>
          </a:prstGeom>
          <a:noFill/>
        </p:spPr>
        <p:txBody>
          <a:bodyPr wrap="square">
            <a:spAutoFit/>
          </a:bodyPr>
          <a:lstStyle/>
          <a:p>
            <a:pPr lvl="0" algn="just">
              <a:defRPr/>
            </a:pPr>
            <a:r>
              <a:rPr lang="en-US" sz="4400" b="1">
                <a:solidFill>
                  <a:prstClr val="black"/>
                </a:solidFill>
                <a:latin typeface="Calibri" panose="020F0502020204030204" pitchFamily="34" charset="0"/>
                <a:cs typeface="Calibri" panose="020F0502020204030204" pitchFamily="34" charset="0"/>
              </a:rPr>
              <a:t>L</a:t>
            </a:r>
            <a:r>
              <a:rPr lang="vi-VN" sz="4400" b="1">
                <a:solidFill>
                  <a:prstClr val="black"/>
                </a:solidFill>
                <a:latin typeface="Calibri" panose="020F0502020204030204" pitchFamily="34" charset="0"/>
                <a:cs typeface="Calibri" panose="020F0502020204030204" pitchFamily="34" charset="0"/>
              </a:rPr>
              <a:t>ễ Nghinh Ông </a:t>
            </a:r>
            <a:r>
              <a:rPr lang="vi-VN" sz="4400">
                <a:solidFill>
                  <a:prstClr val="black"/>
                </a:solidFill>
                <a:latin typeface="Calibri" panose="020F0502020204030204" pitchFamily="34" charset="0"/>
                <a:cs typeface="Calibri" panose="020F0502020204030204" pitchFamily="34" charset="0"/>
              </a:rPr>
              <a:t>(lễ hội cúng cá Ông (còn gọi là cá voi) của ngư dân các tỉnh vùng ven biển Việt Nam từ Quảng Bình trở vào các tỉnh miền Nam để cầu cho biển lặng gió hoà, ngư dân may mắn, làm ăn phát đạt, an khang)</a:t>
            </a:r>
            <a:r>
              <a:rPr lang="en-US" sz="4400">
                <a:solidFill>
                  <a:prstClr val="black"/>
                </a:solidFill>
                <a:latin typeface="Calibri" panose="020F0502020204030204" pitchFamily="34" charset="0"/>
                <a:cs typeface="Calibri" panose="020F0502020204030204" pitchFamily="34" charset="0"/>
              </a:rPr>
              <a:t>.</a:t>
            </a:r>
            <a:endParaRPr kumimoji="0" lang="vi-VN"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8D6937-0BA0-4B11-67FE-05662EBE98A0}"/>
              </a:ext>
            </a:extLst>
          </p:cNvPr>
          <p:cNvPicPr>
            <a:picLocks noChangeAspect="1"/>
          </p:cNvPicPr>
          <p:nvPr/>
        </p:nvPicPr>
        <p:blipFill>
          <a:blip r:embed="rId5"/>
          <a:stretch>
            <a:fillRect/>
          </a:stretch>
        </p:blipFill>
        <p:spPr>
          <a:xfrm>
            <a:off x="846888" y="210218"/>
            <a:ext cx="10498222" cy="1408298"/>
          </a:xfrm>
          <a:prstGeom prst="rect">
            <a:avLst/>
          </a:prstGeom>
        </p:spPr>
      </p:pic>
    </p:spTree>
    <p:extLst>
      <p:ext uri="{BB962C8B-B14F-4D97-AF65-F5344CB8AC3E}">
        <p14:creationId xmlns:p14="http://schemas.microsoft.com/office/powerpoint/2010/main" val="2327957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734031" y="6080955"/>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8"/>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982D53C1-93A3-4AD5-B3F0-50A798AAB80F}"/>
              </a:ext>
            </a:extLst>
          </p:cNvPr>
          <p:cNvGrpSpPr/>
          <p:nvPr/>
        </p:nvGrpSpPr>
        <p:grpSpPr>
          <a:xfrm>
            <a:off x="2515295" y="1453655"/>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4302E70C-37B8-422E-B10E-85977D9B03AB}"/>
              </a:ext>
            </a:extLst>
          </p:cNvPr>
          <p:cNvGrpSpPr/>
          <p:nvPr/>
        </p:nvGrpSpPr>
        <p:grpSpPr>
          <a:xfrm>
            <a:off x="1376711" y="1911634"/>
            <a:ext cx="9254001" cy="3693897"/>
            <a:chOff x="5250002" y="6585061"/>
            <a:chExt cx="13208091" cy="5334527"/>
          </a:xfrm>
        </p:grpSpPr>
        <p:sp>
          <p:nvSpPr>
            <p:cNvPr id="24" name="TextBox 23">
              <a:extLst>
                <a:ext uri="{FF2B5EF4-FFF2-40B4-BE49-F238E27FC236}">
                  <a16:creationId xmlns:a16="http://schemas.microsoft.com/office/drawing/2014/main" id="{E15A55E6-01A4-421D-85C7-BFF5F4BAA724}"/>
                </a:ext>
              </a:extLst>
            </p:cNvPr>
            <p:cNvSpPr txBox="1"/>
            <p:nvPr/>
          </p:nvSpPr>
          <p:spPr>
            <a:xfrm>
              <a:off x="5250003" y="6585062"/>
              <a:ext cx="13208090"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25" name="TextBox 24">
              <a:extLst>
                <a:ext uri="{FF2B5EF4-FFF2-40B4-BE49-F238E27FC236}">
                  <a16:creationId xmlns:a16="http://schemas.microsoft.com/office/drawing/2014/main" id="{F1C2CD08-107C-495D-8AE2-4B7BD9AE997D}"/>
                </a:ext>
              </a:extLst>
            </p:cNvPr>
            <p:cNvSpPr txBox="1"/>
            <p:nvPr/>
          </p:nvSpPr>
          <p:spPr>
            <a:xfrm>
              <a:off x="5250002" y="6585061"/>
              <a:ext cx="13208091"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spTree>
    <p:extLst>
      <p:ext uri="{BB962C8B-B14F-4D97-AF65-F5344CB8AC3E}">
        <p14:creationId xmlns:p14="http://schemas.microsoft.com/office/powerpoint/2010/main" val="378285880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889825"/>
            <a:chOff x="142581" y="23327"/>
            <a:chExt cx="11557618" cy="2889825"/>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2145268"/>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Hai bài ca dao đầu tiên nói về những lễ hội nào? Mỗi lễ hội này gợi cho em nhớ về những vị vua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677845" y="2961173"/>
            <a:ext cx="10631655" cy="3282795"/>
            <a:chOff x="459131" y="2105174"/>
            <a:chExt cx="10631655" cy="328279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82630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Hai bài ca dao đầu tiên nói về những lễ hội: </a:t>
              </a:r>
              <a:r>
                <a:rPr kumimoji="0" lang="vi-VN" sz="40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Lễ Giỗ Tổ – gợi nhớ đến các vị vua Hùng; lễ hội Trường Yên – gợi nhớ đến vua Đinh Tiên Hoàng, vua Lê Đại Hành.</a:t>
              </a:r>
              <a:endParaRPr kumimoji="0" lang="en-US" sz="40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31" y="2105174"/>
              <a:ext cx="1007003" cy="1007003"/>
            </a:xfrm>
            <a:prstGeom prst="rect">
              <a:avLst/>
            </a:prstGeom>
          </p:spPr>
        </p:pic>
      </p:gr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Giỗ Tổ Hùng Vương 2024 an toàn, tiết kiệm - VNews">
            <a:hlinkClick r:id="" action="ppaction://media"/>
            <a:extLst>
              <a:ext uri="{FF2B5EF4-FFF2-40B4-BE49-F238E27FC236}">
                <a16:creationId xmlns:a16="http://schemas.microsoft.com/office/drawing/2014/main" id="{5F650281-A75E-1E4B-DB85-918A60427293}"/>
              </a:ext>
            </a:extLst>
          </p:cNvPr>
          <p:cNvPicPr>
            <a:picLocks noChangeAspect="1"/>
          </p:cNvPicPr>
          <p:nvPr>
            <a:videoFile r:link="rId1"/>
            <p:extLst>
              <p:ext uri="{DAA4B4D4-6D71-4841-9C94-3DE7FCFB9230}">
                <p14:media xmlns:p14="http://schemas.microsoft.com/office/powerpoint/2010/main" r:embed="rId2">
                  <p14:trim end="495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049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tivatingVietNam][Trailer] - Lễ hội Trường Yên">
            <a:hlinkClick r:id="" action="ppaction://media"/>
            <a:extLst>
              <a:ext uri="{FF2B5EF4-FFF2-40B4-BE49-F238E27FC236}">
                <a16:creationId xmlns:a16="http://schemas.microsoft.com/office/drawing/2014/main" id="{D61ACC55-CB4B-DD0C-F975-8A1A23760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982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thuyền trong bài ca dao 3 được tổ chức ở đâu? Cuộc đua được mô tả có gì thú vị?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117699" y="1786998"/>
            <a:ext cx="11450377" cy="4754174"/>
            <a:chOff x="372043" y="2268285"/>
            <a:chExt cx="11450377" cy="4754174"/>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859787" cy="446079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thuyền trong bài ca dao 3 được tổ chức </a:t>
              </a:r>
              <a:r>
                <a:rPr kumimoji="0" lang="vi-VN" sz="32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ở các làng thuộc xã Thiệu Châu (nay là xã Tân Châu), huyện Thiệu Hoá, tỉnh Thanh Hoá. </a:t>
              </a:r>
              <a:r>
                <a:rPr kumimoji="0" lang="vi-VN" sz="32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Điểm thú vị của cuộc đua: </a:t>
              </a:r>
              <a:r>
                <a:rPr kumimoji="0" lang="vi-VN" sz="3200" b="1" i="1" u="none" strike="noStrike" kern="1200" cap="none" spc="0" normalizeH="0" baseline="0" noProof="0">
                  <a:ln>
                    <a:noFill/>
                  </a:ln>
                  <a:solidFill>
                    <a:srgbClr val="0070C0"/>
                  </a:solidFill>
                  <a:effectLst/>
                  <a:uLnTx/>
                  <a:uFillTx/>
                  <a:latin typeface="Calibri" panose="020F0502020204030204"/>
                  <a:ea typeface="Roboto" panose="02000000000000000000" pitchFamily="2" charset="0"/>
                  <a:cs typeface="+mn-cs"/>
                </a:rPr>
                <a:t>Chèo từ làng Phú đến làng Hồng, mọi người nỗ lực hết sức mình để chèo thuyền về đích, các đội tập trung dồn sức khiến nước hai bên mái chèo bắn lên như cánh chim tung, những người trên bờ náo nhiệt không kém, họ hò reo, cổ vũ nhiệt tình để tiếp thêm sức mạnh cho các đội.</a:t>
              </a:r>
              <a:endParaRPr kumimoji="0" lang="en-US" sz="3200" b="1" i="1" u="none" strike="noStrike" kern="1200" cap="none" spc="0" normalizeH="0" baseline="0" noProof="0" dirty="0">
                <a:ln>
                  <a:noFill/>
                </a:ln>
                <a:solidFill>
                  <a:srgbClr val="0070C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43" y="2268285"/>
              <a:ext cx="1007003" cy="1007003"/>
            </a:xfrm>
            <a:prstGeom prst="rect">
              <a:avLst/>
            </a:prstGeom>
          </p:spPr>
        </p:pic>
      </p:grpSp>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2" name="TextBox 1">
            <a:extLst>
              <a:ext uri="{FF2B5EF4-FFF2-40B4-BE49-F238E27FC236}">
                <a16:creationId xmlns:a16="http://schemas.microsoft.com/office/drawing/2014/main" id="{9550E063-90D0-4B19-A3CE-25BCD4D146FD}"/>
              </a:ext>
            </a:extLst>
          </p:cNvPr>
          <p:cNvSpPr txBox="1"/>
          <p:nvPr/>
        </p:nvSpPr>
        <p:spPr>
          <a:xfrm>
            <a:off x="573317" y="1540086"/>
            <a:ext cx="10958194" cy="21258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K</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10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ở</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10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đ</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ộ</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endParaRPr kumimoji="0" lang="en-US" sz="10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Lễ Nghinh Ông được miêu tả như thế nào? Lễ này thường được tổ chức ở những vùng miền nào của nước ta?</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578824"/>
            <a:chOff x="268248" y="2149663"/>
            <a:chExt cx="10822538" cy="3578824"/>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166824"/>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Lễ Nghinh Ông được miêu tả rất rộn ràng, náo nhiệt với sự tham dự của rất nhiều du khách cũng như người dân, kéo dài trong khoảng ba ngày, không khí vui tươi với đèn hoa, pháo nổ ngập sông. </a:t>
              </a:r>
              <a:r>
                <a:rPr kumimoji="0" lang="vi-VN" sz="36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Lễ hội thường được tổ chức ở vùng biển.</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bò được tổ chức ở đâu? Quan sát tranh, nói 1 – 2 câu về không khí ngày hội.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20351" y="2601625"/>
            <a:ext cx="10860845" cy="2648770"/>
            <a:chOff x="229941" y="2058161"/>
            <a:chExt cx="10860845" cy="2648770"/>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145268"/>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bò được tổ chức ở Châu Đốc</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Không khí ngày hội vô cùng náo nhiệt, sôi động. Mọi người hò reo cổ vũ</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3062514"/>
            <a:ext cx="11248465" cy="2667321"/>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a:solidFill>
                  <a:prstClr val="black"/>
                </a:solidFill>
              </a:rPr>
              <a:t>Giới thiệu các lễ hội truyền thống của Việt Nam.</a:t>
            </a:r>
            <a:endParaRPr kumimoji="0" lang="en-US" sz="5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8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072580"/>
            <a:chOff x="142581" y="23327"/>
            <a:chExt cx="11557618" cy="2072580"/>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Những lễ hội được nói đến trong bài đọc giúp em hiểu thêm điều gì về đất nước, con người Việt Nam?</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412165" y="2421997"/>
            <a:ext cx="10733653" cy="3281543"/>
            <a:chOff x="357133" y="2106426"/>
            <a:chExt cx="10733653" cy="3281543"/>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82630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Những lễ hội được nói đến trong bài đọc giúp em biết thêm về các lễ hội ở khắp mọi miền đất nước, thêm tự hào về truyền thống, văn hoá của đất nước ta</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Khơi gợi lòng tự hào về nét đẹp của các lễ hội truyền thống của Việt Nam. Qua đó, nhắc nhở chúng ta cần ghi nhớ, giữ gìn và phát huy nét đẹp văn hoá này. </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982D53C1-93A3-4AD5-B3F0-50A798AAB80F}"/>
              </a:ext>
            </a:extLst>
          </p:cNvPr>
          <p:cNvGrpSpPr/>
          <p:nvPr/>
        </p:nvGrpSpPr>
        <p:grpSpPr>
          <a:xfrm>
            <a:off x="4471863" y="1402526"/>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72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solidFill>
                      <a:schemeClr val="tx1">
                        <a:lumMod val="85000"/>
                        <a:lumOff val="15000"/>
                      </a:schemeClr>
                    </a:solidFill>
                  </a:ln>
                  <a:solidFill>
                    <a:srgbClr val="FFC000"/>
                  </a:solidFill>
                  <a:effectLst/>
                  <a:uLnTx/>
                  <a:uFillTx/>
                  <a:latin typeface="UTM Mother" panose="02040603050506020204" pitchFamily="18" charset="0"/>
                </a:rPr>
                <a:t>Hoạt động:</a:t>
              </a:r>
              <a:endParaRPr kumimoji="0" lang="zh-CN" altLang="en-US" sz="7200" b="1" i="0" u="none" strike="noStrike" kern="1200" cap="none" spc="0" normalizeH="0" baseline="0" noProof="0" dirty="0">
                <a:ln>
                  <a:solidFill>
                    <a:schemeClr val="tx1">
                      <a:lumMod val="85000"/>
                      <a:lumOff val="15000"/>
                    </a:schemeClr>
                  </a:solidFill>
                </a:ln>
                <a:solidFill>
                  <a:srgbClr val="FFC000"/>
                </a:solidFill>
                <a:effectLst/>
                <a:uLnTx/>
                <a:uFillTx/>
                <a:latin typeface="UTM Mother" panose="02040603050506020204" pitchFamily="18" charset="0"/>
              </a:endParaRPr>
            </a:p>
          </p:txBody>
        </p:sp>
      </p:grpSp>
      <p:grpSp>
        <p:nvGrpSpPr>
          <p:cNvPr id="79" name="Group 78">
            <a:extLst>
              <a:ext uri="{FF2B5EF4-FFF2-40B4-BE49-F238E27FC236}">
                <a16:creationId xmlns:a16="http://schemas.microsoft.com/office/drawing/2014/main" id="{390A722C-E765-4A1B-A7C4-1E44DBA7F1D7}"/>
              </a:ext>
            </a:extLst>
          </p:cNvPr>
          <p:cNvGrpSpPr/>
          <p:nvPr/>
        </p:nvGrpSpPr>
        <p:grpSpPr>
          <a:xfrm>
            <a:off x="723676" y="1804568"/>
            <a:ext cx="9254001" cy="4390872"/>
            <a:chOff x="5250002" y="6565628"/>
            <a:chExt cx="13208091" cy="6341063"/>
          </a:xfrm>
        </p:grpSpPr>
        <p:sp>
          <p:nvSpPr>
            <p:cNvPr id="80" name="TextBox 79">
              <a:extLst>
                <a:ext uri="{FF2B5EF4-FFF2-40B4-BE49-F238E27FC236}">
                  <a16:creationId xmlns:a16="http://schemas.microsoft.com/office/drawing/2014/main" id="{3B456487-2BBC-4D14-89E2-B7CD46ACCDB8}"/>
                </a:ext>
              </a:extLst>
            </p:cNvPr>
            <p:cNvSpPr txBox="1"/>
            <p:nvPr/>
          </p:nvSpPr>
          <p:spPr>
            <a:xfrm>
              <a:off x="5250003" y="6585062"/>
              <a:ext cx="13208090" cy="632162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LUYỆN </a:t>
              </a:r>
            </a:p>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ĐỌC LạI</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endParaRPr>
            </a:p>
          </p:txBody>
        </p:sp>
        <p:sp>
          <p:nvSpPr>
            <p:cNvPr id="81" name="TextBox 80">
              <a:extLst>
                <a:ext uri="{FF2B5EF4-FFF2-40B4-BE49-F238E27FC236}">
                  <a16:creationId xmlns:a16="http://schemas.microsoft.com/office/drawing/2014/main" id="{9DFA1229-A15E-41D8-9CCE-08453D93FDD6}"/>
                </a:ext>
              </a:extLst>
            </p:cNvPr>
            <p:cNvSpPr txBox="1"/>
            <p:nvPr/>
          </p:nvSpPr>
          <p:spPr>
            <a:xfrm>
              <a:off x="5250002" y="6565628"/>
              <a:ext cx="13208091" cy="6321630"/>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U</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Y</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Ệ</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 </a:t>
              </a:r>
            </a:p>
            <a:p>
              <a:pPr algn="ctr">
                <a:lnSpc>
                  <a:spcPct val="130000"/>
                </a:lnSpc>
              </a:pP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Đ</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Ọ</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C </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Ạ</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I</a:t>
              </a:r>
              <a:endParaRPr lang="en-US"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TD Summer Show" pitchFamily="50" charset="0"/>
              </a:endParaRPr>
            </a:p>
          </p:txBody>
        </p:sp>
      </p:gr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719374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3062514"/>
            <a:ext cx="11248465" cy="2667321"/>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ptos" panose="02110004020202020204"/>
                <a:ea typeface="+mn-ea"/>
                <a:cs typeface="+mn-cs"/>
              </a:rPr>
              <a:t>Giới thiệu các lễ hội truyền thống của Việt Nam.</a:t>
            </a:r>
            <a:endParaRPr kumimoji="0" lang="en-US" sz="5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728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Khơi gợi lòng tự hào về nét đẹp của các lễ hội truyền thống của Việt Nam. Qua đó, nhắc nhở chúng ta cần ghi nhớ, giữ gìn và phát huy nét đẹp văn hoá này. </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099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 đọc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sáng, vui tươi, thể hiện niềm vui của bạn nhỏ; nhấn giọng ở những từ ngữ tả cảnh đẹp và hoạt động của sự vật.</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6" name="Freeform 3">
            <a:extLst>
              <a:ext uri="{FF2B5EF4-FFF2-40B4-BE49-F238E27FC236}">
                <a16:creationId xmlns:a16="http://schemas.microsoft.com/office/drawing/2014/main" id="{39D677E4-19C9-41A9-B083-4D588D5577E5}"/>
              </a:ext>
            </a:extLst>
          </p:cNvPr>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8">
            <a:extLst>
              <a:ext uri="{FF2B5EF4-FFF2-40B4-BE49-F238E27FC236}">
                <a16:creationId xmlns:a16="http://schemas.microsoft.com/office/drawing/2014/main" id="{0E22F323-3DB1-40D6-ABBC-A5835F0A3E75}"/>
              </a:ext>
            </a:extLst>
          </p:cNvPr>
          <p:cNvSpPr/>
          <p:nvPr/>
        </p:nvSpPr>
        <p:spPr>
          <a:xfrm>
            <a:off x="5416201" y="498990"/>
            <a:ext cx="5133518" cy="3250986"/>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14">
            <a:extLst>
              <a:ext uri="{FF2B5EF4-FFF2-40B4-BE49-F238E27FC236}">
                <a16:creationId xmlns:a16="http://schemas.microsoft.com/office/drawing/2014/main" id="{969967C1-229B-472F-907D-B50E1678B4BA}"/>
              </a:ext>
            </a:extLst>
          </p:cNvPr>
          <p:cNvSpPr/>
          <p:nvPr/>
        </p:nvSpPr>
        <p:spPr>
          <a:xfrm rot="3194132">
            <a:off x="10219945" y="750626"/>
            <a:ext cx="959799" cy="1103217"/>
          </a:xfrm>
          <a:custGeom>
            <a:avLst/>
            <a:gdLst/>
            <a:ahLst/>
            <a:cxnLst/>
            <a:rect l="l" t="t" r="r" b="b"/>
            <a:pathLst>
              <a:path w="959799" h="1103217">
                <a:moveTo>
                  <a:pt x="0" y="0"/>
                </a:moveTo>
                <a:lnTo>
                  <a:pt x="959799" y="0"/>
                </a:lnTo>
                <a:lnTo>
                  <a:pt x="959799" y="1103217"/>
                </a:lnTo>
                <a:lnTo>
                  <a:pt x="0" y="1103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Rectangle: Rounded Corners 23">
            <a:extLst>
              <a:ext uri="{FF2B5EF4-FFF2-40B4-BE49-F238E27FC236}">
                <a16:creationId xmlns:a16="http://schemas.microsoft.com/office/drawing/2014/main" id="{8BECAAA4-187C-41A0-A6AE-2CEEAB6506CB}"/>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76413" algn="l"/>
              </a:tabLst>
            </a:pPr>
            <a:endParaRPr lang="vi-VN" sz="180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2797475-BAF9-1763-1834-5666EB8E9D7D}"/>
              </a:ext>
            </a:extLst>
          </p:cNvPr>
          <p:cNvPicPr>
            <a:picLocks noChangeAspect="1"/>
          </p:cNvPicPr>
          <p:nvPr/>
        </p:nvPicPr>
        <p:blipFill>
          <a:blip r:embed="rId8"/>
          <a:stretch>
            <a:fillRect/>
          </a:stretch>
        </p:blipFill>
        <p:spPr>
          <a:xfrm>
            <a:off x="2898659" y="159243"/>
            <a:ext cx="6648832" cy="1001466"/>
          </a:xfrm>
          <a:prstGeom prst="rect">
            <a:avLst/>
          </a:prstGeom>
        </p:spPr>
      </p:pic>
      <p:sp>
        <p:nvSpPr>
          <p:cNvPr id="3" name="TextBox 2">
            <a:extLst>
              <a:ext uri="{FF2B5EF4-FFF2-40B4-BE49-F238E27FC236}">
                <a16:creationId xmlns:a16="http://schemas.microsoft.com/office/drawing/2014/main" id="{A90E8B7B-F2C7-16ED-78D8-B92D4F83BA58}"/>
              </a:ext>
            </a:extLst>
          </p:cNvPr>
          <p:cNvSpPr txBox="1"/>
          <p:nvPr/>
        </p:nvSpPr>
        <p:spPr>
          <a:xfrm>
            <a:off x="2046046" y="1215294"/>
            <a:ext cx="9806152" cy="5143716"/>
          </a:xfrm>
          <a:prstGeom prst="rect">
            <a:avLst/>
          </a:prstGeom>
          <a:noFill/>
        </p:spPr>
        <p:txBody>
          <a:bodyPr wrap="square" rtlCol="0">
            <a:spAutoFit/>
          </a:bodyPr>
          <a:lstStyle/>
          <a:p>
            <a:pPr indent="64960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1. Ai về </a:t>
            </a:r>
            <a:r>
              <a:rPr lang="vi-VN" sz="3200" b="1" i="1" u="sng">
                <a:solidFill>
                  <a:srgbClr val="000000"/>
                </a:solidFill>
                <a:effectLst/>
                <a:latin typeface="Times New Roman" panose="02020603050405020304" pitchFamily="18" charset="0"/>
                <a:ea typeface="Calibri" panose="020F0502020204030204" pitchFamily="34" charset="0"/>
              </a:rPr>
              <a:t>Phú Thọ</a:t>
            </a:r>
            <a:r>
              <a:rPr lang="vi-VN" sz="3200" b="1" i="1">
                <a:solidFill>
                  <a:srgbClr val="000000"/>
                </a:solidFill>
                <a:effectLst/>
                <a:latin typeface="Times New Roman" panose="02020603050405020304" pitchFamily="18" charset="0"/>
                <a:ea typeface="Calibri" panose="020F0502020204030204" pitchFamily="34" charset="0"/>
              </a:rPr>
              <a:t>/ cùng ta,/</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Vui ngày </a:t>
            </a:r>
            <a:r>
              <a:rPr lang="vi-VN" sz="3200" b="1" i="1" u="sng">
                <a:solidFill>
                  <a:srgbClr val="000000"/>
                </a:solidFill>
                <a:effectLst/>
                <a:latin typeface="Times New Roman" panose="02020603050405020304" pitchFamily="18" charset="0"/>
                <a:ea typeface="Calibri" panose="020F0502020204030204" pitchFamily="34" charset="0"/>
              </a:rPr>
              <a:t>Giỗ Tổ</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tháng Ba</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mùng mười</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739140"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Dù ai/ </a:t>
            </a:r>
            <a:r>
              <a:rPr lang="vi-VN" sz="3200" b="1" i="1" u="sng">
                <a:solidFill>
                  <a:srgbClr val="000000"/>
                </a:solidFill>
                <a:effectLst/>
                <a:latin typeface="Times New Roman" panose="02020603050405020304" pitchFamily="18" charset="0"/>
                <a:ea typeface="Calibri" panose="020F0502020204030204" pitchFamily="34" charset="0"/>
              </a:rPr>
              <a:t>đi ngược về xuôi</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Nhớ về </a:t>
            </a:r>
            <a:r>
              <a:rPr lang="vi-VN" sz="3200" b="1" i="1" u="sng">
                <a:solidFill>
                  <a:srgbClr val="000000"/>
                </a:solidFill>
                <a:effectLst/>
                <a:latin typeface="Times New Roman" panose="02020603050405020304" pitchFamily="18" charset="0"/>
                <a:ea typeface="Calibri" panose="020F0502020204030204" pitchFamily="34" charset="0"/>
              </a:rPr>
              <a:t>Giỗ Tổ</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mùng mười</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tháng Ba</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marR="565150" indent="90170" algn="ctr">
              <a:lnSpc>
                <a:spcPct val="115000"/>
              </a:lnSpc>
            </a:pP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64960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2. Ai/ là con cháu </a:t>
            </a:r>
            <a:r>
              <a:rPr lang="vi-VN" sz="3200" b="1" i="1" u="sng">
                <a:solidFill>
                  <a:srgbClr val="000000"/>
                </a:solidFill>
                <a:effectLst/>
                <a:latin typeface="Times New Roman" panose="02020603050405020304" pitchFamily="18" charset="0"/>
                <a:ea typeface="Calibri" panose="020F0502020204030204" pitchFamily="34" charset="0"/>
              </a:rPr>
              <a:t>Rồng Tiên</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u="sng">
                <a:solidFill>
                  <a:srgbClr val="000000"/>
                </a:solidFill>
                <a:effectLst/>
                <a:latin typeface="Times New Roman" panose="02020603050405020304" pitchFamily="18" charset="0"/>
                <a:ea typeface="Calibri" panose="020F0502020204030204" pitchFamily="34" charset="0"/>
              </a:rPr>
              <a:t>Tháng Hai</a:t>
            </a:r>
            <a:r>
              <a:rPr lang="vi-VN" sz="3200" b="1" i="1">
                <a:solidFill>
                  <a:srgbClr val="000000"/>
                </a:solidFill>
                <a:effectLst/>
                <a:latin typeface="Times New Roman" panose="02020603050405020304" pitchFamily="18" charset="0"/>
                <a:ea typeface="Calibri" panose="020F0502020204030204" pitchFamily="34" charset="0"/>
              </a:rPr>
              <a:t>/ mở hội </a:t>
            </a:r>
            <a:r>
              <a:rPr lang="vi-VN" sz="3200" b="1" i="1" u="sng">
                <a:solidFill>
                  <a:srgbClr val="000000"/>
                </a:solidFill>
                <a:effectLst/>
                <a:latin typeface="Times New Roman" panose="02020603050405020304" pitchFamily="18" charset="0"/>
                <a:ea typeface="Calibri" panose="020F0502020204030204" pitchFamily="34" charset="0"/>
              </a:rPr>
              <a:t>Trường Yên</a:t>
            </a:r>
            <a:r>
              <a:rPr lang="vi-VN" sz="3200" b="1" i="1">
                <a:solidFill>
                  <a:srgbClr val="000000"/>
                </a:solidFill>
                <a:effectLst/>
                <a:latin typeface="Times New Roman" panose="02020603050405020304" pitchFamily="18" charset="0"/>
                <a:ea typeface="Calibri" panose="020F0502020204030204" pitchFamily="34" charset="0"/>
              </a:rPr>
              <a:t>/ thì về.//</a:t>
            </a:r>
            <a:endParaRPr lang="en-US" sz="3200" b="1" i="1">
              <a:solidFill>
                <a:srgbClr val="000000"/>
              </a:solidFill>
              <a:effectLst/>
              <a:latin typeface="Times New Roman" panose="02020603050405020304" pitchFamily="18" charset="0"/>
              <a:ea typeface="Calibri" panose="020F0502020204030204" pitchFamily="34" charset="0"/>
            </a:endParaRPr>
          </a:p>
          <a:p>
            <a:pPr indent="739140"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Về thăm đất cũ </a:t>
            </a:r>
            <a:r>
              <a:rPr lang="vi-VN" sz="3200" b="1" i="1" u="sng">
                <a:solidFill>
                  <a:srgbClr val="000000"/>
                </a:solidFill>
                <a:effectLst/>
                <a:latin typeface="Times New Roman" panose="02020603050405020304" pitchFamily="18" charset="0"/>
                <a:ea typeface="Calibri" panose="020F0502020204030204" pitchFamily="34" charset="0"/>
              </a:rPr>
              <a:t>Đinh</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Lê</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Non </a:t>
            </a:r>
            <a:r>
              <a:rPr lang="vi-VN" sz="3200" b="1" i="1" u="sng">
                <a:solidFill>
                  <a:srgbClr val="000000"/>
                </a:solidFill>
                <a:effectLst/>
                <a:latin typeface="Times New Roman" panose="02020603050405020304" pitchFamily="18" charset="0"/>
                <a:ea typeface="Calibri" panose="020F0502020204030204" pitchFamily="34" charset="0"/>
              </a:rPr>
              <a:t>xanh</a:t>
            </a:r>
            <a:r>
              <a:rPr lang="vi-VN" sz="3200" b="1" i="1">
                <a:solidFill>
                  <a:srgbClr val="000000"/>
                </a:solidFill>
                <a:effectLst/>
                <a:latin typeface="Times New Roman" panose="02020603050405020304" pitchFamily="18" charset="0"/>
                <a:ea typeface="Calibri" panose="020F0502020204030204" pitchFamily="34" charset="0"/>
              </a:rPr>
              <a:t>,/ nước </a:t>
            </a:r>
            <a:r>
              <a:rPr lang="vi-VN" sz="3200" b="1" i="1" u="sng">
                <a:solidFill>
                  <a:srgbClr val="000000"/>
                </a:solidFill>
                <a:effectLst/>
                <a:latin typeface="Times New Roman" panose="02020603050405020304" pitchFamily="18" charset="0"/>
                <a:ea typeface="Calibri" panose="020F0502020204030204" pitchFamily="34" charset="0"/>
              </a:rPr>
              <a:t>biếc</a:t>
            </a:r>
            <a:r>
              <a:rPr lang="vi-VN" sz="3200" b="1" i="1">
                <a:solidFill>
                  <a:srgbClr val="000000"/>
                </a:solidFill>
                <a:effectLst/>
                <a:latin typeface="Times New Roman" panose="02020603050405020304" pitchFamily="18" charset="0"/>
                <a:ea typeface="Calibri" panose="020F0502020204030204" pitchFamily="34" charset="0"/>
              </a:rPr>
              <a:t>/ bốn bề </a:t>
            </a:r>
            <a:r>
              <a:rPr lang="vi-VN" sz="3200" b="1" i="1" u="sng">
                <a:solidFill>
                  <a:srgbClr val="000000"/>
                </a:solidFill>
                <a:effectLst/>
                <a:latin typeface="Times New Roman" panose="02020603050405020304" pitchFamily="18" charset="0"/>
                <a:ea typeface="Calibri" panose="020F0502020204030204" pitchFamily="34" charset="0"/>
              </a:rPr>
              <a:t>như xưa</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5" name="Picture 4">
            <a:extLst>
              <a:ext uri="{FF2B5EF4-FFF2-40B4-BE49-F238E27FC236}">
                <a16:creationId xmlns:a16="http://schemas.microsoft.com/office/drawing/2014/main" id="{7E2AD8A7-C352-27F2-7FD8-B78AB2E96F93}"/>
              </a:ext>
            </a:extLst>
          </p:cNvPr>
          <p:cNvPicPr>
            <a:picLocks noChangeAspect="1"/>
          </p:cNvPicPr>
          <p:nvPr/>
        </p:nvPicPr>
        <p:blipFill rotWithShape="1">
          <a:blip r:embed="rId7">
            <a:extLst>
              <a:ext uri="{28A0092B-C50C-407E-A947-70E740481C1C}">
                <a14:useLocalDpi xmlns:a14="http://schemas.microsoft.com/office/drawing/2010/main" val="0"/>
              </a:ext>
            </a:extLst>
          </a:blip>
          <a:srcRect t="41194"/>
          <a:stretch/>
        </p:blipFill>
        <p:spPr>
          <a:xfrm>
            <a:off x="3704448" y="-314448"/>
            <a:ext cx="8711818" cy="7195321"/>
          </a:xfrm>
          <a:prstGeom prst="rect">
            <a:avLst/>
          </a:prstGeom>
        </p:spPr>
      </p:pic>
      <p:sp>
        <p:nvSpPr>
          <p:cNvPr id="15" name="Freeform 7">
            <a:extLst>
              <a:ext uri="{FF2B5EF4-FFF2-40B4-BE49-F238E27FC236}">
                <a16:creationId xmlns:a16="http://schemas.microsoft.com/office/drawing/2014/main" id="{B654895A-2BED-423B-9E2D-12E7BF9C72CA}"/>
              </a:ext>
            </a:extLst>
          </p:cNvPr>
          <p:cNvSpPr/>
          <p:nvPr/>
        </p:nvSpPr>
        <p:spPr>
          <a:xfrm>
            <a:off x="-5512" y="2892973"/>
            <a:ext cx="4239487" cy="4032913"/>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299033" cy="1554924"/>
            <a:chOff x="177888" y="242199"/>
            <a:chExt cx="1204069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11576585" cy="1554924"/>
            </a:xfrm>
            <a:custGeom>
              <a:avLst/>
              <a:gdLst>
                <a:gd name="connsiteX0" fmla="*/ 0 w 11576585"/>
                <a:gd name="connsiteY0" fmla="*/ 436871 h 1554924"/>
                <a:gd name="connsiteX1" fmla="*/ 436871 w 11576585"/>
                <a:gd name="connsiteY1" fmla="*/ 0 h 1554924"/>
                <a:gd name="connsiteX2" fmla="*/ 784713 w 11576585"/>
                <a:gd name="connsiteY2" fmla="*/ 0 h 1554924"/>
                <a:gd name="connsiteX3" fmla="*/ 1560670 w 11576585"/>
                <a:gd name="connsiteY3" fmla="*/ 0 h 1554924"/>
                <a:gd name="connsiteX4" fmla="*/ 2336626 w 11576585"/>
                <a:gd name="connsiteY4" fmla="*/ 0 h 1554924"/>
                <a:gd name="connsiteX5" fmla="*/ 2898525 w 11576585"/>
                <a:gd name="connsiteY5" fmla="*/ 0 h 1554924"/>
                <a:gd name="connsiteX6" fmla="*/ 3246367 w 11576585"/>
                <a:gd name="connsiteY6" fmla="*/ 0 h 1554924"/>
                <a:gd name="connsiteX7" fmla="*/ 3701238 w 11576585"/>
                <a:gd name="connsiteY7" fmla="*/ 0 h 1554924"/>
                <a:gd name="connsiteX8" fmla="*/ 4370166 w 11576585"/>
                <a:gd name="connsiteY8" fmla="*/ 0 h 1554924"/>
                <a:gd name="connsiteX9" fmla="*/ 4825037 w 11576585"/>
                <a:gd name="connsiteY9" fmla="*/ 0 h 1554924"/>
                <a:gd name="connsiteX10" fmla="*/ 5708021 w 11576585"/>
                <a:gd name="connsiteY10" fmla="*/ 0 h 1554924"/>
                <a:gd name="connsiteX11" fmla="*/ 6162892 w 11576585"/>
                <a:gd name="connsiteY11" fmla="*/ 0 h 1554924"/>
                <a:gd name="connsiteX12" fmla="*/ 6724791 w 11576585"/>
                <a:gd name="connsiteY12" fmla="*/ 0 h 1554924"/>
                <a:gd name="connsiteX13" fmla="*/ 7393719 w 11576585"/>
                <a:gd name="connsiteY13" fmla="*/ 0 h 1554924"/>
                <a:gd name="connsiteX14" fmla="*/ 8169675 w 11576585"/>
                <a:gd name="connsiteY14" fmla="*/ 0 h 1554924"/>
                <a:gd name="connsiteX15" fmla="*/ 8945631 w 11576585"/>
                <a:gd name="connsiteY15" fmla="*/ 0 h 1554924"/>
                <a:gd name="connsiteX16" fmla="*/ 9507530 w 11576585"/>
                <a:gd name="connsiteY16" fmla="*/ 0 h 1554924"/>
                <a:gd name="connsiteX17" fmla="*/ 10069430 w 11576585"/>
                <a:gd name="connsiteY17" fmla="*/ 0 h 1554924"/>
                <a:gd name="connsiteX18" fmla="*/ 11139714 w 11576585"/>
                <a:gd name="connsiteY18" fmla="*/ 0 h 1554924"/>
                <a:gd name="connsiteX19" fmla="*/ 11576585 w 11576585"/>
                <a:gd name="connsiteY19" fmla="*/ 436871 h 1554924"/>
                <a:gd name="connsiteX20" fmla="*/ 11576585 w 11576585"/>
                <a:gd name="connsiteY20" fmla="*/ 1118053 h 1554924"/>
                <a:gd name="connsiteX21" fmla="*/ 11139714 w 11576585"/>
                <a:gd name="connsiteY21" fmla="*/ 1554924 h 1554924"/>
                <a:gd name="connsiteX22" fmla="*/ 10470786 w 11576585"/>
                <a:gd name="connsiteY22" fmla="*/ 1554924 h 1554924"/>
                <a:gd name="connsiteX23" fmla="*/ 9908887 w 11576585"/>
                <a:gd name="connsiteY23" fmla="*/ 1554924 h 1554924"/>
                <a:gd name="connsiteX24" fmla="*/ 9561045 w 11576585"/>
                <a:gd name="connsiteY24" fmla="*/ 1554924 h 1554924"/>
                <a:gd name="connsiteX25" fmla="*/ 8785089 w 11576585"/>
                <a:gd name="connsiteY25" fmla="*/ 1554924 h 1554924"/>
                <a:gd name="connsiteX26" fmla="*/ 8116161 w 11576585"/>
                <a:gd name="connsiteY26" fmla="*/ 1554924 h 1554924"/>
                <a:gd name="connsiteX27" fmla="*/ 7233176 w 11576585"/>
                <a:gd name="connsiteY27" fmla="*/ 1554924 h 1554924"/>
                <a:gd name="connsiteX28" fmla="*/ 6564249 w 11576585"/>
                <a:gd name="connsiteY28" fmla="*/ 1554924 h 1554924"/>
                <a:gd name="connsiteX29" fmla="*/ 5788293 w 11576585"/>
                <a:gd name="connsiteY29" fmla="*/ 1554924 h 1554924"/>
                <a:gd name="connsiteX30" fmla="*/ 5119365 w 11576585"/>
                <a:gd name="connsiteY30" fmla="*/ 1554924 h 1554924"/>
                <a:gd name="connsiteX31" fmla="*/ 4450437 w 11576585"/>
                <a:gd name="connsiteY31" fmla="*/ 1554924 h 1554924"/>
                <a:gd name="connsiteX32" fmla="*/ 3674481 w 11576585"/>
                <a:gd name="connsiteY32" fmla="*/ 1554924 h 1554924"/>
                <a:gd name="connsiteX33" fmla="*/ 3005553 w 11576585"/>
                <a:gd name="connsiteY33" fmla="*/ 1554924 h 1554924"/>
                <a:gd name="connsiteX34" fmla="*/ 2336626 w 11576585"/>
                <a:gd name="connsiteY34" fmla="*/ 1554924 h 1554924"/>
                <a:gd name="connsiteX35" fmla="*/ 1667698 w 11576585"/>
                <a:gd name="connsiteY35" fmla="*/ 1554924 h 1554924"/>
                <a:gd name="connsiteX36" fmla="*/ 1105799 w 11576585"/>
                <a:gd name="connsiteY36" fmla="*/ 1554924 h 1554924"/>
                <a:gd name="connsiteX37" fmla="*/ 436871 w 11576585"/>
                <a:gd name="connsiteY37" fmla="*/ 1554924 h 1554924"/>
                <a:gd name="connsiteX38" fmla="*/ 0 w 11576585"/>
                <a:gd name="connsiteY38" fmla="*/ 1118053 h 1554924"/>
                <a:gd name="connsiteX39" fmla="*/ 0 w 11576585"/>
                <a:gd name="connsiteY3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76585" h="1554924" fill="none" extrusionOk="0">
                  <a:moveTo>
                    <a:pt x="0" y="436871"/>
                  </a:moveTo>
                  <a:cubicBezTo>
                    <a:pt x="46001" y="157118"/>
                    <a:pt x="180265" y="7367"/>
                    <a:pt x="436871" y="0"/>
                  </a:cubicBezTo>
                  <a:cubicBezTo>
                    <a:pt x="583714" y="-4996"/>
                    <a:pt x="670000" y="-6086"/>
                    <a:pt x="784713" y="0"/>
                  </a:cubicBezTo>
                  <a:cubicBezTo>
                    <a:pt x="899426" y="6086"/>
                    <a:pt x="1318335" y="-29125"/>
                    <a:pt x="1560670" y="0"/>
                  </a:cubicBezTo>
                  <a:cubicBezTo>
                    <a:pt x="1803005" y="29125"/>
                    <a:pt x="2158711" y="-38291"/>
                    <a:pt x="2336626" y="0"/>
                  </a:cubicBezTo>
                  <a:cubicBezTo>
                    <a:pt x="2514541" y="38291"/>
                    <a:pt x="2718802" y="-5979"/>
                    <a:pt x="2898525" y="0"/>
                  </a:cubicBezTo>
                  <a:cubicBezTo>
                    <a:pt x="3078248" y="5979"/>
                    <a:pt x="3128760" y="-1491"/>
                    <a:pt x="3246367" y="0"/>
                  </a:cubicBezTo>
                  <a:cubicBezTo>
                    <a:pt x="3363974" y="1491"/>
                    <a:pt x="3506030" y="-19505"/>
                    <a:pt x="3701238" y="0"/>
                  </a:cubicBezTo>
                  <a:cubicBezTo>
                    <a:pt x="3896446" y="19505"/>
                    <a:pt x="4224416" y="-24602"/>
                    <a:pt x="4370166" y="0"/>
                  </a:cubicBezTo>
                  <a:cubicBezTo>
                    <a:pt x="4515916" y="24602"/>
                    <a:pt x="4702148" y="6038"/>
                    <a:pt x="4825037" y="0"/>
                  </a:cubicBezTo>
                  <a:cubicBezTo>
                    <a:pt x="4947926" y="-6038"/>
                    <a:pt x="5395430" y="34598"/>
                    <a:pt x="5708021" y="0"/>
                  </a:cubicBezTo>
                  <a:cubicBezTo>
                    <a:pt x="6020612" y="-34598"/>
                    <a:pt x="6057737" y="-9455"/>
                    <a:pt x="6162892" y="0"/>
                  </a:cubicBezTo>
                  <a:cubicBezTo>
                    <a:pt x="6268047" y="9455"/>
                    <a:pt x="6493300" y="-13019"/>
                    <a:pt x="6724791" y="0"/>
                  </a:cubicBezTo>
                  <a:cubicBezTo>
                    <a:pt x="6956282" y="13019"/>
                    <a:pt x="7161723" y="-29068"/>
                    <a:pt x="7393719" y="0"/>
                  </a:cubicBezTo>
                  <a:cubicBezTo>
                    <a:pt x="7625715" y="29068"/>
                    <a:pt x="7863523" y="26754"/>
                    <a:pt x="8169675" y="0"/>
                  </a:cubicBezTo>
                  <a:cubicBezTo>
                    <a:pt x="8475827" y="-26754"/>
                    <a:pt x="8720316" y="-28021"/>
                    <a:pt x="8945631" y="0"/>
                  </a:cubicBezTo>
                  <a:cubicBezTo>
                    <a:pt x="9170946" y="28021"/>
                    <a:pt x="9326831" y="-21503"/>
                    <a:pt x="9507530" y="0"/>
                  </a:cubicBezTo>
                  <a:cubicBezTo>
                    <a:pt x="9688229" y="21503"/>
                    <a:pt x="9806909" y="24356"/>
                    <a:pt x="10069430" y="0"/>
                  </a:cubicBezTo>
                  <a:cubicBezTo>
                    <a:pt x="10331951" y="-24356"/>
                    <a:pt x="10904987" y="-51507"/>
                    <a:pt x="11139714" y="0"/>
                  </a:cubicBezTo>
                  <a:cubicBezTo>
                    <a:pt x="11436290" y="-14332"/>
                    <a:pt x="11548914" y="215485"/>
                    <a:pt x="11576585" y="436871"/>
                  </a:cubicBezTo>
                  <a:cubicBezTo>
                    <a:pt x="11584961" y="677546"/>
                    <a:pt x="11593520" y="941513"/>
                    <a:pt x="11576585" y="1118053"/>
                  </a:cubicBezTo>
                  <a:cubicBezTo>
                    <a:pt x="11584206" y="1383371"/>
                    <a:pt x="11404279" y="1589484"/>
                    <a:pt x="11139714" y="1554924"/>
                  </a:cubicBezTo>
                  <a:cubicBezTo>
                    <a:pt x="10889211" y="1539447"/>
                    <a:pt x="10763574" y="1571516"/>
                    <a:pt x="10470786" y="1554924"/>
                  </a:cubicBezTo>
                  <a:cubicBezTo>
                    <a:pt x="10177998" y="1538332"/>
                    <a:pt x="10179374" y="1564544"/>
                    <a:pt x="9908887" y="1554924"/>
                  </a:cubicBezTo>
                  <a:cubicBezTo>
                    <a:pt x="9638400" y="1545304"/>
                    <a:pt x="9719691" y="1559874"/>
                    <a:pt x="9561045" y="1554924"/>
                  </a:cubicBezTo>
                  <a:cubicBezTo>
                    <a:pt x="9402399" y="1549974"/>
                    <a:pt x="9090205" y="1583781"/>
                    <a:pt x="8785089" y="1554924"/>
                  </a:cubicBezTo>
                  <a:cubicBezTo>
                    <a:pt x="8479973" y="1526067"/>
                    <a:pt x="8327962" y="1577483"/>
                    <a:pt x="8116161" y="1554924"/>
                  </a:cubicBezTo>
                  <a:cubicBezTo>
                    <a:pt x="7904360" y="1532365"/>
                    <a:pt x="7572082" y="1511103"/>
                    <a:pt x="7233176" y="1554924"/>
                  </a:cubicBezTo>
                  <a:cubicBezTo>
                    <a:pt x="6894270" y="1598745"/>
                    <a:pt x="6727776" y="1578469"/>
                    <a:pt x="6564249" y="1554924"/>
                  </a:cubicBezTo>
                  <a:cubicBezTo>
                    <a:pt x="6400722" y="1531379"/>
                    <a:pt x="6166730" y="1535322"/>
                    <a:pt x="5788293" y="1554924"/>
                  </a:cubicBezTo>
                  <a:cubicBezTo>
                    <a:pt x="5409856" y="1574526"/>
                    <a:pt x="5416234" y="1558981"/>
                    <a:pt x="5119365" y="1554924"/>
                  </a:cubicBezTo>
                  <a:cubicBezTo>
                    <a:pt x="4822496" y="1550867"/>
                    <a:pt x="4728980" y="1565160"/>
                    <a:pt x="4450437" y="1554924"/>
                  </a:cubicBezTo>
                  <a:cubicBezTo>
                    <a:pt x="4171894" y="1544688"/>
                    <a:pt x="4004691" y="1565262"/>
                    <a:pt x="3674481" y="1554924"/>
                  </a:cubicBezTo>
                  <a:cubicBezTo>
                    <a:pt x="3344271" y="1544586"/>
                    <a:pt x="3185884" y="1562197"/>
                    <a:pt x="3005553" y="1554924"/>
                  </a:cubicBezTo>
                  <a:cubicBezTo>
                    <a:pt x="2825222" y="1547651"/>
                    <a:pt x="2482313" y="1536822"/>
                    <a:pt x="2336626" y="1554924"/>
                  </a:cubicBezTo>
                  <a:cubicBezTo>
                    <a:pt x="2190939" y="1573026"/>
                    <a:pt x="1862825" y="1576599"/>
                    <a:pt x="1667698" y="1554924"/>
                  </a:cubicBezTo>
                  <a:cubicBezTo>
                    <a:pt x="1472571" y="1533249"/>
                    <a:pt x="1227240" y="1547773"/>
                    <a:pt x="1105799" y="1554924"/>
                  </a:cubicBezTo>
                  <a:cubicBezTo>
                    <a:pt x="984358" y="1562075"/>
                    <a:pt x="671571" y="1547438"/>
                    <a:pt x="436871" y="1554924"/>
                  </a:cubicBezTo>
                  <a:cubicBezTo>
                    <a:pt x="148258" y="1544211"/>
                    <a:pt x="24340" y="1360523"/>
                    <a:pt x="0" y="1118053"/>
                  </a:cubicBezTo>
                  <a:cubicBezTo>
                    <a:pt x="-6422" y="799690"/>
                    <a:pt x="28705" y="767483"/>
                    <a:pt x="0" y="436871"/>
                  </a:cubicBezTo>
                  <a:close/>
                </a:path>
                <a:path w="11576585" h="1554924" stroke="0" extrusionOk="0">
                  <a:moveTo>
                    <a:pt x="0" y="436871"/>
                  </a:moveTo>
                  <a:cubicBezTo>
                    <a:pt x="-29801" y="157464"/>
                    <a:pt x="222746" y="4732"/>
                    <a:pt x="436871" y="0"/>
                  </a:cubicBezTo>
                  <a:cubicBezTo>
                    <a:pt x="515374" y="-2202"/>
                    <a:pt x="629687" y="12416"/>
                    <a:pt x="784713" y="0"/>
                  </a:cubicBezTo>
                  <a:cubicBezTo>
                    <a:pt x="939739" y="-12416"/>
                    <a:pt x="975255" y="-1715"/>
                    <a:pt x="1132556" y="0"/>
                  </a:cubicBezTo>
                  <a:cubicBezTo>
                    <a:pt x="1289857" y="1715"/>
                    <a:pt x="1519203" y="5879"/>
                    <a:pt x="1801483" y="0"/>
                  </a:cubicBezTo>
                  <a:cubicBezTo>
                    <a:pt x="2083763" y="-5879"/>
                    <a:pt x="2034528" y="8168"/>
                    <a:pt x="2149326" y="0"/>
                  </a:cubicBezTo>
                  <a:cubicBezTo>
                    <a:pt x="2264124" y="-8168"/>
                    <a:pt x="2684464" y="-16577"/>
                    <a:pt x="2925282" y="0"/>
                  </a:cubicBezTo>
                  <a:cubicBezTo>
                    <a:pt x="3166100" y="16577"/>
                    <a:pt x="3248298" y="18203"/>
                    <a:pt x="3487181" y="0"/>
                  </a:cubicBezTo>
                  <a:cubicBezTo>
                    <a:pt x="3726064" y="-18203"/>
                    <a:pt x="3750678" y="16982"/>
                    <a:pt x="3942052" y="0"/>
                  </a:cubicBezTo>
                  <a:cubicBezTo>
                    <a:pt x="4133426" y="-16982"/>
                    <a:pt x="4213769" y="-20342"/>
                    <a:pt x="4396923" y="0"/>
                  </a:cubicBezTo>
                  <a:cubicBezTo>
                    <a:pt x="4580077" y="20342"/>
                    <a:pt x="5023645" y="-14415"/>
                    <a:pt x="5279907" y="0"/>
                  </a:cubicBezTo>
                  <a:cubicBezTo>
                    <a:pt x="5536169" y="14415"/>
                    <a:pt x="5742802" y="-17072"/>
                    <a:pt x="6055864" y="0"/>
                  </a:cubicBezTo>
                  <a:cubicBezTo>
                    <a:pt x="6368926" y="17072"/>
                    <a:pt x="6348967" y="-16138"/>
                    <a:pt x="6510734" y="0"/>
                  </a:cubicBezTo>
                  <a:cubicBezTo>
                    <a:pt x="6672501" y="16138"/>
                    <a:pt x="6725037" y="-8043"/>
                    <a:pt x="6858577" y="0"/>
                  </a:cubicBezTo>
                  <a:cubicBezTo>
                    <a:pt x="6992117" y="8043"/>
                    <a:pt x="7298690" y="-20923"/>
                    <a:pt x="7420476" y="0"/>
                  </a:cubicBezTo>
                  <a:cubicBezTo>
                    <a:pt x="7542262" y="20923"/>
                    <a:pt x="7757432" y="-24581"/>
                    <a:pt x="8089404" y="0"/>
                  </a:cubicBezTo>
                  <a:cubicBezTo>
                    <a:pt x="8421376" y="24581"/>
                    <a:pt x="8305014" y="12683"/>
                    <a:pt x="8437246" y="0"/>
                  </a:cubicBezTo>
                  <a:cubicBezTo>
                    <a:pt x="8569478" y="-12683"/>
                    <a:pt x="9108788" y="-38810"/>
                    <a:pt x="9320231" y="0"/>
                  </a:cubicBezTo>
                  <a:cubicBezTo>
                    <a:pt x="9531675" y="38810"/>
                    <a:pt x="9659966" y="11023"/>
                    <a:pt x="9775102" y="0"/>
                  </a:cubicBezTo>
                  <a:cubicBezTo>
                    <a:pt x="9890238" y="-11023"/>
                    <a:pt x="9981114" y="-16207"/>
                    <a:pt x="10122944" y="0"/>
                  </a:cubicBezTo>
                  <a:cubicBezTo>
                    <a:pt x="10264774" y="16207"/>
                    <a:pt x="10784924" y="27502"/>
                    <a:pt x="11139714" y="0"/>
                  </a:cubicBezTo>
                  <a:cubicBezTo>
                    <a:pt x="11334731" y="2994"/>
                    <a:pt x="11594106" y="207211"/>
                    <a:pt x="11576585" y="436871"/>
                  </a:cubicBezTo>
                  <a:cubicBezTo>
                    <a:pt x="11599554" y="665261"/>
                    <a:pt x="11558352" y="969570"/>
                    <a:pt x="11576585" y="1118053"/>
                  </a:cubicBezTo>
                  <a:cubicBezTo>
                    <a:pt x="11599472" y="1407550"/>
                    <a:pt x="11400566" y="1525737"/>
                    <a:pt x="11139714" y="1554924"/>
                  </a:cubicBezTo>
                  <a:cubicBezTo>
                    <a:pt x="10902320" y="1547885"/>
                    <a:pt x="10662086" y="1581352"/>
                    <a:pt x="10363758" y="1554924"/>
                  </a:cubicBezTo>
                  <a:cubicBezTo>
                    <a:pt x="10065430" y="1528496"/>
                    <a:pt x="9947974" y="1587710"/>
                    <a:pt x="9694830" y="1554924"/>
                  </a:cubicBezTo>
                  <a:cubicBezTo>
                    <a:pt x="9441686" y="1522138"/>
                    <a:pt x="9398824" y="1553446"/>
                    <a:pt x="9132931" y="1554924"/>
                  </a:cubicBezTo>
                  <a:cubicBezTo>
                    <a:pt x="8867038" y="1556402"/>
                    <a:pt x="8803048" y="1550258"/>
                    <a:pt x="8678060" y="1554924"/>
                  </a:cubicBezTo>
                  <a:cubicBezTo>
                    <a:pt x="8553072" y="1559590"/>
                    <a:pt x="8473956" y="1550976"/>
                    <a:pt x="8330218" y="1554924"/>
                  </a:cubicBezTo>
                  <a:cubicBezTo>
                    <a:pt x="8186480" y="1558872"/>
                    <a:pt x="7835044" y="1541800"/>
                    <a:pt x="7554262" y="1554924"/>
                  </a:cubicBezTo>
                  <a:cubicBezTo>
                    <a:pt x="7273480" y="1568048"/>
                    <a:pt x="7193912" y="1574016"/>
                    <a:pt x="7099391" y="1554924"/>
                  </a:cubicBezTo>
                  <a:cubicBezTo>
                    <a:pt x="7004870" y="1535832"/>
                    <a:pt x="6673949" y="1568272"/>
                    <a:pt x="6537492" y="1554924"/>
                  </a:cubicBezTo>
                  <a:cubicBezTo>
                    <a:pt x="6401035" y="1541576"/>
                    <a:pt x="6295748" y="1546160"/>
                    <a:pt x="6082621" y="1554924"/>
                  </a:cubicBezTo>
                  <a:cubicBezTo>
                    <a:pt x="5869494" y="1563688"/>
                    <a:pt x="5638476" y="1575673"/>
                    <a:pt x="5413693" y="1554924"/>
                  </a:cubicBezTo>
                  <a:cubicBezTo>
                    <a:pt x="5188910" y="1534175"/>
                    <a:pt x="5018974" y="1533759"/>
                    <a:pt x="4637737" y="1554924"/>
                  </a:cubicBezTo>
                  <a:cubicBezTo>
                    <a:pt x="4256500" y="1576089"/>
                    <a:pt x="4437586" y="1561016"/>
                    <a:pt x="4289894" y="1554924"/>
                  </a:cubicBezTo>
                  <a:cubicBezTo>
                    <a:pt x="4142202" y="1548832"/>
                    <a:pt x="3988503" y="1537892"/>
                    <a:pt x="3835024" y="1554924"/>
                  </a:cubicBezTo>
                  <a:cubicBezTo>
                    <a:pt x="3681545" y="1571957"/>
                    <a:pt x="3417003" y="1556411"/>
                    <a:pt x="3273124" y="1554924"/>
                  </a:cubicBezTo>
                  <a:cubicBezTo>
                    <a:pt x="3129245" y="1553437"/>
                    <a:pt x="2615299" y="1554422"/>
                    <a:pt x="2390140" y="1554924"/>
                  </a:cubicBezTo>
                  <a:cubicBezTo>
                    <a:pt x="2164981" y="1555426"/>
                    <a:pt x="2142018" y="1559851"/>
                    <a:pt x="2042297" y="1554924"/>
                  </a:cubicBezTo>
                  <a:cubicBezTo>
                    <a:pt x="1942576" y="1549997"/>
                    <a:pt x="1625657" y="1557719"/>
                    <a:pt x="1373370" y="1554924"/>
                  </a:cubicBezTo>
                  <a:cubicBezTo>
                    <a:pt x="1121083" y="1552129"/>
                    <a:pt x="904191" y="1553182"/>
                    <a:pt x="436871" y="1554924"/>
                  </a:cubicBezTo>
                  <a:cubicBezTo>
                    <a:pt x="253843" y="1561448"/>
                    <a:pt x="-39356" y="1380452"/>
                    <a:pt x="0" y="1118053"/>
                  </a:cubicBezTo>
                  <a:cubicBezTo>
                    <a:pt x="16789" y="941603"/>
                    <a:pt x="11796" y="677140"/>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110076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Chia sẻ với bạn về một lễ hội truyền thống mà em biết hoặc đã từng tham dự.</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a:extLst>
              <a:ext uri="{FF2B5EF4-FFF2-40B4-BE49-F238E27FC236}">
                <a16:creationId xmlns:a16="http://schemas.microsoft.com/office/drawing/2014/main" id="{21A3993E-EE58-47CF-AC7C-629A6F5180C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6" name="Group 5">
            <a:extLst>
              <a:ext uri="{FF2B5EF4-FFF2-40B4-BE49-F238E27FC236}">
                <a16:creationId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545825" y="589755"/>
            <a:ext cx="12077808" cy="1000657"/>
            <a:chOff x="684233" y="1649303"/>
            <a:chExt cx="16902010" cy="100065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7" name="Group 76">
            <a:extLst>
              <a:ext uri="{FF2B5EF4-FFF2-40B4-BE49-F238E27FC236}">
                <a16:creationId xmlns:a16="http://schemas.microsoft.com/office/drawing/2014/main"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p>
            <a:p>
              <a:pPr algn="just">
                <a:lnSpc>
                  <a:spcPct val="110000"/>
                </a:lnSpc>
              </a:pPr>
              <a:r>
                <a:rPr lang="en-US" sz="3200">
                  <a:solidFill>
                    <a:srgbClr val="000000"/>
                  </a:solidFill>
                  <a:latin typeface="UTM Duepuntozero" panose="02040603050506020204" pitchFamily="18" charset="0"/>
                </a:rPr>
                <a:t>2. Đọc to, rõ.</a:t>
              </a: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67" name="Group 66">
              <a:extLst>
                <a:ext uri="{FF2B5EF4-FFF2-40B4-BE49-F238E27FC236}">
                  <a16:creationId xmlns:a16="http://schemas.microsoft.com/office/drawing/2014/main"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id="{6596A1BD-FBB7-C328-BEED-8B4940FDDDB6}"/>
                  </a:ext>
                </a:extLst>
              </p:cNvPr>
              <p:cNvPicPr>
                <a:picLocks noChangeAspect="1"/>
              </p:cNvPicPr>
              <p:nvPr/>
            </p:nvPicPr>
            <p:blipFill>
              <a:blip r:embed="rId5"/>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id="{B82D36D5-1ED6-BADC-2893-A572E29A24F3}"/>
                  </a:ext>
                </a:extLst>
              </p:cNvPr>
              <p:cNvPicPr>
                <a:picLocks noChangeAspect="1"/>
              </p:cNvPicPr>
              <p:nvPr/>
            </p:nvPicPr>
            <p:blipFill>
              <a:blip r:embed="rId6"/>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id="{E33AD526-0C2E-D9F3-3D72-2C885F9B6827}"/>
                  </a:ext>
                </a:extLst>
              </p:cNvPr>
              <p:cNvPicPr>
                <a:picLocks noChangeAspect="1"/>
              </p:cNvPicPr>
              <p:nvPr/>
            </p:nvPicPr>
            <p:blipFill>
              <a:blip r:embed="rId7"/>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id="{D0E64587-D8BE-1734-D126-64444C61457E}"/>
                  </a:ext>
                </a:extLst>
              </p:cNvPr>
              <p:cNvPicPr>
                <a:picLocks noChangeAspect="1"/>
              </p:cNvPicPr>
              <p:nvPr/>
            </p:nvPicPr>
            <p:blipFill>
              <a:blip r:embed="rId5"/>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id="{434C25FD-DC01-453C-F47C-2BBCB0D10221}"/>
                  </a:ext>
                </a:extLst>
              </p:cNvPr>
              <p:cNvPicPr>
                <a:picLocks noChangeAspect="1"/>
              </p:cNvPicPr>
              <p:nvPr/>
            </p:nvPicPr>
            <p:blipFill>
              <a:blip r:embed="rId6"/>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id="{89693F71-66B9-3FCB-98B5-5F642A251E66}"/>
                  </a:ext>
                </a:extLst>
              </p:cNvPr>
              <p:cNvPicPr>
                <a:picLocks noChangeAspect="1"/>
              </p:cNvPicPr>
              <p:nvPr/>
            </p:nvPicPr>
            <p:blipFill>
              <a:blip r:embed="rId7"/>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id="{AF4253E9-17F1-2C27-4DCC-91C78C20D895}"/>
                  </a:ext>
                </a:extLst>
              </p:cNvPr>
              <p:cNvPicPr>
                <a:picLocks noChangeAspect="1"/>
              </p:cNvPicPr>
              <p:nvPr/>
            </p:nvPicPr>
            <p:blipFill>
              <a:blip r:embed="rId5"/>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id="{7423FFA4-FD3E-1182-7479-F109EC3D1195}"/>
                  </a:ext>
                </a:extLst>
              </p:cNvPr>
              <p:cNvPicPr>
                <a:picLocks noChangeAspect="1"/>
              </p:cNvPicPr>
              <p:nvPr/>
            </p:nvPicPr>
            <p:blipFill>
              <a:blip r:embed="rId6"/>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id="{26911A2F-E966-5B53-9AA3-2D66C04FD45F}"/>
                  </a:ext>
                </a:extLst>
              </p:cNvPr>
              <p:cNvPicPr>
                <a:picLocks noChangeAspect="1"/>
              </p:cNvPicPr>
              <p:nvPr/>
            </p:nvPicPr>
            <p:blipFill>
              <a:blip r:embed="rId7"/>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2" name="Group 61">
            <a:extLst>
              <a:ext uri="{FF2B5EF4-FFF2-40B4-BE49-F238E27FC236}">
                <a16:creationId xmlns:a16="http://schemas.microsoft.com/office/drawing/2014/main"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200">
                  <a:solidFill>
                    <a:srgbClr val="000000"/>
                  </a:solidFill>
                  <a:latin typeface="UTM Duepuntozero" panose="02040603050506020204" pitchFamily="18" charset="0"/>
                </a:rPr>
                <a:t>Chú ý giọng đọc bài.</a:t>
              </a:r>
              <a:r>
                <a:rPr lang="en-US" sz="3200" b="0" i="0">
                  <a:solidFill>
                    <a:srgbClr val="000000"/>
                  </a:solidFill>
                  <a:effectLst/>
                  <a:latin typeface="UTM Duepuntozero" panose="02040603050506020204" pitchFamily="18" charset="0"/>
                </a:rPr>
                <a:t> </a:t>
              </a:r>
              <a:endParaRPr lang="vi-VN" sz="3200" b="0" i="0">
                <a:solidFill>
                  <a:srgbClr val="000000"/>
                </a:solidFill>
                <a:effectLst/>
              </a:endParaRPr>
            </a:p>
          </p:txBody>
        </p:sp>
        <p:sp>
          <p:nvSpPr>
            <p:cNvPr id="58" name="Rectangle: Rounded Corners 57">
              <a:extLst>
                <a:ext uri="{FF2B5EF4-FFF2-40B4-BE49-F238E27FC236}">
                  <a16:creationId xmlns:a16="http://schemas.microsoft.com/office/drawing/2014/main"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9" name="Picture 58">
              <a:extLst>
                <a:ext uri="{FF2B5EF4-FFF2-40B4-BE49-F238E27FC236}">
                  <a16:creationId xmlns:a16="http://schemas.microsoft.com/office/drawing/2014/main" id="{1F426D1E-35E3-22D9-7128-9821AB9A5B8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id="{B39ACF04-3BCC-3E2B-F951-DFE467F3C37D}"/>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id="{8170F019-7B9C-3BE2-039B-AECAAADF53E1}"/>
                </a:ext>
              </a:extLst>
            </p:cNvPr>
            <p:cNvPicPr>
              <a:picLocks noChangeAspect="1"/>
            </p:cNvPicPr>
            <p:nvPr/>
          </p:nvPicPr>
          <p:blipFill>
            <a:blip r:embed="rId8"/>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a:extLst>
              <a:ext uri="{FF2B5EF4-FFF2-40B4-BE49-F238E27FC236}">
                <a16:creationId xmlns:a16="http://schemas.microsoft.com/office/drawing/2014/main" id="{CAEF7769-FB33-4603-91E6-E16FFD8C184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err="1">
                  <a:solidFill>
                    <a:srgbClr val="003366"/>
                  </a:solidFill>
                  <a:latin typeface="#9Slide05 Phobia" panose="02000506000000020003" pitchFamily="2" charset="0"/>
                </a:rPr>
                <a:t>Hoạt</a:t>
              </a:r>
              <a:r>
                <a:rPr lang="en-US" sz="6000">
                  <a:solidFill>
                    <a:srgbClr val="003366"/>
                  </a:solidFill>
                  <a:latin typeface="#9Slide05 Phobia" panose="02000506000000020003" pitchFamily="2" charset="0"/>
                </a:rPr>
                <a:t>  động</a:t>
              </a:r>
              <a:endParaRPr lang="en-US" sz="60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62014" y="1096685"/>
            <a:ext cx="12057568" cy="1186448"/>
            <a:chOff x="712557" y="1660810"/>
            <a:chExt cx="16873686" cy="1186448"/>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 name="Group 4">
            <a:extLst>
              <a:ext uri="{FF2B5EF4-FFF2-40B4-BE49-F238E27FC236}">
                <a16:creationId xmlns:a16="http://schemas.microsoft.com/office/drawing/2014/main"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a16="http://schemas.microsoft.com/office/drawing/2014/main"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Giọng đọc phù hợp.</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Nhấn giọng, ngắt nghỉ đúng chỗ.</a:t>
              </a:r>
              <a:endParaRPr lang="vi-VN" sz="3600" b="0" i="0">
                <a:solidFill>
                  <a:srgbClr val="000000"/>
                </a:solidFill>
                <a:effectLst/>
              </a:endParaRPr>
            </a:p>
          </p:txBody>
        </p:sp>
        <p:grpSp>
          <p:nvGrpSpPr>
            <p:cNvPr id="23" name="Group 22">
              <a:extLst>
                <a:ext uri="{FF2B5EF4-FFF2-40B4-BE49-F238E27FC236}">
                  <a16:creationId xmlns:a16="http://schemas.microsoft.com/office/drawing/2014/main"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id="{910DCA0F-522D-BC34-9F71-C68D4E6AFA5F}"/>
                  </a:ext>
                </a:extLst>
              </p:cNvPr>
              <p:cNvPicPr>
                <a:picLocks noChangeAspect="1"/>
              </p:cNvPicPr>
              <p:nvPr/>
            </p:nvPicPr>
            <p:blipFill>
              <a:blip r:embed="rId4"/>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id="{BFF6C224-9E7A-21F7-7B73-81651B15B906}"/>
                  </a:ext>
                </a:extLst>
              </p:cNvPr>
              <p:cNvPicPr>
                <a:picLocks noChangeAspect="1"/>
              </p:cNvPicPr>
              <p:nvPr/>
            </p:nvPicPr>
            <p:blipFill>
              <a:blip r:embed="rId5"/>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id="{6C6FFE5E-C313-251D-87BC-E9869CDDC660}"/>
                  </a:ext>
                </a:extLst>
              </p:cNvPr>
              <p:cNvPicPr>
                <a:picLocks noChangeAspect="1"/>
              </p:cNvPicPr>
              <p:nvPr/>
            </p:nvPicPr>
            <p:blipFill>
              <a:blip r:embed="rId6"/>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id="{6D5024DE-4507-AA88-4A6F-6A9F1DABAF02}"/>
                  </a:ext>
                </a:extLst>
              </p:cNvPr>
              <p:cNvPicPr>
                <a:picLocks noChangeAspect="1"/>
              </p:cNvPicPr>
              <p:nvPr/>
            </p:nvPicPr>
            <p:blipFill>
              <a:blip r:embed="rId4"/>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id="{E99F85DA-551D-D9D2-BC1E-987DCD345BCF}"/>
                  </a:ext>
                </a:extLst>
              </p:cNvPr>
              <p:cNvPicPr>
                <a:picLocks noChangeAspect="1"/>
              </p:cNvPicPr>
              <p:nvPr/>
            </p:nvPicPr>
            <p:blipFill>
              <a:blip r:embed="rId5"/>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id="{1C62C1AA-4E02-A9A7-4F6A-407663AB49C8}"/>
                  </a:ext>
                </a:extLst>
              </p:cNvPr>
              <p:cNvPicPr>
                <a:picLocks noChangeAspect="1"/>
              </p:cNvPicPr>
              <p:nvPr/>
            </p:nvPicPr>
            <p:blipFill>
              <a:blip r:embed="rId6"/>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id="{4B2FB030-79A5-BC61-D430-C1E041E9684D}"/>
                  </a:ext>
                </a:extLst>
              </p:cNvPr>
              <p:cNvPicPr>
                <a:picLocks noChangeAspect="1"/>
              </p:cNvPicPr>
              <p:nvPr/>
            </p:nvPicPr>
            <p:blipFill>
              <a:blip r:embed="rId4"/>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id="{D3EF9E6D-9CEB-0CFF-E6CE-86B0A67CA917}"/>
                  </a:ext>
                </a:extLst>
              </p:cNvPr>
              <p:cNvPicPr>
                <a:picLocks noChangeAspect="1"/>
              </p:cNvPicPr>
              <p:nvPr/>
            </p:nvPicPr>
            <p:blipFill>
              <a:blip r:embed="rId5"/>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id="{A7A85366-B900-E815-C6B0-8572313BBC29}"/>
                  </a:ext>
                </a:extLst>
              </p:cNvPr>
              <p:cNvPicPr>
                <a:picLocks noChangeAspect="1"/>
              </p:cNvPicPr>
              <p:nvPr/>
            </p:nvPicPr>
            <p:blipFill>
              <a:blip r:embed="rId6"/>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27" name="Freeform 5">
            <a:extLst>
              <a:ext uri="{FF2B5EF4-FFF2-40B4-BE49-F238E27FC236}">
                <a16:creationId xmlns:a16="http://schemas.microsoft.com/office/drawing/2014/main" id="{5F3CFC3C-0DBB-499B-9E20-095938C19DA2}"/>
              </a:ext>
            </a:extLst>
          </p:cNvPr>
          <p:cNvSpPr/>
          <p:nvPr/>
        </p:nvSpPr>
        <p:spPr>
          <a:xfrm>
            <a:off x="7377747" y="2507226"/>
            <a:ext cx="4841384" cy="4590775"/>
          </a:xfrm>
          <a:custGeom>
            <a:avLst/>
            <a:gdLst/>
            <a:ahLst/>
            <a:cxnLst/>
            <a:rect l="l" t="t" r="r" b="b"/>
            <a:pathLst>
              <a:path w="3158618" h="3277425">
                <a:moveTo>
                  <a:pt x="0" y="0"/>
                </a:moveTo>
                <a:lnTo>
                  <a:pt x="3158618" y="0"/>
                </a:lnTo>
                <a:lnTo>
                  <a:pt x="3158618" y="3277424"/>
                </a:lnTo>
                <a:lnTo>
                  <a:pt x="0" y="3277424"/>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77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7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grpSp>
        <p:nvGrpSpPr>
          <p:cNvPr id="11" name="Group 10">
            <a:extLst>
              <a:ext uri="{FF2B5EF4-FFF2-40B4-BE49-F238E27FC236}">
                <a16:creationId xmlns:a16="http://schemas.microsoft.com/office/drawing/2014/main" id="{24050DD4-0093-180F-CA8D-385EC85CC432}"/>
              </a:ext>
            </a:extLst>
          </p:cNvPr>
          <p:cNvGrpSpPr/>
          <p:nvPr/>
        </p:nvGrpSpPr>
        <p:grpSpPr>
          <a:xfrm>
            <a:off x="73566" y="369577"/>
            <a:ext cx="12044868" cy="980967"/>
            <a:chOff x="730330" y="1668993"/>
            <a:chExt cx="16855913" cy="98096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8"/>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FA05C35D-4885-4B8E-A8BF-CA0AE7F81595}"/>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descr="A rainbow colored circle&#10;&#10;Description automatically generated">
            <a:extLst>
              <a:ext uri="{FF2B5EF4-FFF2-40B4-BE49-F238E27FC236}">
                <a16:creationId xmlns:a16="http://schemas.microsoft.com/office/drawing/2014/main" id="{62458C9B-AA49-453D-88A2-55271D3A6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7" name="TextBox 6">
            <a:extLst>
              <a:ext uri="{FF2B5EF4-FFF2-40B4-BE49-F238E27FC236}">
                <a16:creationId xmlns:a16="http://schemas.microsoft.com/office/drawing/2014/main" id="{DEA882B2-3BE5-4F3C-BA31-AC1DAD76B97C}"/>
              </a:ext>
            </a:extLst>
          </p:cNvPr>
          <p:cNvSpPr txBox="1"/>
          <p:nvPr/>
        </p:nvSpPr>
        <p:spPr>
          <a:xfrm>
            <a:off x="2663157" y="738222"/>
            <a:ext cx="8555555" cy="1940957"/>
          </a:xfrm>
          <a:prstGeom prst="roundRect">
            <a:avLst/>
          </a:prstGeom>
          <a:solidFill>
            <a:schemeClr val="accent4">
              <a:lumMod val="20000"/>
              <a:lumOff val="80000"/>
            </a:schemeClr>
          </a:solidFill>
          <a:ln w="57150">
            <a:solidFill>
              <a:srgbClr val="002060"/>
            </a:solidFill>
          </a:ln>
        </p:spPr>
        <p:txBody>
          <a:bodyPr wrap="square">
            <a:spAutoFit/>
          </a:bodyPr>
          <a:lstStyle/>
          <a:p>
            <a:pPr algn="ctr"/>
            <a:r>
              <a:rPr lang="vi-VN" sz="5400" b="1">
                <a:latin typeface="Calibri" panose="020F0502020204030204" pitchFamily="34" charset="0"/>
                <a:ea typeface="Calibri" panose="020F0502020204030204" pitchFamily="34" charset="0"/>
                <a:cs typeface="Calibri" panose="020F0502020204030204" pitchFamily="34" charset="0"/>
              </a:rPr>
              <a:t>Học thuộc lòng 3 – 4 bài ca dao em thích.</a:t>
            </a:r>
            <a:endParaRPr lang="en-US" sz="5400" b="1">
              <a:latin typeface="UTM Edwardian" panose="02040603050506020204" pitchFamily="18"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id="{B940AA96-0796-4F74-A07C-AB3F340AF40A}"/>
              </a:ext>
            </a:extLst>
          </p:cNvPr>
          <p:cNvSpPr/>
          <p:nvPr/>
        </p:nvSpPr>
        <p:spPr>
          <a:xfrm>
            <a:off x="425257" y="783230"/>
            <a:ext cx="2237900" cy="1655376"/>
          </a:xfrm>
          <a:custGeom>
            <a:avLst/>
            <a:gdLst/>
            <a:ahLst/>
            <a:cxnLst/>
            <a:rect l="l" t="t" r="r" b="b"/>
            <a:pathLst>
              <a:path w="1456262" h="1097657">
                <a:moveTo>
                  <a:pt x="0" y="0"/>
                </a:moveTo>
                <a:lnTo>
                  <a:pt x="1456261" y="0"/>
                </a:lnTo>
                <a:lnTo>
                  <a:pt x="1456261" y="1097658"/>
                </a:lnTo>
                <a:lnTo>
                  <a:pt x="0" y="1097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DD21F8EE-0B35-4782-9EF6-0E20C659F091}"/>
              </a:ext>
            </a:extLst>
          </p:cNvPr>
          <p:cNvSpPr/>
          <p:nvPr/>
        </p:nvSpPr>
        <p:spPr>
          <a:xfrm>
            <a:off x="8495071" y="3571434"/>
            <a:ext cx="3420321" cy="3286566"/>
          </a:xfrm>
          <a:custGeom>
            <a:avLst/>
            <a:gdLst/>
            <a:ahLst/>
            <a:cxnLst/>
            <a:rect l="l" t="t" r="r" b="b"/>
            <a:pathLst>
              <a:path w="3209841" h="2964726">
                <a:moveTo>
                  <a:pt x="0" y="0"/>
                </a:moveTo>
                <a:lnTo>
                  <a:pt x="3209841" y="0"/>
                </a:lnTo>
                <a:lnTo>
                  <a:pt x="3209841" y="2964726"/>
                </a:lnTo>
                <a:lnTo>
                  <a:pt x="0" y="296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1F30859-97AB-4A06-A1B5-8AE2F7CA76B4}"/>
              </a:ext>
            </a:extLst>
          </p:cNvPr>
          <p:cNvSpPr/>
          <p:nvPr/>
        </p:nvSpPr>
        <p:spPr>
          <a:xfrm>
            <a:off x="481964" y="3429000"/>
            <a:ext cx="3870812" cy="3286566"/>
          </a:xfrm>
          <a:custGeom>
            <a:avLst/>
            <a:gdLst/>
            <a:ahLst/>
            <a:cxnLst/>
            <a:rect l="l" t="t" r="r" b="b"/>
            <a:pathLst>
              <a:path w="2623246" h="2265530">
                <a:moveTo>
                  <a:pt x="0" y="0"/>
                </a:moveTo>
                <a:lnTo>
                  <a:pt x="2623245" y="0"/>
                </a:lnTo>
                <a:lnTo>
                  <a:pt x="2623245" y="2265530"/>
                </a:lnTo>
                <a:lnTo>
                  <a:pt x="0" y="2265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E387BD8C-2558-4697-9A39-55960CC6BCAA}"/>
              </a:ext>
            </a:extLst>
          </p:cNvPr>
          <p:cNvSpPr/>
          <p:nvPr/>
        </p:nvSpPr>
        <p:spPr>
          <a:xfrm>
            <a:off x="4882080" y="3636562"/>
            <a:ext cx="3083686" cy="3286566"/>
          </a:xfrm>
          <a:custGeom>
            <a:avLst/>
            <a:gdLst/>
            <a:ahLst/>
            <a:cxnLst/>
            <a:rect l="l" t="t" r="r" b="b"/>
            <a:pathLst>
              <a:path w="1066763" h="1161821">
                <a:moveTo>
                  <a:pt x="0" y="0"/>
                </a:moveTo>
                <a:lnTo>
                  <a:pt x="1066762" y="0"/>
                </a:lnTo>
                <a:lnTo>
                  <a:pt x="1066762" y="1161820"/>
                </a:lnTo>
                <a:lnTo>
                  <a:pt x="0" y="1161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7679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F33C188A-7367-4314-B159-7F2C54E7BAC6}"/>
              </a:ext>
            </a:extLst>
          </p:cNvPr>
          <p:cNvSpPr/>
          <p:nvPr/>
        </p:nvSpPr>
        <p:spPr>
          <a:xfrm>
            <a:off x="0" y="0"/>
            <a:ext cx="12192000" cy="7040880"/>
          </a:xfrm>
          <a:custGeom>
            <a:avLst/>
            <a:gdLst/>
            <a:ahLst/>
            <a:cxnLst/>
            <a:rect l="l" t="t" r="r" b="b"/>
            <a:pathLst>
              <a:path w="3631700" h="1897563">
                <a:moveTo>
                  <a:pt x="0" y="0"/>
                </a:moveTo>
                <a:lnTo>
                  <a:pt x="3631700" y="0"/>
                </a:lnTo>
                <a:lnTo>
                  <a:pt x="3631700" y="1897563"/>
                </a:lnTo>
                <a:lnTo>
                  <a:pt x="0" y="1897563"/>
                </a:lnTo>
                <a:lnTo>
                  <a:pt x="0" y="0"/>
                </a:lnTo>
                <a:close/>
              </a:path>
            </a:pathLst>
          </a:custGeom>
          <a:blipFill>
            <a:blip r:embed="rId2"/>
            <a:stretch>
              <a:fillRect/>
            </a:stretch>
          </a:blipFill>
        </p:spPr>
        <p:txBody>
          <a:bodyPr/>
          <a:lstStyle/>
          <a:p>
            <a:endParaRPr lang="en-US"/>
          </a:p>
        </p:txBody>
      </p:sp>
      <p:sp>
        <p:nvSpPr>
          <p:cNvPr id="5" name="Freeform 8">
            <a:extLst>
              <a:ext uri="{FF2B5EF4-FFF2-40B4-BE49-F238E27FC236}">
                <a16:creationId xmlns:a16="http://schemas.microsoft.com/office/drawing/2014/main" id="{3923732A-649D-49CB-AF27-B4AFB5701E46}"/>
              </a:ext>
            </a:extLst>
          </p:cNvPr>
          <p:cNvSpPr/>
          <p:nvPr/>
        </p:nvSpPr>
        <p:spPr>
          <a:xfrm>
            <a:off x="8336975" y="1865325"/>
            <a:ext cx="3723894" cy="4114800"/>
          </a:xfrm>
          <a:custGeom>
            <a:avLst/>
            <a:gdLst/>
            <a:ahLst/>
            <a:cxnLst/>
            <a:rect l="l" t="t" r="r" b="b"/>
            <a:pathLst>
              <a:path w="3723894" h="4114800">
                <a:moveTo>
                  <a:pt x="0" y="0"/>
                </a:moveTo>
                <a:lnTo>
                  <a:pt x="3723894" y="0"/>
                </a:lnTo>
                <a:lnTo>
                  <a:pt x="37238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4F5B8A0C-86A2-40FA-B772-FB55003E05BD}"/>
              </a:ext>
            </a:extLst>
          </p:cNvPr>
          <p:cNvSpPr/>
          <p:nvPr/>
        </p:nvSpPr>
        <p:spPr>
          <a:xfrm>
            <a:off x="1564640" y="558800"/>
            <a:ext cx="8981440" cy="2133600"/>
          </a:xfrm>
          <a:prstGeom prst="roundRect">
            <a:avLst/>
          </a:prstGeom>
          <a:solidFill>
            <a:srgbClr val="FFFFFF">
              <a:alpha val="94902"/>
            </a:srgb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73AC4D-715B-4504-9FF4-50CB89175DC5}"/>
              </a:ext>
            </a:extLst>
          </p:cNvPr>
          <p:cNvSpPr txBox="1"/>
          <p:nvPr/>
        </p:nvSpPr>
        <p:spPr>
          <a:xfrm>
            <a:off x="2172036" y="738251"/>
            <a:ext cx="8885581" cy="1754326"/>
          </a:xfrm>
          <a:prstGeom prst="rect">
            <a:avLst/>
          </a:prstGeom>
          <a:noFill/>
        </p:spPr>
        <p:txBody>
          <a:bodyPr wrap="square" rtlCol="0">
            <a:spAutoFit/>
          </a:bodyPr>
          <a:lstStyle/>
          <a:p>
            <a:pPr algn="ctr"/>
            <a:r>
              <a:rPr lang="en-US" sz="5400" b="1">
                <a:ln>
                  <a:solidFill>
                    <a:schemeClr val="tx1"/>
                  </a:solidFill>
                </a:ln>
                <a:solidFill>
                  <a:srgbClr val="FF0066"/>
                </a:solidFill>
                <a:effectLst>
                  <a:outerShdw blurRad="50800" dist="38100" dir="2700000" algn="tl" rotWithShape="0">
                    <a:prstClr val="black">
                      <a:alpha val="40000"/>
                    </a:prstClr>
                  </a:outerShdw>
                </a:effectLst>
                <a:latin typeface="UTM Duepuntozero" panose="02040603050506020204" pitchFamily="18" charset="0"/>
              </a:rPr>
              <a:t>Sinh hoạt câu lạc bộ đọc sách </a:t>
            </a:r>
          </a:p>
          <a:p>
            <a:pPr algn="ctr"/>
            <a:r>
              <a:rPr lang="en-US" sz="5400" b="1">
                <a:ln>
                  <a:solidFill>
                    <a:schemeClr val="tx1"/>
                  </a:solidFill>
                </a:ln>
                <a:solidFill>
                  <a:srgbClr val="FF0066"/>
                </a:solidFill>
                <a:effectLst>
                  <a:outerShdw blurRad="50800" dist="38100" dir="2700000" algn="tl" rotWithShape="0">
                    <a:prstClr val="black">
                      <a:alpha val="40000"/>
                    </a:prstClr>
                  </a:outerShdw>
                </a:effectLst>
                <a:latin typeface="UTM Duepuntozero" panose="02040603050506020204" pitchFamily="18" charset="0"/>
              </a:rPr>
              <a:t>Chủ điểm Cộng đồng gắn bó</a:t>
            </a:r>
          </a:p>
        </p:txBody>
      </p:sp>
      <p:pic>
        <p:nvPicPr>
          <p:cNvPr id="1026" name="Picture 2" descr="Hình ảnh đoàn Kết PNG, Vector, PSD, và biểu tượng để tải về miễn phí |  pngtree">
            <a:extLst>
              <a:ext uri="{FF2B5EF4-FFF2-40B4-BE49-F238E27FC236}">
                <a16:creationId xmlns:a16="http://schemas.microsoft.com/office/drawing/2014/main" id="{FB19ED91-3838-898A-05B9-EFCD6DE70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834" y="2365721"/>
            <a:ext cx="4387483" cy="435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09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r>
              <a:rPr lang="vi-VN" sz="4200" b="1">
                <a:solidFill>
                  <a:schemeClr val="accent6">
                    <a:lumMod val="50000"/>
                  </a:schemeClr>
                </a:solidFill>
                <a:latin typeface="UTM Flamenco" panose="02040603050506020204" pitchFamily="18" charset="0"/>
              </a:rPr>
              <a:t>(a) Tìm đọc bài thơ, đồng dao, ca dao,...:</a:t>
            </a:r>
            <a:endParaRPr lang="en-US" sz="4200" b="1">
              <a:solidFill>
                <a:schemeClr val="accent6">
                  <a:lumMod val="50000"/>
                </a:schemeClr>
              </a:solidFill>
              <a:latin typeface="UTM Flamenco" panose="02040603050506020204" pitchFamily="18" charset="0"/>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Gợi ý:Về tình cảm gia đình</a:t>
            </a:r>
            <a:endParaRPr lang="en-US" sz="3600" i="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4013390" cy="1569660"/>
          </a:xfrm>
          <a:prstGeom prst="rect">
            <a:avLst/>
          </a:prstGeom>
          <a:noFill/>
        </p:spPr>
        <p:txBody>
          <a:bodyPr wrap="square" rtlCol="0">
            <a:spAutoFit/>
          </a:bodyPr>
          <a:lstStyle/>
          <a:p>
            <a:r>
              <a:rPr lang="en-US" sz="3200">
                <a:latin typeface="Calibri" panose="020F0502020204030204" pitchFamily="34" charset="0"/>
                <a:ea typeface="Calibri" panose="020F0502020204030204" pitchFamily="34" charset="0"/>
                <a:cs typeface="Calibri" panose="020F0502020204030204" pitchFamily="34" charset="0"/>
              </a:rPr>
              <a:t>Đồng dao tặng mẹ tặng ba</a:t>
            </a:r>
          </a:p>
          <a:p>
            <a:r>
              <a:rPr lang="en-US" sz="3200" i="1">
                <a:latin typeface="Calibri" panose="020F0502020204030204" pitchFamily="34" charset="0"/>
                <a:ea typeface="Calibri" panose="020F0502020204030204" pitchFamily="34" charset="0"/>
                <a:cs typeface="Calibri" panose="020F0502020204030204" pitchFamily="34" charset="0"/>
              </a:rPr>
              <a:t>Nguyễn Trọng Tạo</a:t>
            </a:r>
          </a:p>
        </p:txBody>
      </p:sp>
      <p:sp>
        <p:nvSpPr>
          <p:cNvPr id="21" name="TextBox 20">
            <a:extLst>
              <a:ext uri="{FF2B5EF4-FFF2-40B4-BE49-F238E27FC236}">
                <a16:creationId xmlns:a16="http://schemas.microsoft.com/office/drawing/2014/main" id="{60F632C3-EFA2-45B9-B285-3AA1ED0C2B7D}"/>
              </a:ext>
            </a:extLst>
          </p:cNvPr>
          <p:cNvSpPr txBox="1"/>
          <p:nvPr/>
        </p:nvSpPr>
        <p:spPr>
          <a:xfrm>
            <a:off x="7366066" y="3174908"/>
            <a:ext cx="2583588" cy="1077218"/>
          </a:xfrm>
          <a:prstGeom prst="rect">
            <a:avLst/>
          </a:prstGeom>
          <a:noFill/>
        </p:spPr>
        <p:txBody>
          <a:bodyPr wrap="square" rtlCol="0">
            <a:spAutoFit/>
          </a:bodyPr>
          <a:lstStyle/>
          <a:p>
            <a:r>
              <a:rPr lang="vi-VN" sz="3200">
                <a:latin typeface="Calibri" panose="020F0502020204030204" pitchFamily="34" charset="0"/>
                <a:ea typeface="Calibri" panose="020F0502020204030204" pitchFamily="34" charset="0"/>
                <a:cs typeface="Calibri" panose="020F0502020204030204" pitchFamily="34" charset="0"/>
              </a:rPr>
              <a:t>Bầm ơi</a:t>
            </a:r>
            <a:endParaRPr lang="en-US" sz="3200">
              <a:latin typeface="Calibri" panose="020F0502020204030204" pitchFamily="34" charset="0"/>
              <a:ea typeface="Calibri" panose="020F0502020204030204" pitchFamily="34" charset="0"/>
              <a:cs typeface="Calibri" panose="020F0502020204030204" pitchFamily="34" charset="0"/>
            </a:endParaRPr>
          </a:p>
          <a:p>
            <a:r>
              <a:rPr lang="en-US" sz="3200">
                <a:latin typeface="Calibri" panose="020F0502020204030204" pitchFamily="34" charset="0"/>
                <a:ea typeface="Calibri" panose="020F0502020204030204" pitchFamily="34" charset="0"/>
                <a:cs typeface="Calibri" panose="020F0502020204030204" pitchFamily="34" charset="0"/>
              </a:rPr>
              <a:t>	</a:t>
            </a:r>
            <a:r>
              <a:rPr lang="en-US" sz="3200" i="1">
                <a:latin typeface="Calibri" panose="020F0502020204030204" pitchFamily="34" charset="0"/>
                <a:ea typeface="Calibri" panose="020F0502020204030204" pitchFamily="34" charset="0"/>
                <a:cs typeface="Calibri" panose="020F0502020204030204" pitchFamily="34" charset="0"/>
              </a:rPr>
              <a:t>Tố Hữu</a:t>
            </a: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32437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rPr>
              <a:t>(a) Tìm đọc bài thơ, đồng dao, ca dao,...:</a:t>
            </a:r>
            <a:endParaRPr kumimoji="0" lang="en-US"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pPr lvl="0"/>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Về tình bạn, tình thầy trò</a:t>
            </a:r>
            <a:endParaRPr kumimoji="0" lang="en-US" sz="36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4013390" cy="1077218"/>
          </a:xfrm>
          <a:prstGeom prst="rect">
            <a:avLst/>
          </a:prstGeom>
          <a:noFill/>
        </p:spPr>
        <p:txBody>
          <a:bodyPr wrap="square" rtlCol="0">
            <a:spAutoFit/>
          </a:bodyPr>
          <a:lstStyle/>
          <a:p>
            <a:pPr lvl="0"/>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Buổi học cuối cùng</a:t>
            </a: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Nguyễn Thị Mai</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0F632C3-EFA2-45B9-B285-3AA1ED0C2B7D}"/>
              </a:ext>
            </a:extLst>
          </p:cNvPr>
          <p:cNvSpPr txBox="1"/>
          <p:nvPr/>
        </p:nvSpPr>
        <p:spPr>
          <a:xfrm>
            <a:off x="7366066" y="3174908"/>
            <a:ext cx="2583588" cy="1077218"/>
          </a:xfrm>
          <a:prstGeom prst="rect">
            <a:avLst/>
          </a:prstGeom>
          <a:noFill/>
        </p:spPr>
        <p:txBody>
          <a:bodyPr wrap="square" rtlCol="0">
            <a:spAutoFit/>
          </a:bodyPr>
          <a:lstStyle/>
          <a:p>
            <a:pPr lvl="0"/>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Mây và gió</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 Minh Huế</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1894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rPr>
              <a:t>(a) Tìm đọc bài thơ, đồng dao, ca dao,...:</a:t>
            </a:r>
            <a:endParaRPr kumimoji="0" lang="en-US"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pPr lvl="0"/>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Về mối quan hệ với cộng đồng</a:t>
            </a:r>
            <a:endParaRPr kumimoji="0" lang="en-US" sz="36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3222017" cy="2062103"/>
          </a:xfrm>
          <a:prstGeom prst="rect">
            <a:avLst/>
          </a:prstGeom>
          <a:noFill/>
        </p:spPr>
        <p:txBody>
          <a:bodyPr wrap="square" rtlCol="0">
            <a:spAutoFit/>
          </a:bodyPr>
          <a:lstStyle/>
          <a:p>
            <a:pPr lvl="0"/>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Gà trống và cáo</a:t>
            </a:r>
          </a:p>
          <a:p>
            <a:pPr lvl="0"/>
            <a:r>
              <a:rPr lang="vi-VN" sz="3200" i="1">
                <a:solidFill>
                  <a:prstClr val="black"/>
                </a:solidFill>
                <a:latin typeface="Calibri" panose="020F0502020204030204" pitchFamily="34" charset="0"/>
                <a:ea typeface="Calibri" panose="020F0502020204030204" pitchFamily="34" charset="0"/>
                <a:cs typeface="Calibri" panose="020F0502020204030204" pitchFamily="34" charset="0"/>
              </a:rPr>
              <a:t> La Phông-ten,  Nguyễn Minh lược dịch</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0F632C3-EFA2-45B9-B285-3AA1ED0C2B7D}"/>
              </a:ext>
            </a:extLst>
          </p:cNvPr>
          <p:cNvSpPr txBox="1"/>
          <p:nvPr/>
        </p:nvSpPr>
        <p:spPr>
          <a:xfrm>
            <a:off x="7231707" y="3168941"/>
            <a:ext cx="3149725" cy="1569660"/>
          </a:xfrm>
          <a:prstGeom prst="rect">
            <a:avLst/>
          </a:prstGeom>
          <a:noFill/>
        </p:spPr>
        <p:txBody>
          <a:bodyPr wrap="square" rtlCol="0">
            <a:spAutoFit/>
          </a:bodyPr>
          <a:lstStyle/>
          <a:p>
            <a:pPr lvl="0"/>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Hành trình của bầy ong</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Nguyễn Đức Mậu</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225929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676210" y="641866"/>
            <a:ext cx="10238725" cy="769441"/>
          </a:xfrm>
          <a:prstGeom prst="rect">
            <a:avLst/>
          </a:prstGeom>
          <a:noFill/>
        </p:spPr>
        <p:txBody>
          <a:bodyPr wrap="square">
            <a:spAutoFit/>
          </a:bodyPr>
          <a:lstStyle/>
          <a:p>
            <a:r>
              <a:rPr lang="en-US" sz="4400" b="1">
                <a:solidFill>
                  <a:schemeClr val="accent2">
                    <a:lumMod val="75000"/>
                  </a:schemeClr>
                </a:solidFill>
                <a:latin typeface="UTM Flamenco" panose="02040603050506020204" pitchFamily="18" charset="0"/>
              </a:rPr>
              <a:t>(b) Ghi chép và trang trí Nhật kí đọc sách.</a:t>
            </a: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565265" y="1971040"/>
            <a:ext cx="10922924"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191433" y="2180273"/>
            <a:ext cx="9175162" cy="1200329"/>
          </a:xfrm>
          <a:prstGeom prst="rect">
            <a:avLst/>
          </a:prstGeom>
          <a:noFill/>
        </p:spPr>
        <p:txBody>
          <a:bodyPr wrap="square" rtlCol="0">
            <a:spAutoFit/>
          </a:bodyPr>
          <a:lstStyle/>
          <a:p>
            <a:pPr algn="ct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Viết vào </a:t>
            </a:r>
            <a:r>
              <a:rPr lang="en-US" sz="3600" b="1"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 </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những điều em ghi nhớ sau khi đọc </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Freeform 19">
            <a:extLst>
              <a:ext uri="{FF2B5EF4-FFF2-40B4-BE49-F238E27FC236}">
                <a16:creationId xmlns:a16="http://schemas.microsoft.com/office/drawing/2014/main" id="{968C34EC-E549-4F2A-BE45-B5B878E53332}"/>
              </a:ext>
            </a:extLst>
          </p:cNvPr>
          <p:cNvSpPr/>
          <p:nvPr/>
        </p:nvSpPr>
        <p:spPr>
          <a:xfrm flipH="1">
            <a:off x="9991708" y="766136"/>
            <a:ext cx="1766181" cy="1956988"/>
          </a:xfrm>
          <a:custGeom>
            <a:avLst/>
            <a:gdLst/>
            <a:ahLst/>
            <a:cxnLst/>
            <a:rect l="l" t="t" r="r" b="b"/>
            <a:pathLst>
              <a:path w="1766181" h="1956988">
                <a:moveTo>
                  <a:pt x="0" y="0"/>
                </a:moveTo>
                <a:lnTo>
                  <a:pt x="1766181" y="0"/>
                </a:lnTo>
                <a:lnTo>
                  <a:pt x="1766181" y="1956988"/>
                </a:lnTo>
                <a:lnTo>
                  <a:pt x="0" y="1956988"/>
                </a:lnTo>
                <a:lnTo>
                  <a:pt x="0" y="0"/>
                </a:lnTo>
                <a:close/>
              </a:path>
            </a:pathLst>
          </a:custGeom>
          <a:blipFill>
            <a:blip r:embed="rId7"/>
            <a:stretch>
              <a:fillRect/>
            </a:stretch>
          </a:blipFill>
        </p:spPr>
        <p:txBody>
          <a:bodyPr/>
          <a:lstStyle/>
          <a:p>
            <a:endParaRPr lang="en-US"/>
          </a:p>
        </p:txBody>
      </p:sp>
      <p:grpSp>
        <p:nvGrpSpPr>
          <p:cNvPr id="10" name="Group 9">
            <a:extLst>
              <a:ext uri="{FF2B5EF4-FFF2-40B4-BE49-F238E27FC236}">
                <a16:creationId xmlns:a16="http://schemas.microsoft.com/office/drawing/2014/main" id="{543986F4-C0D5-414B-A8EF-EC7CDE50ED4D}"/>
              </a:ext>
            </a:extLst>
          </p:cNvPr>
          <p:cNvGrpSpPr/>
          <p:nvPr/>
        </p:nvGrpSpPr>
        <p:grpSpPr>
          <a:xfrm>
            <a:off x="4352053" y="4475873"/>
            <a:ext cx="3487893" cy="1774877"/>
            <a:chOff x="4328328" y="4521141"/>
            <a:chExt cx="3487893" cy="1774877"/>
          </a:xfrm>
        </p:grpSpPr>
        <p:grpSp>
          <p:nvGrpSpPr>
            <p:cNvPr id="33" name="Group 32">
              <a:extLst>
                <a:ext uri="{FF2B5EF4-FFF2-40B4-BE49-F238E27FC236}">
                  <a16:creationId xmlns:a16="http://schemas.microsoft.com/office/drawing/2014/main" id="{615C91E6-66E2-4198-B45E-E8482A880E03}"/>
                </a:ext>
              </a:extLst>
            </p:cNvPr>
            <p:cNvGrpSpPr/>
            <p:nvPr/>
          </p:nvGrpSpPr>
          <p:grpSpPr>
            <a:xfrm>
              <a:off x="4385774" y="4521141"/>
              <a:ext cx="3264270" cy="1774877"/>
              <a:chOff x="1133441" y="3490762"/>
              <a:chExt cx="2382645" cy="1456152"/>
            </a:xfrm>
          </p:grpSpPr>
          <p:sp>
            <p:nvSpPr>
              <p:cNvPr id="34" name="Speech Bubble: Rectangle with Corners Rounded 33">
                <a:extLst>
                  <a:ext uri="{FF2B5EF4-FFF2-40B4-BE49-F238E27FC236}">
                    <a16:creationId xmlns:a16="http://schemas.microsoft.com/office/drawing/2014/main" id="{CD234529-73ED-42D5-97E3-E83FD2630394}"/>
                  </a:ext>
                </a:extLst>
              </p:cNvPr>
              <p:cNvSpPr/>
              <p:nvPr/>
            </p:nvSpPr>
            <p:spPr>
              <a:xfrm>
                <a:off x="1133441" y="3490762"/>
                <a:ext cx="2382645" cy="1456152"/>
              </a:xfrm>
              <a:prstGeom prst="wedgeRoundRectCallou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Rectangle with Corners Rounded 34">
                <a:extLst>
                  <a:ext uri="{FF2B5EF4-FFF2-40B4-BE49-F238E27FC236}">
                    <a16:creationId xmlns:a16="http://schemas.microsoft.com/office/drawing/2014/main" id="{D953D438-43EE-48ED-85B9-DD15D334F9D0}"/>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461FA74-D787-44F0-AEC8-D549B4916BBF}"/>
                </a:ext>
              </a:extLst>
            </p:cNvPr>
            <p:cNvSpPr txBox="1"/>
            <p:nvPr/>
          </p:nvSpPr>
          <p:spPr>
            <a:xfrm>
              <a:off x="4328328" y="4813965"/>
              <a:ext cx="3487893" cy="615553"/>
            </a:xfrm>
            <a:prstGeom prst="rect">
              <a:avLst/>
            </a:prstGeom>
            <a:noFill/>
          </p:spPr>
          <p:txBody>
            <a:bodyPr wrap="square" rtlCol="0">
              <a:spAutoFit/>
            </a:bodyPr>
            <a:lstStyle/>
            <a:p>
              <a:pPr algn="ctr"/>
              <a:r>
                <a:rPr lang="en-US" sz="3400">
                  <a:latin typeface="Calibri" panose="020F0502020204030204" pitchFamily="34" charset="0"/>
                  <a:ea typeface="Calibri" panose="020F0502020204030204" pitchFamily="34" charset="0"/>
                  <a:cs typeface="Calibri" panose="020F0502020204030204" pitchFamily="34" charset="0"/>
                </a:rPr>
                <a:t>Điều tâm đắc</a:t>
              </a:r>
            </a:p>
          </p:txBody>
        </p:sp>
      </p:grpSp>
      <p:grpSp>
        <p:nvGrpSpPr>
          <p:cNvPr id="6" name="Group 5">
            <a:extLst>
              <a:ext uri="{FF2B5EF4-FFF2-40B4-BE49-F238E27FC236}">
                <a16:creationId xmlns:a16="http://schemas.microsoft.com/office/drawing/2014/main" id="{E1EE66E6-463C-4660-BE7C-3F33F7536328}"/>
              </a:ext>
            </a:extLst>
          </p:cNvPr>
          <p:cNvGrpSpPr/>
          <p:nvPr/>
        </p:nvGrpSpPr>
        <p:grpSpPr>
          <a:xfrm>
            <a:off x="840573" y="3493084"/>
            <a:ext cx="3393763" cy="1774877"/>
            <a:chOff x="883482" y="3482828"/>
            <a:chExt cx="3393763" cy="1774877"/>
          </a:xfrm>
        </p:grpSpPr>
        <p:grpSp>
          <p:nvGrpSpPr>
            <p:cNvPr id="5" name="Group 4">
              <a:extLst>
                <a:ext uri="{FF2B5EF4-FFF2-40B4-BE49-F238E27FC236}">
                  <a16:creationId xmlns:a16="http://schemas.microsoft.com/office/drawing/2014/main" id="{7D212F63-0728-4C5F-AAEF-6A5AECA87DC5}"/>
                </a:ext>
              </a:extLst>
            </p:cNvPr>
            <p:cNvGrpSpPr/>
            <p:nvPr/>
          </p:nvGrpSpPr>
          <p:grpSpPr>
            <a:xfrm>
              <a:off x="953758" y="3482828"/>
              <a:ext cx="3264270" cy="1774877"/>
              <a:chOff x="1133441" y="3490762"/>
              <a:chExt cx="2382645" cy="1456152"/>
            </a:xfrm>
          </p:grpSpPr>
          <p:sp>
            <p:nvSpPr>
              <p:cNvPr id="3" name="Speech Bubble: Rectangle with Corners Rounded 2">
                <a:extLst>
                  <a:ext uri="{FF2B5EF4-FFF2-40B4-BE49-F238E27FC236}">
                    <a16:creationId xmlns:a16="http://schemas.microsoft.com/office/drawing/2014/main" id="{10D65454-E708-4457-9EAA-F28B1B90D8E1}"/>
                  </a:ext>
                </a:extLst>
              </p:cNvPr>
              <p:cNvSpPr/>
              <p:nvPr/>
            </p:nvSpPr>
            <p:spPr>
              <a:xfrm>
                <a:off x="1133441" y="3490762"/>
                <a:ext cx="2382645" cy="1456152"/>
              </a:xfrm>
              <a:prstGeom prst="wedgeRoundRectCallou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AB652579-B258-4FC1-ADA2-E75F7D5FA72D}"/>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42D313D1-EF89-4F5B-8455-7F0FFD17DB21}"/>
                </a:ext>
              </a:extLst>
            </p:cNvPr>
            <p:cNvSpPr txBox="1"/>
            <p:nvPr/>
          </p:nvSpPr>
          <p:spPr>
            <a:xfrm>
              <a:off x="883482" y="3782520"/>
              <a:ext cx="3393763" cy="1138773"/>
            </a:xfrm>
            <a:prstGeom prst="rect">
              <a:avLst/>
            </a:prstGeom>
            <a:noFill/>
          </p:spPr>
          <p:txBody>
            <a:bodyPr wrap="square" rtlCol="0">
              <a:spAutoFit/>
            </a:bodyPr>
            <a:lstStyle/>
            <a:p>
              <a:pPr algn="ctr"/>
              <a:r>
                <a:rPr lang="vi-VN" sz="3400">
                  <a:latin typeface="Calibri" panose="020F0502020204030204" pitchFamily="34" charset="0"/>
                  <a:ea typeface="Calibri" panose="020F0502020204030204" pitchFamily="34" charset="0"/>
                  <a:cs typeface="Calibri" panose="020F0502020204030204" pitchFamily="34" charset="0"/>
                </a:rPr>
                <a:t>Tên bài thơ,  đồng dao, ca dao,...</a:t>
              </a:r>
              <a:endParaRPr lang="en-US" sz="340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5A3E99CF-943A-42D4-B6CF-022E8CB7E6D0}"/>
              </a:ext>
            </a:extLst>
          </p:cNvPr>
          <p:cNvGrpSpPr/>
          <p:nvPr/>
        </p:nvGrpSpPr>
        <p:grpSpPr>
          <a:xfrm>
            <a:off x="7907908" y="3504756"/>
            <a:ext cx="3264270" cy="1774877"/>
            <a:chOff x="7713957" y="3409950"/>
            <a:chExt cx="3264270" cy="1774877"/>
          </a:xfrm>
        </p:grpSpPr>
        <p:grpSp>
          <p:nvGrpSpPr>
            <p:cNvPr id="36" name="Group 35">
              <a:extLst>
                <a:ext uri="{FF2B5EF4-FFF2-40B4-BE49-F238E27FC236}">
                  <a16:creationId xmlns:a16="http://schemas.microsoft.com/office/drawing/2014/main" id="{A4A865B6-124F-46A4-8DAB-095A23F750C2}"/>
                </a:ext>
              </a:extLst>
            </p:cNvPr>
            <p:cNvGrpSpPr/>
            <p:nvPr/>
          </p:nvGrpSpPr>
          <p:grpSpPr>
            <a:xfrm>
              <a:off x="7713957" y="3409950"/>
              <a:ext cx="3264270" cy="1774877"/>
              <a:chOff x="1133441" y="3490762"/>
              <a:chExt cx="2382645" cy="1456152"/>
            </a:xfrm>
          </p:grpSpPr>
          <p:sp>
            <p:nvSpPr>
              <p:cNvPr id="37" name="Speech Bubble: Rectangle with Corners Rounded 36">
                <a:extLst>
                  <a:ext uri="{FF2B5EF4-FFF2-40B4-BE49-F238E27FC236}">
                    <a16:creationId xmlns:a16="http://schemas.microsoft.com/office/drawing/2014/main" id="{AE89B3AA-4F41-43A9-9DBE-9CB86D6D454C}"/>
                  </a:ext>
                </a:extLst>
              </p:cNvPr>
              <p:cNvSpPr/>
              <p:nvPr/>
            </p:nvSpPr>
            <p:spPr>
              <a:xfrm>
                <a:off x="1133441" y="3490762"/>
                <a:ext cx="2382645" cy="1456152"/>
              </a:xfrm>
              <a:prstGeom prst="wedgeRoundRectCallout">
                <a:avLst/>
              </a:prstGeom>
              <a:solidFill>
                <a:srgbClr val="00B0F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peech Bubble: Rectangle with Corners Rounded 37">
                <a:extLst>
                  <a:ext uri="{FF2B5EF4-FFF2-40B4-BE49-F238E27FC236}">
                    <a16:creationId xmlns:a16="http://schemas.microsoft.com/office/drawing/2014/main" id="{DAA49A24-DE92-4066-A568-325F6FF4B733}"/>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7E35A27-EC87-4D02-8332-BDCD68053747}"/>
                </a:ext>
              </a:extLst>
            </p:cNvPr>
            <p:cNvSpPr txBox="1"/>
            <p:nvPr/>
          </p:nvSpPr>
          <p:spPr>
            <a:xfrm>
              <a:off x="7713957" y="3924702"/>
              <a:ext cx="3264270" cy="646331"/>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Tên tác giả</a:t>
              </a:r>
            </a:p>
          </p:txBody>
        </p:sp>
      </p:grpSp>
    </p:spTree>
    <p:extLst>
      <p:ext uri="{BB962C8B-B14F-4D97-AF65-F5344CB8AC3E}">
        <p14:creationId xmlns:p14="http://schemas.microsoft.com/office/powerpoint/2010/main" val="17392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rrow.wav"/>
                                        </p:tgtEl>
                                      </p:cMediaNode>
                                    </p:audio>
                                  </p:sub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3"/>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446715" y="2091063"/>
            <a:ext cx="9525676" cy="1200329"/>
          </a:xfrm>
          <a:prstGeom prst="rect">
            <a:avLst/>
          </a:prstGeom>
          <a:noFill/>
        </p:spPr>
        <p:txBody>
          <a:bodyPr wrap="square" rtlCol="0">
            <a:spAutoFit/>
          </a:bodyPr>
          <a:lstStyle/>
          <a:p>
            <a:pPr algn="ctr"/>
            <a:r>
              <a:rPr lang="en-US" sz="3600">
                <a:solidFill>
                  <a:srgbClr val="FF0000"/>
                </a:solidFill>
                <a:latin typeface="Calibri" panose="020F0502020204030204" pitchFamily="34" charset="0"/>
                <a:ea typeface="Calibri" panose="020F0502020204030204" pitchFamily="34" charset="0"/>
                <a:cs typeface="Calibri" panose="020F0502020204030204" pitchFamily="34" charset="0"/>
              </a:rPr>
              <a:t>Trang trí </a:t>
            </a:r>
            <a:r>
              <a:rPr lang="en-US" sz="3600"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 </a:t>
            </a:r>
            <a:r>
              <a:rPr lang="en-US" sz="3600">
                <a:solidFill>
                  <a:srgbClr val="FF0000"/>
                </a:solidFill>
                <a:latin typeface="Calibri" panose="020F0502020204030204" pitchFamily="34" charset="0"/>
                <a:ea typeface="Calibri" panose="020F0502020204030204" pitchFamily="34" charset="0"/>
                <a:cs typeface="Calibri" panose="020F0502020204030204" pitchFamily="34" charset="0"/>
              </a:rPr>
              <a:t>đơn giản theo nội dung chủ điểm, nội dung </a:t>
            </a:r>
            <a:r>
              <a:rPr lang="vi-VN" sz="3600">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endParaRPr lang="en-US" sz="36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B65BE98-A34D-4894-9365-27B4AF776D45}"/>
              </a:ext>
            </a:extLst>
          </p:cNvPr>
          <p:cNvSpPr txBox="1"/>
          <p:nvPr/>
        </p:nvSpPr>
        <p:spPr>
          <a:xfrm>
            <a:off x="1676210" y="641866"/>
            <a:ext cx="10714938" cy="830997"/>
          </a:xfrm>
          <a:prstGeom prst="rect">
            <a:avLst/>
          </a:prstGeom>
          <a:noFill/>
        </p:spPr>
        <p:txBody>
          <a:bodyPr wrap="square">
            <a:spAutoFit/>
          </a:bodyPr>
          <a:lstStyle/>
          <a:p>
            <a:r>
              <a:rPr lang="en-US" sz="4800" b="1">
                <a:solidFill>
                  <a:schemeClr val="accent2">
                    <a:lumMod val="75000"/>
                  </a:schemeClr>
                </a:solidFill>
                <a:latin typeface="UTM Flamenco" panose="02040603050506020204" pitchFamily="18" charset="0"/>
              </a:rPr>
              <a:t>(b) Ghi chép và trang trí Nhật kí đọc sách.</a:t>
            </a:r>
          </a:p>
        </p:txBody>
      </p:sp>
      <p:pic>
        <p:nvPicPr>
          <p:cNvPr id="5" name="Picture 4" descr="A group of cartoon kids painting&#10;&#10;Description automatically generated">
            <a:extLst>
              <a:ext uri="{FF2B5EF4-FFF2-40B4-BE49-F238E27FC236}">
                <a16:creationId xmlns:a16="http://schemas.microsoft.com/office/drawing/2014/main" id="{5923106A-E4BA-47A5-A834-696955E9098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3" b="54487" l="3976" r="99722">
                        <a14:foregroundMark x1="4003" y1="23161" x2="14067" y2="33549"/>
                        <a14:foregroundMark x1="14067" y1="33549" x2="42758" y2="44624"/>
                        <a14:foregroundMark x1="42758" y1="44624" x2="43898" y2="44543"/>
                        <a14:foregroundMark x1="9230" y1="6871" x2="32305" y2="35327"/>
                        <a14:foregroundMark x1="11565" y1="3517" x2="17709" y2="5133"/>
                        <a14:foregroundMark x1="13761" y1="1617" x2="14679" y2="3678"/>
                        <a14:foregroundMark x1="4198" y1="31043" x2="14290" y2="41754"/>
                        <a14:foregroundMark x1="14290" y1="41754" x2="14290" y2="41754"/>
                        <a14:foregroundMark x1="35530" y1="52142" x2="36058" y2="54487"/>
                        <a14:foregroundMark x1="34334" y1="52587" x2="34723" y2="53638"/>
                        <a14:foregroundMark x1="8340" y1="22555" x2="23853" y2="28698"/>
                        <a14:foregroundMark x1="23853" y1="28698" x2="23853" y2="28698"/>
                        <a14:foregroundMark x1="44899" y1="26233" x2="61245" y2="37227"/>
                        <a14:foregroundMark x1="47234" y1="3517" x2="55991" y2="5133"/>
                        <a14:foregroundMark x1="49958" y1="8488" x2="60523" y2="11560"/>
                        <a14:foregroundMark x1="64053" y1="283" x2="68502" y2="3355"/>
                        <a14:foregroundMark x1="68502" y1="3355" x2="68502" y2="3355"/>
                        <a14:foregroundMark x1="73645" y1="15077" x2="85710" y2="28294"/>
                        <a14:foregroundMark x1="75535" y1="18593" x2="82485" y2="39248"/>
                        <a14:foregroundMark x1="76564" y1="20655" x2="84098" y2="46160"/>
                        <a14:foregroundMark x1="83514" y1="22716" x2="95607" y2="35166"/>
                        <a14:foregroundMark x1="94996" y1="21989" x2="95385" y2="36783"/>
                        <a14:foregroundMark x1="95385" y1="17300" x2="93272" y2="26799"/>
                        <a14:foregroundMark x1="93272" y1="26799" x2="93272" y2="26799"/>
                        <a14:foregroundMark x1="99722" y1="21665" x2="99722" y2="22110"/>
                        <a14:foregroundMark x1="82291" y1="13339" x2="86934" y2="20089"/>
                        <a14:foregroundMark x1="85321" y1="14632" x2="85627" y2="17138"/>
                        <a14:foregroundMark x1="81790" y1="45432" x2="89658" y2="50566"/>
                        <a14:foregroundMark x1="89658" y1="50566" x2="89658" y2="50566"/>
                        <a14:foregroundMark x1="93383" y1="35732" x2="96191" y2="43088"/>
                        <a14:foregroundMark x1="64470" y1="38399" x2="62941" y2="43816"/>
                        <a14:foregroundMark x1="61635" y1="37793" x2="56603" y2="42361"/>
                        <a14:foregroundMark x1="56603" y1="42361" x2="56492" y2="42361"/>
                        <a14:foregroundMark x1="60745" y1="38399" x2="66667" y2="38965"/>
                        <a14:foregroundMark x1="57298" y1="4972" x2="42897" y2="9822"/>
                        <a14:foregroundMark x1="46928" y1="7922" x2="47039" y2="13783"/>
                        <a14:foregroundMark x1="45621" y1="8933" x2="46011" y2="15683"/>
                        <a14:foregroundMark x1="73339" y1="32094" x2="75341" y2="35893"/>
                        <a14:foregroundMark x1="35947" y1="22433" x2="38059" y2="24010"/>
                        <a14:foregroundMark x1="78176" y1="9216" x2="82791" y2="13177"/>
                        <a14:foregroundMark x1="80678" y1="8771" x2="80984" y2="11884"/>
                        <a14:foregroundMark x1="80678" y1="9216" x2="79678" y2="12449"/>
                        <a14:foregroundMark x1="69614" y1="27405" x2="65277" y2="30922"/>
                        <a14:foregroundMark x1="67084" y1="36621" x2="67084" y2="43654"/>
                        <a14:foregroundMark x1="67084" y1="43654" x2="67084" y2="43654"/>
                      </a14:backgroundRemoval>
                    </a14:imgEffect>
                  </a14:imgLayer>
                </a14:imgProps>
              </a:ext>
              <a:ext uri="{28A0092B-C50C-407E-A947-70E740481C1C}">
                <a14:useLocalDpi xmlns:a14="http://schemas.microsoft.com/office/drawing/2010/main" val="0"/>
              </a:ext>
            </a:extLst>
          </a:blip>
          <a:srcRect b="42714"/>
          <a:stretch/>
        </p:blipFill>
        <p:spPr>
          <a:xfrm>
            <a:off x="821732" y="3291392"/>
            <a:ext cx="9971713" cy="3928679"/>
          </a:xfrm>
          <a:prstGeom prst="rect">
            <a:avLst/>
          </a:prstGeom>
        </p:spPr>
      </p:pic>
      <p:sp>
        <p:nvSpPr>
          <p:cNvPr id="15" name="Freeform 8">
            <a:extLst>
              <a:ext uri="{FF2B5EF4-FFF2-40B4-BE49-F238E27FC236}">
                <a16:creationId xmlns:a16="http://schemas.microsoft.com/office/drawing/2014/main" id="{E5171188-C3CF-403E-8067-9C91EC71A97D}"/>
              </a:ext>
            </a:extLst>
          </p:cNvPr>
          <p:cNvSpPr/>
          <p:nvPr/>
        </p:nvSpPr>
        <p:spPr>
          <a:xfrm>
            <a:off x="99633" y="1827690"/>
            <a:ext cx="1444197" cy="1400508"/>
          </a:xfrm>
          <a:custGeom>
            <a:avLst/>
            <a:gdLst/>
            <a:ahLst/>
            <a:cxnLst/>
            <a:rect l="l" t="t" r="r" b="b"/>
            <a:pathLst>
              <a:path w="2287039" h="2351162">
                <a:moveTo>
                  <a:pt x="0" y="0"/>
                </a:moveTo>
                <a:lnTo>
                  <a:pt x="2287039" y="0"/>
                </a:lnTo>
                <a:lnTo>
                  <a:pt x="2287039" y="2351162"/>
                </a:lnTo>
                <a:lnTo>
                  <a:pt x="0" y="2351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744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Chia sẻ với bạn về một lễ hội truyền thống mà em biết hoặc đã từng tham dự.</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1" name="Freeform 2">
            <a:extLst>
              <a:ext uri="{FF2B5EF4-FFF2-40B4-BE49-F238E27FC236}">
                <a16:creationId xmlns:a16="http://schemas.microsoft.com/office/drawing/2014/main" id="{141A43B7-21A1-47F8-829C-3120B7095DE2}"/>
              </a:ext>
            </a:extLst>
          </p:cNvPr>
          <p:cNvSpPr/>
          <p:nvPr/>
        </p:nvSpPr>
        <p:spPr>
          <a:xfrm>
            <a:off x="-190386" y="142103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36471" y="2716987"/>
            <a:ext cx="5025009" cy="2895661"/>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6838952" y="2134749"/>
            <a:ext cx="5070455" cy="4823391"/>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2">
            <a:extLst>
              <a:ext uri="{FF2B5EF4-FFF2-40B4-BE49-F238E27FC236}">
                <a16:creationId xmlns:a16="http://schemas.microsoft.com/office/drawing/2014/main" id="{192B1606-30D0-46AD-BBFD-268E6552762F}"/>
              </a:ext>
            </a:extLst>
          </p:cNvPr>
          <p:cNvSpPr/>
          <p:nvPr/>
        </p:nvSpPr>
        <p:spPr>
          <a:xfrm>
            <a:off x="-190386" y="3351284"/>
            <a:ext cx="1780152" cy="2371191"/>
          </a:xfrm>
          <a:custGeom>
            <a:avLst/>
            <a:gdLst/>
            <a:ahLst/>
            <a:cxnLst/>
            <a:rect l="l" t="t" r="r" b="b"/>
            <a:pathLst>
              <a:path w="2626311" h="3257441">
                <a:moveTo>
                  <a:pt x="0" y="0"/>
                </a:moveTo>
                <a:lnTo>
                  <a:pt x="2626312" y="0"/>
                </a:lnTo>
                <a:lnTo>
                  <a:pt x="2626312" y="3257441"/>
                </a:lnTo>
                <a:lnTo>
                  <a:pt x="0" y="3257441"/>
                </a:lnTo>
                <a:lnTo>
                  <a:pt x="0" y="0"/>
                </a:lnTo>
                <a:close/>
              </a:path>
            </a:pathLst>
          </a:custGeom>
          <a:blipFill>
            <a:blip r:embed="rId12"/>
            <a:stretch>
              <a:fillRect/>
            </a:stretch>
          </a:blipFill>
        </p:spPr>
        <p:txBody>
          <a:bodyPr/>
          <a:lstStyle/>
          <a:p>
            <a:endParaRPr lang="en-US"/>
          </a:p>
        </p:txBody>
      </p:sp>
      <p:grpSp>
        <p:nvGrpSpPr>
          <p:cNvPr id="5" name="Group 4">
            <a:extLst>
              <a:ext uri="{FF2B5EF4-FFF2-40B4-BE49-F238E27FC236}">
                <a16:creationId xmlns:a16="http://schemas.microsoft.com/office/drawing/2014/main" id="{5BB64728-DA11-430E-BBE7-D863E78E4A5E}"/>
              </a:ext>
            </a:extLst>
          </p:cNvPr>
          <p:cNvGrpSpPr/>
          <p:nvPr/>
        </p:nvGrpSpPr>
        <p:grpSpPr>
          <a:xfrm>
            <a:off x="462303" y="4853037"/>
            <a:ext cx="6858478" cy="1327374"/>
            <a:chOff x="1721012" y="3294845"/>
            <a:chExt cx="8020770" cy="1327374"/>
          </a:xfrm>
        </p:grpSpPr>
        <p:sp>
          <p:nvSpPr>
            <p:cNvPr id="6" name="TextBox 67">
              <a:extLst>
                <a:ext uri="{FF2B5EF4-FFF2-40B4-BE49-F238E27FC236}">
                  <a16:creationId xmlns:a16="http://schemas.microsoft.com/office/drawing/2014/main" id="{40C59385-9D3C-4CFA-A9C5-2013466EA61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NHÓM ĐÔI</a:t>
              </a:r>
              <a:endParaRPr kumimoji="0" lang="en-US" sz="11500" b="1" i="0" u="none" strike="noStrike" kern="1200" cap="none" spc="0" normalizeH="0" baseline="0" noProof="0" dirty="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sp>
          <p:nvSpPr>
            <p:cNvPr id="7" name="TextBox 67">
              <a:extLst>
                <a:ext uri="{FF2B5EF4-FFF2-40B4-BE49-F238E27FC236}">
                  <a16:creationId xmlns:a16="http://schemas.microsoft.com/office/drawing/2014/main" id="{1492C009-92F6-4E1B-9F9F-4FABAF82140A}"/>
                </a:ext>
              </a:extLst>
            </p:cNvPr>
            <p:cNvSpPr txBox="1"/>
            <p:nvPr/>
          </p:nvSpPr>
          <p:spPr>
            <a:xfrm>
              <a:off x="1721012" y="329484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NHÓM ĐÔI</a:t>
              </a:r>
              <a:endParaRPr kumimoji="0" lang="en-US" sz="11500" b="1" i="0" u="none" strike="noStrike" kern="1200" cap="none" spc="0" normalizeH="0" baseline="0" noProof="0" dirty="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3"/>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465324" y="654319"/>
            <a:ext cx="10238725" cy="1323439"/>
          </a:xfrm>
          <a:prstGeom prst="rect">
            <a:avLst/>
          </a:prstGeom>
          <a:noFill/>
        </p:spPr>
        <p:txBody>
          <a:bodyPr wrap="square">
            <a:spAutoFit/>
          </a:bodyPr>
          <a:lstStyle/>
          <a:p>
            <a:r>
              <a:rPr lang="en-US" sz="4000" b="1">
                <a:solidFill>
                  <a:srgbClr val="0070C0"/>
                </a:solidFill>
                <a:latin typeface="UTM Flamenco" panose="02040603050506020204" pitchFamily="18" charset="0"/>
              </a:rPr>
              <a:t>(c) Chia sẻ về </a:t>
            </a:r>
            <a:r>
              <a:rPr lang="vi-VN" sz="4000" b="1">
                <a:solidFill>
                  <a:srgbClr val="0070C0"/>
                </a:solidFill>
                <a:latin typeface="UTM Flamenco" panose="02040603050506020204" pitchFamily="18" charset="0"/>
              </a:rPr>
              <a:t>Bài thơ, đồng dao, ca dao,... đã đọc.</a:t>
            </a:r>
          </a:p>
          <a:p>
            <a:endParaRPr lang="en-US" sz="4000" b="1">
              <a:solidFill>
                <a:srgbClr val="0070C0"/>
              </a:solidFill>
              <a:latin typeface="UTM Flamenco" panose="02040603050506020204" pitchFamily="18" charset="0"/>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312606" y="2194145"/>
            <a:ext cx="5555553" cy="2800767"/>
          </a:xfrm>
          <a:prstGeom prst="rect">
            <a:avLst/>
          </a:prstGeom>
          <a:noFill/>
        </p:spPr>
        <p:txBody>
          <a:bodyPr wrap="square" rtlCol="0">
            <a:spAutoFit/>
          </a:bodyPr>
          <a:lstStyle/>
          <a:p>
            <a:pPr algn="ct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Đọc </a:t>
            </a:r>
            <a:r>
              <a:rPr lang="vi-VN" sz="4400" i="1">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 hoặc trao đổi cho bạn trong nhóm để </a:t>
            </a:r>
          </a:p>
          <a:p>
            <a:pPr algn="ct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cùng đọc.</a:t>
            </a:r>
          </a:p>
        </p:txBody>
      </p:sp>
      <p:pic>
        <p:nvPicPr>
          <p:cNvPr id="5" name="Picture 4" descr="A cartoon of two girls&#10;&#10;Description automatically generated">
            <a:extLst>
              <a:ext uri="{FF2B5EF4-FFF2-40B4-BE49-F238E27FC236}">
                <a16:creationId xmlns:a16="http://schemas.microsoft.com/office/drawing/2014/main" id="{B341528B-16D6-4E3D-B0BD-816B83132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064" y="2348499"/>
            <a:ext cx="4849335" cy="4161719"/>
          </a:xfrm>
          <a:prstGeom prst="rect">
            <a:avLst/>
          </a:prstGeom>
        </p:spPr>
      </p:pic>
      <p:sp>
        <p:nvSpPr>
          <p:cNvPr id="14" name="Freeform 2">
            <a:extLst>
              <a:ext uri="{FF2B5EF4-FFF2-40B4-BE49-F238E27FC236}">
                <a16:creationId xmlns:a16="http://schemas.microsoft.com/office/drawing/2014/main" id="{E1E379AF-5555-4008-B401-E534C312E415}"/>
              </a:ext>
            </a:extLst>
          </p:cNvPr>
          <p:cNvSpPr/>
          <p:nvPr/>
        </p:nvSpPr>
        <p:spPr>
          <a:xfrm>
            <a:off x="277065" y="4916760"/>
            <a:ext cx="2892654" cy="2057400"/>
          </a:xfrm>
          <a:custGeom>
            <a:avLst/>
            <a:gdLst/>
            <a:ahLst/>
            <a:cxnLst/>
            <a:rect l="l" t="t" r="r" b="b"/>
            <a:pathLst>
              <a:path w="2892654" h="2057400">
                <a:moveTo>
                  <a:pt x="0" y="0"/>
                </a:moveTo>
                <a:lnTo>
                  <a:pt x="2892654" y="0"/>
                </a:lnTo>
                <a:lnTo>
                  <a:pt x="2892654"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0">
            <a:extLst>
              <a:ext uri="{FF2B5EF4-FFF2-40B4-BE49-F238E27FC236}">
                <a16:creationId xmlns:a16="http://schemas.microsoft.com/office/drawing/2014/main" id="{1C73F24D-5BD9-40E7-A89D-E3E5D380CC8D}"/>
              </a:ext>
            </a:extLst>
          </p:cNvPr>
          <p:cNvSpPr/>
          <p:nvPr/>
        </p:nvSpPr>
        <p:spPr>
          <a:xfrm>
            <a:off x="3281819" y="5108277"/>
            <a:ext cx="2431118" cy="1865883"/>
          </a:xfrm>
          <a:custGeom>
            <a:avLst/>
            <a:gdLst/>
            <a:ahLst/>
            <a:cxnLst/>
            <a:rect l="l" t="t" r="r" b="b"/>
            <a:pathLst>
              <a:path w="2431118" h="1865883">
                <a:moveTo>
                  <a:pt x="0" y="0"/>
                </a:moveTo>
                <a:lnTo>
                  <a:pt x="2431119" y="0"/>
                </a:lnTo>
                <a:lnTo>
                  <a:pt x="2431119" y="1865883"/>
                </a:lnTo>
                <a:lnTo>
                  <a:pt x="0" y="1865883"/>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7704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4" grpId="0"/>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2032043" y="2176847"/>
            <a:ext cx="8127914" cy="769441"/>
          </a:xfrm>
          <a:prstGeom prst="rect">
            <a:avLst/>
          </a:prstGeom>
          <a:noFill/>
        </p:spPr>
        <p:txBody>
          <a:bodyPr wrap="square" rtlCol="0">
            <a:spAutoFit/>
          </a:bodyPr>
          <a:lstStyle/>
          <a:p>
            <a:pPr algn="ctr"/>
            <a:r>
              <a:rPr lang="en-US" sz="4400">
                <a:solidFill>
                  <a:srgbClr val="FF0000"/>
                </a:solidFill>
                <a:latin typeface="Calibri" panose="020F0502020204030204" pitchFamily="34" charset="0"/>
                <a:ea typeface="Calibri" panose="020F0502020204030204" pitchFamily="34" charset="0"/>
                <a:cs typeface="Calibri" panose="020F0502020204030204" pitchFamily="34" charset="0"/>
              </a:rPr>
              <a:t>Chia sẻ về </a:t>
            </a: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a:t>
            </a: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9525">
                    <a:solidFill>
                      <a:srgbClr val="99FF33"/>
                    </a:solidFill>
                    <a:prstDash val="solid"/>
                  </a:ln>
                  <a:solidFill>
                    <a:srgbClr val="366C00"/>
                  </a:solidFill>
                  <a:effectLst>
                    <a:outerShdw dist="38100" dir="2700000" algn="tl" rotWithShape="0">
                      <a:srgbClr val="6BD600"/>
                    </a:outerShdw>
                  </a:effectLst>
                  <a:latin typeface="LNTH-LuoLuoNotangYuanTi 1" pitchFamily="2" charset="-128"/>
                  <a:ea typeface="LNTH-LuoLuoNotangYuanTi 1" pitchFamily="2" charset="-128"/>
                  <a:cs typeface="LNTH-LuoLuoNotangYuanTi 1" pitchFamily="2" charset="-128"/>
                </a:rPr>
                <a:t>TRƯỚC LỚP</a:t>
              </a: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en-US" sz="4000" b="1">
                <a:solidFill>
                  <a:srgbClr val="0070C0"/>
                </a:solidFill>
                <a:latin typeface="UTM Flamenco" panose="02040603050506020204" pitchFamily="18" charset="0"/>
              </a:rPr>
              <a:t>(c) Chia sẻ về </a:t>
            </a:r>
            <a:r>
              <a:rPr lang="vi-VN" sz="4000" b="1">
                <a:solidFill>
                  <a:srgbClr val="0070C0"/>
                </a:solidFill>
                <a:latin typeface="UTM Flamenco" panose="02040603050506020204" pitchFamily="18" charset="0"/>
              </a:rPr>
              <a:t>Bài thơ, đồng dao, ca dao,... đã đọc.</a:t>
            </a:r>
          </a:p>
          <a:p>
            <a:pPr lvl="0"/>
            <a:endParaRPr lang="en-US" sz="4000" b="1">
              <a:solidFill>
                <a:srgbClr val="0070C0"/>
              </a:solidFill>
              <a:latin typeface="UTM Flamenco" panose="02040603050506020204" pitchFamily="18" charset="0"/>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285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4"/>
                                        </p:tgtEl>
                                        <p:attrNameLst>
                                          <p:attrName>r</p:attrName>
                                        </p:attrNameLst>
                                      </p:cBhvr>
                                    </p:animRot>
                                    <p:animRot by="-240000">
                                      <p:cBhvr>
                                        <p:cTn id="29" dur="200" fill="hold">
                                          <p:stCondLst>
                                            <p:cond delay="200"/>
                                          </p:stCondLst>
                                        </p:cTn>
                                        <p:tgtEl>
                                          <p:spTgt spid="4"/>
                                        </p:tgtEl>
                                        <p:attrNameLst>
                                          <p:attrName>r</p:attrName>
                                        </p:attrNameLst>
                                      </p:cBhvr>
                                    </p:animRot>
                                    <p:animRot by="240000">
                                      <p:cBhvr>
                                        <p:cTn id="30" dur="200" fill="hold">
                                          <p:stCondLst>
                                            <p:cond delay="400"/>
                                          </p:stCondLst>
                                        </p:cTn>
                                        <p:tgtEl>
                                          <p:spTgt spid="4"/>
                                        </p:tgtEl>
                                        <p:attrNameLst>
                                          <p:attrName>r</p:attrName>
                                        </p:attrNameLst>
                                      </p:cBhvr>
                                    </p:animRot>
                                    <p:animRot by="-240000">
                                      <p:cBhvr>
                                        <p:cTn id="31" dur="200" fill="hold">
                                          <p:stCondLst>
                                            <p:cond delay="600"/>
                                          </p:stCondLst>
                                        </p:cTn>
                                        <p:tgtEl>
                                          <p:spTgt spid="4"/>
                                        </p:tgtEl>
                                        <p:attrNameLst>
                                          <p:attrName>r</p:attrName>
                                        </p:attrNameLst>
                                      </p:cBhvr>
                                    </p:animRot>
                                    <p:animRot by="120000">
                                      <p:cBhvr>
                                        <p:cTn id="32" dur="200" fill="hold">
                                          <p:stCondLst>
                                            <p:cond delay="800"/>
                                          </p:stCondLst>
                                        </p:cTn>
                                        <p:tgtEl>
                                          <p:spTgt spid="4"/>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593663"/>
            <a:chOff x="-474775" y="2552975"/>
            <a:chExt cx="11418941" cy="1947111"/>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947111"/>
              <a:chOff x="-474775" y="2552974"/>
              <a:chExt cx="11418941" cy="2114301"/>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2"/>
                <a:ext cx="10424160" cy="1986363"/>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en-US" sz="4000" b="1">
                <a:solidFill>
                  <a:srgbClr val="0070C0"/>
                </a:solidFill>
                <a:latin typeface="UTM Flamenco" panose="02040603050506020204" pitchFamily="18" charset="0"/>
              </a:rPr>
              <a:t>a) </a:t>
            </a:r>
            <a:r>
              <a:rPr lang="vi-VN" sz="4000" b="1">
                <a:solidFill>
                  <a:srgbClr val="0070C0"/>
                </a:solidFill>
                <a:latin typeface="UTM Flamenco" panose="02040603050506020204" pitchFamily="18" charset="0"/>
              </a:rPr>
              <a:t>Ghi lại một đoạn mà em thích trong bài thơ, đồng dao, ca dao,... được</a:t>
            </a:r>
            <a:r>
              <a:rPr lang="en-US" sz="4000" b="1">
                <a:solidFill>
                  <a:srgbClr val="0070C0"/>
                </a:solidFill>
                <a:latin typeface="UTM Flamenco" panose="02040603050506020204" pitchFamily="18" charset="0"/>
              </a:rPr>
              <a:t> bạn chia sẻ.</a:t>
            </a:r>
            <a:endParaRPr kumimoji="0" lang="en-US" sz="4000" b="1" i="0" u="none" strike="noStrike" kern="1200" cap="none" spc="0" normalizeH="0" baseline="0" noProof="0">
              <a:ln>
                <a:noFill/>
              </a:ln>
              <a:solidFill>
                <a:srgbClr val="0070C0"/>
              </a:solidFill>
              <a:effectLst/>
              <a:uLnTx/>
              <a:uFillTx/>
              <a:latin typeface="UTM Flamenco" panose="02040603050506020204" pitchFamily="18"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4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593663"/>
            <a:chOff x="-474775" y="2552975"/>
            <a:chExt cx="11418941" cy="1947111"/>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947111"/>
              <a:chOff x="-474775" y="2552974"/>
              <a:chExt cx="11418941" cy="2114301"/>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2"/>
                <a:ext cx="10424160" cy="1986363"/>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vi-VN" sz="4000" b="1">
                <a:solidFill>
                  <a:srgbClr val="0070C0"/>
                </a:solidFill>
                <a:latin typeface="UTM Flamenco" panose="02040603050506020204" pitchFamily="18" charset="0"/>
              </a:rPr>
              <a:t>(e) Đọc một bài thơ, đồng dao, ca dao,... được bạn chia sẻ mà em thích.</a:t>
            </a:r>
            <a:endParaRPr kumimoji="0" lang="en-US" sz="4000" b="1" i="0" u="none" strike="noStrike" kern="1200" cap="none" spc="0" normalizeH="0" baseline="0" noProof="0">
              <a:ln>
                <a:noFill/>
              </a:ln>
              <a:solidFill>
                <a:srgbClr val="0070C0"/>
              </a:solidFill>
              <a:effectLst/>
              <a:uLnTx/>
              <a:uFillTx/>
              <a:latin typeface="UTM Flamenco" panose="02040603050506020204" pitchFamily="18"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815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962182" y="1717860"/>
            <a:ext cx="6267636" cy="2893299"/>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F1692BD-5E3E-F73F-235A-638D1FDD600B}"/>
              </a:ext>
            </a:extLst>
          </p:cNvPr>
          <p:cNvSpPr/>
          <p:nvPr/>
        </p:nvSpPr>
        <p:spPr>
          <a:xfrm>
            <a:off x="345324" y="677645"/>
            <a:ext cx="11501352" cy="550270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hlinkClick r:id="rId2"/>
            <a:extLst>
              <a:ext uri="{FF2B5EF4-FFF2-40B4-BE49-F238E27FC236}">
                <a16:creationId xmlns:a16="http://schemas.microsoft.com/office/drawing/2014/main" id="{7A568270-B151-73CC-63E8-24D28C90CD0B}"/>
              </a:ext>
            </a:extLst>
          </p:cNvPr>
          <p:cNvSpPr txBox="1"/>
          <p:nvPr/>
        </p:nvSpPr>
        <p:spPr>
          <a:xfrm>
            <a:off x="2626519" y="4194547"/>
            <a:ext cx="6938962" cy="1446550"/>
          </a:xfrm>
          <a:prstGeom prst="rect">
            <a:avLst/>
          </a:prstGeom>
          <a:solidFill>
            <a:srgbClr val="FFFF00"/>
          </a:solidFill>
          <a:ln>
            <a:solidFill>
              <a:schemeClr val="accent1"/>
            </a:solidFill>
          </a:ln>
        </p:spPr>
        <p:txBody>
          <a:bodyPr wrap="square">
            <a:spAutoFit/>
          </a:bodyPr>
          <a:lstStyle/>
          <a:p>
            <a:pPr algn="ctr"/>
            <a:r>
              <a:rPr lang="en-US" sz="4400" b="1"/>
              <a:t>https://www.youtube.com/watch?v=LUbfeFcyFeo</a:t>
            </a:r>
          </a:p>
        </p:txBody>
      </p:sp>
      <p:sp>
        <p:nvSpPr>
          <p:cNvPr id="6" name="TextBox 5">
            <a:extLst>
              <a:ext uri="{FF2B5EF4-FFF2-40B4-BE49-F238E27FC236}">
                <a16:creationId xmlns:a16="http://schemas.microsoft.com/office/drawing/2014/main" id="{1C915A03-9183-23C7-01D6-0476CBD11788}"/>
              </a:ext>
            </a:extLst>
          </p:cNvPr>
          <p:cNvSpPr txBox="1"/>
          <p:nvPr/>
        </p:nvSpPr>
        <p:spPr>
          <a:xfrm>
            <a:off x="979906" y="891376"/>
            <a:ext cx="10232188" cy="2800767"/>
          </a:xfrm>
          <a:prstGeom prst="rect">
            <a:avLst/>
          </a:prstGeom>
          <a:solidFill>
            <a:schemeClr val="bg1"/>
          </a:solidFill>
          <a:ln>
            <a:solidFill>
              <a:schemeClr val="accent1"/>
            </a:solidFill>
          </a:ln>
        </p:spPr>
        <p:txBody>
          <a:bodyPr wrap="square">
            <a:spAutoFit/>
          </a:bodyPr>
          <a:lstStyle/>
          <a:p>
            <a:pPr algn="ctr"/>
            <a:r>
              <a:rPr lang="en-US" sz="4400" b="1"/>
              <a:t>Thầy cô giữ phím Ctrl và bấm chuột trái vào link bên dưới để xem video các lễ hội. Video dài 10p nên e ko chèn vào ppt vì nặng ạ</a:t>
            </a:r>
          </a:p>
        </p:txBody>
      </p:sp>
    </p:spTree>
    <p:extLst>
      <p:ext uri="{BB962C8B-B14F-4D97-AF65-F5344CB8AC3E}">
        <p14:creationId xmlns:p14="http://schemas.microsoft.com/office/powerpoint/2010/main" val="60762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41D5F9-5836-8122-2421-6E647D396181}"/>
              </a:ext>
            </a:extLst>
          </p:cNvPr>
          <p:cNvSpPr/>
          <p:nvPr/>
        </p:nvSpPr>
        <p:spPr>
          <a:xfrm>
            <a:off x="1428750" y="573342"/>
            <a:ext cx="8743949" cy="4548458"/>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EC614FE-C719-400C-AEB6-1B50F40AB87C}"/>
              </a:ext>
            </a:extLst>
          </p:cNvPr>
          <p:cNvGrpSpPr/>
          <p:nvPr/>
        </p:nvGrpSpPr>
        <p:grpSpPr>
          <a:xfrm>
            <a:off x="4339250" y="2964291"/>
            <a:ext cx="3042025" cy="597575"/>
            <a:chOff x="3973824" y="-802529"/>
            <a:chExt cx="3042025" cy="597575"/>
          </a:xfrm>
        </p:grpSpPr>
        <p:sp>
          <p:nvSpPr>
            <p:cNvPr id="11" name="TextBox 10">
              <a:extLst>
                <a:ext uri="{FF2B5EF4-FFF2-40B4-BE49-F238E27FC236}">
                  <a16:creationId xmlns:a16="http://schemas.microsoft.com/office/drawing/2014/main" id="{10933404-4A2A-445D-A672-3BE48A9C5D18}"/>
                </a:ext>
              </a:extLst>
            </p:cNvPr>
            <p:cNvSpPr txBox="1"/>
            <p:nvPr/>
          </p:nvSpPr>
          <p:spPr>
            <a:xfrm>
              <a:off x="3973824" y="-7897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9Slide07 IcielLa Chic Pro Shad" panose="02000506090000020004" pitchFamily="2" charset="0"/>
                  <a:ea typeface="+mn-ea"/>
                  <a:cs typeface="Arial" panose="020B0604020202020204" pitchFamily="34" charset="0"/>
                </a:rPr>
                <a:t>Bài 3 – Tiết 1, 2</a:t>
              </a:r>
            </a:p>
          </p:txBody>
        </p:sp>
        <p:sp>
          <p:nvSpPr>
            <p:cNvPr id="12" name="TextBox 11">
              <a:extLst>
                <a:ext uri="{FF2B5EF4-FFF2-40B4-BE49-F238E27FC236}">
                  <a16:creationId xmlns:a16="http://schemas.microsoft.com/office/drawing/2014/main" id="{DCFB24FD-8E8B-4B70-BD1C-551AA6EDB63C}"/>
                </a:ext>
              </a:extLst>
            </p:cNvPr>
            <p:cNvSpPr txBox="1"/>
            <p:nvPr/>
          </p:nvSpPr>
          <p:spPr>
            <a:xfrm>
              <a:off x="3973824" y="-8025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ea typeface="+mn-ea"/>
                  <a:cs typeface="+mn-cs"/>
                </a:rPr>
                <a:t>Bài 3 – Tiết 1, 2</a:t>
              </a:r>
              <a:endParaRPr kumimoji="0" lang="vi-VN"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ea typeface="+mn-ea"/>
                <a:cs typeface="+mn-cs"/>
              </a:endParaRPr>
            </a:p>
          </p:txBody>
        </p:sp>
      </p:grpSp>
      <p:grpSp>
        <p:nvGrpSpPr>
          <p:cNvPr id="13" name="Group 12">
            <a:extLst>
              <a:ext uri="{FF2B5EF4-FFF2-40B4-BE49-F238E27FC236}">
                <a16:creationId xmlns:a16="http://schemas.microsoft.com/office/drawing/2014/main" id="{CA33DB5C-4C11-4177-BE0E-EBFB65463BF6}"/>
              </a:ext>
            </a:extLst>
          </p:cNvPr>
          <p:cNvGrpSpPr/>
          <p:nvPr/>
        </p:nvGrpSpPr>
        <p:grpSpPr>
          <a:xfrm>
            <a:off x="2246082" y="2045072"/>
            <a:ext cx="6527126" cy="716773"/>
            <a:chOff x="2196084" y="2876"/>
            <a:chExt cx="7095871" cy="716773"/>
          </a:xfrm>
        </p:grpSpPr>
        <p:sp>
          <p:nvSpPr>
            <p:cNvPr id="14" name="TextBox 13">
              <a:extLst>
                <a:ext uri="{FF2B5EF4-FFF2-40B4-BE49-F238E27FC236}">
                  <a16:creationId xmlns:a16="http://schemas.microsoft.com/office/drawing/2014/main" id="{E3965A5A-C0EC-4AE7-A502-E9199EEFBE5D}"/>
                </a:ext>
              </a:extLst>
            </p:cNvPr>
            <p:cNvSpPr txBox="1"/>
            <p:nvPr/>
          </p:nvSpPr>
          <p:spPr>
            <a:xfrm>
              <a:off x="2196084" y="2876"/>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Chủ điểm: Những ước mơ xanh</a:t>
              </a:r>
              <a:endParaRPr kumimoji="0" lang="vi-VN"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TextBox 14">
              <a:extLst>
                <a:ext uri="{FF2B5EF4-FFF2-40B4-BE49-F238E27FC236}">
                  <a16:creationId xmlns:a16="http://schemas.microsoft.com/office/drawing/2014/main" id="{89A41409-AAEC-41FC-A135-E3D22C5CED92}"/>
                </a:ext>
              </a:extLst>
            </p:cNvPr>
            <p:cNvSpPr txBox="1"/>
            <p:nvPr/>
          </p:nvSpPr>
          <p:spPr>
            <a:xfrm>
              <a:off x="2196084" y="11763"/>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93B6B"/>
                  </a:solidFill>
                  <a:effectLst/>
                  <a:uLnTx/>
                  <a:uFillTx/>
                  <a:latin typeface="UVN Banh Mi" pitchFamily="2" charset="0"/>
                  <a:ea typeface="LNTH-LuoLuoNotangYuanTi 1" pitchFamily="2" charset="-128"/>
                  <a:cs typeface="LNTH-LuoLuoNotangYuanTi 1" pitchFamily="2" charset="-128"/>
                </a:rPr>
                <a:t>Chủ điểm: Những ước mơ xanh</a:t>
              </a:r>
              <a:endParaRPr kumimoji="0" lang="vi-VN" sz="4000" b="0" i="0" u="none" strike="noStrike" kern="1200" cap="none" spc="0" normalizeH="0" baseline="0" noProof="0">
                <a:ln>
                  <a:noFill/>
                </a:ln>
                <a:solidFill>
                  <a:srgbClr val="F93B6B"/>
                </a:solidFill>
                <a:effectLst/>
                <a:uLnTx/>
                <a:uFillTx/>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006C5E60-00B8-4AF5-8E5A-E0120F053795}"/>
              </a:ext>
            </a:extLst>
          </p:cNvPr>
          <p:cNvGrpSpPr/>
          <p:nvPr/>
        </p:nvGrpSpPr>
        <p:grpSpPr>
          <a:xfrm>
            <a:off x="3582531" y="1348122"/>
            <a:ext cx="3275821" cy="584883"/>
            <a:chOff x="7896752" y="715455"/>
            <a:chExt cx="3275821" cy="584883"/>
          </a:xfrm>
        </p:grpSpPr>
        <p:sp>
          <p:nvSpPr>
            <p:cNvPr id="17" name="TextBox 16">
              <a:extLst>
                <a:ext uri="{FF2B5EF4-FFF2-40B4-BE49-F238E27FC236}">
                  <a16:creationId xmlns:a16="http://schemas.microsoft.com/office/drawing/2014/main" id="{19ACE741-ACFA-4A57-B0F6-910714DD100C}"/>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5 SVNClementine" panose="020F0502020204030203" pitchFamily="34" charset="0"/>
                  <a:ea typeface="LNTH-LuoLuoNotangYuanTi 1" pitchFamily="2" charset="-128"/>
                  <a:cs typeface="LNTH-LuoLuoNotangYuanTi 1" pitchFamily="2" charset="-128"/>
                </a:rPr>
                <a:t>Tiếng Việt</a:t>
              </a:r>
            </a:p>
          </p:txBody>
        </p:sp>
        <p:sp>
          <p:nvSpPr>
            <p:cNvPr id="18" name="TextBox 17">
              <a:extLst>
                <a:ext uri="{FF2B5EF4-FFF2-40B4-BE49-F238E27FC236}">
                  <a16:creationId xmlns:a16="http://schemas.microsoft.com/office/drawing/2014/main" id="{7B72C9BF-EBCD-457E-ABBE-70391A9E5650}"/>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02B93"/>
                  </a:solidFill>
                  <a:effectLst/>
                  <a:uLnTx/>
                  <a:uFillTx/>
                  <a:latin typeface="#9Slide05 SVNClementine" panose="020F0502020204030203" pitchFamily="34" charset="0"/>
                  <a:ea typeface="+mn-ea"/>
                  <a:cs typeface="+mn-cs"/>
                </a:rPr>
                <a:t>Tiếng Việt</a:t>
              </a:r>
            </a:p>
          </p:txBody>
        </p:sp>
      </p:grpSp>
      <p:sp>
        <p:nvSpPr>
          <p:cNvPr id="19" name="TextBox 18">
            <a:extLst>
              <a:ext uri="{FF2B5EF4-FFF2-40B4-BE49-F238E27FC236}">
                <a16:creationId xmlns:a16="http://schemas.microsoft.com/office/drawing/2014/main" id="{6E717D1E-82F2-4BEB-877E-8F6A241F5A53}"/>
              </a:ext>
            </a:extLst>
          </p:cNvPr>
          <p:cNvSpPr txBox="1"/>
          <p:nvPr/>
        </p:nvSpPr>
        <p:spPr>
          <a:xfrm>
            <a:off x="3423322" y="573342"/>
            <a:ext cx="487387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rPr>
              <a:t>Thứ … ngày … tháng … năm …</a:t>
            </a:r>
            <a:endParaRPr kumimoji="0" lang="vi-VN"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endParaRPr>
          </a:p>
        </p:txBody>
      </p:sp>
      <p:grpSp>
        <p:nvGrpSpPr>
          <p:cNvPr id="20" name="Group 19">
            <a:extLst>
              <a:ext uri="{FF2B5EF4-FFF2-40B4-BE49-F238E27FC236}">
                <a16:creationId xmlns:a16="http://schemas.microsoft.com/office/drawing/2014/main" id="{5B9A7D3B-85DE-4DBE-AA3F-34D59B0B50D6}"/>
              </a:ext>
            </a:extLst>
          </p:cNvPr>
          <p:cNvGrpSpPr/>
          <p:nvPr/>
        </p:nvGrpSpPr>
        <p:grpSpPr>
          <a:xfrm>
            <a:off x="3153427" y="3751512"/>
            <a:ext cx="11248373" cy="2800767"/>
            <a:chOff x="-432909" y="2378761"/>
            <a:chExt cx="7708474" cy="4426048"/>
          </a:xfrm>
        </p:grpSpPr>
        <p:sp>
          <p:nvSpPr>
            <p:cNvPr id="21" name="TextBox 20">
              <a:extLst>
                <a:ext uri="{FF2B5EF4-FFF2-40B4-BE49-F238E27FC236}">
                  <a16:creationId xmlns:a16="http://schemas.microsoft.com/office/drawing/2014/main" id="{B29C7ABA-26A1-44D3-80C7-66ED2A918C05}"/>
                </a:ext>
              </a:extLst>
            </p:cNvPr>
            <p:cNvSpPr txBox="1"/>
            <p:nvPr/>
          </p:nvSpPr>
          <p:spPr>
            <a:xfrm>
              <a:off x="-429295" y="2385659"/>
              <a:ext cx="7704860" cy="228598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8800" b="1"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ea typeface="+mn-ea"/>
                  <a:cs typeface="Arial" panose="020B0604020202020204" pitchFamily="34" charset="0"/>
                </a:rPr>
                <a:t>Ca dao về lễ hội</a:t>
              </a:r>
            </a:p>
          </p:txBody>
        </p:sp>
        <p:sp>
          <p:nvSpPr>
            <p:cNvPr id="22" name="TextBox 21">
              <a:extLst>
                <a:ext uri="{FF2B5EF4-FFF2-40B4-BE49-F238E27FC236}">
                  <a16:creationId xmlns:a16="http://schemas.microsoft.com/office/drawing/2014/main" id="{882DE417-47A6-4004-95A6-EBE69CF5A2B8}"/>
                </a:ext>
              </a:extLst>
            </p:cNvPr>
            <p:cNvSpPr txBox="1"/>
            <p:nvPr/>
          </p:nvSpPr>
          <p:spPr>
            <a:xfrm>
              <a:off x="-432909" y="2378761"/>
              <a:ext cx="4095889" cy="442604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rPr>
                <a:t>Ca dao về lễ hội</a:t>
              </a:r>
              <a:endParaRPr kumimoji="0" lang="sv-SE" sz="8800" b="1" i="0" u="none" strike="noStrike" kern="1200" cap="none" spc="0" normalizeH="0" baseline="0" noProof="0" dirty="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endParaRPr>
            </a:p>
          </p:txBody>
        </p:sp>
      </p:grpSp>
    </p:spTree>
    <p:extLst>
      <p:ext uri="{BB962C8B-B14F-4D97-AF65-F5344CB8AC3E}">
        <p14:creationId xmlns:p14="http://schemas.microsoft.com/office/powerpoint/2010/main" val="353100737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14:presetBounceEnd="6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0000">
                                          <p:cBhvr additive="base">
                                            <p:cTn id="16" dur="10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par>
                              <p:cTn id="29" fill="hold">
                                <p:stCondLst>
                                  <p:cond delay="2750"/>
                                </p:stCondLst>
                                <p:childTnLst>
                                  <p:par>
                                    <p:cTn id="30" presetID="6" presetClass="emph" presetSubtype="0" fill="hold" nodeType="afterEffect" p14:presetBounceEnd="98000">
                                      <p:stCondLst>
                                        <p:cond delay="0"/>
                                      </p:stCondLst>
                                      <p:childTnLst>
                                        <p:animScale p14:bounceEnd="98000">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5" name="whoosh.wav"/>
                                            </p:tgtEl>
                                          </p:cMediaNode>
                                        </p:audio>
                                      </p:subTnLst>
                                    </p:cTn>
                                  </p:par>
                                </p:childTnLst>
                              </p:cTn>
                            </p:par>
                            <p:par>
                              <p:cTn id="29" fill="hold">
                                <p:stCondLst>
                                  <p:cond delay="2750"/>
                                </p:stCondLst>
                                <p:childTnLst>
                                  <p:par>
                                    <p:cTn id="30" presetID="6" presetClass="emph" presetSubtype="0" fill="hold" nodeType="afterEffect">
                                      <p:stCondLst>
                                        <p:cond delay="0"/>
                                      </p:stCondLst>
                                      <p:childTnLst>
                                        <p:animScale>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2" name="Group 1">
            <a:extLst>
              <a:ext uri="{FF2B5EF4-FFF2-40B4-BE49-F238E27FC236}">
                <a16:creationId xmlns:a16="http://schemas.microsoft.com/office/drawing/2014/main" id="{3350A1A3-DDD3-4442-B473-04D6AB91A9AB}"/>
              </a:ext>
            </a:extLst>
          </p:cNvPr>
          <p:cNvGrpSpPr/>
          <p:nvPr/>
        </p:nvGrpSpPr>
        <p:grpSpPr>
          <a:xfrm>
            <a:off x="1811621" y="1624820"/>
            <a:ext cx="8568757" cy="3608360"/>
            <a:chOff x="5250004" y="6585062"/>
            <a:chExt cx="13208089" cy="5210999"/>
          </a:xfrm>
        </p:grpSpPr>
        <p:sp>
          <p:nvSpPr>
            <p:cNvPr id="3" name="TextBox 2">
              <a:extLst>
                <a:ext uri="{FF2B5EF4-FFF2-40B4-BE49-F238E27FC236}">
                  <a16:creationId xmlns:a16="http://schemas.microsoft.com/office/drawing/2014/main" id="{16A13B0A-626B-47BF-987F-C666D3ECEC9F}"/>
                </a:ext>
              </a:extLst>
            </p:cNvPr>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4" name="TextBox 3">
              <a:extLst>
                <a:ext uri="{FF2B5EF4-FFF2-40B4-BE49-F238E27FC236}">
                  <a16:creationId xmlns:a16="http://schemas.microsoft.com/office/drawing/2014/main" id="{8DDD5F9E-2208-447B-9C23-634CC9805A02}"/>
                </a:ext>
              </a:extLst>
            </p:cNvPr>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grpSp>
        <p:nvGrpSpPr>
          <p:cNvPr id="5" name="Group 4">
            <a:extLst>
              <a:ext uri="{FF2B5EF4-FFF2-40B4-BE49-F238E27FC236}">
                <a16:creationId xmlns:a16="http://schemas.microsoft.com/office/drawing/2014/main" id="{982D53C1-93A3-4AD5-B3F0-50A798AAB80F}"/>
              </a:ext>
            </a:extLst>
          </p:cNvPr>
          <p:cNvGrpSpPr/>
          <p:nvPr/>
        </p:nvGrpSpPr>
        <p:grpSpPr>
          <a:xfrm>
            <a:off x="2825894" y="1190495"/>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8862243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4"/>
            <a:stretch>
              <a:fillRect/>
            </a:stretch>
          </a:blipFill>
        </p:spPr>
        <p:txBody>
          <a:bodyPr/>
          <a:lstStyle/>
          <a:p>
            <a:endParaRPr lang="en-US"/>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C3A9733-3C1C-42BE-8914-5C77336D0565}"/>
              </a:ext>
            </a:extLst>
          </p:cNvPr>
          <p:cNvGrpSpPr/>
          <p:nvPr/>
        </p:nvGrpSpPr>
        <p:grpSpPr>
          <a:xfrm>
            <a:off x="603399" y="1531044"/>
            <a:ext cx="6548524" cy="2130907"/>
            <a:chOff x="5096037" y="6577740"/>
            <a:chExt cx="13362056" cy="3077342"/>
          </a:xfrm>
        </p:grpSpPr>
        <p:sp>
          <p:nvSpPr>
            <p:cNvPr id="12" name="TextBox 11">
              <a:extLst>
                <a:ext uri="{FF2B5EF4-FFF2-40B4-BE49-F238E27FC236}">
                  <a16:creationId xmlns:a16="http://schemas.microsoft.com/office/drawing/2014/main" id="{DBCFD8B2-9263-4563-8F6F-BF60F42FCB85}"/>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3" name="TextBox 12">
              <a:extLst>
                <a:ext uri="{FF2B5EF4-FFF2-40B4-BE49-F238E27FC236}">
                  <a16:creationId xmlns:a16="http://schemas.microsoft.com/office/drawing/2014/main" id="{3F6DF46B-2300-4FAD-91C0-49F83EBD601C}"/>
                </a:ext>
              </a:extLst>
            </p:cNvPr>
            <p:cNvSpPr txBox="1"/>
            <p:nvPr/>
          </p:nvSpPr>
          <p:spPr>
            <a:xfrm>
              <a:off x="5096037" y="6577740"/>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9"/>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11"/>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7"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7"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7"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ED9EF5-CF86-4AC8-B414-1A03C4613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841</TotalTime>
  <Words>2145</Words>
  <Application>Microsoft Office PowerPoint</Application>
  <PresentationFormat>Widescreen</PresentationFormat>
  <Paragraphs>208</Paragraphs>
  <Slides>55</Slides>
  <Notes>1</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55</vt:i4>
      </vt:variant>
    </vt:vector>
  </HeadingPairs>
  <TitlesOfParts>
    <vt:vector size="74" baseType="lpstr">
      <vt:lpstr>Wingdings</vt:lpstr>
      <vt:lpstr>Aptos Display</vt:lpstr>
      <vt:lpstr>Times New Roman</vt:lpstr>
      <vt:lpstr>UTM Mother</vt:lpstr>
      <vt:lpstr>MTD Summer Show</vt:lpstr>
      <vt:lpstr>UTM Flamenco</vt:lpstr>
      <vt:lpstr>Calibri</vt:lpstr>
      <vt:lpstr>UTM Edwardian</vt:lpstr>
      <vt:lpstr>UTM Duepuntozero</vt:lpstr>
      <vt:lpstr>#9Slide05 Phobia</vt:lpstr>
      <vt:lpstr>UVN Banh Mi</vt:lpstr>
      <vt:lpstr>#9Slide05 SVNClementine</vt:lpstr>
      <vt:lpstr>SVN-Gretoon</vt:lpstr>
      <vt:lpstr>Aptos</vt:lpstr>
      <vt:lpstr>LNTH-LuoLuoNotangYuanTi 1</vt:lpstr>
      <vt:lpstr>#9Slide07 IcielLa Chic Pro Shad</vt:lpstr>
      <vt:lpstr>Arial</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7</cp:revision>
  <dcterms:created xsi:type="dcterms:W3CDTF">2023-07-30T15:19:28Z</dcterms:created>
  <dcterms:modified xsi:type="dcterms:W3CDTF">2024-07-12T00:59:38Z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