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  <p:sldId id="264" r:id="rId5"/>
    <p:sldId id="259" r:id="rId6"/>
    <p:sldId id="266" r:id="rId7"/>
    <p:sldId id="265" r:id="rId8"/>
    <p:sldId id="280" r:id="rId9"/>
    <p:sldId id="295" r:id="rId10"/>
    <p:sldId id="296" r:id="rId11"/>
    <p:sldId id="297" r:id="rId12"/>
    <p:sldId id="298" r:id="rId13"/>
    <p:sldId id="299" r:id="rId14"/>
    <p:sldId id="294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FF"/>
    <a:srgbClr val="FF99FF"/>
    <a:srgbClr val="CCECFF"/>
    <a:srgbClr val="66CCFF"/>
    <a:srgbClr val="FFD966"/>
    <a:srgbClr val="CCFF66"/>
    <a:srgbClr val="5F3525"/>
    <a:srgbClr val="6600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-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AFD6-DEB3-97E7-2210-06F9A925B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B68A8-FEDB-C6CC-6B5C-07C5E3933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D0A3E-98AD-673E-8FDD-61B31978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ED955-C049-F5EA-40E4-CCC155EB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4E0C-10FA-2837-9E7B-1973087E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8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9648-41F5-9769-384E-4E96CE59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3E226-33FE-B3A2-169C-1A5FABEA4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B2695-21D8-6638-780D-23239DA2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59372-FE7D-88B3-6B09-A58C97D3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211BC-C514-4142-2CED-4D07750D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271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237623-FB9F-D789-9FB8-767FA0415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4A26A-9385-6628-7AB3-4813748F4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84AD9-C4B5-F748-4C72-73AC5F18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3046F-9D10-59EF-7AC4-18BB6AA8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DD54D-BC16-B9E3-2122-8BDEDD84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75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AD02-D2B3-0176-F37F-18D1A4FC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33503-E6CF-EA3E-E782-85D2E16F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8D75-16B9-0715-FD34-B5D2DE41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F97A7-8154-D0AB-1631-10C0C5BB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ED8CD-988E-8C96-DFE4-13F37E11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08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6722-4E18-9CB3-CF78-3B73F041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4B79A-FE35-25B0-4EDF-AD2876FF3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FE71-398A-3D29-366E-D1CE71D0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C3A3E-4597-02E1-E291-D646384B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AF85F-0B86-4347-FD9C-8B60A05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401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FC13-DFE9-E3A2-0BC1-CF3FC792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BE2A-721A-4A19-9D23-72B63E224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F9E8B-0AFE-F424-58A7-EDE5DFB90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8E58E-17E5-31D6-442E-145A4B3B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6D87B-8652-80B3-199A-952FE8A2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8EBEF-DD73-5E0D-78ED-BABC9BBA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5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1AF9-3F64-4D8B-D3B4-E05BDFE3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C8862-B02C-9433-D8C0-B6F9D1B7E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F2184-906C-0165-C7D6-2F8216029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F0513-1C8F-C33C-1DFB-90B75E278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381F4-5505-5F02-28C6-ADE3F6EB8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CDC86-FFE7-769B-E361-90FCD65E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C8710-3643-A4E8-985F-331047DB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7F36D-D4A1-98D2-3490-10808641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87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ABF2-4649-158D-F3D3-983C2F51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CAF1D-F49F-BFDE-EBBF-BDA1339A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F9399-4E58-4259-D556-00950645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5EA31-6969-06BA-FF3E-843B0D0C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411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B8A64-5D8F-30FE-29BE-62E662D87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AB885-7F70-B9BE-B9D2-D6478DB4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9727E-F8E1-D954-173E-895F66CC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527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734B-151E-CA16-3676-50A94662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5BD30-49B6-543D-8E48-44C268FDE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E835C-724F-5BDC-5149-D31DE4A5A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80B04-73BD-32D9-7315-418E74D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C02F2-2419-F492-97F5-02FFDBB2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B592A-51C3-EBF4-2878-6853EB66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626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75AC-3508-A8AA-15FE-7C02836D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991A1-4C60-335E-2877-594D8A804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DA524-F865-F97E-E732-EC69E82C2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208F5-A8C2-30BE-F1B5-8407831E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8044D-D2EA-1003-9D08-9626A459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B377A-E7AC-F6EA-BD78-C6175592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637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15F7AEEF-B29E-DE6B-2FFE-3AAFE4E2E1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9338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22">
            <a:extLst>
              <a:ext uri="{FF2B5EF4-FFF2-40B4-BE49-F238E27FC236}">
                <a16:creationId xmlns:a16="http://schemas.microsoft.com/office/drawing/2014/main" id="{184D209E-C524-5B33-5FEB-D846A8F76D49}"/>
              </a:ext>
            </a:extLst>
          </p:cNvPr>
          <p:cNvSpPr txBox="1"/>
          <p:nvPr/>
        </p:nvSpPr>
        <p:spPr>
          <a:xfrm>
            <a:off x="356101" y="210584"/>
            <a:ext cx="11571204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>
                <a:ln w="3175">
                  <a:noFill/>
                </a:ln>
                <a:solidFill>
                  <a:srgbClr val="E77D2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 </a:t>
            </a:r>
            <a:r>
              <a:rPr lang="en-US" altLang="zh-CN" sz="4400" b="1" smtClean="0">
                <a:ln w="3175">
                  <a:noFill/>
                </a:ln>
                <a:solidFill>
                  <a:srgbClr val="E77D2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ba </a:t>
            </a:r>
            <a:r>
              <a:rPr lang="en-US" altLang="zh-CN" sz="4400" b="1">
                <a:ln w="3175">
                  <a:noFill/>
                </a:ln>
                <a:solidFill>
                  <a:srgbClr val="E77D2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ngày </a:t>
            </a:r>
            <a:r>
              <a:rPr lang="en-US" altLang="zh-CN" sz="4400" b="1" smtClean="0">
                <a:ln w="3175">
                  <a:noFill/>
                </a:ln>
                <a:solidFill>
                  <a:srgbClr val="E77D2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10 </a:t>
            </a:r>
            <a:r>
              <a:rPr lang="en-US" altLang="zh-CN" sz="4400" b="1">
                <a:ln w="3175">
                  <a:noFill/>
                </a:ln>
                <a:solidFill>
                  <a:srgbClr val="E77D2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tháng </a:t>
            </a:r>
            <a:r>
              <a:rPr lang="en-US" altLang="zh-CN" sz="4400" b="1" smtClean="0">
                <a:ln w="3175">
                  <a:noFill/>
                </a:ln>
                <a:solidFill>
                  <a:srgbClr val="E77D2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10 </a:t>
            </a:r>
            <a:r>
              <a:rPr lang="en-US" altLang="zh-CN" sz="4400" b="1">
                <a:ln w="3175">
                  <a:noFill/>
                </a:ln>
                <a:solidFill>
                  <a:srgbClr val="E77D2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năm </a:t>
            </a:r>
            <a:r>
              <a:rPr lang="en-US" altLang="zh-CN" sz="4400" b="1" smtClean="0">
                <a:ln w="3175">
                  <a:noFill/>
                </a:ln>
                <a:solidFill>
                  <a:srgbClr val="E77D2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2024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u="sng" smtClean="0">
                <a:ln w="3175">
                  <a:noFill/>
                </a:ln>
                <a:solidFill>
                  <a:srgbClr val="E77D2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u="sng" smtClean="0">
                <a:ln w="3175">
                  <a:noFill/>
                </a:ln>
                <a:solidFill>
                  <a:srgbClr val="E77D2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Thực hành và trải nghiệm</a:t>
            </a:r>
            <a:endParaRPr lang="en-US" altLang="zh-CN" sz="4400" b="1" u="sng" dirty="0">
              <a:ln w="3175">
                <a:noFill/>
              </a:ln>
              <a:solidFill>
                <a:srgbClr val="E77D2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113E30-164E-078E-1C4F-E13DDAA777B6}"/>
              </a:ext>
            </a:extLst>
          </p:cNvPr>
          <p:cNvGrpSpPr/>
          <p:nvPr/>
        </p:nvGrpSpPr>
        <p:grpSpPr>
          <a:xfrm>
            <a:off x="892015" y="428178"/>
            <a:ext cx="10998202" cy="6247864"/>
            <a:chOff x="1162373" y="1852496"/>
            <a:chExt cx="10392284" cy="62478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333F41-B395-7DBE-53E7-09A3AA854FF6}"/>
                </a:ext>
              </a:extLst>
            </p:cNvPr>
            <p:cNvSpPr txBox="1"/>
            <p:nvPr/>
          </p:nvSpPr>
          <p:spPr>
            <a:xfrm>
              <a:off x="1279991" y="1852496"/>
              <a:ext cx="10274666" cy="624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Thực hiện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srgbClr val="5F352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– Hoạt động nhóm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5F352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srgbClr val="5F352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Mỗi nhóm thảo luận: Nhận biết việc cần làm, nêu được cách thức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5F352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srgbClr val="5F352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giải quyết, thực hiện theo cách thức đã đề ra rồi thử lại.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srgbClr val="5F352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– Hoạt động tập thể lớp.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srgbClr val="5F352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Một nhóm trình bày các việc đã tiến hành của nhóm.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srgbClr val="5F352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Các nhóm khác nhận xét, bổ sung.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srgbClr val="5F352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Giáo viên hệ thống, đánh giá công việc của mỗi nhóm..</a:t>
              </a: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FA6ABFAE-C52D-DD33-BFD2-719805BDA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373" y="1935865"/>
              <a:ext cx="632992" cy="636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48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113E30-164E-078E-1C4F-E13DDAA777B6}"/>
              </a:ext>
            </a:extLst>
          </p:cNvPr>
          <p:cNvGrpSpPr/>
          <p:nvPr/>
        </p:nvGrpSpPr>
        <p:grpSpPr>
          <a:xfrm>
            <a:off x="892015" y="378738"/>
            <a:ext cx="10873727" cy="769441"/>
            <a:chOff x="1162373" y="1803056"/>
            <a:chExt cx="10274666" cy="76944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333F41-B395-7DBE-53E7-09A3AA854FF6}"/>
                </a:ext>
              </a:extLst>
            </p:cNvPr>
            <p:cNvSpPr txBox="1"/>
            <p:nvPr/>
          </p:nvSpPr>
          <p:spPr>
            <a:xfrm>
              <a:off x="1162373" y="1803056"/>
              <a:ext cx="102746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Bước 1: Tìm khối lượng của từng phần lúa.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FA6ABFAE-C52D-DD33-BFD2-719805BDA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373" y="1935865"/>
              <a:ext cx="632992" cy="636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86AF4-C848-69A7-59C9-287017494407}"/>
                  </a:ext>
                </a:extLst>
              </p:cNvPr>
              <p:cNvSpPr txBox="1"/>
              <p:nvPr/>
            </p:nvSpPr>
            <p:spPr>
              <a:xfrm>
                <a:off x="918058" y="1453532"/>
                <a:ext cx="10381927" cy="527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4000"/>
                  <a:t>1 kg hạt lúa chia thành 2 phần không bằng nhau</a:t>
                </a:r>
              </a:p>
              <a:p>
                <a:pPr algn="just"/>
                <a:r>
                  <a:rPr lang="vi-VN" sz="4000">
                    <a:sym typeface="Wingdings" panose="05000000000000000000" pitchFamily="2" charset="2"/>
                  </a:rPr>
                  <a:t></a:t>
                </a:r>
                <a:r>
                  <a:rPr lang="vi-VN" sz="4000"/>
                  <a:t> Phần này gấp rưỡi phần kia</a:t>
                </a:r>
                <a:endParaRPr lang="en-US" sz="4000"/>
              </a:p>
              <a:p>
                <a:pPr algn="just"/>
                <a:r>
                  <a:rPr lang="vi-VN" sz="4000">
                    <a:sym typeface="Wingdings" panose="05000000000000000000" pitchFamily="2" charset="2"/>
                  </a:rPr>
                  <a:t></a:t>
                </a:r>
                <a:r>
                  <a:rPr lang="vi-VN" sz="4000"/>
                  <a:t> Phần nhiều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/>
                  <a:t> phần ít</a:t>
                </a:r>
              </a:p>
              <a:p>
                <a:pPr algn="just"/>
                <a:r>
                  <a:rPr lang="vi-VN" sz="4000">
                    <a:sym typeface="Wingdings" panose="05000000000000000000" pitchFamily="2" charset="2"/>
                  </a:rPr>
                  <a:t> </a:t>
                </a:r>
                <a:r>
                  <a:rPr lang="vi-VN" sz="4000"/>
                  <a:t>Dạng toán: Bài toán tìm hai số khi biết tổng và tỉ số của hai số đó</a:t>
                </a:r>
              </a:p>
              <a:p>
                <a:pPr algn="just"/>
                <a:r>
                  <a:rPr lang="vi-VN" sz="4000">
                    <a:sym typeface="Wingdings" panose="05000000000000000000" pitchFamily="2" charset="2"/>
                  </a:rPr>
                  <a:t></a:t>
                </a:r>
                <a:r>
                  <a:rPr lang="vi-VN" sz="4000"/>
                  <a:t> Tính khối lượng lúa mỗi phần.</a:t>
                </a:r>
              </a:p>
              <a:p>
                <a:pPr algn="just"/>
                <a:endParaRPr lang="vi-VN" sz="40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86AF4-C848-69A7-59C9-287017494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58" y="1453532"/>
                <a:ext cx="10381927" cy="5271700"/>
              </a:xfrm>
              <a:prstGeom prst="rect">
                <a:avLst/>
              </a:prstGeom>
              <a:blipFill>
                <a:blip r:embed="rId4"/>
                <a:stretch>
                  <a:fillRect l="-2114" t="-2081" r="-3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113E30-164E-078E-1C4F-E13DDAA777B6}"/>
              </a:ext>
            </a:extLst>
          </p:cNvPr>
          <p:cNvGrpSpPr/>
          <p:nvPr/>
        </p:nvGrpSpPr>
        <p:grpSpPr>
          <a:xfrm>
            <a:off x="659136" y="511547"/>
            <a:ext cx="10873727" cy="2485148"/>
            <a:chOff x="942324" y="1935865"/>
            <a:chExt cx="10274666" cy="24851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333F41-B395-7DBE-53E7-09A3AA854FF6}"/>
                </a:ext>
              </a:extLst>
            </p:cNvPr>
            <p:cNvSpPr txBox="1"/>
            <p:nvPr/>
          </p:nvSpPr>
          <p:spPr>
            <a:xfrm>
              <a:off x="942324" y="2851353"/>
              <a:ext cx="102746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Bước 2: HS luân phiên cân để tách lúa giống thành 2 phần như yêu cầu</a:t>
              </a: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FA6ABFAE-C52D-DD33-BFD2-719805BDA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373" y="1935865"/>
              <a:ext cx="632992" cy="636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1F5CF5F-D7B4-7BD0-DB36-400901F58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644" y="3275550"/>
            <a:ext cx="5132820" cy="30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E333F41-B395-7DBE-53E7-09A3AA854FF6}"/>
              </a:ext>
            </a:extLst>
          </p:cNvPr>
          <p:cNvSpPr txBox="1"/>
          <p:nvPr/>
        </p:nvSpPr>
        <p:spPr>
          <a:xfrm>
            <a:off x="1838096" y="414364"/>
            <a:ext cx="10873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 3: Tổng kết</a:t>
            </a:r>
          </a:p>
        </p:txBody>
      </p:sp>
    </p:spTree>
    <p:extLst>
      <p:ext uri="{BB962C8B-B14F-4D97-AF65-F5344CB8AC3E}">
        <p14:creationId xmlns:p14="http://schemas.microsoft.com/office/powerpoint/2010/main" val="35924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2B6A5-CD1F-1CA7-08BD-F80BD91D6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0" b="21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524D1-457B-9DC7-6D0E-A8B9BCE58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49" y="111431"/>
            <a:ext cx="4806951" cy="36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87DC135-4638-0439-A1FE-4610A32D1614}"/>
              </a:ext>
            </a:extLst>
          </p:cNvPr>
          <p:cNvGrpSpPr/>
          <p:nvPr/>
        </p:nvGrpSpPr>
        <p:grpSpPr>
          <a:xfrm>
            <a:off x="302658" y="1356466"/>
            <a:ext cx="11586683" cy="2223005"/>
            <a:chOff x="5250002" y="6574932"/>
            <a:chExt cx="13208091" cy="32103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131601-F52A-47BF-A664-C15E5DD94ABE}"/>
                </a:ext>
              </a:extLst>
            </p:cNvPr>
            <p:cNvSpPr txBox="1"/>
            <p:nvPr/>
          </p:nvSpPr>
          <p:spPr>
            <a:xfrm>
              <a:off x="5250006" y="6585061"/>
              <a:ext cx="13208087" cy="320021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3800" b="1">
                  <a:ln w="2762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Khởi động</a:t>
              </a:r>
              <a:endParaRPr lang="en-US" sz="13800" b="1" dirty="0">
                <a:ln w="2762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F3CA95-E803-0BD1-CE76-DB494251AB1A}"/>
                </a:ext>
              </a:extLst>
            </p:cNvPr>
            <p:cNvSpPr txBox="1"/>
            <p:nvPr/>
          </p:nvSpPr>
          <p:spPr>
            <a:xfrm>
              <a:off x="5250002" y="6574932"/>
              <a:ext cx="13208091" cy="320021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K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ở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i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 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đ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ộ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g</a:t>
              </a:r>
              <a:endParaRPr lang="en-US" sz="13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4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23">
            <a:extLst>
              <a:ext uri="{FF2B5EF4-FFF2-40B4-BE49-F238E27FC236}">
                <a16:creationId xmlns:a16="http://schemas.microsoft.com/office/drawing/2014/main" id="{B027DE87-35F5-17F2-7A03-0FF462D03953}"/>
              </a:ext>
            </a:extLst>
          </p:cNvPr>
          <p:cNvGrpSpPr/>
          <p:nvPr/>
        </p:nvGrpSpPr>
        <p:grpSpPr>
          <a:xfrm>
            <a:off x="947561" y="962559"/>
            <a:ext cx="4289251" cy="1404132"/>
            <a:chOff x="3657647" y="4550541"/>
            <a:chExt cx="4289251" cy="1404132"/>
          </a:xfrm>
        </p:grpSpPr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321D1EF0-69C6-4994-3EE9-149CD5C56FCE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73AA85E2-9837-767D-6E45-E2C7A7DBA4A2}"/>
                </a:ext>
              </a:extLst>
            </p:cNvPr>
            <p:cNvSpPr txBox="1"/>
            <p:nvPr/>
          </p:nvSpPr>
          <p:spPr>
            <a:xfrm>
              <a:off x="3657647" y="4550541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0" b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</a:t>
              </a:r>
              <a:r>
                <a:rPr lang="en-US" sz="12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: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ED57511-F96F-41F8-34F1-69AE237F0A44}"/>
              </a:ext>
            </a:extLst>
          </p:cNvPr>
          <p:cNvSpPr/>
          <p:nvPr/>
        </p:nvSpPr>
        <p:spPr>
          <a:xfrm>
            <a:off x="0" y="3946967"/>
            <a:ext cx="12192000" cy="293369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7000"/>
                  <a:lumMod val="41000"/>
                  <a:lumOff val="59000"/>
                </a:schemeClr>
              </a:gs>
              <a:gs pos="100000">
                <a:schemeClr val="bg1">
                  <a:lumMod val="85000"/>
                  <a:alpha val="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695BDE-B6F7-773D-EE6D-BC03E842A62C}"/>
              </a:ext>
            </a:extLst>
          </p:cNvPr>
          <p:cNvGrpSpPr/>
          <p:nvPr/>
        </p:nvGrpSpPr>
        <p:grpSpPr>
          <a:xfrm>
            <a:off x="956270" y="3379125"/>
            <a:ext cx="10432343" cy="3343953"/>
            <a:chOff x="1292810" y="3325067"/>
            <a:chExt cx="10432343" cy="334395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CDC7E0E-E759-1D93-B2B0-FEE9CE0B01EA}"/>
                </a:ext>
              </a:extLst>
            </p:cNvPr>
            <p:cNvGrpSpPr/>
            <p:nvPr/>
          </p:nvGrpSpPr>
          <p:grpSpPr>
            <a:xfrm>
              <a:off x="1292810" y="3325067"/>
              <a:ext cx="10432343" cy="3343953"/>
              <a:chOff x="4091698" y="8187401"/>
              <a:chExt cx="12376289" cy="25079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E768397-B8BD-E550-9DC4-B1BDA444D354}"/>
                  </a:ext>
                </a:extLst>
              </p:cNvPr>
              <p:cNvSpPr txBox="1"/>
              <p:nvPr/>
            </p:nvSpPr>
            <p:spPr>
              <a:xfrm>
                <a:off x="4091698" y="8204395"/>
                <a:ext cx="12376289" cy="2490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70000"/>
                  </a:lnSpc>
                  <a:buClrTx/>
                  <a:buFontTx/>
                  <a:buNone/>
                </a:pPr>
                <a:r>
                  <a:rPr lang="en-US" sz="13800" b="1">
                    <a:ln w="317500">
                      <a:solidFill>
                        <a:prstClr val="white"/>
                      </a:solidFill>
                      <a:prstDash val="solid"/>
                    </a:ln>
                    <a:solidFill>
                      <a:srgbClr val="5B9BD5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TÔ  </a:t>
                </a:r>
                <a:r>
                  <a:rPr lang="en-US" sz="8000" b="1">
                    <a:ln w="317500">
                      <a:solidFill>
                        <a:prstClr val="white"/>
                      </a:solidFill>
                      <a:prstDash val="solid"/>
                    </a:ln>
                    <a:solidFill>
                      <a:srgbClr val="5B9BD5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 </a:t>
                </a:r>
                <a:r>
                  <a:rPr lang="en-US" sz="13800" b="1">
                    <a:ln w="317500">
                      <a:solidFill>
                        <a:prstClr val="white"/>
                      </a:solidFill>
                      <a:prstDash val="solid"/>
                    </a:ln>
                    <a:solidFill>
                      <a:srgbClr val="5B9BD5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BẢO</a:t>
                </a:r>
                <a:endParaRPr lang="en-US" sz="13800" b="1" dirty="0">
                  <a:ln w="3175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664A5D-3C54-EF46-66B8-F6AD896D4C0E}"/>
                  </a:ext>
                </a:extLst>
              </p:cNvPr>
              <p:cNvSpPr txBox="1"/>
              <p:nvPr/>
            </p:nvSpPr>
            <p:spPr>
              <a:xfrm>
                <a:off x="4091698" y="8187401"/>
                <a:ext cx="12376289" cy="2490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70000"/>
                  </a:lnSpc>
                  <a:buClrTx/>
                  <a:buFontTx/>
                  <a:buNone/>
                </a:pP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99FF66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T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FFFF66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Ô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  </a:t>
                </a:r>
                <a:r>
                  <a:rPr lang="en-US" sz="8000" b="1">
                    <a:ln w="19050">
                      <a:solidFill>
                        <a:srgbClr val="660033"/>
                      </a:solidFill>
                      <a:prstDash val="solid"/>
                    </a:ln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 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FF758C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B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66FFFF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Ả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FF9933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O</a:t>
                </a:r>
                <a:endParaRPr lang="en-US" sz="138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9933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E35A823-D06D-AC25-5D2F-A4BD63891B56}"/>
                </a:ext>
              </a:extLst>
            </p:cNvPr>
            <p:cNvGrpSpPr/>
            <p:nvPr/>
          </p:nvGrpSpPr>
          <p:grpSpPr>
            <a:xfrm>
              <a:off x="4133973" y="4422679"/>
              <a:ext cx="2170842" cy="2021434"/>
              <a:chOff x="4102139" y="1886888"/>
              <a:chExt cx="1844940" cy="184494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CD51AFC-3BFB-ED9D-8936-5547A3C82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9470514">
                <a:off x="4102139" y="1886888"/>
                <a:ext cx="1844940" cy="184494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/>
                </a:outerShdw>
              </a:effectLst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23BDF1E-B587-A00E-2DB2-4FC173945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70514">
                <a:off x="4201999" y="1899711"/>
                <a:ext cx="1648304" cy="16483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928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D57D3E-A40E-1F74-A18B-5CDB51484BFA}"/>
              </a:ext>
            </a:extLst>
          </p:cNvPr>
          <p:cNvSpPr/>
          <p:nvPr/>
        </p:nvSpPr>
        <p:spPr>
          <a:xfrm>
            <a:off x="0" y="3946967"/>
            <a:ext cx="12192000" cy="293369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7000"/>
                  <a:lumMod val="41000"/>
                  <a:lumOff val="59000"/>
                </a:schemeClr>
              </a:gs>
              <a:gs pos="100000">
                <a:schemeClr val="bg1">
                  <a:lumMod val="85000"/>
                  <a:alpha val="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608396-05F7-C21D-908A-89D38DADC656}"/>
              </a:ext>
            </a:extLst>
          </p:cNvPr>
          <p:cNvGrpSpPr/>
          <p:nvPr/>
        </p:nvGrpSpPr>
        <p:grpSpPr>
          <a:xfrm>
            <a:off x="-635508" y="4553562"/>
            <a:ext cx="13463016" cy="2151359"/>
            <a:chOff x="2454620" y="7454582"/>
            <a:chExt cx="25301505" cy="16135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510018-BBCC-2688-127B-9675C278C289}"/>
                </a:ext>
              </a:extLst>
            </p:cNvPr>
            <p:cNvSpPr txBox="1"/>
            <p:nvPr/>
          </p:nvSpPr>
          <p:spPr>
            <a:xfrm>
              <a:off x="3962476" y="7454582"/>
              <a:ext cx="22285796" cy="1613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0000"/>
                </a:lnSpc>
                <a:buClrTx/>
                <a:buFontTx/>
                <a:buNone/>
              </a:pPr>
              <a:r>
                <a:rPr lang="en-US" sz="8500" b="1">
                  <a:ln w="3175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CÙNG CHƠI NÀO!</a:t>
              </a:r>
              <a:endParaRPr lang="en-US" sz="8500" b="1" dirty="0">
                <a:ln w="3175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CAC97D-A162-1956-88B9-EF684E7F43EF}"/>
                </a:ext>
              </a:extLst>
            </p:cNvPr>
            <p:cNvSpPr txBox="1"/>
            <p:nvPr/>
          </p:nvSpPr>
          <p:spPr>
            <a:xfrm>
              <a:off x="2454620" y="7463079"/>
              <a:ext cx="25301505" cy="1508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0000"/>
                </a:lnSpc>
                <a:buClrTx/>
                <a:buFontTx/>
                <a:buNone/>
              </a:pP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99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Ù</a:t>
              </a: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99FF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99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CC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758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99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85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CCCC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5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6637C0-5F62-481F-4A7E-2D2D0DF67E63}"/>
              </a:ext>
            </a:extLst>
          </p:cNvPr>
          <p:cNvGrpSpPr/>
          <p:nvPr/>
        </p:nvGrpSpPr>
        <p:grpSpPr>
          <a:xfrm>
            <a:off x="-1518976" y="1342508"/>
            <a:ext cx="15229951" cy="1446550"/>
            <a:chOff x="-1302637" y="7782318"/>
            <a:chExt cx="19899670" cy="20890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EDE5CD-9898-4A9C-339A-1423A062AE1F}"/>
                </a:ext>
              </a:extLst>
            </p:cNvPr>
            <p:cNvSpPr txBox="1"/>
            <p:nvPr/>
          </p:nvSpPr>
          <p:spPr>
            <a:xfrm>
              <a:off x="-1302637" y="7782318"/>
              <a:ext cx="19899670" cy="20890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800" b="1">
                  <a:ln w="2762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Thực hành, luyện tập</a:t>
              </a:r>
              <a:endParaRPr lang="en-US" sz="8800" b="1" dirty="0">
                <a:ln w="2762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03505-A261-088D-A541-A994497A4DB3}"/>
                </a:ext>
              </a:extLst>
            </p:cNvPr>
            <p:cNvSpPr txBox="1"/>
            <p:nvPr/>
          </p:nvSpPr>
          <p:spPr>
            <a:xfrm>
              <a:off x="-1302637" y="7782318"/>
              <a:ext cx="19899669" cy="20890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T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ự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c 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à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h,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 l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u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y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ệ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 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t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ậ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p</a:t>
              </a:r>
              <a:endParaRPr lang="en-US" sz="8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5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AA4AB6-84ED-2D88-5FD5-EC957009E43A}"/>
              </a:ext>
            </a:extLst>
          </p:cNvPr>
          <p:cNvSpPr txBox="1"/>
          <p:nvPr/>
        </p:nvSpPr>
        <p:spPr>
          <a:xfrm>
            <a:off x="545690" y="416631"/>
            <a:ext cx="5712542" cy="1940957"/>
          </a:xfrm>
          <a:prstGeom prst="wedgeRoundRectCallout">
            <a:avLst>
              <a:gd name="adj1" fmla="val 61979"/>
              <a:gd name="adj2" fmla="val -18916"/>
              <a:gd name="adj3" fmla="val 16667"/>
            </a:avLst>
          </a:prstGeom>
          <a:solidFill>
            <a:srgbClr val="E4FFC9"/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5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chia </a:t>
            </a:r>
            <a:r>
              <a:rPr lang="en-US" sz="54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thập</a:t>
            </a:r>
            <a:r>
              <a:rPr lang="en-US" sz="5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5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48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DF83F7-3CE9-F55F-BB07-A2EE87A9C61F}"/>
              </a:ext>
            </a:extLst>
          </p:cNvPr>
          <p:cNvGrpSpPr/>
          <p:nvPr/>
        </p:nvGrpSpPr>
        <p:grpSpPr>
          <a:xfrm>
            <a:off x="-246611" y="628235"/>
            <a:ext cx="12685222" cy="1343178"/>
            <a:chOff x="3513060" y="7782318"/>
            <a:chExt cx="20924435" cy="19397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9D4D68-B614-B34F-2B0E-41913A6FAA27}"/>
                </a:ext>
              </a:extLst>
            </p:cNvPr>
            <p:cNvSpPr txBox="1"/>
            <p:nvPr/>
          </p:nvSpPr>
          <p:spPr>
            <a:xfrm>
              <a:off x="3684706" y="7782318"/>
              <a:ext cx="20581148" cy="1911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ln w="2762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Vận dụng, trải nghiệm</a:t>
              </a:r>
              <a:endParaRPr lang="en-US" sz="8000" b="1" dirty="0">
                <a:ln w="2762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9BFA53-742D-28AB-D766-3251DF66FB69}"/>
                </a:ext>
              </a:extLst>
            </p:cNvPr>
            <p:cNvSpPr txBox="1"/>
            <p:nvPr/>
          </p:nvSpPr>
          <p:spPr>
            <a:xfrm>
              <a:off x="3513060" y="7810824"/>
              <a:ext cx="20924435" cy="1911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V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ậ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 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d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ụ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g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, 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t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r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ả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i 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g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i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ệ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113E30-164E-078E-1C4F-E13DDAA777B6}"/>
              </a:ext>
            </a:extLst>
          </p:cNvPr>
          <p:cNvGrpSpPr/>
          <p:nvPr/>
        </p:nvGrpSpPr>
        <p:grpSpPr>
          <a:xfrm>
            <a:off x="892015" y="428178"/>
            <a:ext cx="10671335" cy="5262979"/>
            <a:chOff x="1162373" y="1852496"/>
            <a:chExt cx="10083425" cy="52629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333F41-B395-7DBE-53E7-09A3AA854FF6}"/>
                </a:ext>
              </a:extLst>
            </p:cNvPr>
            <p:cNvSpPr txBox="1"/>
            <p:nvPr/>
          </p:nvSpPr>
          <p:spPr>
            <a:xfrm>
              <a:off x="1279991" y="1852496"/>
              <a:ext cx="9965807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vi-VN" sz="48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1. Nhiệm vụ 	</a:t>
              </a:r>
            </a:p>
            <a:p>
              <a:pPr algn="just"/>
              <a:r>
                <a:rPr lang="vi-VN" sz="4800" b="0" i="0" dirty="0">
                  <a:solidFill>
                    <a:srgbClr val="5F352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chia 1 kg hạt lúa thành hai phần để gieo mạ trên hai mảnh đất.</a:t>
              </a:r>
              <a:r>
                <a:rPr lang="en-US" sz="4800" b="0" i="0" dirty="0">
                  <a:solidFill>
                    <a:srgbClr val="5F352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0" i="0" dirty="0">
                  <a:solidFill>
                    <a:srgbClr val="5F352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Biết diện tích mảnh đất thứ hai gấp rưỡi diện tích mảnh đất thứ nhất và</a:t>
              </a:r>
              <a:r>
                <a:rPr lang="en-US" sz="4800" b="0" i="0" dirty="0">
                  <a:solidFill>
                    <a:srgbClr val="5F352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0" i="0" dirty="0">
                  <a:solidFill>
                    <a:srgbClr val="5F352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diện tích đất gieo mạ gấp lên bao nhiêu lần thì khối lượng lúa cần dùng</a:t>
              </a:r>
              <a:r>
                <a:rPr lang="en-US" sz="4800" b="0" i="0" dirty="0">
                  <a:solidFill>
                    <a:srgbClr val="5F352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0" i="0" dirty="0">
                  <a:solidFill>
                    <a:srgbClr val="5F352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cũng gấp lên bấy nhiêu lần.</a:t>
              </a: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FA6ABFAE-C52D-DD33-BFD2-719805BDA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373" y="1935865"/>
              <a:ext cx="632992" cy="636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55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113E30-164E-078E-1C4F-E13DDAA777B6}"/>
              </a:ext>
            </a:extLst>
          </p:cNvPr>
          <p:cNvGrpSpPr/>
          <p:nvPr/>
        </p:nvGrpSpPr>
        <p:grpSpPr>
          <a:xfrm>
            <a:off x="892015" y="428178"/>
            <a:ext cx="10671335" cy="4524315"/>
            <a:chOff x="1162373" y="1852496"/>
            <a:chExt cx="10083425" cy="4524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333F41-B395-7DBE-53E7-09A3AA854FF6}"/>
                </a:ext>
              </a:extLst>
            </p:cNvPr>
            <p:cNvSpPr txBox="1"/>
            <p:nvPr/>
          </p:nvSpPr>
          <p:spPr>
            <a:xfrm>
              <a:off x="1279991" y="1852496"/>
              <a:ext cx="9965807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2. Chuẩn bị 	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5F352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	Học sinh trong lớp được chia theo các nhóm, mỗi nhóm cần chuẩn bị: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5F352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– 1 kg hạt lúa khô.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5F352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– Dụng cụ để đựng lúa sau khi chia.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5F352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 nhóm dùng chung một cân đồng hồ.</a:t>
              </a: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FA6ABFAE-C52D-DD33-BFD2-719805BDA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373" y="1935865"/>
              <a:ext cx="632992" cy="636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FEA94DF-5FE6-A66B-723D-998AF63B6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794" y="4816173"/>
            <a:ext cx="3096012" cy="18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1135</TotalTime>
  <Words>208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Cambria Math</vt:lpstr>
      <vt:lpstr>LNTH-LuoLuoNotangYuanTi 1</vt:lpstr>
      <vt:lpstr>Roboto</vt:lpstr>
      <vt:lpstr>SVN-Gretoon</vt:lpstr>
      <vt:lpstr>Times New Roman</vt:lpstr>
      <vt:lpstr>UTM Mother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created xsi:type="dcterms:W3CDTF">2023-07-29T17:42:14Z</dcterms:created>
  <dcterms:modified xsi:type="dcterms:W3CDTF">2024-12-08T01:30:02Z</dcterms:modified>
</cp:coreProperties>
</file>