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5" r:id="rId2"/>
    <p:sldId id="306" r:id="rId3"/>
    <p:sldId id="286" r:id="rId4"/>
    <p:sldId id="264" r:id="rId5"/>
    <p:sldId id="291" r:id="rId6"/>
    <p:sldId id="287" r:id="rId7"/>
    <p:sldId id="288" r:id="rId8"/>
    <p:sldId id="289" r:id="rId9"/>
    <p:sldId id="290" r:id="rId10"/>
    <p:sldId id="292" r:id="rId11"/>
    <p:sldId id="293" r:id="rId12"/>
    <p:sldId id="294" r:id="rId13"/>
    <p:sldId id="296" r:id="rId14"/>
    <p:sldId id="297" r:id="rId15"/>
    <p:sldId id="270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271" r:id="rId24"/>
    <p:sldId id="273" r:id="rId25"/>
    <p:sldId id="275" r:id="rId26"/>
  </p:sldIdLst>
  <p:sldSz cx="18288000" cy="10287000"/>
  <p:notesSz cx="6858000" cy="9144000"/>
  <p:embeddedFontLst>
    <p:embeddedFont>
      <p:font typeface="Cambria" pitchFamily="18" charset="0"/>
      <p:regular r:id="rId27"/>
      <p:bold r:id="rId28"/>
      <p:italic r:id="rId29"/>
      <p:bold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Cambria Bold" pitchFamily="18" charset="0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C48D"/>
    <a:srgbClr val="42321F"/>
    <a:srgbClr val="FFC44F"/>
    <a:srgbClr val="FFE5E1"/>
    <a:srgbClr val="FFCABF"/>
    <a:srgbClr val="E16B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4" autoAdjust="0"/>
    <p:restoredTop sz="88706" autoAdjust="0"/>
  </p:normalViewPr>
  <p:slideViewPr>
    <p:cSldViewPr>
      <p:cViewPr>
        <p:scale>
          <a:sx n="75" d="100"/>
          <a:sy n="75" d="100"/>
        </p:scale>
        <p:origin x="-492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xmlns="" id="{D748E891-D23D-4C22-C4D6-2F66627FB42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4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4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svg"/><Relationship Id="rId18" Type="http://schemas.openxmlformats.org/officeDocument/2006/relationships/image" Target="../media/image17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4.png"/><Relationship Id="rId17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5" Type="http://schemas.openxmlformats.org/officeDocument/2006/relationships/image" Target="../media/image22.svg"/><Relationship Id="rId10" Type="http://schemas.openxmlformats.org/officeDocument/2006/relationships/image" Target="../media/image13.png"/><Relationship Id="rId19" Type="http://schemas.openxmlformats.org/officeDocument/2006/relationships/image" Target="../media/image4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svg"/><Relationship Id="rId18" Type="http://schemas.openxmlformats.org/officeDocument/2006/relationships/image" Target="../media/image17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4.png"/><Relationship Id="rId17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5" Type="http://schemas.openxmlformats.org/officeDocument/2006/relationships/image" Target="../media/image22.svg"/><Relationship Id="rId10" Type="http://schemas.openxmlformats.org/officeDocument/2006/relationships/image" Target="../media/image13.png"/><Relationship Id="rId19" Type="http://schemas.openxmlformats.org/officeDocument/2006/relationships/image" Target="../media/image4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4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svg"/><Relationship Id="rId7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0.svg"/><Relationship Id="rId4" Type="http://schemas.openxmlformats.org/officeDocument/2006/relationships/image" Target="../media/image2.png"/><Relationship Id="rId9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4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svg"/><Relationship Id="rId7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0.svg"/><Relationship Id="rId4" Type="http://schemas.openxmlformats.org/officeDocument/2006/relationships/image" Target="../media/image2.png"/><Relationship Id="rId9" Type="http://schemas.openxmlformats.org/officeDocument/2006/relationships/image" Target="../media/image1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3.svg"/><Relationship Id="rId3" Type="http://schemas.openxmlformats.org/officeDocument/2006/relationships/image" Target="../media/image10.svg"/><Relationship Id="rId7" Type="http://schemas.openxmlformats.org/officeDocument/2006/relationships/image" Target="../media/image49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6.svg"/><Relationship Id="rId5" Type="http://schemas.openxmlformats.org/officeDocument/2006/relationships/image" Target="../media/image47.svg"/><Relationship Id="rId15" Type="http://schemas.openxmlformats.org/officeDocument/2006/relationships/image" Target="../media/image42.svg"/><Relationship Id="rId10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51.svg"/><Relationship Id="rId1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8.png"/><Relationship Id="rId18" Type="http://schemas.openxmlformats.org/officeDocument/2006/relationships/image" Target="../media/image6.svg"/><Relationship Id="rId3" Type="http://schemas.openxmlformats.org/officeDocument/2006/relationships/image" Target="../media/image26.png"/><Relationship Id="rId7" Type="http://schemas.openxmlformats.org/officeDocument/2006/relationships/image" Target="../media/image17.png"/><Relationship Id="rId12" Type="http://schemas.openxmlformats.org/officeDocument/2006/relationships/image" Target="../media/image20.svg"/><Relationship Id="rId17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5" Type="http://schemas.openxmlformats.org/officeDocument/2006/relationships/image" Target="../media/image29.png"/><Relationship Id="rId10" Type="http://schemas.openxmlformats.org/officeDocument/2006/relationships/image" Target="../media/image58.svg"/><Relationship Id="rId4" Type="http://schemas.openxmlformats.org/officeDocument/2006/relationships/image" Target="../media/image56.svg"/><Relationship Id="rId9" Type="http://schemas.openxmlformats.org/officeDocument/2006/relationships/image" Target="../media/image27.png"/><Relationship Id="rId14" Type="http://schemas.openxmlformats.org/officeDocument/2006/relationships/image" Target="../media/image6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8.svg"/><Relationship Id="rId18" Type="http://schemas.openxmlformats.org/officeDocument/2006/relationships/image" Target="../media/image32.png"/><Relationship Id="rId3" Type="http://schemas.openxmlformats.org/officeDocument/2006/relationships/image" Target="../media/image10.svg"/><Relationship Id="rId7" Type="http://schemas.openxmlformats.org/officeDocument/2006/relationships/image" Target="../media/image20.svg"/><Relationship Id="rId12" Type="http://schemas.openxmlformats.org/officeDocument/2006/relationships/image" Target="../media/image27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4.svg"/><Relationship Id="rId5" Type="http://schemas.openxmlformats.org/officeDocument/2006/relationships/image" Target="../media/image64.svg"/><Relationship Id="rId15" Type="http://schemas.openxmlformats.org/officeDocument/2006/relationships/image" Target="../media/image66.sv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2.sv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1400" y="688558"/>
            <a:ext cx="944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Thứ hai, ngày 9 tháng 12 năm 2024</a:t>
            </a:r>
          </a:p>
          <a:p>
            <a:pPr algn="ctr"/>
            <a:r>
              <a:rPr lang="en-US" sz="4400" b="1" u="sng" smtClean="0">
                <a:latin typeface="Times New Roman" pitchFamily="18" charset="0"/>
                <a:cs typeface="Times New Roman" pitchFamily="18" charset="0"/>
              </a:rPr>
              <a:t>Toán</a:t>
            </a:r>
          </a:p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làm được những gì?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03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350359">
            <a:off x="567131" y="-69446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495849">
            <a:off x="16384806" y="-393756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8FC7F25-9764-1D76-E417-CB289071B3D7}"/>
              </a:ext>
            </a:extLst>
          </p:cNvPr>
          <p:cNvSpPr txBox="1"/>
          <p:nvPr/>
        </p:nvSpPr>
        <p:spPr>
          <a:xfrm>
            <a:off x="1143000" y="1646045"/>
            <a:ext cx="1623886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giải 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 </a:t>
            </a:r>
            <a:r>
              <a:rPr kumimoji="0" lang="vi-VN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 dầu rót được </a:t>
            </a:r>
            <a:r>
              <a:rPr lang="en-US" sz="8000" smtClean="0">
                <a:solidFill>
                  <a:prstClr val="black"/>
                </a:solidFill>
                <a:latin typeface="Calibri"/>
              </a:rPr>
              <a:t>các chai </a:t>
            </a:r>
            <a:r>
              <a:rPr kumimoji="0" lang="vi-VN" sz="8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dầu.</a:t>
            </a:r>
            <a:endParaRPr kumimoji="0" lang="en-US" sz="8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>
              <a:defRPr/>
            </a:pPr>
            <a:r>
              <a:rPr lang="vi-VN" sz="8000">
                <a:solidFill>
                  <a:prstClr val="black"/>
                </a:solidFill>
                <a:latin typeface="Calibri"/>
              </a:rPr>
              <a:t>36 : 0,75 </a:t>
            </a:r>
            <a:r>
              <a:rPr lang="vi-VN" sz="8000">
                <a:solidFill>
                  <a:prstClr val="black"/>
                </a:solidFill>
                <a:latin typeface="Calibri"/>
              </a:rPr>
              <a:t>= </a:t>
            </a:r>
            <a:r>
              <a:rPr lang="vi-VN" sz="8000" smtClean="0">
                <a:solidFill>
                  <a:prstClr val="black"/>
                </a:solidFill>
                <a:latin typeface="Calibri"/>
              </a:rPr>
              <a:t>48</a:t>
            </a:r>
            <a:r>
              <a:rPr lang="en-US" sz="8000" smtClean="0">
                <a:solidFill>
                  <a:prstClr val="black"/>
                </a:solidFill>
                <a:latin typeface="Calibri"/>
              </a:rPr>
              <a:t> (chai)</a:t>
            </a:r>
            <a:endParaRPr lang="vi-VN" sz="800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r>
              <a:rPr lang="en-US" sz="8000" smtClean="0">
                <a:solidFill>
                  <a:prstClr val="black"/>
                </a:solidFill>
                <a:latin typeface="Calibri"/>
              </a:rPr>
              <a:t>Số hộp cần đựng hết số dầu đó là</a:t>
            </a:r>
            <a:r>
              <a:rPr lang="vi-VN" sz="8000" smtClean="0">
                <a:solidFill>
                  <a:prstClr val="black"/>
                </a:solidFill>
                <a:latin typeface="Calibri"/>
              </a:rPr>
              <a:t>.</a:t>
            </a:r>
            <a:endParaRPr kumimoji="0" lang="vi-VN" sz="8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 : 6 = </a:t>
            </a:r>
            <a:r>
              <a:rPr kumimoji="0" lang="vi-VN" sz="8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r>
              <a:rPr kumimoji="0" lang="en-US" sz="8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(hộp)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noProof="0" smtClean="0">
                <a:solidFill>
                  <a:prstClr val="black"/>
                </a:solidFill>
                <a:latin typeface="Calibri"/>
              </a:rPr>
              <a:t>Đáp số: 8 hộp </a:t>
            </a:r>
            <a:endParaRPr kumimoji="0" lang="vi-VN" sz="8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63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A266EDD-1520-143F-7F9F-6646160B1D7E}"/>
              </a:ext>
            </a:extLst>
          </p:cNvPr>
          <p:cNvSpPr/>
          <p:nvPr/>
        </p:nvSpPr>
        <p:spPr>
          <a:xfrm>
            <a:off x="300078" y="2395822"/>
            <a:ext cx="17687842" cy="75275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-278195" y="-650973"/>
            <a:ext cx="18844389" cy="3623638"/>
            <a:chOff x="0" y="-57150"/>
            <a:chExt cx="4963131" cy="954374"/>
          </a:xfrm>
        </p:grpSpPr>
        <p:sp>
          <p:nvSpPr>
            <p:cNvPr id="3" name="Freeform 3"/>
            <p:cNvSpPr/>
            <p:nvPr/>
          </p:nvSpPr>
          <p:spPr>
            <a:xfrm>
              <a:off x="0" y="173512"/>
              <a:ext cx="4963131" cy="473050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350359">
            <a:off x="567131" y="-69446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495849">
            <a:off x="16384806" y="-393756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8FC7F25-9764-1D76-E417-CB289071B3D7}"/>
              </a:ext>
            </a:extLst>
          </p:cNvPr>
          <p:cNvSpPr txBox="1"/>
          <p:nvPr/>
        </p:nvSpPr>
        <p:spPr>
          <a:xfrm>
            <a:off x="2819400" y="450594"/>
            <a:ext cx="162388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8. </a:t>
            </a:r>
            <a:r>
              <a:rPr kumimoji="0" lang="vi-VN" sz="8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sát phép chia dưới đây.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2C2ADBC-4F59-C8B7-4F02-13DA0B5EA0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10" y="2775402"/>
            <a:ext cx="3886200" cy="37011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543C26A-534F-E2EF-B139-D878262E791E}"/>
              </a:ext>
            </a:extLst>
          </p:cNvPr>
          <p:cNvSpPr txBox="1"/>
          <p:nvPr/>
        </p:nvSpPr>
        <p:spPr>
          <a:xfrm>
            <a:off x="5864752" y="2869091"/>
            <a:ext cx="12328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Trong phép chia này, số dư là 0,01.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Thử lại:   0,22 × 12 + 0,01 = 2,65.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3DB9AEE-E307-B1BC-B80A-1937BB35AEF7}"/>
              </a:ext>
            </a:extLst>
          </p:cNvPr>
          <p:cNvSpPr txBox="1"/>
          <p:nvPr/>
        </p:nvSpPr>
        <p:spPr>
          <a:xfrm>
            <a:off x="1295400" y="6476547"/>
            <a:ext cx="163829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5400" b="1">
                <a:solidFill>
                  <a:srgbClr val="FF0000"/>
                </a:solidFill>
                <a:latin typeface="Calibri"/>
              </a:rPr>
              <a:t>N</a:t>
            </a:r>
            <a:r>
              <a:rPr lang="vi-VN" sz="5400" b="1">
                <a:solidFill>
                  <a:srgbClr val="FF0000"/>
                </a:solidFill>
                <a:latin typeface="Calibri"/>
              </a:rPr>
              <a:t>hận biết cách tìm số dư: </a:t>
            </a:r>
            <a:endParaRPr lang="en-US" sz="5400" b="1">
              <a:solidFill>
                <a:srgbClr val="FF0000"/>
              </a:solidFill>
              <a:latin typeface="Calibri"/>
            </a:endParaRPr>
          </a:p>
          <a:p>
            <a:pPr lvl="0" algn="just"/>
            <a:r>
              <a:rPr lang="vi-VN" sz="5400" b="1">
                <a:solidFill>
                  <a:srgbClr val="0070C0"/>
                </a:solidFill>
                <a:latin typeface="Calibri"/>
              </a:rPr>
              <a:t>Xác định theo hàng </a:t>
            </a:r>
            <a:r>
              <a:rPr lang="vi-VN" sz="5400" b="1">
                <a:solidFill>
                  <a:srgbClr val="0070C0"/>
                </a:solidFill>
                <a:latin typeface="Calibri"/>
                <a:sym typeface="Wingdings" panose="05000000000000000000" pitchFamily="2" charset="2"/>
              </a:rPr>
              <a:t></a:t>
            </a:r>
            <a:r>
              <a:rPr lang="vi-VN" sz="5400" b="1">
                <a:solidFill>
                  <a:srgbClr val="0070C0"/>
                </a:solidFill>
                <a:latin typeface="Calibri"/>
              </a:rPr>
              <a:t> Chữ số 1 ở số dư thuộc hàng phần trăm </a:t>
            </a:r>
            <a:r>
              <a:rPr lang="vi-VN" sz="5400" b="1">
                <a:solidFill>
                  <a:srgbClr val="0070C0"/>
                </a:solidFill>
                <a:latin typeface="Calibri"/>
                <a:sym typeface="Wingdings" panose="05000000000000000000" pitchFamily="2" charset="2"/>
              </a:rPr>
              <a:t></a:t>
            </a:r>
            <a:r>
              <a:rPr lang="vi-VN" sz="5400" b="1">
                <a:solidFill>
                  <a:srgbClr val="0070C0"/>
                </a:solidFill>
                <a:latin typeface="Calibri"/>
              </a:rPr>
              <a:t> Hàng phần mười và hàng đơn vị đều là chữ số 0 </a:t>
            </a:r>
            <a:r>
              <a:rPr lang="vi-VN" sz="5400" b="1">
                <a:solidFill>
                  <a:srgbClr val="0070C0"/>
                </a:solidFill>
                <a:latin typeface="Calibri"/>
                <a:sym typeface="Wingdings" panose="05000000000000000000" pitchFamily="2" charset="2"/>
              </a:rPr>
              <a:t></a:t>
            </a:r>
            <a:r>
              <a:rPr lang="vi-VN" sz="5400" b="1">
                <a:solidFill>
                  <a:srgbClr val="0070C0"/>
                </a:solidFill>
                <a:latin typeface="Calibri"/>
              </a:rPr>
              <a:t> Số dư là 0,01.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5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A266EDD-1520-143F-7F9F-6646160B1D7E}"/>
              </a:ext>
            </a:extLst>
          </p:cNvPr>
          <p:cNvSpPr/>
          <p:nvPr/>
        </p:nvSpPr>
        <p:spPr>
          <a:xfrm>
            <a:off x="300078" y="2395822"/>
            <a:ext cx="17687842" cy="75275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-278195" y="-650973"/>
            <a:ext cx="18844389" cy="3623638"/>
            <a:chOff x="0" y="-57150"/>
            <a:chExt cx="4963131" cy="954374"/>
          </a:xfrm>
        </p:grpSpPr>
        <p:sp>
          <p:nvSpPr>
            <p:cNvPr id="3" name="Freeform 3"/>
            <p:cNvSpPr/>
            <p:nvPr/>
          </p:nvSpPr>
          <p:spPr>
            <a:xfrm>
              <a:off x="0" y="173512"/>
              <a:ext cx="4963131" cy="473050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350359">
            <a:off x="567131" y="-69446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495849">
            <a:off x="16384806" y="-393756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8FC7F25-9764-1D76-E417-CB289071B3D7}"/>
              </a:ext>
            </a:extLst>
          </p:cNvPr>
          <p:cNvSpPr txBox="1"/>
          <p:nvPr/>
        </p:nvSpPr>
        <p:spPr>
          <a:xfrm>
            <a:off x="2819400" y="450594"/>
            <a:ext cx="16238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dư của phép chia sau rồi thử lại.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6B0A8F4-F490-8B74-04C2-EF6B773C56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19" y="3198437"/>
            <a:ext cx="3343308" cy="3282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2879AA-6FA4-F984-E558-CD772F3693AC}"/>
              </a:ext>
            </a:extLst>
          </p:cNvPr>
          <p:cNvSpPr txBox="1"/>
          <p:nvPr/>
        </p:nvSpPr>
        <p:spPr>
          <a:xfrm>
            <a:off x="5359700" y="3066008"/>
            <a:ext cx="12328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6600">
                <a:solidFill>
                  <a:srgbClr val="0070C0"/>
                </a:solidFill>
                <a:latin typeface="Calibri"/>
              </a:rPr>
              <a:t>Số dư là 0,23 (vì chữ số 2 thuộc hàng phần mười, chữ số 3 thuộc hàng phần trăm và hàng đơn vị là chữ số 0).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4B36E6-A4B6-3D1C-52EB-8D231775958A}"/>
              </a:ext>
            </a:extLst>
          </p:cNvPr>
          <p:cNvSpPr txBox="1"/>
          <p:nvPr/>
        </p:nvSpPr>
        <p:spPr>
          <a:xfrm>
            <a:off x="5394113" y="7766430"/>
            <a:ext cx="123289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6600">
                <a:solidFill>
                  <a:srgbClr val="C00000"/>
                </a:solidFill>
              </a:rPr>
              <a:t>Thử lại: 0,15 × 24 + 0,23 = 3,83</a:t>
            </a:r>
          </a:p>
        </p:txBody>
      </p:sp>
    </p:spTree>
    <p:extLst>
      <p:ext uri="{BB962C8B-B14F-4D97-AF65-F5344CB8AC3E}">
        <p14:creationId xmlns:p14="http://schemas.microsoft.com/office/powerpoint/2010/main" val="396857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A266EDD-1520-143F-7F9F-6646160B1D7E}"/>
              </a:ext>
            </a:extLst>
          </p:cNvPr>
          <p:cNvSpPr/>
          <p:nvPr/>
        </p:nvSpPr>
        <p:spPr>
          <a:xfrm>
            <a:off x="300078" y="3055631"/>
            <a:ext cx="17687842" cy="68677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350359">
            <a:off x="567131" y="-69446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495849">
            <a:off x="16384806" y="-393756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8FC7F25-9764-1D76-E417-CB289071B3D7}"/>
              </a:ext>
            </a:extLst>
          </p:cNvPr>
          <p:cNvSpPr txBox="1"/>
          <p:nvPr/>
        </p:nvSpPr>
        <p:spPr>
          <a:xfrm>
            <a:off x="1379125" y="3550372"/>
            <a:ext cx="162388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9. </a:t>
            </a:r>
            <a:r>
              <a:rPr kumimoji="0" lang="vi-VN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 một cái áo sơ mi hết 1,6 m vải. Có 20 m vải thì may được nhiều nhất bao nhiêu cái áo sơ mi như thế và còn thừa bao nhiêu mét vải?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xmlns="" id="{1749626A-8E76-78B9-AD3B-F2BE37D196E0}"/>
              </a:ext>
            </a:extLst>
          </p:cNvPr>
          <p:cNvSpPr/>
          <p:nvPr/>
        </p:nvSpPr>
        <p:spPr>
          <a:xfrm>
            <a:off x="7696200" y="-351016"/>
            <a:ext cx="3429000" cy="3537797"/>
          </a:xfrm>
          <a:custGeom>
            <a:avLst/>
            <a:gdLst/>
            <a:ahLst/>
            <a:cxnLst/>
            <a:rect l="l" t="t" r="r" b="b"/>
            <a:pathLst>
              <a:path w="3751498" h="4245522">
                <a:moveTo>
                  <a:pt x="0" y="0"/>
                </a:moveTo>
                <a:lnTo>
                  <a:pt x="3751498" y="0"/>
                </a:lnTo>
                <a:lnTo>
                  <a:pt x="3751498" y="4245522"/>
                </a:lnTo>
                <a:lnTo>
                  <a:pt x="0" y="42455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6FC7F52-7286-65A5-EFA1-6E0516DB0759}"/>
              </a:ext>
            </a:extLst>
          </p:cNvPr>
          <p:cNvCxnSpPr>
            <a:cxnSpLocks/>
          </p:cNvCxnSpPr>
          <p:nvPr/>
        </p:nvCxnSpPr>
        <p:spPr>
          <a:xfrm>
            <a:off x="4953000" y="4686300"/>
            <a:ext cx="1193375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EC6A698-1488-0077-88D2-25E1C093B056}"/>
              </a:ext>
            </a:extLst>
          </p:cNvPr>
          <p:cNvCxnSpPr>
            <a:cxnSpLocks/>
          </p:cNvCxnSpPr>
          <p:nvPr/>
        </p:nvCxnSpPr>
        <p:spPr>
          <a:xfrm>
            <a:off x="1981200" y="5911645"/>
            <a:ext cx="1490555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AC3F6D5-4DC5-D5F9-B01A-73C12924E1BD}"/>
              </a:ext>
            </a:extLst>
          </p:cNvPr>
          <p:cNvCxnSpPr/>
          <p:nvPr/>
        </p:nvCxnSpPr>
        <p:spPr>
          <a:xfrm>
            <a:off x="1716353" y="7124700"/>
            <a:ext cx="109446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7E38EA28-86B9-3349-46E9-DFB178E6468A}"/>
              </a:ext>
            </a:extLst>
          </p:cNvPr>
          <p:cNvCxnSpPr>
            <a:cxnSpLocks/>
          </p:cNvCxnSpPr>
          <p:nvPr/>
        </p:nvCxnSpPr>
        <p:spPr>
          <a:xfrm>
            <a:off x="1716353" y="8553611"/>
            <a:ext cx="971364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D033AFDD-D76D-08A7-156A-0FCB8496D96C}"/>
              </a:ext>
            </a:extLst>
          </p:cNvPr>
          <p:cNvCxnSpPr>
            <a:cxnSpLocks/>
          </p:cNvCxnSpPr>
          <p:nvPr/>
        </p:nvCxnSpPr>
        <p:spPr>
          <a:xfrm>
            <a:off x="15383679" y="7124700"/>
            <a:ext cx="28956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39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A266EDD-1520-143F-7F9F-6646160B1D7E}"/>
              </a:ext>
            </a:extLst>
          </p:cNvPr>
          <p:cNvSpPr/>
          <p:nvPr/>
        </p:nvSpPr>
        <p:spPr>
          <a:xfrm>
            <a:off x="300078" y="3055631"/>
            <a:ext cx="17687842" cy="68677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350359">
            <a:off x="567131" y="-69446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495849">
            <a:off x="16384806" y="-393756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8FC7F25-9764-1D76-E417-CB289071B3D7}"/>
              </a:ext>
            </a:extLst>
          </p:cNvPr>
          <p:cNvSpPr txBox="1"/>
          <p:nvPr/>
        </p:nvSpPr>
        <p:spPr>
          <a:xfrm>
            <a:off x="1964647" y="3615946"/>
            <a:ext cx="139370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giải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: 1,6 = 12 (dư 0,8)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 được nhiều nhất 12 cái áo và còn thừa 0,8 m vải.</a:t>
            </a:r>
          </a:p>
        </p:txBody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xmlns="" id="{1749626A-8E76-78B9-AD3B-F2BE37D196E0}"/>
              </a:ext>
            </a:extLst>
          </p:cNvPr>
          <p:cNvSpPr/>
          <p:nvPr/>
        </p:nvSpPr>
        <p:spPr>
          <a:xfrm>
            <a:off x="7696200" y="-351016"/>
            <a:ext cx="3429000" cy="3537797"/>
          </a:xfrm>
          <a:custGeom>
            <a:avLst/>
            <a:gdLst/>
            <a:ahLst/>
            <a:cxnLst/>
            <a:rect l="l" t="t" r="r" b="b"/>
            <a:pathLst>
              <a:path w="3751498" h="4245522">
                <a:moveTo>
                  <a:pt x="0" y="0"/>
                </a:moveTo>
                <a:lnTo>
                  <a:pt x="3751498" y="0"/>
                </a:lnTo>
                <a:lnTo>
                  <a:pt x="3751498" y="4245522"/>
                </a:lnTo>
                <a:lnTo>
                  <a:pt x="0" y="42455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4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89343" y="-5608220"/>
            <a:ext cx="14118838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7095372"/>
            <a:ext cx="8679942" cy="3246794"/>
          </a:xfrm>
          <a:custGeom>
            <a:avLst/>
            <a:gdLst/>
            <a:ahLst/>
            <a:cxnLst/>
            <a:rect l="l" t="t" r="r" b="b"/>
            <a:pathLst>
              <a:path w="8679942" h="3246794">
                <a:moveTo>
                  <a:pt x="0" y="0"/>
                </a:moveTo>
                <a:lnTo>
                  <a:pt x="8679942" y="0"/>
                </a:lnTo>
                <a:lnTo>
                  <a:pt x="8679942" y="3246795"/>
                </a:lnTo>
                <a:lnTo>
                  <a:pt x="0" y="32467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51238" b="-10521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8679942" cy="7280012"/>
            <a:chOff x="0" y="0"/>
            <a:chExt cx="2286075" cy="19173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6075" cy="1917369"/>
            </a:xfrm>
            <a:custGeom>
              <a:avLst/>
              <a:gdLst/>
              <a:ahLst/>
              <a:cxnLst/>
              <a:rect l="l" t="t" r="r" b="b"/>
              <a:pathLst>
                <a:path w="2286075" h="1917369">
                  <a:moveTo>
                    <a:pt x="0" y="0"/>
                  </a:moveTo>
                  <a:lnTo>
                    <a:pt x="2286075" y="0"/>
                  </a:lnTo>
                  <a:lnTo>
                    <a:pt x="2286075" y="1917369"/>
                  </a:lnTo>
                  <a:lnTo>
                    <a:pt x="0" y="1917369"/>
                  </a:lnTo>
                  <a:close/>
                </a:path>
              </a:pathLst>
            </a:custGeom>
            <a:solidFill>
              <a:srgbClr val="41C4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286075" cy="1974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373612">
            <a:off x="5322520" y="7682850"/>
            <a:ext cx="2365800" cy="1772199"/>
          </a:xfrm>
          <a:custGeom>
            <a:avLst/>
            <a:gdLst/>
            <a:ahLst/>
            <a:cxnLst/>
            <a:rect l="l" t="t" r="r" b="b"/>
            <a:pathLst>
              <a:path w="2365800" h="1772199">
                <a:moveTo>
                  <a:pt x="0" y="0"/>
                </a:moveTo>
                <a:lnTo>
                  <a:pt x="2365800" y="0"/>
                </a:lnTo>
                <a:lnTo>
                  <a:pt x="2365800" y="1772199"/>
                </a:lnTo>
                <a:lnTo>
                  <a:pt x="0" y="17721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10999" y="7821687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8" y="0"/>
                </a:lnTo>
                <a:lnTo>
                  <a:pt x="444778" y="510706"/>
                </a:lnTo>
                <a:lnTo>
                  <a:pt x="0" y="5107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76439">
            <a:off x="7949437" y="1489091"/>
            <a:ext cx="1432223" cy="1432223"/>
          </a:xfrm>
          <a:custGeom>
            <a:avLst/>
            <a:gdLst/>
            <a:ahLst/>
            <a:cxnLst/>
            <a:rect l="l" t="t" r="r" b="b"/>
            <a:pathLst>
              <a:path w="1432223" h="1432223">
                <a:moveTo>
                  <a:pt x="0" y="0"/>
                </a:moveTo>
                <a:lnTo>
                  <a:pt x="1432223" y="0"/>
                </a:lnTo>
                <a:lnTo>
                  <a:pt x="1432223" y="1432223"/>
                </a:lnTo>
                <a:lnTo>
                  <a:pt x="0" y="1432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64499">
            <a:off x="9341905" y="8516061"/>
            <a:ext cx="954385" cy="943973"/>
          </a:xfrm>
          <a:custGeom>
            <a:avLst/>
            <a:gdLst/>
            <a:ahLst/>
            <a:cxnLst/>
            <a:rect l="l" t="t" r="r" b="b"/>
            <a:pathLst>
              <a:path w="954385" h="943973">
                <a:moveTo>
                  <a:pt x="0" y="0"/>
                </a:moveTo>
                <a:lnTo>
                  <a:pt x="954384" y="0"/>
                </a:lnTo>
                <a:lnTo>
                  <a:pt x="954384" y="943974"/>
                </a:lnTo>
                <a:lnTo>
                  <a:pt x="0" y="943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27710">
            <a:off x="16973871" y="5010093"/>
            <a:ext cx="1585800" cy="1138893"/>
          </a:xfrm>
          <a:custGeom>
            <a:avLst/>
            <a:gdLst/>
            <a:ahLst/>
            <a:cxnLst/>
            <a:rect l="l" t="t" r="r" b="b"/>
            <a:pathLst>
              <a:path w="1585800" h="1138893">
                <a:moveTo>
                  <a:pt x="0" y="0"/>
                </a:moveTo>
                <a:lnTo>
                  <a:pt x="1585800" y="0"/>
                </a:lnTo>
                <a:lnTo>
                  <a:pt x="1585800" y="1138893"/>
                </a:lnTo>
                <a:lnTo>
                  <a:pt x="0" y="11388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7506950" y="4272749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8" y="0"/>
                </a:lnTo>
                <a:lnTo>
                  <a:pt x="444778" y="510705"/>
                </a:lnTo>
                <a:lnTo>
                  <a:pt x="0" y="5107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109467" flipH="1">
            <a:off x="441170" y="6526002"/>
            <a:ext cx="1175061" cy="1138741"/>
          </a:xfrm>
          <a:custGeom>
            <a:avLst/>
            <a:gdLst/>
            <a:ahLst/>
            <a:cxnLst/>
            <a:rect l="l" t="t" r="r" b="b"/>
            <a:pathLst>
              <a:path w="1175061" h="1138741">
                <a:moveTo>
                  <a:pt x="1175060" y="0"/>
                </a:moveTo>
                <a:lnTo>
                  <a:pt x="0" y="0"/>
                </a:lnTo>
                <a:lnTo>
                  <a:pt x="0" y="1138741"/>
                </a:lnTo>
                <a:lnTo>
                  <a:pt x="1175060" y="1138741"/>
                </a:lnTo>
                <a:lnTo>
                  <a:pt x="117506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956144" y="2205202"/>
            <a:ext cx="6579273" cy="7067578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4A936F9-7BC2-A3C7-EE36-B98A70A2D0A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11" y="2122317"/>
            <a:ext cx="8130881" cy="3821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A266EDD-1520-143F-7F9F-6646160B1D7E}"/>
              </a:ext>
            </a:extLst>
          </p:cNvPr>
          <p:cNvSpPr/>
          <p:nvPr/>
        </p:nvSpPr>
        <p:spPr>
          <a:xfrm>
            <a:off x="300078" y="3055631"/>
            <a:ext cx="17687842" cy="68677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350359">
            <a:off x="567131" y="-69446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495849">
            <a:off x="16384806" y="-393756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8FC7F25-9764-1D76-E417-CB289071B3D7}"/>
              </a:ext>
            </a:extLst>
          </p:cNvPr>
          <p:cNvSpPr txBox="1"/>
          <p:nvPr/>
        </p:nvSpPr>
        <p:spPr>
          <a:xfrm>
            <a:off x="1024567" y="3180150"/>
            <a:ext cx="1623886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 thường 1 l dầu thực vật (dầu ăn) cân nặng 0,9 kg. Nếu lấy 1 tấn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dầu thực vật đóng đều vào các chai, mỗi chai đựng 1 l thì cần khoảng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.?.</a:t>
            </a:r>
            <a:r>
              <a:rPr kumimoji="0" lang="vi-VN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chai (làm tròn kết quả đến hàng đơn vị).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xmlns="" id="{1749626A-8E76-78B9-AD3B-F2BE37D196E0}"/>
              </a:ext>
            </a:extLst>
          </p:cNvPr>
          <p:cNvSpPr/>
          <p:nvPr/>
        </p:nvSpPr>
        <p:spPr>
          <a:xfrm>
            <a:off x="7696200" y="-351016"/>
            <a:ext cx="3429000" cy="3537797"/>
          </a:xfrm>
          <a:custGeom>
            <a:avLst/>
            <a:gdLst/>
            <a:ahLst/>
            <a:cxnLst/>
            <a:rect l="l" t="t" r="r" b="b"/>
            <a:pathLst>
              <a:path w="3751498" h="4245522">
                <a:moveTo>
                  <a:pt x="0" y="0"/>
                </a:moveTo>
                <a:lnTo>
                  <a:pt x="3751498" y="0"/>
                </a:lnTo>
                <a:lnTo>
                  <a:pt x="3751498" y="4245522"/>
                </a:lnTo>
                <a:lnTo>
                  <a:pt x="0" y="42455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83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A266EDD-1520-143F-7F9F-6646160B1D7E}"/>
              </a:ext>
            </a:extLst>
          </p:cNvPr>
          <p:cNvSpPr/>
          <p:nvPr/>
        </p:nvSpPr>
        <p:spPr>
          <a:xfrm>
            <a:off x="300078" y="3055631"/>
            <a:ext cx="17687842" cy="68677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350359">
            <a:off x="-1027993" y="-764923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495849">
            <a:off x="17236467" y="-745336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8FC7F25-9764-1D76-E417-CB289071B3D7}"/>
              </a:ext>
            </a:extLst>
          </p:cNvPr>
          <p:cNvSpPr txBox="1"/>
          <p:nvPr/>
        </p:nvSpPr>
        <p:spPr>
          <a:xfrm>
            <a:off x="488294" y="3673364"/>
            <a:ext cx="62129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Tóm tắt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0,9 kg: 1 chai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tấn: ? chai 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(làm tròn đến 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 đơn vị)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F11F91-4677-1D17-0DF9-1C33EF311555}"/>
              </a:ext>
            </a:extLst>
          </p:cNvPr>
          <p:cNvSpPr txBox="1"/>
          <p:nvPr/>
        </p:nvSpPr>
        <p:spPr>
          <a:xfrm>
            <a:off x="7132394" y="3673364"/>
            <a:ext cx="108407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7200" b="1">
                <a:solidFill>
                  <a:srgbClr val="FF0000"/>
                </a:solidFill>
                <a:latin typeface="Calibri"/>
              </a:rPr>
              <a:t>Bài giải</a:t>
            </a:r>
          </a:p>
          <a:p>
            <a:pPr lvl="0" algn="ctr"/>
            <a:r>
              <a:rPr lang="vi-VN" sz="7200" b="1">
                <a:solidFill>
                  <a:srgbClr val="002060"/>
                </a:solidFill>
                <a:latin typeface="Calibri"/>
              </a:rPr>
              <a:t>1 tấn = 1 000 kg</a:t>
            </a:r>
          </a:p>
          <a:p>
            <a:pPr lvl="0" algn="ctr"/>
            <a:r>
              <a:rPr lang="vi-VN" sz="7200" b="1">
                <a:solidFill>
                  <a:srgbClr val="002060"/>
                </a:solidFill>
                <a:latin typeface="Calibri"/>
              </a:rPr>
              <a:t>1 000 : 0,9 = 1 111 (dư 0,1)</a:t>
            </a:r>
          </a:p>
          <a:p>
            <a:pPr lvl="0" algn="ctr"/>
            <a:r>
              <a:rPr lang="vi-VN" sz="7200" b="1">
                <a:solidFill>
                  <a:srgbClr val="002060"/>
                </a:solidFill>
                <a:latin typeface="Calibri"/>
              </a:rPr>
              <a:t>Cần khoảng 1 111 chai.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DFDDCA9-FCB2-3FBF-591E-38C470D9DE73}"/>
              </a:ext>
            </a:extLst>
          </p:cNvPr>
          <p:cNvCxnSpPr/>
          <p:nvPr/>
        </p:nvCxnSpPr>
        <p:spPr>
          <a:xfrm>
            <a:off x="7132394" y="3673364"/>
            <a:ext cx="0" cy="563231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F573775-BEB4-30EC-52C9-298B4EEB384A}"/>
              </a:ext>
            </a:extLst>
          </p:cNvPr>
          <p:cNvSpPr txBox="1"/>
          <p:nvPr/>
        </p:nvSpPr>
        <p:spPr>
          <a:xfrm>
            <a:off x="1391417" y="-354948"/>
            <a:ext cx="162388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 thường 1 l dầu thực vật (dầu ăn) cân nặng 0,9 kg. Nếu lấy 1 tấn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dầu thực vật đóng đều vào các chai, mỗi chai đựng 1 l thì cần khoảng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.?.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chai (làm tròn kết quả đến hàng đơn vị).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89343" y="-5608220"/>
            <a:ext cx="14118838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7095372"/>
            <a:ext cx="8679942" cy="3246794"/>
          </a:xfrm>
          <a:custGeom>
            <a:avLst/>
            <a:gdLst/>
            <a:ahLst/>
            <a:cxnLst/>
            <a:rect l="l" t="t" r="r" b="b"/>
            <a:pathLst>
              <a:path w="8679942" h="3246794">
                <a:moveTo>
                  <a:pt x="0" y="0"/>
                </a:moveTo>
                <a:lnTo>
                  <a:pt x="8679942" y="0"/>
                </a:lnTo>
                <a:lnTo>
                  <a:pt x="8679942" y="3246795"/>
                </a:lnTo>
                <a:lnTo>
                  <a:pt x="0" y="32467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51238" b="-10521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8679942" cy="7280012"/>
            <a:chOff x="0" y="0"/>
            <a:chExt cx="2286075" cy="19173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6075" cy="1917369"/>
            </a:xfrm>
            <a:custGeom>
              <a:avLst/>
              <a:gdLst/>
              <a:ahLst/>
              <a:cxnLst/>
              <a:rect l="l" t="t" r="r" b="b"/>
              <a:pathLst>
                <a:path w="2286075" h="1917369">
                  <a:moveTo>
                    <a:pt x="0" y="0"/>
                  </a:moveTo>
                  <a:lnTo>
                    <a:pt x="2286075" y="0"/>
                  </a:lnTo>
                  <a:lnTo>
                    <a:pt x="2286075" y="1917369"/>
                  </a:lnTo>
                  <a:lnTo>
                    <a:pt x="0" y="1917369"/>
                  </a:lnTo>
                  <a:close/>
                </a:path>
              </a:pathLst>
            </a:custGeom>
            <a:solidFill>
              <a:srgbClr val="41C48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286075" cy="1974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373612">
            <a:off x="5322520" y="7682850"/>
            <a:ext cx="2365800" cy="1772199"/>
          </a:xfrm>
          <a:custGeom>
            <a:avLst/>
            <a:gdLst/>
            <a:ahLst/>
            <a:cxnLst/>
            <a:rect l="l" t="t" r="r" b="b"/>
            <a:pathLst>
              <a:path w="2365800" h="1772199">
                <a:moveTo>
                  <a:pt x="0" y="0"/>
                </a:moveTo>
                <a:lnTo>
                  <a:pt x="2365800" y="0"/>
                </a:lnTo>
                <a:lnTo>
                  <a:pt x="2365800" y="1772199"/>
                </a:lnTo>
                <a:lnTo>
                  <a:pt x="0" y="17721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010999" y="7821687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8" y="0"/>
                </a:lnTo>
                <a:lnTo>
                  <a:pt x="444778" y="510706"/>
                </a:lnTo>
                <a:lnTo>
                  <a:pt x="0" y="5107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976439">
            <a:off x="7949437" y="1489091"/>
            <a:ext cx="1432223" cy="1432223"/>
          </a:xfrm>
          <a:custGeom>
            <a:avLst/>
            <a:gdLst/>
            <a:ahLst/>
            <a:cxnLst/>
            <a:rect l="l" t="t" r="r" b="b"/>
            <a:pathLst>
              <a:path w="1432223" h="1432223">
                <a:moveTo>
                  <a:pt x="0" y="0"/>
                </a:moveTo>
                <a:lnTo>
                  <a:pt x="1432223" y="0"/>
                </a:lnTo>
                <a:lnTo>
                  <a:pt x="1432223" y="1432223"/>
                </a:lnTo>
                <a:lnTo>
                  <a:pt x="0" y="1432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264499">
            <a:off x="9341905" y="8516061"/>
            <a:ext cx="954385" cy="943973"/>
          </a:xfrm>
          <a:custGeom>
            <a:avLst/>
            <a:gdLst/>
            <a:ahLst/>
            <a:cxnLst/>
            <a:rect l="l" t="t" r="r" b="b"/>
            <a:pathLst>
              <a:path w="954385" h="943973">
                <a:moveTo>
                  <a:pt x="0" y="0"/>
                </a:moveTo>
                <a:lnTo>
                  <a:pt x="954384" y="0"/>
                </a:lnTo>
                <a:lnTo>
                  <a:pt x="954384" y="943974"/>
                </a:lnTo>
                <a:lnTo>
                  <a:pt x="0" y="943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227710">
            <a:off x="16973871" y="5010093"/>
            <a:ext cx="1585800" cy="1138893"/>
          </a:xfrm>
          <a:custGeom>
            <a:avLst/>
            <a:gdLst/>
            <a:ahLst/>
            <a:cxnLst/>
            <a:rect l="l" t="t" r="r" b="b"/>
            <a:pathLst>
              <a:path w="1585800" h="1138893">
                <a:moveTo>
                  <a:pt x="0" y="0"/>
                </a:moveTo>
                <a:lnTo>
                  <a:pt x="1585800" y="0"/>
                </a:lnTo>
                <a:lnTo>
                  <a:pt x="1585800" y="1138893"/>
                </a:lnTo>
                <a:lnTo>
                  <a:pt x="0" y="11388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7506950" y="4272749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8" y="0"/>
                </a:lnTo>
                <a:lnTo>
                  <a:pt x="444778" y="510705"/>
                </a:lnTo>
                <a:lnTo>
                  <a:pt x="0" y="5107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109467" flipH="1">
            <a:off x="441170" y="6526002"/>
            <a:ext cx="1175061" cy="1138741"/>
          </a:xfrm>
          <a:custGeom>
            <a:avLst/>
            <a:gdLst/>
            <a:ahLst/>
            <a:cxnLst/>
            <a:rect l="l" t="t" r="r" b="b"/>
            <a:pathLst>
              <a:path w="1175061" h="1138741">
                <a:moveTo>
                  <a:pt x="1175060" y="0"/>
                </a:moveTo>
                <a:lnTo>
                  <a:pt x="0" y="0"/>
                </a:lnTo>
                <a:lnTo>
                  <a:pt x="0" y="1138741"/>
                </a:lnTo>
                <a:lnTo>
                  <a:pt x="1175060" y="1138741"/>
                </a:lnTo>
                <a:lnTo>
                  <a:pt x="117506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956144" y="2205202"/>
            <a:ext cx="6579273" cy="7067578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A73FD2D-EAA2-9CBF-5DDE-F1E7C38EBE6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92" y="1327264"/>
            <a:ext cx="5555851" cy="509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9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A266EDD-1520-143F-7F9F-6646160B1D7E}"/>
              </a:ext>
            </a:extLst>
          </p:cNvPr>
          <p:cNvSpPr/>
          <p:nvPr/>
        </p:nvSpPr>
        <p:spPr>
          <a:xfrm>
            <a:off x="300078" y="366543"/>
            <a:ext cx="17687842" cy="95568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350359">
            <a:off x="567131" y="-69446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495849">
            <a:off x="16384806" y="-393756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8FC7F25-9764-1D76-E417-CB289071B3D7}"/>
              </a:ext>
            </a:extLst>
          </p:cNvPr>
          <p:cNvSpPr txBox="1"/>
          <p:nvPr/>
        </p:nvSpPr>
        <p:spPr>
          <a:xfrm>
            <a:off x="2502419" y="489337"/>
            <a:ext cx="16238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088C985-F07E-D954-2D97-980C2667E6A9}"/>
              </a:ext>
            </a:extLst>
          </p:cNvPr>
          <p:cNvSpPr txBox="1"/>
          <p:nvPr/>
        </p:nvSpPr>
        <p:spPr>
          <a:xfrm>
            <a:off x="795229" y="1785951"/>
            <a:ext cx="7281233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 đây là biểu đồ cho biết khối lượng dầu thực vật được sản xuất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ở nước ta từ năm 2015 đến năm 2018. Trong khoảng thời gian này,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 bình mỗi năm nước ta sản xuất 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.?. 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nghìn tấn dầu thực vật.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20E0D40-9574-862B-7CF7-38E5908DB4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67" y="2671548"/>
            <a:ext cx="9516854" cy="551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5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662397" y="-4035166"/>
            <a:ext cx="10972729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r="-2867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1444155" cy="10287000"/>
            <a:chOff x="0" y="0"/>
            <a:chExt cx="301409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14098" cy="2709333"/>
            </a:xfrm>
            <a:custGeom>
              <a:avLst/>
              <a:gdLst/>
              <a:ahLst/>
              <a:cxnLst/>
              <a:rect l="l" t="t" r="r" b="b"/>
              <a:pathLst>
                <a:path w="3014098" h="2709333">
                  <a:moveTo>
                    <a:pt x="0" y="0"/>
                  </a:moveTo>
                  <a:lnTo>
                    <a:pt x="3014098" y="0"/>
                  </a:lnTo>
                  <a:lnTo>
                    <a:pt x="301409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EE6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014098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50704" y="8098329"/>
            <a:ext cx="5923807" cy="1159971"/>
            <a:chOff x="0" y="0"/>
            <a:chExt cx="541812" cy="1060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0795" y="-47204"/>
              <a:ext cx="440223" cy="143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0" y="1531811"/>
            <a:ext cx="9076221" cy="7525012"/>
          </a:xfrm>
          <a:custGeom>
            <a:avLst/>
            <a:gdLst/>
            <a:ahLst/>
            <a:cxnLst/>
            <a:rect l="l" t="t" r="r" b="b"/>
            <a:pathLst>
              <a:path w="9076221" h="7525012">
                <a:moveTo>
                  <a:pt x="9076221" y="0"/>
                </a:moveTo>
                <a:lnTo>
                  <a:pt x="0" y="0"/>
                </a:lnTo>
                <a:lnTo>
                  <a:pt x="0" y="7525013"/>
                </a:lnTo>
                <a:lnTo>
                  <a:pt x="9076221" y="7525013"/>
                </a:lnTo>
                <a:lnTo>
                  <a:pt x="90762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076221" y="7707082"/>
            <a:ext cx="991054" cy="971233"/>
          </a:xfrm>
          <a:custGeom>
            <a:avLst/>
            <a:gdLst/>
            <a:ahLst/>
            <a:cxnLst/>
            <a:rect l="l" t="t" r="r" b="b"/>
            <a:pathLst>
              <a:path w="991054" h="971233">
                <a:moveTo>
                  <a:pt x="0" y="0"/>
                </a:moveTo>
                <a:lnTo>
                  <a:pt x="991054" y="0"/>
                </a:lnTo>
                <a:lnTo>
                  <a:pt x="991054" y="971233"/>
                </a:lnTo>
                <a:lnTo>
                  <a:pt x="0" y="9712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14894" y="1286313"/>
            <a:ext cx="427613" cy="490996"/>
          </a:xfrm>
          <a:custGeom>
            <a:avLst/>
            <a:gdLst/>
            <a:ahLst/>
            <a:cxnLst/>
            <a:rect l="l" t="t" r="r" b="b"/>
            <a:pathLst>
              <a:path w="427613" h="490996">
                <a:moveTo>
                  <a:pt x="0" y="0"/>
                </a:moveTo>
                <a:lnTo>
                  <a:pt x="427612" y="0"/>
                </a:lnTo>
                <a:lnTo>
                  <a:pt x="427612" y="490996"/>
                </a:lnTo>
                <a:lnTo>
                  <a:pt x="0" y="490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053355" y="9488231"/>
            <a:ext cx="479647" cy="550743"/>
          </a:xfrm>
          <a:custGeom>
            <a:avLst/>
            <a:gdLst/>
            <a:ahLst/>
            <a:cxnLst/>
            <a:rect l="l" t="t" r="r" b="b"/>
            <a:pathLst>
              <a:path w="479647" h="550743">
                <a:moveTo>
                  <a:pt x="0" y="0"/>
                </a:moveTo>
                <a:lnTo>
                  <a:pt x="479647" y="0"/>
                </a:lnTo>
                <a:lnTo>
                  <a:pt x="479647" y="550743"/>
                </a:lnTo>
                <a:lnTo>
                  <a:pt x="0" y="5507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ABB959-2CD9-0318-C9BD-D57D4AC4B914}"/>
              </a:ext>
            </a:extLst>
          </p:cNvPr>
          <p:cNvSpPr txBox="1"/>
          <p:nvPr/>
        </p:nvSpPr>
        <p:spPr>
          <a:xfrm>
            <a:off x="9076221" y="2681461"/>
            <a:ext cx="86868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3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173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02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A266EDD-1520-143F-7F9F-6646160B1D7E}"/>
              </a:ext>
            </a:extLst>
          </p:cNvPr>
          <p:cNvSpPr/>
          <p:nvPr/>
        </p:nvSpPr>
        <p:spPr>
          <a:xfrm>
            <a:off x="300078" y="366543"/>
            <a:ext cx="17687842" cy="95568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350359">
            <a:off x="567131" y="-69446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495849">
            <a:off x="16384806" y="-393756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088C985-F07E-D954-2D97-980C2667E6A9}"/>
              </a:ext>
            </a:extLst>
          </p:cNvPr>
          <p:cNvSpPr txBox="1"/>
          <p:nvPr/>
        </p:nvSpPr>
        <p:spPr>
          <a:xfrm>
            <a:off x="2819400" y="699146"/>
            <a:ext cx="180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2015: Sản xuất 966,1 nghìn tấn; 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2016: Sản xuất 1 034,7 nghìn tấn; 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2017: Sản xuất 1 078,6 nghìn tấn; 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2018: Sản xuất 1 168,8 nghìn tấn.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20E0D40-9574-862B-7CF7-38E5908DB4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77" y="4176357"/>
            <a:ext cx="9516854" cy="551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7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A266EDD-1520-143F-7F9F-6646160B1D7E}"/>
              </a:ext>
            </a:extLst>
          </p:cNvPr>
          <p:cNvSpPr/>
          <p:nvPr/>
        </p:nvSpPr>
        <p:spPr>
          <a:xfrm>
            <a:off x="300078" y="366543"/>
            <a:ext cx="17687842" cy="95568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088C985-F07E-D954-2D97-980C2667E6A9}"/>
              </a:ext>
            </a:extLst>
          </p:cNvPr>
          <p:cNvSpPr txBox="1"/>
          <p:nvPr/>
        </p:nvSpPr>
        <p:spPr>
          <a:xfrm>
            <a:off x="422700" y="971398"/>
            <a:ext cx="180361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(966,1 + 1034,7 + 1078,6 + 1168,8) : 4 = 1062,05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 bình mỗi năm nước ta sản xuất được 1 062,05 nghìn tấn.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20E0D40-9574-862B-7CF7-38E5908DB4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243563"/>
            <a:ext cx="10474269" cy="607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9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662397" y="-4035166"/>
            <a:ext cx="10972729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r="-2867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1444155" cy="10287000"/>
            <a:chOff x="0" y="0"/>
            <a:chExt cx="301409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14098" cy="2709333"/>
            </a:xfrm>
            <a:custGeom>
              <a:avLst/>
              <a:gdLst/>
              <a:ahLst/>
              <a:cxnLst/>
              <a:rect l="l" t="t" r="r" b="b"/>
              <a:pathLst>
                <a:path w="3014098" h="2709333">
                  <a:moveTo>
                    <a:pt x="0" y="0"/>
                  </a:moveTo>
                  <a:lnTo>
                    <a:pt x="3014098" y="0"/>
                  </a:lnTo>
                  <a:lnTo>
                    <a:pt x="301409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EE6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014098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50704" y="8098329"/>
            <a:ext cx="5923807" cy="1159971"/>
            <a:chOff x="0" y="0"/>
            <a:chExt cx="541812" cy="1060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0795" y="-47204"/>
              <a:ext cx="440223" cy="143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0" y="1531811"/>
            <a:ext cx="9076221" cy="7525012"/>
          </a:xfrm>
          <a:custGeom>
            <a:avLst/>
            <a:gdLst/>
            <a:ahLst/>
            <a:cxnLst/>
            <a:rect l="l" t="t" r="r" b="b"/>
            <a:pathLst>
              <a:path w="9076221" h="7525012">
                <a:moveTo>
                  <a:pt x="9076221" y="0"/>
                </a:moveTo>
                <a:lnTo>
                  <a:pt x="0" y="0"/>
                </a:lnTo>
                <a:lnTo>
                  <a:pt x="0" y="7525013"/>
                </a:lnTo>
                <a:lnTo>
                  <a:pt x="9076221" y="7525013"/>
                </a:lnTo>
                <a:lnTo>
                  <a:pt x="90762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076221" y="7707082"/>
            <a:ext cx="991054" cy="971233"/>
          </a:xfrm>
          <a:custGeom>
            <a:avLst/>
            <a:gdLst/>
            <a:ahLst/>
            <a:cxnLst/>
            <a:rect l="l" t="t" r="r" b="b"/>
            <a:pathLst>
              <a:path w="991054" h="971233">
                <a:moveTo>
                  <a:pt x="0" y="0"/>
                </a:moveTo>
                <a:lnTo>
                  <a:pt x="991054" y="0"/>
                </a:lnTo>
                <a:lnTo>
                  <a:pt x="991054" y="971233"/>
                </a:lnTo>
                <a:lnTo>
                  <a:pt x="0" y="9712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4894" y="1286313"/>
            <a:ext cx="427613" cy="490996"/>
          </a:xfrm>
          <a:custGeom>
            <a:avLst/>
            <a:gdLst/>
            <a:ahLst/>
            <a:cxnLst/>
            <a:rect l="l" t="t" r="r" b="b"/>
            <a:pathLst>
              <a:path w="427613" h="490996">
                <a:moveTo>
                  <a:pt x="0" y="0"/>
                </a:moveTo>
                <a:lnTo>
                  <a:pt x="427612" y="0"/>
                </a:lnTo>
                <a:lnTo>
                  <a:pt x="427612" y="490996"/>
                </a:lnTo>
                <a:lnTo>
                  <a:pt x="0" y="490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53355" y="9488231"/>
            <a:ext cx="479647" cy="550743"/>
          </a:xfrm>
          <a:custGeom>
            <a:avLst/>
            <a:gdLst/>
            <a:ahLst/>
            <a:cxnLst/>
            <a:rect l="l" t="t" r="r" b="b"/>
            <a:pathLst>
              <a:path w="479647" h="550743">
                <a:moveTo>
                  <a:pt x="0" y="0"/>
                </a:moveTo>
                <a:lnTo>
                  <a:pt x="479647" y="0"/>
                </a:lnTo>
                <a:lnTo>
                  <a:pt x="479647" y="550743"/>
                </a:lnTo>
                <a:lnTo>
                  <a:pt x="0" y="5507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ABB959-2CD9-0318-C9BD-D57D4AC4B914}"/>
              </a:ext>
            </a:extLst>
          </p:cNvPr>
          <p:cNvSpPr txBox="1"/>
          <p:nvPr/>
        </p:nvSpPr>
        <p:spPr>
          <a:xfrm>
            <a:off x="9076221" y="2681461"/>
            <a:ext cx="86868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420531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71266" y="-4244034"/>
            <a:ext cx="10210800" cy="18775068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l="-7462" r="-30812" b="-18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29039">
            <a:off x="14131922" y="9020057"/>
            <a:ext cx="1001812" cy="1001812"/>
          </a:xfrm>
          <a:custGeom>
            <a:avLst/>
            <a:gdLst/>
            <a:ahLst/>
            <a:cxnLst/>
            <a:rect l="l" t="t" r="r" b="b"/>
            <a:pathLst>
              <a:path w="1001812" h="1001812">
                <a:moveTo>
                  <a:pt x="0" y="0"/>
                </a:moveTo>
                <a:lnTo>
                  <a:pt x="1001812" y="0"/>
                </a:lnTo>
                <a:lnTo>
                  <a:pt x="1001812" y="1001812"/>
                </a:lnTo>
                <a:lnTo>
                  <a:pt x="0" y="1001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733508">
            <a:off x="16040792" y="1697577"/>
            <a:ext cx="1602716" cy="1200580"/>
          </a:xfrm>
          <a:custGeom>
            <a:avLst/>
            <a:gdLst/>
            <a:ahLst/>
            <a:cxnLst/>
            <a:rect l="l" t="t" r="r" b="b"/>
            <a:pathLst>
              <a:path w="1602716" h="1200580">
                <a:moveTo>
                  <a:pt x="0" y="0"/>
                </a:moveTo>
                <a:lnTo>
                  <a:pt x="1602716" y="0"/>
                </a:lnTo>
                <a:lnTo>
                  <a:pt x="1602716" y="1200580"/>
                </a:lnTo>
                <a:lnTo>
                  <a:pt x="0" y="12005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454091">
            <a:off x="1317554" y="860326"/>
            <a:ext cx="1354257" cy="1354257"/>
          </a:xfrm>
          <a:custGeom>
            <a:avLst/>
            <a:gdLst/>
            <a:ahLst/>
            <a:cxnLst/>
            <a:rect l="l" t="t" r="r" b="b"/>
            <a:pathLst>
              <a:path w="1354257" h="1354257">
                <a:moveTo>
                  <a:pt x="0" y="0"/>
                </a:moveTo>
                <a:lnTo>
                  <a:pt x="1354257" y="0"/>
                </a:lnTo>
                <a:lnTo>
                  <a:pt x="1354257" y="1354258"/>
                </a:lnTo>
                <a:lnTo>
                  <a:pt x="0" y="13542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790218" y="1028700"/>
            <a:ext cx="446602" cy="512800"/>
          </a:xfrm>
          <a:custGeom>
            <a:avLst/>
            <a:gdLst/>
            <a:ahLst/>
            <a:cxnLst/>
            <a:rect l="l" t="t" r="r" b="b"/>
            <a:pathLst>
              <a:path w="446602" h="512800">
                <a:moveTo>
                  <a:pt x="0" y="0"/>
                </a:moveTo>
                <a:lnTo>
                  <a:pt x="446602" y="0"/>
                </a:lnTo>
                <a:lnTo>
                  <a:pt x="446602" y="512800"/>
                </a:lnTo>
                <a:lnTo>
                  <a:pt x="0" y="512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941423" y="3054235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9" y="0"/>
                </a:lnTo>
                <a:lnTo>
                  <a:pt x="444779" y="510706"/>
                </a:lnTo>
                <a:lnTo>
                  <a:pt x="0" y="5107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405839" y="9462754"/>
            <a:ext cx="306125" cy="351500"/>
          </a:xfrm>
          <a:custGeom>
            <a:avLst/>
            <a:gdLst/>
            <a:ahLst/>
            <a:cxnLst/>
            <a:rect l="l" t="t" r="r" b="b"/>
            <a:pathLst>
              <a:path w="306125" h="351500">
                <a:moveTo>
                  <a:pt x="0" y="0"/>
                </a:moveTo>
                <a:lnTo>
                  <a:pt x="306125" y="0"/>
                </a:lnTo>
                <a:lnTo>
                  <a:pt x="306125" y="351501"/>
                </a:lnTo>
                <a:lnTo>
                  <a:pt x="0" y="3515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860456" y="9638505"/>
            <a:ext cx="306125" cy="351500"/>
          </a:xfrm>
          <a:custGeom>
            <a:avLst/>
            <a:gdLst/>
            <a:ahLst/>
            <a:cxnLst/>
            <a:rect l="l" t="t" r="r" b="b"/>
            <a:pathLst>
              <a:path w="306125" h="351500">
                <a:moveTo>
                  <a:pt x="0" y="0"/>
                </a:moveTo>
                <a:lnTo>
                  <a:pt x="306125" y="0"/>
                </a:lnTo>
                <a:lnTo>
                  <a:pt x="306125" y="351500"/>
                </a:lnTo>
                <a:lnTo>
                  <a:pt x="0" y="3515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2485511" y="9638505"/>
            <a:ext cx="911826" cy="883642"/>
          </a:xfrm>
          <a:custGeom>
            <a:avLst/>
            <a:gdLst/>
            <a:ahLst/>
            <a:cxnLst/>
            <a:rect l="l" t="t" r="r" b="b"/>
            <a:pathLst>
              <a:path w="911826" h="883642">
                <a:moveTo>
                  <a:pt x="911825" y="0"/>
                </a:moveTo>
                <a:lnTo>
                  <a:pt x="0" y="0"/>
                </a:lnTo>
                <a:lnTo>
                  <a:pt x="0" y="883642"/>
                </a:lnTo>
                <a:lnTo>
                  <a:pt x="911825" y="883642"/>
                </a:lnTo>
                <a:lnTo>
                  <a:pt x="91182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4"/>
          <p:cNvSpPr/>
          <p:nvPr/>
        </p:nvSpPr>
        <p:spPr>
          <a:xfrm>
            <a:off x="7477755" y="4086350"/>
            <a:ext cx="5139238" cy="5520665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53611" y="1587515"/>
            <a:ext cx="13278239" cy="2670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6209" y="-838174"/>
            <a:ext cx="10105901" cy="5626289"/>
            <a:chOff x="0" y="0"/>
            <a:chExt cx="2661636" cy="14818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61636" cy="1481821"/>
            </a:xfrm>
            <a:custGeom>
              <a:avLst/>
              <a:gdLst/>
              <a:ahLst/>
              <a:cxnLst/>
              <a:rect l="l" t="t" r="r" b="b"/>
              <a:pathLst>
                <a:path w="2661636" h="1481821">
                  <a:moveTo>
                    <a:pt x="0" y="0"/>
                  </a:moveTo>
                  <a:lnTo>
                    <a:pt x="2661636" y="0"/>
                  </a:lnTo>
                  <a:lnTo>
                    <a:pt x="2661636" y="1481821"/>
                  </a:lnTo>
                  <a:lnTo>
                    <a:pt x="0" y="1481821"/>
                  </a:lnTo>
                  <a:close/>
                </a:path>
              </a:pathLst>
            </a:custGeom>
            <a:solidFill>
              <a:srgbClr val="D7EFE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61636" cy="1538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608058" y="-643128"/>
            <a:ext cx="8679942" cy="11573256"/>
          </a:xfrm>
          <a:custGeom>
            <a:avLst/>
            <a:gdLst/>
            <a:ahLst/>
            <a:cxnLst/>
            <a:rect l="l" t="t" r="r" b="b"/>
            <a:pathLst>
              <a:path w="8679942" h="11573256">
                <a:moveTo>
                  <a:pt x="0" y="0"/>
                </a:moveTo>
                <a:lnTo>
                  <a:pt x="8679942" y="0"/>
                </a:lnTo>
                <a:lnTo>
                  <a:pt x="8679942" y="11573256"/>
                </a:lnTo>
                <a:lnTo>
                  <a:pt x="0" y="11573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964605" y="5312024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372498" y="1974971"/>
            <a:ext cx="398890" cy="458016"/>
          </a:xfrm>
          <a:custGeom>
            <a:avLst/>
            <a:gdLst/>
            <a:ahLst/>
            <a:cxnLst/>
            <a:rect l="l" t="t" r="r" b="b"/>
            <a:pathLst>
              <a:path w="398890" h="458016">
                <a:moveTo>
                  <a:pt x="0" y="0"/>
                </a:moveTo>
                <a:lnTo>
                  <a:pt x="398890" y="0"/>
                </a:lnTo>
                <a:lnTo>
                  <a:pt x="398890" y="458016"/>
                </a:lnTo>
                <a:lnTo>
                  <a:pt x="0" y="458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073330" y="6498004"/>
            <a:ext cx="598336" cy="687024"/>
          </a:xfrm>
          <a:custGeom>
            <a:avLst/>
            <a:gdLst/>
            <a:ahLst/>
            <a:cxnLst/>
            <a:rect l="l" t="t" r="r" b="b"/>
            <a:pathLst>
              <a:path w="598336" h="687024">
                <a:moveTo>
                  <a:pt x="0" y="0"/>
                </a:moveTo>
                <a:lnTo>
                  <a:pt x="598336" y="0"/>
                </a:lnTo>
                <a:lnTo>
                  <a:pt x="598336" y="687024"/>
                </a:lnTo>
                <a:lnTo>
                  <a:pt x="0" y="687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894938" y="1095905"/>
            <a:ext cx="7710147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b="1">
                <a:solidFill>
                  <a:srgbClr val="42321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 : 0,2 × 1,4</a:t>
            </a:r>
            <a:endParaRPr lang="en-US" sz="9999" b="1" dirty="0">
              <a:solidFill>
                <a:srgbClr val="42321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Freeform 14"/>
          <p:cNvSpPr/>
          <p:nvPr/>
        </p:nvSpPr>
        <p:spPr>
          <a:xfrm flipH="1">
            <a:off x="4133410" y="4381894"/>
            <a:ext cx="4665453" cy="5044715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10648220" y="356210"/>
            <a:ext cx="6961272" cy="1862187"/>
            <a:chOff x="10648220" y="356210"/>
            <a:chExt cx="6961272" cy="1862187"/>
          </a:xfrm>
        </p:grpSpPr>
        <p:grpSp>
          <p:nvGrpSpPr>
            <p:cNvPr id="35" name="Group 34"/>
            <p:cNvGrpSpPr/>
            <p:nvPr/>
          </p:nvGrpSpPr>
          <p:grpSpPr>
            <a:xfrm>
              <a:off x="10648220" y="356210"/>
              <a:ext cx="6961272" cy="1862187"/>
              <a:chOff x="11302885" y="263437"/>
              <a:chExt cx="6961272" cy="1862187"/>
            </a:xfrm>
          </p:grpSpPr>
          <p:sp>
            <p:nvSpPr>
              <p:cNvPr id="30" name="Freeform 13"/>
              <p:cNvSpPr/>
              <p:nvPr/>
            </p:nvSpPr>
            <p:spPr>
              <a:xfrm>
                <a:off x="11302885" y="263437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 rot="1099347">
                <a:off x="16549858" y="361062"/>
                <a:ext cx="1714299" cy="1714299"/>
              </a:xfrm>
              <a:custGeom>
                <a:avLst/>
                <a:gdLst/>
                <a:ahLst/>
                <a:cxnLst/>
                <a:rect l="l" t="t" r="r" b="b"/>
                <a:pathLst>
                  <a:path w="1714299" h="1714299">
                    <a:moveTo>
                      <a:pt x="0" y="0"/>
                    </a:moveTo>
                    <a:lnTo>
                      <a:pt x="1714300" y="0"/>
                    </a:lnTo>
                    <a:lnTo>
                      <a:pt x="1714300" y="1714299"/>
                    </a:lnTo>
                    <a:lnTo>
                      <a:pt x="0" y="17142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2730670" y="672294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latin typeface="Cambria" panose="02040503050406030204" pitchFamily="18" charset="0"/>
                  <a:ea typeface="Cambria" panose="02040503050406030204" pitchFamily="18" charset="0"/>
                </a:rPr>
                <a:t>3,2</a:t>
              </a:r>
              <a:endParaRPr lang="en-US" sz="8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690367" y="3187533"/>
            <a:ext cx="7413778" cy="1862187"/>
            <a:chOff x="9690367" y="3187533"/>
            <a:chExt cx="7413778" cy="1862187"/>
          </a:xfrm>
        </p:grpSpPr>
        <p:grpSp>
          <p:nvGrpSpPr>
            <p:cNvPr id="34" name="Group 33"/>
            <p:cNvGrpSpPr/>
            <p:nvPr/>
          </p:nvGrpSpPr>
          <p:grpSpPr>
            <a:xfrm>
              <a:off x="9690367" y="3187533"/>
              <a:ext cx="7374403" cy="1862187"/>
              <a:chOff x="9690367" y="3187533"/>
              <a:chExt cx="7374403" cy="1862187"/>
            </a:xfrm>
          </p:grpSpPr>
          <p:sp>
            <p:nvSpPr>
              <p:cNvPr id="31" name="Freeform 13"/>
              <p:cNvSpPr/>
              <p:nvPr/>
            </p:nvSpPr>
            <p:spPr>
              <a:xfrm>
                <a:off x="10611152" y="3187533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3"/>
              <p:cNvSpPr/>
              <p:nvPr/>
            </p:nvSpPr>
            <p:spPr>
              <a:xfrm>
                <a:off x="9690367" y="3400219"/>
                <a:ext cx="1644724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44724" h="1626781">
                    <a:moveTo>
                      <a:pt x="0" y="0"/>
                    </a:moveTo>
                    <a:lnTo>
                      <a:pt x="1644723" y="0"/>
                    </a:lnTo>
                    <a:lnTo>
                      <a:pt x="1644723" y="1626781"/>
                    </a:lnTo>
                    <a:lnTo>
                      <a:pt x="0" y="1626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12770045" y="3393474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latin typeface="Cambria" panose="02040503050406030204" pitchFamily="18" charset="0"/>
                  <a:ea typeface="Cambria" panose="02040503050406030204" pitchFamily="18" charset="0"/>
                </a:rPr>
                <a:t>3,5</a:t>
              </a:r>
              <a:endParaRPr lang="en-US" sz="8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645592" y="5546779"/>
            <a:ext cx="7456591" cy="1862187"/>
            <a:chOff x="10645592" y="5546779"/>
            <a:chExt cx="7456591" cy="1862187"/>
          </a:xfrm>
        </p:grpSpPr>
        <p:grpSp>
          <p:nvGrpSpPr>
            <p:cNvPr id="36" name="Group 35"/>
            <p:cNvGrpSpPr/>
            <p:nvPr/>
          </p:nvGrpSpPr>
          <p:grpSpPr>
            <a:xfrm>
              <a:off x="10645592" y="5546779"/>
              <a:ext cx="7456591" cy="1862187"/>
              <a:chOff x="10645592" y="5546779"/>
              <a:chExt cx="7456591" cy="1862187"/>
            </a:xfrm>
          </p:grpSpPr>
          <p:sp>
            <p:nvSpPr>
              <p:cNvPr id="32" name="Freeform 13"/>
              <p:cNvSpPr/>
              <p:nvPr/>
            </p:nvSpPr>
            <p:spPr>
              <a:xfrm>
                <a:off x="10645592" y="5546779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7"/>
              <p:cNvSpPr/>
              <p:nvPr/>
            </p:nvSpPr>
            <p:spPr>
              <a:xfrm>
                <a:off x="16442202" y="5612259"/>
                <a:ext cx="1659981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59981" h="1626781">
                    <a:moveTo>
                      <a:pt x="0" y="0"/>
                    </a:moveTo>
                    <a:lnTo>
                      <a:pt x="1659981" y="0"/>
                    </a:lnTo>
                    <a:lnTo>
                      <a:pt x="1659981" y="1626782"/>
                    </a:lnTo>
                    <a:lnTo>
                      <a:pt x="0" y="16267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2925200" y="5836284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8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757070" y="7778950"/>
            <a:ext cx="8560354" cy="1862187"/>
            <a:chOff x="9757070" y="7778950"/>
            <a:chExt cx="8560354" cy="1862187"/>
          </a:xfrm>
        </p:grpSpPr>
        <p:grpSp>
          <p:nvGrpSpPr>
            <p:cNvPr id="39" name="Group 38"/>
            <p:cNvGrpSpPr/>
            <p:nvPr/>
          </p:nvGrpSpPr>
          <p:grpSpPr>
            <a:xfrm>
              <a:off x="9757070" y="7778950"/>
              <a:ext cx="7342140" cy="1862187"/>
              <a:chOff x="9757070" y="7778950"/>
              <a:chExt cx="7342140" cy="1862187"/>
            </a:xfrm>
          </p:grpSpPr>
          <p:sp>
            <p:nvSpPr>
              <p:cNvPr id="33" name="Freeform 13"/>
              <p:cNvSpPr/>
              <p:nvPr/>
            </p:nvSpPr>
            <p:spPr>
              <a:xfrm>
                <a:off x="10645592" y="7778950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4"/>
              <p:cNvSpPr/>
              <p:nvPr/>
            </p:nvSpPr>
            <p:spPr>
              <a:xfrm>
                <a:off x="9757070" y="7971527"/>
                <a:ext cx="1629745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29745" h="1626781">
                    <a:moveTo>
                      <a:pt x="0" y="0"/>
                    </a:moveTo>
                    <a:lnTo>
                      <a:pt x="1629744" y="0"/>
                    </a:lnTo>
                    <a:lnTo>
                      <a:pt x="1629744" y="1626781"/>
                    </a:lnTo>
                    <a:lnTo>
                      <a:pt x="0" y="1626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xmlns="" r:embed="rId1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3133798" y="8123197"/>
              <a:ext cx="518362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lang="en-US" sz="8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8" name="Freeform 14"/>
          <p:cNvSpPr/>
          <p:nvPr/>
        </p:nvSpPr>
        <p:spPr>
          <a:xfrm>
            <a:off x="1521625" y="5282756"/>
            <a:ext cx="3751498" cy="4245522"/>
          </a:xfrm>
          <a:custGeom>
            <a:avLst/>
            <a:gdLst/>
            <a:ahLst/>
            <a:cxnLst/>
            <a:rect l="l" t="t" r="r" b="b"/>
            <a:pathLst>
              <a:path w="3751498" h="4245522">
                <a:moveTo>
                  <a:pt x="0" y="0"/>
                </a:moveTo>
                <a:lnTo>
                  <a:pt x="3751498" y="0"/>
                </a:lnTo>
                <a:lnTo>
                  <a:pt x="3751498" y="4245522"/>
                </a:lnTo>
                <a:lnTo>
                  <a:pt x="0" y="42455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89343" y="-5608220"/>
            <a:ext cx="14118838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65921" y="7779090"/>
            <a:ext cx="18619841" cy="2604697"/>
            <a:chOff x="0" y="0"/>
            <a:chExt cx="4903991" cy="6860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3991" cy="686011"/>
            </a:xfrm>
            <a:custGeom>
              <a:avLst/>
              <a:gdLst/>
              <a:ahLst/>
              <a:cxnLst/>
              <a:rect l="l" t="t" r="r" b="b"/>
              <a:pathLst>
                <a:path w="4903991" h="686011">
                  <a:moveTo>
                    <a:pt x="0" y="0"/>
                  </a:moveTo>
                  <a:lnTo>
                    <a:pt x="4903991" y="0"/>
                  </a:lnTo>
                  <a:lnTo>
                    <a:pt x="4903991" y="686011"/>
                  </a:lnTo>
                  <a:lnTo>
                    <a:pt x="0" y="686011"/>
                  </a:lnTo>
                  <a:close/>
                </a:path>
              </a:pathLst>
            </a:custGeom>
            <a:solidFill>
              <a:srgbClr val="F6F3E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903991" cy="743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77219" y="8906680"/>
            <a:ext cx="4733563" cy="703239"/>
            <a:chOff x="0" y="0"/>
            <a:chExt cx="714134" cy="1060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14134" cy="106095"/>
            </a:xfrm>
            <a:custGeom>
              <a:avLst/>
              <a:gdLst/>
              <a:ahLst/>
              <a:cxnLst/>
              <a:rect l="l" t="t" r="r" b="b"/>
              <a:pathLst>
                <a:path w="714134" h="106095">
                  <a:moveTo>
                    <a:pt x="357067" y="0"/>
                  </a:moveTo>
                  <a:cubicBezTo>
                    <a:pt x="159864" y="0"/>
                    <a:pt x="0" y="23750"/>
                    <a:pt x="0" y="53048"/>
                  </a:cubicBezTo>
                  <a:cubicBezTo>
                    <a:pt x="0" y="82345"/>
                    <a:pt x="159864" y="106095"/>
                    <a:pt x="357067" y="106095"/>
                  </a:cubicBezTo>
                  <a:cubicBezTo>
                    <a:pt x="554270" y="106095"/>
                    <a:pt x="714134" y="82345"/>
                    <a:pt x="714134" y="53048"/>
                  </a:cubicBezTo>
                  <a:cubicBezTo>
                    <a:pt x="714134" y="23750"/>
                    <a:pt x="554270" y="0"/>
                    <a:pt x="357067" y="0"/>
                  </a:cubicBezTo>
                  <a:close/>
                </a:path>
              </a:pathLst>
            </a:custGeom>
            <a:solidFill>
              <a:srgbClr val="42321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6950" y="-47204"/>
              <a:ext cx="580234" cy="143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015212" y="4134303"/>
            <a:ext cx="4257576" cy="5123997"/>
          </a:xfrm>
          <a:custGeom>
            <a:avLst/>
            <a:gdLst/>
            <a:ahLst/>
            <a:cxnLst/>
            <a:rect l="l" t="t" r="r" b="b"/>
            <a:pathLst>
              <a:path w="4257576" h="5123997">
                <a:moveTo>
                  <a:pt x="0" y="0"/>
                </a:moveTo>
                <a:lnTo>
                  <a:pt x="4257576" y="0"/>
                </a:lnTo>
                <a:lnTo>
                  <a:pt x="4257576" y="5123997"/>
                </a:lnTo>
                <a:lnTo>
                  <a:pt x="0" y="5123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35092" y="1682162"/>
            <a:ext cx="1000619" cy="989703"/>
          </a:xfrm>
          <a:custGeom>
            <a:avLst/>
            <a:gdLst/>
            <a:ahLst/>
            <a:cxnLst/>
            <a:rect l="l" t="t" r="r" b="b"/>
            <a:pathLst>
              <a:path w="1000619" h="989703">
                <a:moveTo>
                  <a:pt x="0" y="0"/>
                </a:moveTo>
                <a:lnTo>
                  <a:pt x="1000620" y="0"/>
                </a:lnTo>
                <a:lnTo>
                  <a:pt x="1000620" y="989704"/>
                </a:lnTo>
                <a:lnTo>
                  <a:pt x="0" y="9897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387021" y="5678564"/>
            <a:ext cx="1038508" cy="1017738"/>
          </a:xfrm>
          <a:custGeom>
            <a:avLst/>
            <a:gdLst/>
            <a:ahLst/>
            <a:cxnLst/>
            <a:rect l="l" t="t" r="r" b="b"/>
            <a:pathLst>
              <a:path w="1038508" h="1017738">
                <a:moveTo>
                  <a:pt x="0" y="0"/>
                </a:moveTo>
                <a:lnTo>
                  <a:pt x="1038508" y="0"/>
                </a:lnTo>
                <a:lnTo>
                  <a:pt x="1038508" y="1017737"/>
                </a:lnTo>
                <a:lnTo>
                  <a:pt x="0" y="10177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460592">
            <a:off x="17107104" y="4545286"/>
            <a:ext cx="841531" cy="815520"/>
          </a:xfrm>
          <a:custGeom>
            <a:avLst/>
            <a:gdLst/>
            <a:ahLst/>
            <a:cxnLst/>
            <a:rect l="l" t="t" r="r" b="b"/>
            <a:pathLst>
              <a:path w="841531" h="815520">
                <a:moveTo>
                  <a:pt x="0" y="0"/>
                </a:moveTo>
                <a:lnTo>
                  <a:pt x="841531" y="0"/>
                </a:lnTo>
                <a:lnTo>
                  <a:pt x="841531" y="815520"/>
                </a:lnTo>
                <a:lnTo>
                  <a:pt x="0" y="815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586723">
            <a:off x="2124640" y="4366524"/>
            <a:ext cx="1173045" cy="1173045"/>
          </a:xfrm>
          <a:custGeom>
            <a:avLst/>
            <a:gdLst/>
            <a:ahLst/>
            <a:cxnLst/>
            <a:rect l="l" t="t" r="r" b="b"/>
            <a:pathLst>
              <a:path w="1173045" h="1173045">
                <a:moveTo>
                  <a:pt x="0" y="0"/>
                </a:moveTo>
                <a:lnTo>
                  <a:pt x="1173045" y="0"/>
                </a:lnTo>
                <a:lnTo>
                  <a:pt x="1173045" y="1173045"/>
                </a:lnTo>
                <a:lnTo>
                  <a:pt x="0" y="1173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745702">
            <a:off x="16183029" y="2058283"/>
            <a:ext cx="1227165" cy="1227165"/>
          </a:xfrm>
          <a:custGeom>
            <a:avLst/>
            <a:gdLst/>
            <a:ahLst/>
            <a:cxnLst/>
            <a:rect l="l" t="t" r="r" b="b"/>
            <a:pathLst>
              <a:path w="1227165" h="1227165">
                <a:moveTo>
                  <a:pt x="0" y="0"/>
                </a:moveTo>
                <a:lnTo>
                  <a:pt x="1227165" y="0"/>
                </a:lnTo>
                <a:lnTo>
                  <a:pt x="1227165" y="1227165"/>
                </a:lnTo>
                <a:lnTo>
                  <a:pt x="0" y="1227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1807518" y="5143500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713294" y="6357925"/>
            <a:ext cx="452526" cy="519602"/>
          </a:xfrm>
          <a:custGeom>
            <a:avLst/>
            <a:gdLst/>
            <a:ahLst/>
            <a:cxnLst/>
            <a:rect l="l" t="t" r="r" b="b"/>
            <a:pathLst>
              <a:path w="452526" h="519602">
                <a:moveTo>
                  <a:pt x="0" y="0"/>
                </a:moveTo>
                <a:lnTo>
                  <a:pt x="452526" y="0"/>
                </a:lnTo>
                <a:lnTo>
                  <a:pt x="452526" y="519602"/>
                </a:lnTo>
                <a:lnTo>
                  <a:pt x="0" y="5196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17910" y="746970"/>
            <a:ext cx="14564606" cy="4194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M BUM - KHỞI ĐỘNG ĐẦU GIỜ - Body Percussion - Lớp 5_6 - Trường Tiểu Học Đinh Bộ Lĩnh.">
            <a:hlinkClick r:id="" action="ppaction://media"/>
            <a:extLst>
              <a:ext uri="{FF2B5EF4-FFF2-40B4-BE49-F238E27FC236}">
                <a16:creationId xmlns:a16="http://schemas.microsoft.com/office/drawing/2014/main" xmlns="" id="{B0CBB31A-2B0A-8B1A-1A90-3A2F6E0527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4414" y="-1"/>
            <a:ext cx="18322413" cy="1030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6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350359">
            <a:off x="567131" y="-69446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95849">
            <a:off x="16384806" y="-393756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6334" y="3165479"/>
            <a:ext cx="7532266" cy="1284043"/>
            <a:chOff x="0" y="0"/>
            <a:chExt cx="6437592" cy="171205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6437592" cy="1712057"/>
              <a:chOff x="0" y="0"/>
              <a:chExt cx="590075" cy="15692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90075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590075" h="156928">
                    <a:moveTo>
                      <a:pt x="78464" y="0"/>
                    </a:moveTo>
                    <a:lnTo>
                      <a:pt x="511610" y="0"/>
                    </a:lnTo>
                    <a:cubicBezTo>
                      <a:pt x="554945" y="0"/>
                      <a:pt x="590075" y="35130"/>
                      <a:pt x="590075" y="78464"/>
                    </a:cubicBezTo>
                    <a:lnTo>
                      <a:pt x="590075" y="78464"/>
                    </a:lnTo>
                    <a:cubicBezTo>
                      <a:pt x="590075" y="121799"/>
                      <a:pt x="554945" y="156928"/>
                      <a:pt x="511610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590075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654888" y="390573"/>
              <a:ext cx="5782704" cy="957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640"/>
                </a:lnSpc>
              </a:pPr>
              <a:r>
                <a:rPr lang="en-US" sz="6000">
                  <a:solidFill>
                    <a:srgbClr val="C00000"/>
                  </a:solidFill>
                  <a:latin typeface="Cambria Bold"/>
                </a:rPr>
                <a:t>a) 0,6 : 1,2 × 3,4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8FC7F25-9764-1D76-E417-CB289071B3D7}"/>
              </a:ext>
            </a:extLst>
          </p:cNvPr>
          <p:cNvSpPr txBox="1"/>
          <p:nvPr/>
        </p:nvSpPr>
        <p:spPr>
          <a:xfrm>
            <a:off x="2314203" y="139925"/>
            <a:ext cx="147898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FF00"/>
                </a:solidFill>
              </a:rPr>
              <a:t>6. Tính giá trị của biểu thức.</a:t>
            </a:r>
          </a:p>
        </p:txBody>
      </p:sp>
      <p:grpSp>
        <p:nvGrpSpPr>
          <p:cNvPr id="68" name="Group 14">
            <a:extLst>
              <a:ext uri="{FF2B5EF4-FFF2-40B4-BE49-F238E27FC236}">
                <a16:creationId xmlns:a16="http://schemas.microsoft.com/office/drawing/2014/main" xmlns="" id="{8F8294FE-AD34-BBCC-BDD8-3C5CE7E977BB}"/>
              </a:ext>
            </a:extLst>
          </p:cNvPr>
          <p:cNvGrpSpPr/>
          <p:nvPr/>
        </p:nvGrpSpPr>
        <p:grpSpPr>
          <a:xfrm>
            <a:off x="5943010" y="5352001"/>
            <a:ext cx="8992190" cy="1729221"/>
            <a:chOff x="0" y="0"/>
            <a:chExt cx="6437592" cy="2305627"/>
          </a:xfrm>
        </p:grpSpPr>
        <p:grpSp>
          <p:nvGrpSpPr>
            <p:cNvPr id="69" name="Group 15">
              <a:extLst>
                <a:ext uri="{FF2B5EF4-FFF2-40B4-BE49-F238E27FC236}">
                  <a16:creationId xmlns:a16="http://schemas.microsoft.com/office/drawing/2014/main" xmlns="" id="{884A4C4E-FFB8-358D-ACC2-2FAC038EAC0F}"/>
                </a:ext>
              </a:extLst>
            </p:cNvPr>
            <p:cNvGrpSpPr/>
            <p:nvPr/>
          </p:nvGrpSpPr>
          <p:grpSpPr>
            <a:xfrm>
              <a:off x="0" y="0"/>
              <a:ext cx="6437592" cy="1712057"/>
              <a:chOff x="0" y="0"/>
              <a:chExt cx="590075" cy="156928"/>
            </a:xfrm>
          </p:grpSpPr>
          <p:sp>
            <p:nvSpPr>
              <p:cNvPr id="71" name="Freeform 16">
                <a:extLst>
                  <a:ext uri="{FF2B5EF4-FFF2-40B4-BE49-F238E27FC236}">
                    <a16:creationId xmlns:a16="http://schemas.microsoft.com/office/drawing/2014/main" xmlns="" id="{3C5CB9CD-8798-7AD6-6B27-521456450AD4}"/>
                  </a:ext>
                </a:extLst>
              </p:cNvPr>
              <p:cNvSpPr/>
              <p:nvPr/>
            </p:nvSpPr>
            <p:spPr>
              <a:xfrm>
                <a:off x="0" y="0"/>
                <a:ext cx="590075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590075" h="156928">
                    <a:moveTo>
                      <a:pt x="78464" y="0"/>
                    </a:moveTo>
                    <a:lnTo>
                      <a:pt x="511610" y="0"/>
                    </a:lnTo>
                    <a:cubicBezTo>
                      <a:pt x="554945" y="0"/>
                      <a:pt x="590075" y="35130"/>
                      <a:pt x="590075" y="78464"/>
                    </a:cubicBezTo>
                    <a:lnTo>
                      <a:pt x="590075" y="78464"/>
                    </a:lnTo>
                    <a:cubicBezTo>
                      <a:pt x="590075" y="121799"/>
                      <a:pt x="554945" y="156928"/>
                      <a:pt x="511610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TextBox 17">
                <a:extLst>
                  <a:ext uri="{FF2B5EF4-FFF2-40B4-BE49-F238E27FC236}">
                    <a16:creationId xmlns:a16="http://schemas.microsoft.com/office/drawing/2014/main" xmlns="" id="{8CF7B82D-A5F6-DCE1-B98C-4533E40DDBB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90075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70" name="TextBox 18">
              <a:extLst>
                <a:ext uri="{FF2B5EF4-FFF2-40B4-BE49-F238E27FC236}">
                  <a16:creationId xmlns:a16="http://schemas.microsoft.com/office/drawing/2014/main" xmlns="" id="{9AADCB27-69E4-60B3-BFE6-B8AA6AFCEEE0}"/>
                </a:ext>
              </a:extLst>
            </p:cNvPr>
            <p:cNvSpPr txBox="1"/>
            <p:nvPr/>
          </p:nvSpPr>
          <p:spPr>
            <a:xfrm>
              <a:off x="654888" y="390573"/>
              <a:ext cx="5782704" cy="1915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640"/>
                </a:lnSpc>
              </a:pPr>
              <a:r>
                <a:rPr lang="en-US" sz="6000">
                  <a:solidFill>
                    <a:srgbClr val="C00000"/>
                  </a:solidFill>
                  <a:latin typeface="Cambria Bold"/>
                </a:rPr>
                <a:t>b) 58,26 – 70,02 : 1,8 </a:t>
              </a:r>
            </a:p>
          </p:txBody>
        </p:sp>
      </p:grpSp>
      <p:grpSp>
        <p:nvGrpSpPr>
          <p:cNvPr id="73" name="Group 14">
            <a:extLst>
              <a:ext uri="{FF2B5EF4-FFF2-40B4-BE49-F238E27FC236}">
                <a16:creationId xmlns:a16="http://schemas.microsoft.com/office/drawing/2014/main" xmlns="" id="{CB344101-017E-8D9B-2F33-74457B897578}"/>
              </a:ext>
            </a:extLst>
          </p:cNvPr>
          <p:cNvGrpSpPr/>
          <p:nvPr/>
        </p:nvGrpSpPr>
        <p:grpSpPr>
          <a:xfrm>
            <a:off x="10477778" y="7667750"/>
            <a:ext cx="7532266" cy="1284043"/>
            <a:chOff x="0" y="0"/>
            <a:chExt cx="6437592" cy="1712057"/>
          </a:xfrm>
        </p:grpSpPr>
        <p:grpSp>
          <p:nvGrpSpPr>
            <p:cNvPr id="74" name="Group 15">
              <a:extLst>
                <a:ext uri="{FF2B5EF4-FFF2-40B4-BE49-F238E27FC236}">
                  <a16:creationId xmlns:a16="http://schemas.microsoft.com/office/drawing/2014/main" xmlns="" id="{EF60A8DA-1EA1-D69C-5581-6237103B1E57}"/>
                </a:ext>
              </a:extLst>
            </p:cNvPr>
            <p:cNvGrpSpPr/>
            <p:nvPr/>
          </p:nvGrpSpPr>
          <p:grpSpPr>
            <a:xfrm>
              <a:off x="0" y="0"/>
              <a:ext cx="6437592" cy="1712057"/>
              <a:chOff x="0" y="0"/>
              <a:chExt cx="590075" cy="156928"/>
            </a:xfrm>
          </p:grpSpPr>
          <p:sp>
            <p:nvSpPr>
              <p:cNvPr id="76" name="Freeform 16">
                <a:extLst>
                  <a:ext uri="{FF2B5EF4-FFF2-40B4-BE49-F238E27FC236}">
                    <a16:creationId xmlns:a16="http://schemas.microsoft.com/office/drawing/2014/main" xmlns="" id="{2F7F759D-E27C-7BE7-4A93-E8690F657EB1}"/>
                  </a:ext>
                </a:extLst>
              </p:cNvPr>
              <p:cNvSpPr/>
              <p:nvPr/>
            </p:nvSpPr>
            <p:spPr>
              <a:xfrm>
                <a:off x="0" y="0"/>
                <a:ext cx="590075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590075" h="156928">
                    <a:moveTo>
                      <a:pt x="78464" y="0"/>
                    </a:moveTo>
                    <a:lnTo>
                      <a:pt x="511610" y="0"/>
                    </a:lnTo>
                    <a:cubicBezTo>
                      <a:pt x="554945" y="0"/>
                      <a:pt x="590075" y="35130"/>
                      <a:pt x="590075" y="78464"/>
                    </a:cubicBezTo>
                    <a:lnTo>
                      <a:pt x="590075" y="78464"/>
                    </a:lnTo>
                    <a:cubicBezTo>
                      <a:pt x="590075" y="121799"/>
                      <a:pt x="554945" y="156928"/>
                      <a:pt x="511610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TextBox 17">
                <a:extLst>
                  <a:ext uri="{FF2B5EF4-FFF2-40B4-BE49-F238E27FC236}">
                    <a16:creationId xmlns:a16="http://schemas.microsoft.com/office/drawing/2014/main" xmlns="" id="{404BDE26-A357-4471-6CE1-5E4DAA035BB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90075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75" name="TextBox 18">
              <a:extLst>
                <a:ext uri="{FF2B5EF4-FFF2-40B4-BE49-F238E27FC236}">
                  <a16:creationId xmlns:a16="http://schemas.microsoft.com/office/drawing/2014/main" xmlns="" id="{0D59C4B5-920E-E6CD-3C3E-05CFE28EF55A}"/>
                </a:ext>
              </a:extLst>
            </p:cNvPr>
            <p:cNvSpPr txBox="1"/>
            <p:nvPr/>
          </p:nvSpPr>
          <p:spPr>
            <a:xfrm>
              <a:off x="654888" y="390573"/>
              <a:ext cx="5782704" cy="957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640"/>
                </a:lnSpc>
              </a:pPr>
              <a:r>
                <a:rPr lang="en-US" sz="6000">
                  <a:solidFill>
                    <a:srgbClr val="C00000"/>
                  </a:solidFill>
                  <a:latin typeface="Cambria Bold"/>
                </a:rPr>
                <a:t>c) 6,3 : (0,12 + 0,3)</a:t>
              </a:r>
            </a:p>
          </p:txBody>
        </p:sp>
      </p:grpSp>
      <p:sp>
        <p:nvSpPr>
          <p:cNvPr id="79" name="Freeform 14">
            <a:extLst>
              <a:ext uri="{FF2B5EF4-FFF2-40B4-BE49-F238E27FC236}">
                <a16:creationId xmlns:a16="http://schemas.microsoft.com/office/drawing/2014/main" xmlns="" id="{1749626A-8E76-78B9-AD3B-F2BE37D196E0}"/>
              </a:ext>
            </a:extLst>
          </p:cNvPr>
          <p:cNvSpPr/>
          <p:nvPr/>
        </p:nvSpPr>
        <p:spPr>
          <a:xfrm>
            <a:off x="1645201" y="6132681"/>
            <a:ext cx="3751498" cy="4245522"/>
          </a:xfrm>
          <a:custGeom>
            <a:avLst/>
            <a:gdLst/>
            <a:ahLst/>
            <a:cxnLst/>
            <a:rect l="l" t="t" r="r" b="b"/>
            <a:pathLst>
              <a:path w="3751498" h="4245522">
                <a:moveTo>
                  <a:pt x="0" y="0"/>
                </a:moveTo>
                <a:lnTo>
                  <a:pt x="3751498" y="0"/>
                </a:lnTo>
                <a:lnTo>
                  <a:pt x="3751498" y="4245522"/>
                </a:lnTo>
                <a:lnTo>
                  <a:pt x="0" y="42455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6BE624-9DDC-1B8D-2DCB-93D0E6889392}"/>
              </a:ext>
            </a:extLst>
          </p:cNvPr>
          <p:cNvSpPr/>
          <p:nvPr/>
        </p:nvSpPr>
        <p:spPr>
          <a:xfrm>
            <a:off x="300079" y="1968486"/>
            <a:ext cx="17687842" cy="68677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-278195" y="-650973"/>
            <a:ext cx="18844389" cy="3623638"/>
            <a:chOff x="0" y="-57150"/>
            <a:chExt cx="4963131" cy="954374"/>
          </a:xfrm>
        </p:grpSpPr>
        <p:sp>
          <p:nvSpPr>
            <p:cNvPr id="3" name="Freeform 3"/>
            <p:cNvSpPr/>
            <p:nvPr/>
          </p:nvSpPr>
          <p:spPr>
            <a:xfrm>
              <a:off x="0" y="114300"/>
              <a:ext cx="4963131" cy="444653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350359">
            <a:off x="567131" y="-69446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495849">
            <a:off x="16384806" y="-393756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8FC7F25-9764-1D76-E417-CB289071B3D7}"/>
              </a:ext>
            </a:extLst>
          </p:cNvPr>
          <p:cNvSpPr txBox="1"/>
          <p:nvPr/>
        </p:nvSpPr>
        <p:spPr>
          <a:xfrm>
            <a:off x="755452" y="2058808"/>
            <a:ext cx="1673588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 Chỉ có phép tính nhân, chia?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Thực hiện từ trái sang phải.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 Có các phép tính cộng, trừ và nhân, chia?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Thực hiện các phép tính nhân, chia trước, các phép tính cộng, trừ sau.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 Có dấu ngoặc đơn?</a:t>
            </a:r>
            <a:endParaRPr kumimoji="0" lang="en-US" sz="60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Thực hiện các phép tính trong ngoặc trước.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9A1CB5-7C03-8D06-94A7-6FFC5F44E171}"/>
              </a:ext>
            </a:extLst>
          </p:cNvPr>
          <p:cNvSpPr txBox="1"/>
          <p:nvPr/>
        </p:nvSpPr>
        <p:spPr>
          <a:xfrm>
            <a:off x="3063631" y="326977"/>
            <a:ext cx="115415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 tự tính khi biểu thức:</a:t>
            </a:r>
          </a:p>
        </p:txBody>
      </p:sp>
    </p:spTree>
    <p:extLst>
      <p:ext uri="{BB962C8B-B14F-4D97-AF65-F5344CB8AC3E}">
        <p14:creationId xmlns:p14="http://schemas.microsoft.com/office/powerpoint/2010/main" val="342129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350359">
            <a:off x="567131" y="-69446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495849">
            <a:off x="16384806" y="-393756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419600" y="1489919"/>
            <a:ext cx="10089562" cy="7627840"/>
            <a:chOff x="0" y="-47625"/>
            <a:chExt cx="620089" cy="208575"/>
          </a:xfrm>
        </p:grpSpPr>
        <p:sp>
          <p:nvSpPr>
            <p:cNvPr id="16" name="Freeform 16"/>
            <p:cNvSpPr/>
            <p:nvPr/>
          </p:nvSpPr>
          <p:spPr>
            <a:xfrm>
              <a:off x="30014" y="4022"/>
              <a:ext cx="590075" cy="156928"/>
            </a:xfrm>
            <a:custGeom>
              <a:avLst/>
              <a:gdLst/>
              <a:ahLst/>
              <a:cxnLst/>
              <a:rect l="l" t="t" r="r" b="b"/>
              <a:pathLst>
                <a:path w="590075" h="156928">
                  <a:moveTo>
                    <a:pt x="78464" y="0"/>
                  </a:moveTo>
                  <a:lnTo>
                    <a:pt x="511610" y="0"/>
                  </a:lnTo>
                  <a:cubicBezTo>
                    <a:pt x="554945" y="0"/>
                    <a:pt x="590075" y="35130"/>
                    <a:pt x="590075" y="78464"/>
                  </a:cubicBezTo>
                  <a:lnTo>
                    <a:pt x="590075" y="78464"/>
                  </a:lnTo>
                  <a:cubicBezTo>
                    <a:pt x="590075" y="121799"/>
                    <a:pt x="554945" y="156928"/>
                    <a:pt x="511610" y="156928"/>
                  </a:cubicBezTo>
                  <a:lnTo>
                    <a:pt x="78464" y="156928"/>
                  </a:lnTo>
                  <a:cubicBezTo>
                    <a:pt x="35130" y="156928"/>
                    <a:pt x="0" y="121799"/>
                    <a:pt x="0" y="78464"/>
                  </a:cubicBezTo>
                  <a:lnTo>
                    <a:pt x="0" y="78464"/>
                  </a:lnTo>
                  <a:cubicBezTo>
                    <a:pt x="0" y="35130"/>
                    <a:pt x="35130" y="0"/>
                    <a:pt x="78464" y="0"/>
                  </a:cubicBezTo>
                  <a:close/>
                </a:path>
              </a:pathLst>
            </a:custGeom>
            <a:solidFill>
              <a:srgbClr val="F6F3EA"/>
            </a:solidFill>
            <a:ln w="57150" cap="rnd">
              <a:solidFill>
                <a:srgbClr val="E16B52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90075" cy="204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373042" y="4044212"/>
            <a:ext cx="7190558" cy="731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a) 0,6 : 1,2 × 3,4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8FC7F25-9764-1D76-E417-CB289071B3D7}"/>
              </a:ext>
            </a:extLst>
          </p:cNvPr>
          <p:cNvSpPr txBox="1"/>
          <p:nvPr/>
        </p:nvSpPr>
        <p:spPr>
          <a:xfrm>
            <a:off x="2314203" y="139925"/>
            <a:ext cx="147898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 Tính giá trị của biểu thức.</a:t>
            </a:r>
          </a:p>
        </p:txBody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xmlns="" id="{1749626A-8E76-78B9-AD3B-F2BE37D196E0}"/>
              </a:ext>
            </a:extLst>
          </p:cNvPr>
          <p:cNvSpPr/>
          <p:nvPr/>
        </p:nvSpPr>
        <p:spPr>
          <a:xfrm>
            <a:off x="337192" y="4928992"/>
            <a:ext cx="3751498" cy="4245522"/>
          </a:xfrm>
          <a:custGeom>
            <a:avLst/>
            <a:gdLst/>
            <a:ahLst/>
            <a:cxnLst/>
            <a:rect l="l" t="t" r="r" b="b"/>
            <a:pathLst>
              <a:path w="3751498" h="4245522">
                <a:moveTo>
                  <a:pt x="0" y="0"/>
                </a:moveTo>
                <a:lnTo>
                  <a:pt x="3751498" y="0"/>
                </a:lnTo>
                <a:lnTo>
                  <a:pt x="3751498" y="4245522"/>
                </a:lnTo>
                <a:lnTo>
                  <a:pt x="0" y="42455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xmlns="" id="{E54B4331-87BF-59EC-F54A-7149702F4A9E}"/>
              </a:ext>
            </a:extLst>
          </p:cNvPr>
          <p:cNvSpPr txBox="1"/>
          <p:nvPr/>
        </p:nvSpPr>
        <p:spPr>
          <a:xfrm>
            <a:off x="6810113" y="5143074"/>
            <a:ext cx="5590358" cy="731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= 0,5 × 3,4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xmlns="" id="{03C18340-D5C4-3097-5BB8-3C48D378840C}"/>
              </a:ext>
            </a:extLst>
          </p:cNvPr>
          <p:cNvSpPr txBox="1"/>
          <p:nvPr/>
        </p:nvSpPr>
        <p:spPr>
          <a:xfrm>
            <a:off x="6819945" y="6333608"/>
            <a:ext cx="5590358" cy="731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=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1,7</a:t>
            </a:r>
          </a:p>
        </p:txBody>
      </p:sp>
    </p:spTree>
    <p:extLst>
      <p:ext uri="{BB962C8B-B14F-4D97-AF65-F5344CB8AC3E}">
        <p14:creationId xmlns:p14="http://schemas.microsoft.com/office/powerpoint/2010/main" val="352359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350359">
            <a:off x="567131" y="-69446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495849">
            <a:off x="16384806" y="-393756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419599" y="1489919"/>
            <a:ext cx="11864997" cy="7627840"/>
            <a:chOff x="0" y="-47625"/>
            <a:chExt cx="620089" cy="208575"/>
          </a:xfrm>
        </p:grpSpPr>
        <p:sp>
          <p:nvSpPr>
            <p:cNvPr id="16" name="Freeform 16"/>
            <p:cNvSpPr/>
            <p:nvPr/>
          </p:nvSpPr>
          <p:spPr>
            <a:xfrm>
              <a:off x="30014" y="4022"/>
              <a:ext cx="590075" cy="156928"/>
            </a:xfrm>
            <a:custGeom>
              <a:avLst/>
              <a:gdLst/>
              <a:ahLst/>
              <a:cxnLst/>
              <a:rect l="l" t="t" r="r" b="b"/>
              <a:pathLst>
                <a:path w="590075" h="156928">
                  <a:moveTo>
                    <a:pt x="78464" y="0"/>
                  </a:moveTo>
                  <a:lnTo>
                    <a:pt x="511610" y="0"/>
                  </a:lnTo>
                  <a:cubicBezTo>
                    <a:pt x="554945" y="0"/>
                    <a:pt x="590075" y="35130"/>
                    <a:pt x="590075" y="78464"/>
                  </a:cubicBezTo>
                  <a:lnTo>
                    <a:pt x="590075" y="78464"/>
                  </a:lnTo>
                  <a:cubicBezTo>
                    <a:pt x="590075" y="121799"/>
                    <a:pt x="554945" y="156928"/>
                    <a:pt x="511610" y="156928"/>
                  </a:cubicBezTo>
                  <a:lnTo>
                    <a:pt x="78464" y="156928"/>
                  </a:lnTo>
                  <a:cubicBezTo>
                    <a:pt x="35130" y="156928"/>
                    <a:pt x="0" y="121799"/>
                    <a:pt x="0" y="78464"/>
                  </a:cubicBezTo>
                  <a:lnTo>
                    <a:pt x="0" y="78464"/>
                  </a:lnTo>
                  <a:cubicBezTo>
                    <a:pt x="0" y="35130"/>
                    <a:pt x="35130" y="0"/>
                    <a:pt x="78464" y="0"/>
                  </a:cubicBezTo>
                  <a:close/>
                </a:path>
              </a:pathLst>
            </a:custGeom>
            <a:solidFill>
              <a:srgbClr val="F6F3EA"/>
            </a:solidFill>
            <a:ln w="57150" cap="rnd">
              <a:solidFill>
                <a:srgbClr val="E16B52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90075" cy="204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373041" y="4044212"/>
            <a:ext cx="10017121" cy="731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b) 58,26 – 70,02 : 1,8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8FC7F25-9764-1D76-E417-CB289071B3D7}"/>
              </a:ext>
            </a:extLst>
          </p:cNvPr>
          <p:cNvSpPr txBox="1"/>
          <p:nvPr/>
        </p:nvSpPr>
        <p:spPr>
          <a:xfrm>
            <a:off x="2314203" y="139925"/>
            <a:ext cx="147898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 Tính giá trị của biểu thức.</a:t>
            </a:r>
          </a:p>
        </p:txBody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xmlns="" id="{1749626A-8E76-78B9-AD3B-F2BE37D196E0}"/>
              </a:ext>
            </a:extLst>
          </p:cNvPr>
          <p:cNvSpPr/>
          <p:nvPr/>
        </p:nvSpPr>
        <p:spPr>
          <a:xfrm>
            <a:off x="337192" y="4928992"/>
            <a:ext cx="3751498" cy="4245522"/>
          </a:xfrm>
          <a:custGeom>
            <a:avLst/>
            <a:gdLst/>
            <a:ahLst/>
            <a:cxnLst/>
            <a:rect l="l" t="t" r="r" b="b"/>
            <a:pathLst>
              <a:path w="3751498" h="4245522">
                <a:moveTo>
                  <a:pt x="0" y="0"/>
                </a:moveTo>
                <a:lnTo>
                  <a:pt x="3751498" y="0"/>
                </a:lnTo>
                <a:lnTo>
                  <a:pt x="3751498" y="4245522"/>
                </a:lnTo>
                <a:lnTo>
                  <a:pt x="0" y="42455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xmlns="" id="{E54B4331-87BF-59EC-F54A-7149702F4A9E}"/>
              </a:ext>
            </a:extLst>
          </p:cNvPr>
          <p:cNvSpPr txBox="1"/>
          <p:nvPr/>
        </p:nvSpPr>
        <p:spPr>
          <a:xfrm>
            <a:off x="6810113" y="5143074"/>
            <a:ext cx="5590358" cy="731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5640"/>
              </a:lnSpc>
            </a:pPr>
            <a:r>
              <a:rPr lang="en-US" sz="6600">
                <a:solidFill>
                  <a:srgbClr val="C00000"/>
                </a:solidFill>
                <a:latin typeface="Cambria Bold"/>
              </a:rPr>
              <a:t>= 58,26 – 38,9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xmlns="" id="{03C18340-D5C4-3097-5BB8-3C48D378840C}"/>
              </a:ext>
            </a:extLst>
          </p:cNvPr>
          <p:cNvSpPr txBox="1"/>
          <p:nvPr/>
        </p:nvSpPr>
        <p:spPr>
          <a:xfrm>
            <a:off x="6819945" y="6333608"/>
            <a:ext cx="5590358" cy="731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5640"/>
              </a:lnSpc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= </a:t>
            </a:r>
            <a:r>
              <a:rPr lang="en-US" sz="6600">
                <a:solidFill>
                  <a:srgbClr val="0070C0"/>
                </a:solidFill>
                <a:latin typeface="Cambria Bold"/>
              </a:rPr>
              <a:t> 19,36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32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350359">
            <a:off x="567131" y="-69446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495849">
            <a:off x="16384806" y="-393756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419599" y="1489919"/>
            <a:ext cx="11864997" cy="7627840"/>
            <a:chOff x="0" y="-47625"/>
            <a:chExt cx="620089" cy="208575"/>
          </a:xfrm>
        </p:grpSpPr>
        <p:sp>
          <p:nvSpPr>
            <p:cNvPr id="16" name="Freeform 16"/>
            <p:cNvSpPr/>
            <p:nvPr/>
          </p:nvSpPr>
          <p:spPr>
            <a:xfrm>
              <a:off x="30014" y="4022"/>
              <a:ext cx="590075" cy="156928"/>
            </a:xfrm>
            <a:custGeom>
              <a:avLst/>
              <a:gdLst/>
              <a:ahLst/>
              <a:cxnLst/>
              <a:rect l="l" t="t" r="r" b="b"/>
              <a:pathLst>
                <a:path w="590075" h="156928">
                  <a:moveTo>
                    <a:pt x="78464" y="0"/>
                  </a:moveTo>
                  <a:lnTo>
                    <a:pt x="511610" y="0"/>
                  </a:lnTo>
                  <a:cubicBezTo>
                    <a:pt x="554945" y="0"/>
                    <a:pt x="590075" y="35130"/>
                    <a:pt x="590075" y="78464"/>
                  </a:cubicBezTo>
                  <a:lnTo>
                    <a:pt x="590075" y="78464"/>
                  </a:lnTo>
                  <a:cubicBezTo>
                    <a:pt x="590075" y="121799"/>
                    <a:pt x="554945" y="156928"/>
                    <a:pt x="511610" y="156928"/>
                  </a:cubicBezTo>
                  <a:lnTo>
                    <a:pt x="78464" y="156928"/>
                  </a:lnTo>
                  <a:cubicBezTo>
                    <a:pt x="35130" y="156928"/>
                    <a:pt x="0" y="121799"/>
                    <a:pt x="0" y="78464"/>
                  </a:cubicBezTo>
                  <a:lnTo>
                    <a:pt x="0" y="78464"/>
                  </a:lnTo>
                  <a:cubicBezTo>
                    <a:pt x="0" y="35130"/>
                    <a:pt x="35130" y="0"/>
                    <a:pt x="78464" y="0"/>
                  </a:cubicBezTo>
                  <a:close/>
                </a:path>
              </a:pathLst>
            </a:custGeom>
            <a:solidFill>
              <a:srgbClr val="F6F3EA"/>
            </a:solidFill>
            <a:ln w="57150" cap="rnd">
              <a:solidFill>
                <a:srgbClr val="E16B52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90075" cy="204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373041" y="4044212"/>
            <a:ext cx="10017121" cy="731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c) 6,3 : (0,12 + 0,3)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8FC7F25-9764-1D76-E417-CB289071B3D7}"/>
              </a:ext>
            </a:extLst>
          </p:cNvPr>
          <p:cNvSpPr txBox="1"/>
          <p:nvPr/>
        </p:nvSpPr>
        <p:spPr>
          <a:xfrm>
            <a:off x="2314203" y="139925"/>
            <a:ext cx="147898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 Tính giá trị của biểu thức.</a:t>
            </a:r>
          </a:p>
        </p:txBody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xmlns="" id="{1749626A-8E76-78B9-AD3B-F2BE37D196E0}"/>
              </a:ext>
            </a:extLst>
          </p:cNvPr>
          <p:cNvSpPr/>
          <p:nvPr/>
        </p:nvSpPr>
        <p:spPr>
          <a:xfrm>
            <a:off x="337192" y="4928992"/>
            <a:ext cx="3751498" cy="4245522"/>
          </a:xfrm>
          <a:custGeom>
            <a:avLst/>
            <a:gdLst/>
            <a:ahLst/>
            <a:cxnLst/>
            <a:rect l="l" t="t" r="r" b="b"/>
            <a:pathLst>
              <a:path w="3751498" h="4245522">
                <a:moveTo>
                  <a:pt x="0" y="0"/>
                </a:moveTo>
                <a:lnTo>
                  <a:pt x="3751498" y="0"/>
                </a:lnTo>
                <a:lnTo>
                  <a:pt x="3751498" y="4245522"/>
                </a:lnTo>
                <a:lnTo>
                  <a:pt x="0" y="42455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xmlns="" id="{E54B4331-87BF-59EC-F54A-7149702F4A9E}"/>
              </a:ext>
            </a:extLst>
          </p:cNvPr>
          <p:cNvSpPr txBox="1"/>
          <p:nvPr/>
        </p:nvSpPr>
        <p:spPr>
          <a:xfrm>
            <a:off x="6810113" y="5143074"/>
            <a:ext cx="5590358" cy="731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5640"/>
              </a:lnSpc>
            </a:pPr>
            <a:r>
              <a:rPr lang="en-US" sz="6600">
                <a:solidFill>
                  <a:srgbClr val="C00000"/>
                </a:solidFill>
                <a:latin typeface="Cambria Bold"/>
              </a:rPr>
              <a:t>= 6,3 : 0,42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xmlns="" id="{03C18340-D5C4-3097-5BB8-3C48D378840C}"/>
              </a:ext>
            </a:extLst>
          </p:cNvPr>
          <p:cNvSpPr txBox="1"/>
          <p:nvPr/>
        </p:nvSpPr>
        <p:spPr>
          <a:xfrm>
            <a:off x="6819945" y="6333608"/>
            <a:ext cx="5590358" cy="731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=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15</a:t>
            </a:r>
          </a:p>
        </p:txBody>
      </p:sp>
    </p:spTree>
    <p:extLst>
      <p:ext uri="{BB962C8B-B14F-4D97-AF65-F5344CB8AC3E}">
        <p14:creationId xmlns:p14="http://schemas.microsoft.com/office/powerpoint/2010/main" val="68871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A266EDD-1520-143F-7F9F-6646160B1D7E}"/>
              </a:ext>
            </a:extLst>
          </p:cNvPr>
          <p:cNvSpPr/>
          <p:nvPr/>
        </p:nvSpPr>
        <p:spPr>
          <a:xfrm>
            <a:off x="300078" y="1638300"/>
            <a:ext cx="17687842" cy="68677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8FC7F25-9764-1D76-E417-CB289071B3D7}"/>
              </a:ext>
            </a:extLst>
          </p:cNvPr>
          <p:cNvSpPr txBox="1"/>
          <p:nvPr/>
        </p:nvSpPr>
        <p:spPr>
          <a:xfrm>
            <a:off x="1379125" y="3550372"/>
            <a:ext cx="162388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7. </a:t>
            </a:r>
            <a:r>
              <a:rPr kumimoji="0" lang="vi-VN" sz="8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 ta rót hết 36 l dầu ăn vào các chai, mỗi chai chứa 0,75 l dầu.</a:t>
            </a:r>
            <a:r>
              <a:rPr kumimoji="0" lang="en-US" sz="80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vi-VN" sz="8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Cứ 6 chai dầu lại xếp vào 1 hộp. Hỏi cần bao nhiêu hộp để đựng hết</a:t>
            </a:r>
            <a:r>
              <a:rPr kumimoji="0" lang="en-US" sz="80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vi-VN" sz="8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 dầu đó?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D033AFDD-D76D-08A7-156A-0FCB8496D96C}"/>
              </a:ext>
            </a:extLst>
          </p:cNvPr>
          <p:cNvCxnSpPr>
            <a:cxnSpLocks/>
          </p:cNvCxnSpPr>
          <p:nvPr/>
        </p:nvCxnSpPr>
        <p:spPr>
          <a:xfrm>
            <a:off x="14449826" y="7124700"/>
            <a:ext cx="28956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12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142</TotalTime>
  <Words>734</Words>
  <Application>Microsoft Office PowerPoint</Application>
  <PresentationFormat>Custom</PresentationFormat>
  <Paragraphs>73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Times New Roman</vt:lpstr>
      <vt:lpstr>Cambria</vt:lpstr>
      <vt:lpstr>Wingdings</vt:lpstr>
      <vt:lpstr>Calibri</vt:lpstr>
      <vt:lpstr>Cambria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2</cp:revision>
  <dcterms:created xsi:type="dcterms:W3CDTF">2006-08-16T00:00:00Z</dcterms:created>
  <dcterms:modified xsi:type="dcterms:W3CDTF">2024-11-21T08:30:20Z</dcterms:modified>
  <dc:identifier>DAF2r3-8Xrk</dc:identifier>
</cp:coreProperties>
</file>