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</p:sldMasterIdLst>
  <p:sldIdLst>
    <p:sldId id="398" r:id="rId7"/>
    <p:sldId id="258" r:id="rId8"/>
    <p:sldId id="370" r:id="rId9"/>
    <p:sldId id="385" r:id="rId10"/>
    <p:sldId id="386" r:id="rId11"/>
    <p:sldId id="387" r:id="rId12"/>
    <p:sldId id="389" r:id="rId13"/>
    <p:sldId id="390" r:id="rId14"/>
    <p:sldId id="392" r:id="rId15"/>
    <p:sldId id="394" r:id="rId16"/>
    <p:sldId id="396" r:id="rId17"/>
    <p:sldId id="28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D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2752" autoAdjust="0"/>
  </p:normalViewPr>
  <p:slideViewPr>
    <p:cSldViewPr snapToGrid="0">
      <p:cViewPr varScale="1">
        <p:scale>
          <a:sx n="56" d="100"/>
          <a:sy n="56" d="100"/>
        </p:scale>
        <p:origin x="10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F14161-E52D-EF9F-B7E2-4CF31B840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0E2888E-3150-FCF5-F7EB-CEBAC5F9F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091237-2A9B-D7F1-0E6B-32FA27B1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58E253-A632-37E7-919D-E9802DF7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574739-3541-3195-6C29-836831D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08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FF292F-F631-0604-1BE2-E34F380F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2AA24C-CC4C-73A6-5713-758D8DB6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565CE1-F04B-85BE-F252-7BAAEA48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10C464-3616-B969-931C-5798CBFF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899BAC-4BA3-A14B-6CB0-956B2B15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6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3B9CA9-8662-B6CA-986B-0FA8D9C47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A5F0420-D073-1086-EDCF-0B50EBF3B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5787CD8-3734-3D41-9F26-9AB20338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41FF79E-5505-336D-4632-C6ACEABB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170970-8C29-4DF0-BD43-CA710343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37A961-6C6F-835A-5DF5-A7C525AB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6CC97C2-22B3-DFF2-D5B1-2892D45C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8C5FC6D-6BF0-4DC5-14FF-19AC21B9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C796EA-B19E-334D-150C-AFA8909B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4DB40F-4030-040A-958D-111ACEA0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842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486F7E-BBEC-E705-7895-76CF12189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4B615DB-1DB0-576B-852F-144727B6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0715EA-F0CD-6D16-9402-AC66B154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9D6681-4B3A-8BB4-C2D6-33B01700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3C34D2-A153-7DBC-8293-AD09D435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52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3AABB2-6C7A-B0C4-CF76-CFD0487E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34265A2-2680-D4BA-0759-CE02F5C4F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2AF62DA-2CFD-4E40-DAF3-9F60679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60F901-6B2F-E7FF-C90F-1F32A2020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2A1ED43-49BF-1A51-FAB8-681E7040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13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F3F684-4DD9-E862-4905-B2CE0527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D6716D-EC16-D31D-BCB3-EB43F0EFE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8879281-ED32-B8B0-0D89-9059199EB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B2AC7F-D128-462F-D318-93445C3F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538EE8B-0941-21A6-2ECD-0C797A83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6350DE-7855-6CFD-7668-4051CB1E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62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0626FD-DA79-85AC-22EE-068094373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76465C-1A7B-2901-5D9E-A49BA22E1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7AA087B-BBA3-3E33-F73C-31804FE4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1265F72-9797-E1D4-C924-955BDE0E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D6D3766-5CAF-12B1-C455-DFC6E7F7B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530C881-86B0-03DE-D070-FE99E40D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82F2BD5-4C75-A7B8-587C-6F7D59D2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F15743-F5C0-462E-EFD9-4F66BD40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07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96F785-D251-BCF7-1EB7-58C20A7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CCF4E7A-F2C6-C8AE-5F1F-84FEC01B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F4D4130-6E46-EFDC-6B17-3673F439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52F084F-458D-DB58-9797-E14D6A2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13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F73059D-5C3B-4F8F-882B-48879A6A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145FEE4-7612-4C6C-803B-239CBED5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1965270-4320-948F-18D3-0C9C2153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34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E91C90-6691-7993-F2FA-0175D132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D8C5320-D75E-A496-5F17-0E4BED31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C08467-15F3-F05D-AAA8-D3100FF5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48FE68-8A55-AC6E-185B-10B35A32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F3E0D95-5BFF-B37E-6D01-5D7B8391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5CF2D0-CF2B-24B5-ABFF-76BBA375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55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89BFB7-2FAB-706A-6AF9-3100F3B1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6D4EE1-0407-425F-1D19-3B515E614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1FFD4A-FABE-BC48-0A8B-678B239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05CA16-9E59-20A9-A63D-68274D9F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D65841-7131-885D-5DC4-D184F06F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61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F4B4C2-89E8-E936-7834-06782698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8A1D56E-5222-9546-1B25-396829689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EF1CDE0-324C-F11C-CB57-011E3924C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C32F48-21D5-3E7A-5C84-888D830E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7CBF7D-AFA8-595A-08AD-EA6741E8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0D288DB-E69E-627A-46DD-6DA35456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14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6CB284-4C1B-C175-D211-CDB464D1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7D088A9-5E7D-2E7A-2E62-B0EF44948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6C583C-EDB2-BCC7-5088-BC5E032C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7C3AF2-07D0-AC0A-7B1C-B58D35FB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EE5D4F-4D56-CC0B-2A45-8CE3B321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2576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6532661-9E4C-C51E-722F-0F13EC874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92C4ED9-C6DB-D439-DC23-09F0E70BA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4F2040-A2B0-4B7D-2488-3810E5FB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0506BE-3B13-15E4-8870-9BE1BC92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EE6126-2F60-E544-EDF2-AB0D9041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981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1763-36D2-0BA1-86C4-2F531E9EB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3AB3D-5488-4EED-23F1-2F7058981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70706-0FCB-6B60-C626-F871D956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683A-3420-C478-CF17-890CF5A9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3070-5A0B-A677-84F6-3578431C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8AB6A34B-2D72-1F81-2097-08D42D1F5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6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B0A7-942A-9BC6-F1F4-CE27EA96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49D9-6BD9-92F0-D249-6C889FBD7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3CE0-66C7-F8A9-BB90-80414F75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6F8C-83A2-9996-5682-8EE875C5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46C6-89B6-F1B2-2B60-19A8BF89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7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A9EE-DEC6-D542-4313-995A21DF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1B717-C74D-56C0-C596-F26780955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912B-41EF-1773-BEE5-D8BD792D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0A408-C767-5DBA-6E48-87CCC4C4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A666-6E5D-42B0-42D0-A4C3911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3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5AAD-CAAC-650E-242B-12C98931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929F-8A2E-6C39-C33D-CFD97ECD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3548E-23B4-DB28-9DB7-9F724ECF1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C58C-4A9C-936E-E25C-782EE78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F649-1788-444B-F271-4FDF20DB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30056-FF60-3973-A03D-25C08643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3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7361-8897-7FA2-F7FF-6AC3CC6C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C27EF-25F7-4BC9-F8A9-E5B57086F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51AA6-795C-CF27-CA42-E2669657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BA224-AB09-922D-26EF-C813874CB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6D65A-FF53-638E-5B4B-93908CA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FDBF8-3221-EA21-9CC1-04AC9DB7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C18FA-094A-E15F-742C-72D06DBF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92F0C-B2B5-AFF8-E4C2-6CC377C5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4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87ADC-4D48-B2F9-FAC9-27FB4A96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3E181-185E-259B-3759-418E6CC1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475F-E9C0-8ECD-BED0-299DEA19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60954D4-8E71-65DB-7171-E78E6B086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53"/>
            <a:ext cx="12192000" cy="7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FE3FA-3BAA-6FD1-DCBE-883DE09D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78017-7334-5D56-867A-3C2EDABE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284E-421C-B8F2-629C-6F4C45D5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7E37DC-2912-F98C-D3C2-2D1D3B28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FEC06B-34E3-48A6-9E7F-208D13360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50E625-A2CD-F6F7-FB99-39D5D5ED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0D3EF9-0CBD-3B0B-CB20-EF079023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854F78-014B-90B0-366A-EFEB015E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948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0B5E-1E9B-B598-BA62-59BCE173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E9811-DCB3-C542-741C-374B251B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3F91-03FC-D08E-6A57-5170C4FC3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65B7-0AAE-99E0-554E-90E59E95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BD3DF-420C-A853-6CDF-2BE44061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1902A-D0C6-F75E-45CF-716C4BDE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26E1-AE18-96B0-C300-460BF6A6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318A2-DBD0-CF29-FCBC-1ED6F3E29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5E84D-3280-E478-7633-801EF7D7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5B8E8-1503-0CE5-A794-A12630E4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44CD-1C64-0B48-DD0A-7B6BF90D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CCF6C-446C-7CA6-39B6-43F0AB7B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2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E7BA-D3AE-A751-24A7-60075B80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AD82E-24C0-CE52-330C-C8534EE13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B04E-AD9D-764D-C72B-2CA30FB3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7242-8A27-DABB-7B46-0A22D0F4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9763C-097D-F0C7-2523-647E5562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4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E7D24-5754-A5EC-D748-B06DCE9BB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F7589-86E3-3CDD-4097-53ECEC0CF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55149-7A0B-E7E9-16A9-210555AC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55FE-10E4-1BD0-EC45-4EE7A6CC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0A319-B488-C484-5F23-18D760A0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F8EE24-FCAF-23C2-8BD9-6B310D911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E536FB-7211-8A7D-BE57-0C212A352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9ECCC9A-F7F1-0EA0-369E-C114896BA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82C1BB-8543-18E8-E80D-2FDCAA6F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7A683C-D001-F350-0D54-7D01A11C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C98EEF-30A5-0EC3-51A1-CDAEFED8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5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10A04F-8F4F-15FE-DD63-CE451359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84766AA-4C21-3B56-9AE5-A9F123BA9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B5969D7-0F14-441D-3960-B32F70E3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104F23D-1596-95D2-7053-C277C6C8C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D233BDA-0742-C008-321C-EA6DA708F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D8E561-D144-F02A-1DD7-FEB307A5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C00221D-E21C-3FB8-BC9D-03A81A96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CB516F6-EE44-7921-15CE-2DD5E7CD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35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6275FE-95CC-3DDB-C2A1-BA5E2709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4280420-AD2A-926E-65D4-046DD934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C01B0CC-D2FC-8D4A-F60B-3CF3CFF8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758C64C-9CBA-CD0A-CC29-55D8C32F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4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EFC0862-6CF3-C700-72FD-24898AB4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B4A41D6-F662-8A1A-6EF2-32F39F0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9B07CFE-228E-A340-7BA0-68370B6C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28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867B51-C7A1-000D-C14E-D51464D5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DA1B17-5C8F-2B40-2434-7E7DECB8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BC54460-F794-0D08-AE9D-998236BCF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406C2EE-EA56-8C71-5248-C904FD90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AA71B9-A3EE-1A51-7982-C0539A89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C9C9F9-ECDD-7D74-943A-ED12BB0E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81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9A75B0-E64D-93AC-9348-EC42D217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9E227E1-652C-61F5-AE46-6E05A8967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3E2B35C-37EC-9510-96F3-C80C43B02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7F7B72-2FE0-9A29-61F5-0CBAF5E2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770AE-6BFA-4AE0-AED5-9A624CAB5750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1FE5B1-F3C3-2E27-C2FF-2877B6AE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7479AB9-B02F-47E3-FD88-F8B7117B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A4E806-8C7B-4745-8130-FB0CDF6BD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2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AAE0AB8-3F04-A1E8-619D-35792D6D9A6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8763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F545096-8357-0231-AA98-5195BBC090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0B6237D-947A-F65D-6318-463099EE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E608DED-2E58-A111-F6E9-BB70C0CE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AB2711-9414-5858-9509-B7E99F1B6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7E1E-AD20-40B2-A4D8-13B9959C7A52}" type="datetimeFigureOut">
              <a:rPr lang="vi-VN" smtClean="0"/>
              <a:t>08/12/2024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63ADC4-036C-605B-5FAC-EB7E23D4C5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4F9684-6F10-34F4-5D51-E104693AF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1A7F-3B95-42F6-BB19-AADC6D7717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098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8B0EA768-2ECD-B93F-7E14-58E318051A7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731CB-A984-64CA-14BE-7919B230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9CF9-B33E-AC33-2CAF-F3AE8677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D651-8B57-9529-4BD5-4832371C3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6A72-1E61-4229-B982-FF8DCC04C140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FAC-13D2-901A-542D-E1F937D23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085C-3FBF-B52B-D73D-0D73C9D5E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4F41-5932-4B73-B8DA-EFC4390B0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35" y="342769"/>
            <a:ext cx="11777133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tháng 12 năm 2024</a:t>
            </a:r>
          </a:p>
          <a:p>
            <a:pPr algn="ctr"/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 :  Luyện tập về kết từ</a:t>
            </a:r>
          </a:p>
        </p:txBody>
      </p:sp>
    </p:spTree>
    <p:extLst>
      <p:ext uri="{BB962C8B-B14F-4D97-AF65-F5344CB8AC3E}">
        <p14:creationId xmlns:p14="http://schemas.microsoft.com/office/powerpoint/2010/main" val="224688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400" b="1" i="0" u="none" strike="noStrike" baseline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44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 2 – 3 câu giới thiệu về một bài thơ mà em thích, trong đó có</a:t>
            </a:r>
            <a:r>
              <a:rPr lang="en-US" sz="4400" b="1" i="0" u="none" strike="noStrik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 dụng kết từ.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ình ảnh Cậu Bé Hoạt Hình 3d đang Viết PNG , Chàng Trai Hoạt Hình Xinh đẹp,  Nhân Vật Hoạt Hình Cậu Bé, Chàng Trai PNG trong suốt và Vector để tải">
            <a:extLst>
              <a:ext uri="{FF2B5EF4-FFF2-40B4-BE49-F238E27FC236}">
                <a16:creationId xmlns:a16="http://schemas.microsoft.com/office/drawing/2014/main" id="{084D2763-724D-50D2-254A-E1E51EE66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8" y="1741695"/>
            <a:ext cx="4976661" cy="49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423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 rất thích bài thơ “Bè xuôi sông La”. Bài thơ "Bè xuôi sông La" miêu tả hình ảnh sông La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và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cuộc sống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của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những người dân hai bên bờ sông.</a:t>
            </a:r>
          </a:p>
        </p:txBody>
      </p:sp>
      <p:pic>
        <p:nvPicPr>
          <p:cNvPr id="2050" name="Picture 2" descr="Tuần 21. Bè xuôi sông La - Tập đọc 4 - võ thị huyền - Thư viện Bài giảng  điện tử">
            <a:extLst>
              <a:ext uri="{FF2B5EF4-FFF2-40B4-BE49-F238E27FC236}">
                <a16:creationId xmlns:a16="http://schemas.microsoft.com/office/drawing/2014/main" id="{E41C2D99-D692-3C10-F934-76DD9F91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615844"/>
            <a:ext cx="6404610" cy="28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43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phim hoạt hình, Phim hoạt hình, hoa, minh họa&#10;&#10;Mô tả được tạo tự động">
            <a:extLst>
              <a:ext uri="{FF2B5EF4-FFF2-40B4-BE49-F238E27FC236}">
                <a16:creationId xmlns:a16="http://schemas.microsoft.com/office/drawing/2014/main" id="{F07291B4-B506-5797-98C5-11D20585C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7"/>
          <a:stretch/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pic>
        <p:nvPicPr>
          <p:cNvPr id="9" name="Hình ảnh 8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id="{7952EE7A-414E-349B-9622-CFAA135BE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33" y="3497580"/>
            <a:ext cx="4415870" cy="2509686"/>
          </a:xfrm>
          <a:prstGeom prst="rect">
            <a:avLst/>
          </a:prstGeom>
        </p:spPr>
      </p:pic>
      <p:pic>
        <p:nvPicPr>
          <p:cNvPr id="10" name="Hình ảnh 9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id="{3E7D28FF-4209-9C99-50AD-EE90089E5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24" y="3752164"/>
            <a:ext cx="6007916" cy="3414499"/>
          </a:xfrm>
          <a:prstGeom prst="rect">
            <a:avLst/>
          </a:prstGeom>
        </p:spPr>
      </p:pic>
      <p:pic>
        <p:nvPicPr>
          <p:cNvPr id="11" name="Hình ảnh 10" descr="Ảnh có chứa thực vật, cánh hoa, Thực vật dưới nước, Cuống hoa&#10;&#10;Mô tả được tạo tự động">
            <a:extLst>
              <a:ext uri="{FF2B5EF4-FFF2-40B4-BE49-F238E27FC236}">
                <a16:creationId xmlns:a16="http://schemas.microsoft.com/office/drawing/2014/main" id="{F9867F77-D2CC-A49A-62EA-D318BD5F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31" y="3752164"/>
            <a:ext cx="6007916" cy="341449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10DED0EE-6133-3B48-BAAF-1E6A0E4CA069}"/>
              </a:ext>
            </a:extLst>
          </p:cNvPr>
          <p:cNvSpPr txBox="1"/>
          <p:nvPr/>
        </p:nvSpPr>
        <p:spPr>
          <a:xfrm>
            <a:off x="0" y="3890804"/>
            <a:ext cx="12046071" cy="2116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6600">
                  <a:solidFill>
                    <a:srgbClr val="964B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rgbClr val="964B00"/>
                  </a:outerShdw>
                </a:effectLst>
                <a:uLnTx/>
                <a:uFillTx/>
                <a:latin typeface="UTM Mother" panose="02040603050506020204" pitchFamily="18" charset="0"/>
                <a:ea typeface="+mn-ea"/>
                <a:cs typeface="+mn-cs"/>
              </a:rPr>
              <a:t>Tạm biệt và hẹn gặp lại</a:t>
            </a:r>
            <a:endParaRPr kumimoji="0" lang="en-US" sz="7200" b="1" i="0" u="none" strike="noStrike" kern="1200" cap="none" spc="0" normalizeH="0" baseline="0" noProof="0" dirty="0">
              <a:ln w="6600">
                <a:solidFill>
                  <a:srgbClr val="964B00"/>
                </a:solidFill>
                <a:prstDash val="solid"/>
              </a:ln>
              <a:solidFill>
                <a:srgbClr val="FFFF99"/>
              </a:solidFill>
              <a:effectLst>
                <a:outerShdw dist="38100" dir="2700000" algn="tl" rotWithShape="0">
                  <a:srgbClr val="964B00"/>
                </a:outerShdw>
              </a:effectLst>
              <a:uLnTx/>
              <a:uFillTx/>
              <a:latin typeface="UTM Mother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Thực vật dưới nước, hoa, thực vật, nước&#10;&#10;Mô tả được tạo tự động">
            <a:extLst>
              <a:ext uri="{FF2B5EF4-FFF2-40B4-BE49-F238E27FC236}">
                <a16:creationId xmlns:a16="http://schemas.microsoft.com/office/drawing/2014/main" id="{D83A43E7-1913-C413-CAD1-5BDE51551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0980A68C-1F2B-CAE7-4AFB-501E7987C630}"/>
              </a:ext>
            </a:extLst>
          </p:cNvPr>
          <p:cNvSpPr/>
          <p:nvPr/>
        </p:nvSpPr>
        <p:spPr>
          <a:xfrm>
            <a:off x="244894" y="126095"/>
            <a:ext cx="11702211" cy="6605809"/>
          </a:xfrm>
          <a:custGeom>
            <a:avLst/>
            <a:gdLst>
              <a:gd name="connsiteX0" fmla="*/ 0 w 11702211"/>
              <a:gd name="connsiteY0" fmla="*/ 656816 h 6605809"/>
              <a:gd name="connsiteX1" fmla="*/ 656816 w 11702211"/>
              <a:gd name="connsiteY1" fmla="*/ 0 h 6605809"/>
              <a:gd name="connsiteX2" fmla="*/ 11045395 w 11702211"/>
              <a:gd name="connsiteY2" fmla="*/ 0 h 6605809"/>
              <a:gd name="connsiteX3" fmla="*/ 11702211 w 11702211"/>
              <a:gd name="connsiteY3" fmla="*/ 656816 h 6605809"/>
              <a:gd name="connsiteX4" fmla="*/ 11702211 w 11702211"/>
              <a:gd name="connsiteY4" fmla="*/ 5948993 h 6605809"/>
              <a:gd name="connsiteX5" fmla="*/ 11045395 w 11702211"/>
              <a:gd name="connsiteY5" fmla="*/ 6605809 h 6605809"/>
              <a:gd name="connsiteX6" fmla="*/ 656816 w 11702211"/>
              <a:gd name="connsiteY6" fmla="*/ 6605809 h 6605809"/>
              <a:gd name="connsiteX7" fmla="*/ 0 w 11702211"/>
              <a:gd name="connsiteY7" fmla="*/ 5948993 h 6605809"/>
              <a:gd name="connsiteX8" fmla="*/ 0 w 11702211"/>
              <a:gd name="connsiteY8" fmla="*/ 656816 h 660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211" h="6605809" fill="none" extrusionOk="0">
                <a:moveTo>
                  <a:pt x="0" y="656816"/>
                </a:moveTo>
                <a:cubicBezTo>
                  <a:pt x="-62606" y="283941"/>
                  <a:pt x="338815" y="36596"/>
                  <a:pt x="656816" y="0"/>
                </a:cubicBezTo>
                <a:cubicBezTo>
                  <a:pt x="2628801" y="130954"/>
                  <a:pt x="6887458" y="43574"/>
                  <a:pt x="11045395" y="0"/>
                </a:cubicBezTo>
                <a:cubicBezTo>
                  <a:pt x="11429572" y="33006"/>
                  <a:pt x="11735009" y="334242"/>
                  <a:pt x="11702211" y="656816"/>
                </a:cubicBezTo>
                <a:cubicBezTo>
                  <a:pt x="11551772" y="2432513"/>
                  <a:pt x="11788090" y="3480989"/>
                  <a:pt x="11702211" y="5948993"/>
                </a:cubicBezTo>
                <a:cubicBezTo>
                  <a:pt x="11685904" y="6314420"/>
                  <a:pt x="11364766" y="6575879"/>
                  <a:pt x="11045395" y="6605809"/>
                </a:cubicBezTo>
                <a:cubicBezTo>
                  <a:pt x="7496824" y="6761006"/>
                  <a:pt x="4935702" y="6768829"/>
                  <a:pt x="656816" y="6605809"/>
                </a:cubicBezTo>
                <a:cubicBezTo>
                  <a:pt x="294467" y="6600393"/>
                  <a:pt x="-11194" y="6318278"/>
                  <a:pt x="0" y="5948993"/>
                </a:cubicBezTo>
                <a:cubicBezTo>
                  <a:pt x="64656" y="3476456"/>
                  <a:pt x="-17807" y="1953684"/>
                  <a:pt x="0" y="656816"/>
                </a:cubicBezTo>
                <a:close/>
              </a:path>
              <a:path w="11702211" h="6605809" stroke="0" extrusionOk="0">
                <a:moveTo>
                  <a:pt x="0" y="656816"/>
                </a:moveTo>
                <a:cubicBezTo>
                  <a:pt x="-46972" y="265093"/>
                  <a:pt x="289116" y="1858"/>
                  <a:pt x="656816" y="0"/>
                </a:cubicBezTo>
                <a:cubicBezTo>
                  <a:pt x="4936884" y="132882"/>
                  <a:pt x="7031546" y="-84951"/>
                  <a:pt x="11045395" y="0"/>
                </a:cubicBezTo>
                <a:cubicBezTo>
                  <a:pt x="11371176" y="36101"/>
                  <a:pt x="11699989" y="306349"/>
                  <a:pt x="11702211" y="656816"/>
                </a:cubicBezTo>
                <a:cubicBezTo>
                  <a:pt x="11722398" y="1629954"/>
                  <a:pt x="11854691" y="4875160"/>
                  <a:pt x="11702211" y="5948993"/>
                </a:cubicBezTo>
                <a:cubicBezTo>
                  <a:pt x="11758519" y="6318422"/>
                  <a:pt x="11429199" y="6562479"/>
                  <a:pt x="11045395" y="6605809"/>
                </a:cubicBezTo>
                <a:cubicBezTo>
                  <a:pt x="8838777" y="6693448"/>
                  <a:pt x="4782002" y="6533130"/>
                  <a:pt x="656816" y="6605809"/>
                </a:cubicBezTo>
                <a:cubicBezTo>
                  <a:pt x="292695" y="6592730"/>
                  <a:pt x="-36905" y="6363030"/>
                  <a:pt x="0" y="5948993"/>
                </a:cubicBezTo>
                <a:cubicBezTo>
                  <a:pt x="-38581" y="3447821"/>
                  <a:pt x="63341" y="3010816"/>
                  <a:pt x="0" y="656816"/>
                </a:cubicBezTo>
                <a:close/>
              </a:path>
            </a:pathLst>
          </a:custGeom>
          <a:solidFill>
            <a:schemeClr val="bg1"/>
          </a:solidFill>
          <a:ln w="4445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1EEA8D-F3B6-92A8-93BF-AA05AAE59802}"/>
              </a:ext>
            </a:extLst>
          </p:cNvPr>
          <p:cNvSpPr/>
          <p:nvPr/>
        </p:nvSpPr>
        <p:spPr>
          <a:xfrm>
            <a:off x="3790950" y="1162050"/>
            <a:ext cx="3695700" cy="533400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FABE05-0AC9-7CC7-4EEA-08E3277D3FBA}"/>
              </a:ext>
            </a:extLst>
          </p:cNvPr>
          <p:cNvSpPr/>
          <p:nvPr/>
        </p:nvSpPr>
        <p:spPr>
          <a:xfrm>
            <a:off x="3943350" y="3428999"/>
            <a:ext cx="3695700" cy="533400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305067"/>
            <a:ext cx="108026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Arial-Rounded-Bold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phù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khung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cho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mỗi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BoldMT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Arial-BoldMT"/>
              </a:rPr>
              <a:t>: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ArialMT"/>
              </a:rPr>
              <a:t>a.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				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của, như, và</a:t>
            </a: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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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rung trước gió </a:t>
            </a:r>
            <a:r>
              <a:rPr lang="vi-VN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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24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  <a:latin typeface="Arial-ItalicMT"/>
              </a:rPr>
              <a:t>								Theo </a:t>
            </a:r>
            <a:r>
              <a:rPr lang="en-US" sz="2000" dirty="0" err="1">
                <a:solidFill>
                  <a:srgbClr val="000000"/>
                </a:solidFill>
                <a:latin typeface="ArialMT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MT"/>
              </a:rPr>
              <a:t>Hồng</a:t>
            </a:r>
            <a:endParaRPr lang="en-US" sz="2000" dirty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ArialMT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				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của, và, nhưng, vì, để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Những bông hoa màu xanh lộng lẫy dưới ánh nắng mặt trời buổi sáng.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Chi giơ tay định hái, </a:t>
            </a:r>
            <a:r>
              <a:rPr lang="vi-VN" sz="3600" dirty="0">
                <a:solidFill>
                  <a:srgbClr val="FF00FF"/>
                </a:solidFill>
                <a:latin typeface="+mj-lt"/>
              </a:rPr>
              <a:t>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em bỗng chần chừ </a:t>
            </a:r>
            <a:r>
              <a:rPr lang="vi-VN" sz="3600" dirty="0">
                <a:solidFill>
                  <a:srgbClr val="FF00FF"/>
                </a:solidFill>
                <a:latin typeface="+mj-lt"/>
              </a:rPr>
              <a:t>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không ai được ngắt hoa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trong vườn trường. Mọi người vun trồng </a:t>
            </a:r>
            <a:r>
              <a:rPr lang="vi-VN" sz="3600" dirty="0">
                <a:solidFill>
                  <a:srgbClr val="FF00FF"/>
                </a:solidFill>
                <a:latin typeface="+mj-lt"/>
              </a:rPr>
              <a:t>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chỉ đến đây </a:t>
            </a:r>
            <a:r>
              <a:rPr lang="vi-VN" sz="3600" dirty="0">
                <a:solidFill>
                  <a:srgbClr val="FF00FF"/>
                </a:solidFill>
                <a:latin typeface="+mj-lt"/>
              </a:rPr>
              <a:t>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ngắm vẻ đẹp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+mj-lt"/>
              </a:rPr>
              <a:t>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hoa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0000"/>
                </a:solidFill>
                <a:latin typeface="Arial-ItalicMT"/>
              </a:rPr>
              <a:t>					</a:t>
            </a:r>
            <a:r>
              <a:rPr lang="vi-VN" sz="2000" i="1" dirty="0">
                <a:solidFill>
                  <a:srgbClr val="000000"/>
                </a:solidFill>
                <a:latin typeface="+mj-lt"/>
              </a:rPr>
              <a:t>Phỏng theo 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Xu-khôm-lin-xki, Mạnh Hưởng </a:t>
            </a:r>
            <a:r>
              <a:rPr lang="vi-VN" sz="2000" i="1" dirty="0">
                <a:solidFill>
                  <a:srgbClr val="000000"/>
                </a:solidFill>
                <a:latin typeface="+mj-lt"/>
              </a:rPr>
              <a:t>dịch</a:t>
            </a:r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590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285E2B6-B3FF-5E56-C752-394EC4DF1C3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 descr="Ảnh có chứa Phim hoạt hình, Hoạt hình, Mặt người, trang phục&#10;&#10;Mô tả được tạo tự động">
            <a:extLst>
              <a:ext uri="{FF2B5EF4-FFF2-40B4-BE49-F238E27FC236}">
                <a16:creationId xmlns:a16="http://schemas.microsoft.com/office/drawing/2014/main" id="{088679BA-4442-48EF-7C1B-B0421C63A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-3028" y="0"/>
            <a:ext cx="12191980" cy="68567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75EAD8-B4E5-7647-1FDF-32B00B2DA547}"/>
              </a:ext>
            </a:extLst>
          </p:cNvPr>
          <p:cNvSpPr txBox="1"/>
          <p:nvPr/>
        </p:nvSpPr>
        <p:spPr>
          <a:xfrm>
            <a:off x="3681021" y="97255"/>
            <a:ext cx="43174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Arial" panose="020B0604020202020204" pitchFamily="34" charset="0"/>
              </a:rPr>
              <a:t>CHIA SẺ TRƯỚC LỚP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EF9FFA6-1EF6-C575-13D4-0159079662A7}"/>
              </a:ext>
            </a:extLst>
          </p:cNvPr>
          <p:cNvSpPr txBox="1"/>
          <p:nvPr/>
        </p:nvSpPr>
        <p:spPr>
          <a:xfrm>
            <a:off x="3634362" y="98537"/>
            <a:ext cx="43174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Apple" panose="02040603050506020204" pitchFamily="18" charset="0"/>
                <a:ea typeface="+mn-ea"/>
                <a:cs typeface="Arial" panose="020B0604020202020204" pitchFamily="34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428630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1EEA8D-F3B6-92A8-93BF-AA05AAE59802}"/>
              </a:ext>
            </a:extLst>
          </p:cNvPr>
          <p:cNvSpPr/>
          <p:nvPr/>
        </p:nvSpPr>
        <p:spPr>
          <a:xfrm>
            <a:off x="3733800" y="1035954"/>
            <a:ext cx="3981450" cy="964296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6" y="1162050"/>
            <a:ext cx="1123824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của, như, và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Bãi ngô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hợp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tác xã quê em ngày càng xanh tốt. Mới dạo nào, những cây ngô còn lấm tấm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mạ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 Thế mà chỉ ít lâu sau, ngô đã thành cây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rung rung trước gió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nắng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							Theo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Nguyên Hồng</a:t>
            </a: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62633269-862E-A7DA-B6A4-2E9F5770C78E}"/>
              </a:ext>
            </a:extLst>
          </p:cNvPr>
          <p:cNvSpPr txBox="1"/>
          <p:nvPr/>
        </p:nvSpPr>
        <p:spPr>
          <a:xfrm>
            <a:off x="2369821" y="2400939"/>
            <a:ext cx="10515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006FD68-488E-2118-6549-E237C8B755FE}"/>
              </a:ext>
            </a:extLst>
          </p:cNvPr>
          <p:cNvSpPr txBox="1"/>
          <p:nvPr/>
        </p:nvSpPr>
        <p:spPr>
          <a:xfrm>
            <a:off x="4133851" y="116205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F64AE609-5593-EE8D-70D1-45144094C04C}"/>
              </a:ext>
            </a:extLst>
          </p:cNvPr>
          <p:cNvSpPr txBox="1"/>
          <p:nvPr/>
        </p:nvSpPr>
        <p:spPr>
          <a:xfrm>
            <a:off x="9334500" y="3105832"/>
            <a:ext cx="12649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như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0149BBCE-2AE4-1A21-0493-31BEB6D1E37E}"/>
              </a:ext>
            </a:extLst>
          </p:cNvPr>
          <p:cNvSpPr txBox="1"/>
          <p:nvPr/>
        </p:nvSpPr>
        <p:spPr>
          <a:xfrm>
            <a:off x="5310188" y="116205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AE7C1E6E-E3AC-FE81-5A16-2A48DBD5929E}"/>
              </a:ext>
            </a:extLst>
          </p:cNvPr>
          <p:cNvSpPr txBox="1"/>
          <p:nvPr/>
        </p:nvSpPr>
        <p:spPr>
          <a:xfrm>
            <a:off x="3624263" y="4434841"/>
            <a:ext cx="10715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và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58AE38F9-2CCE-8C75-12B1-C37E666E5DA2}"/>
              </a:ext>
            </a:extLst>
          </p:cNvPr>
          <p:cNvSpPr txBox="1"/>
          <p:nvPr/>
        </p:nvSpPr>
        <p:spPr>
          <a:xfrm>
            <a:off x="6434138" y="1233190"/>
            <a:ext cx="11239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53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1EEA8D-F3B6-92A8-93BF-AA05AAE59802}"/>
              </a:ext>
            </a:extLst>
          </p:cNvPr>
          <p:cNvSpPr/>
          <p:nvPr/>
        </p:nvSpPr>
        <p:spPr>
          <a:xfrm>
            <a:off x="4053519" y="713986"/>
            <a:ext cx="5305426" cy="964296"/>
          </a:xfrm>
          <a:prstGeom prst="roundRect">
            <a:avLst/>
          </a:prstGeom>
          <a:solidFill>
            <a:srgbClr val="FFFF00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828286"/>
            <a:ext cx="108026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	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của, và, nhưng, vì, để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Những bông hoa màu xanh lộng lẫy dưới ánh nắng mặt trời buổi sáng.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Chi giơ tay định hái,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 bỗng chần chừ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không ai được ngắt 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vườn trường. Mọi người vun trồng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chỉ đến đây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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ngắm vẻ 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Phỏng theo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Xu-khôm-lin-xki, Mạnh Hưởng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dịch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62633269-862E-A7DA-B6A4-2E9F5770C78E}"/>
              </a:ext>
            </a:extLst>
          </p:cNvPr>
          <p:cNvSpPr txBox="1"/>
          <p:nvPr/>
        </p:nvSpPr>
        <p:spPr>
          <a:xfrm>
            <a:off x="8997041" y="2641076"/>
            <a:ext cx="16720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>
                <a:solidFill>
                  <a:srgbClr val="FF0000"/>
                </a:solidFill>
                <a:latin typeface="ArialMT"/>
              </a:rPr>
              <a:t>nhưng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0BA7B54C-8557-9EB6-9490-A4D8AC9DBBC6}"/>
              </a:ext>
            </a:extLst>
          </p:cNvPr>
          <p:cNvSpPr txBox="1"/>
          <p:nvPr/>
        </p:nvSpPr>
        <p:spPr>
          <a:xfrm>
            <a:off x="6096000" y="828286"/>
            <a:ext cx="154305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3" name="Hộp Văn bản 4">
            <a:extLst>
              <a:ext uri="{FF2B5EF4-FFF2-40B4-BE49-F238E27FC236}">
                <a16:creationId xmlns:a16="http://schemas.microsoft.com/office/drawing/2014/main" id="{087D8435-4676-568E-6040-4C83E9DBCD08}"/>
              </a:ext>
            </a:extLst>
          </p:cNvPr>
          <p:cNvSpPr txBox="1"/>
          <p:nvPr/>
        </p:nvSpPr>
        <p:spPr>
          <a:xfrm>
            <a:off x="4122420" y="3363607"/>
            <a:ext cx="723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vì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4" name="Hộp Văn bản 4">
            <a:extLst>
              <a:ext uri="{FF2B5EF4-FFF2-40B4-BE49-F238E27FC236}">
                <a16:creationId xmlns:a16="http://schemas.microsoft.com/office/drawing/2014/main" id="{5B10B4C9-8169-F6A7-059E-BF7866AB5CFA}"/>
              </a:ext>
            </a:extLst>
          </p:cNvPr>
          <p:cNvSpPr txBox="1"/>
          <p:nvPr/>
        </p:nvSpPr>
        <p:spPr>
          <a:xfrm>
            <a:off x="7639050" y="864168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id="{EB07CB28-4F41-116D-C11A-679C19C0062F}"/>
              </a:ext>
            </a:extLst>
          </p:cNvPr>
          <p:cNvSpPr txBox="1"/>
          <p:nvPr/>
        </p:nvSpPr>
        <p:spPr>
          <a:xfrm>
            <a:off x="8145781" y="4091742"/>
            <a:ext cx="7137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và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6" name="Hộp Văn bản 4">
            <a:extLst>
              <a:ext uri="{FF2B5EF4-FFF2-40B4-BE49-F238E27FC236}">
                <a16:creationId xmlns:a16="http://schemas.microsoft.com/office/drawing/2014/main" id="{4D238CE1-8130-ACDB-68B1-2E0EF496542B}"/>
              </a:ext>
            </a:extLst>
          </p:cNvPr>
          <p:cNvSpPr txBox="1"/>
          <p:nvPr/>
        </p:nvSpPr>
        <p:spPr>
          <a:xfrm>
            <a:off x="5429622" y="903746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7" name="Hộp Văn bản 4">
            <a:extLst>
              <a:ext uri="{FF2B5EF4-FFF2-40B4-BE49-F238E27FC236}">
                <a16:creationId xmlns:a16="http://schemas.microsoft.com/office/drawing/2014/main" id="{61055F61-B7BB-F674-80CC-C477B899F1D5}"/>
              </a:ext>
            </a:extLst>
          </p:cNvPr>
          <p:cNvSpPr txBox="1"/>
          <p:nvPr/>
        </p:nvSpPr>
        <p:spPr>
          <a:xfrm>
            <a:off x="565137" y="4858175"/>
            <a:ext cx="7683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noProof="0">
                <a:solidFill>
                  <a:srgbClr val="FF0000"/>
                </a:solidFill>
                <a:latin typeface="ArialMT"/>
              </a:rPr>
              <a:t>để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8" name="Hộp Văn bản 4">
            <a:extLst>
              <a:ext uri="{FF2B5EF4-FFF2-40B4-BE49-F238E27FC236}">
                <a16:creationId xmlns:a16="http://schemas.microsoft.com/office/drawing/2014/main" id="{5CC770C0-33BD-2832-A8CE-04385184ED57}"/>
              </a:ext>
            </a:extLst>
          </p:cNvPr>
          <p:cNvSpPr txBox="1"/>
          <p:nvPr/>
        </p:nvSpPr>
        <p:spPr>
          <a:xfrm>
            <a:off x="8249282" y="864168"/>
            <a:ext cx="6102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19" name="Hộp Văn bản 4">
            <a:extLst>
              <a:ext uri="{FF2B5EF4-FFF2-40B4-BE49-F238E27FC236}">
                <a16:creationId xmlns:a16="http://schemas.microsoft.com/office/drawing/2014/main" id="{5CE80CC5-22C7-A5DE-C679-4ECE68355C71}"/>
              </a:ext>
            </a:extLst>
          </p:cNvPr>
          <p:cNvSpPr txBox="1"/>
          <p:nvPr/>
        </p:nvSpPr>
        <p:spPr>
          <a:xfrm>
            <a:off x="4122420" y="4855239"/>
            <a:ext cx="9417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  <a:latin typeface="ArialMT"/>
              </a:rPr>
              <a:t>của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DAFE53A2-6E7B-554A-673D-D65B383FFAF1}"/>
              </a:ext>
            </a:extLst>
          </p:cNvPr>
          <p:cNvSpPr txBox="1"/>
          <p:nvPr/>
        </p:nvSpPr>
        <p:spPr>
          <a:xfrm>
            <a:off x="4429738" y="864168"/>
            <a:ext cx="999883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54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305067"/>
            <a:ext cx="1080264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Arial-BoldMT"/>
              </a:rPr>
              <a:t>Tìm kết từ phù hợp thay cho  </a:t>
            </a:r>
            <a:r>
              <a:rPr lang="en-US" sz="40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Arial-BoldMT"/>
              </a:rPr>
              <a:t>trong mỗi câu sau:</a:t>
            </a:r>
          </a:p>
          <a:p>
            <a:pPr algn="l"/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a. Tôi 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Mai học lớp 5A.</a:t>
            </a:r>
          </a:p>
          <a:p>
            <a:pPr algn="l"/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b. Những quả sầu riêng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những chú nhím xanh đeo đầy cành.</a:t>
            </a:r>
          </a:p>
          <a:p>
            <a:pPr algn="l"/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c. Góc sáng tạo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lớp em có thêm nhiều bức vẽ đẹp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nhiều bài thơ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ngộ nghĩnh.</a:t>
            </a:r>
          </a:p>
          <a:p>
            <a:pPr algn="l"/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d. </a:t>
            </a:r>
            <a:r>
              <a:rPr lang="vi-VN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đôi bàn tay khéo léo và trí tưởng tượng phong phú, người thợ thủ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công đã tạo ra những sản phẩm mĩ nghệ độc đáo </a:t>
            </a:r>
            <a:r>
              <a:rPr lang="en-US" sz="4800" b="0" i="0" u="none" strike="noStrike" baseline="0">
                <a:solidFill>
                  <a:srgbClr val="FF00FF"/>
                </a:solidFill>
                <a:latin typeface="Wingdings-Regular"/>
              </a:rPr>
              <a:t>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tinh xảo.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90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6" y="305067"/>
            <a:ext cx="1118490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Tìm kết từ phù hợp thay cho 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trong mỗi câu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Tôi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Mai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học lớp 5A.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Những quả sầu riêng 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những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chú nhím xanh đeo đầy cành.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c. Góc sáng tạo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lớp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em có thêm nhiều bức vẽ đẹp </a:t>
            </a:r>
            <a:r>
              <a:rPr kumimoji="0" lang="vi-VN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nhiều bài thơ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ngộ nghĩnh.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d.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bàn tay khéo léo và trí tưởng tượng phong phú, người thợ thủ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công đã tạo ra những sản phẩm mĩ nghệ độc đáo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tinh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xảo.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AD9C6C1D-6C07-D7EA-D79C-9074F1F62112}"/>
              </a:ext>
            </a:extLst>
          </p:cNvPr>
          <p:cNvSpPr txBox="1"/>
          <p:nvPr/>
        </p:nvSpPr>
        <p:spPr>
          <a:xfrm>
            <a:off x="2004060" y="1048017"/>
            <a:ext cx="9753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F2A79294-4EC2-1FCF-16B8-6E25FF061B4E}"/>
              </a:ext>
            </a:extLst>
          </p:cNvPr>
          <p:cNvSpPr txBox="1"/>
          <p:nvPr/>
        </p:nvSpPr>
        <p:spPr>
          <a:xfrm>
            <a:off x="5657849" y="1811118"/>
            <a:ext cx="11087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như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AD08DB33-9C17-334A-CD3A-E7F8C9AD82B1}"/>
              </a:ext>
            </a:extLst>
          </p:cNvPr>
          <p:cNvSpPr txBox="1"/>
          <p:nvPr/>
        </p:nvSpPr>
        <p:spPr>
          <a:xfrm>
            <a:off x="4030980" y="3105832"/>
            <a:ext cx="1005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của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F99F8901-8CED-A720-D9AC-ED1C55630A50}"/>
              </a:ext>
            </a:extLst>
          </p:cNvPr>
          <p:cNvSpPr txBox="1"/>
          <p:nvPr/>
        </p:nvSpPr>
        <p:spPr>
          <a:xfrm>
            <a:off x="1706451" y="3789577"/>
            <a:ext cx="8731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:a16="http://schemas.microsoft.com/office/drawing/2014/main" id="{0861A186-ACBD-580D-9C1F-D71BA8E73CBC}"/>
              </a:ext>
            </a:extLst>
          </p:cNvPr>
          <p:cNvSpPr txBox="1"/>
          <p:nvPr/>
        </p:nvSpPr>
        <p:spPr>
          <a:xfrm>
            <a:off x="1123306" y="4527096"/>
            <a:ext cx="11662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Với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1B2AACE3-D9C0-325B-8770-AE8D88531631}"/>
              </a:ext>
            </a:extLst>
          </p:cNvPr>
          <p:cNvSpPr txBox="1"/>
          <p:nvPr/>
        </p:nvSpPr>
        <p:spPr>
          <a:xfrm>
            <a:off x="4186975" y="5845639"/>
            <a:ext cx="8498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FF00FF"/>
                </a:solidFill>
                <a:latin typeface="Arial-Rounded-Bold"/>
              </a:rPr>
              <a:t>và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76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781317"/>
            <a:ext cx="108026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8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Arial-BoldMT"/>
              </a:rPr>
              <a:t>Thay   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6000">
                <a:solidFill>
                  <a:srgbClr val="FF00FF"/>
                </a:solidFill>
                <a:latin typeface="Wingdings-Regular"/>
              </a:rPr>
              <a:t> </a:t>
            </a:r>
            <a:r>
              <a:rPr lang="en-US" sz="4400" b="1" i="0" u="none" strike="noStrike" baseline="0">
                <a:solidFill>
                  <a:srgbClr val="000000"/>
                </a:solidFill>
                <a:latin typeface="Arial-BoldMT"/>
              </a:rPr>
              <a:t>bằng từ ngữ phù hợp để hoàn chỉnh các câu sau: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a. Nam thích đọc truyện và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b. Nam thích đọc truyện để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l"/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c. Nam thích đọc truyện của </a:t>
            </a:r>
            <a:r>
              <a:rPr lang="en-US" sz="6000" b="0" i="0" u="none" strike="noStrike" baseline="0">
                <a:solidFill>
                  <a:srgbClr val="FF00FF"/>
                </a:solidFill>
                <a:latin typeface="Wingdings-Regular"/>
              </a:rPr>
              <a:t></a:t>
            </a:r>
            <a:r>
              <a:rPr lang="en-US" sz="44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19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2EC06-9764-AD63-E938-FCBA707DA7CC}"/>
              </a:ext>
            </a:extLst>
          </p:cNvPr>
          <p:cNvSpPr txBox="1"/>
          <p:nvPr/>
        </p:nvSpPr>
        <p:spPr>
          <a:xfrm>
            <a:off x="694677" y="442761"/>
            <a:ext cx="108026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3.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Thay   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bằng từ ngữ phù hợp để hoàn chỉnh các câu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Nam thích đọc truyện và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b. Nam thích đọc truyện để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c. Nam thích đọc truyện của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Wingdings-Regular"/>
                <a:ea typeface="+mn-ea"/>
                <a:cs typeface="+mn-cs"/>
              </a:rPr>
              <a:t>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2800F298-673A-B360-DD56-975F2797395A}"/>
              </a:ext>
            </a:extLst>
          </p:cNvPr>
          <p:cNvSpPr txBox="1"/>
          <p:nvPr/>
        </p:nvSpPr>
        <p:spPr>
          <a:xfrm>
            <a:off x="6995566" y="2034930"/>
            <a:ext cx="287233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xem phim.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DF581453-36BB-411D-81BB-E6977D4333FD}"/>
              </a:ext>
            </a:extLst>
          </p:cNvPr>
          <p:cNvSpPr txBox="1"/>
          <p:nvPr/>
        </p:nvSpPr>
        <p:spPr>
          <a:xfrm>
            <a:off x="6995566" y="3524249"/>
            <a:ext cx="49515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biết thêm nhiều điều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C35920E5-D488-4915-B70E-7C90F39B7C31}"/>
              </a:ext>
            </a:extLst>
          </p:cNvPr>
          <p:cNvSpPr txBox="1"/>
          <p:nvPr/>
        </p:nvSpPr>
        <p:spPr>
          <a:xfrm>
            <a:off x="1371745" y="4232135"/>
            <a:ext cx="16489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thú vị.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7F813710-3A5D-C919-8219-A83766A88DAC}"/>
              </a:ext>
            </a:extLst>
          </p:cNvPr>
          <p:cNvSpPr txBox="1"/>
          <p:nvPr/>
        </p:nvSpPr>
        <p:spPr>
          <a:xfrm>
            <a:off x="7180026" y="4940021"/>
            <a:ext cx="45826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Nhà xuất bản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C84DBBCE-9ED3-D968-3429-8AFB6149698F}"/>
              </a:ext>
            </a:extLst>
          </p:cNvPr>
          <p:cNvSpPr txBox="1"/>
          <p:nvPr/>
        </p:nvSpPr>
        <p:spPr>
          <a:xfrm>
            <a:off x="1513381" y="5563174"/>
            <a:ext cx="45826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FF0000"/>
                </a:solidFill>
                <a:latin typeface="Arial-Rounded-Bold"/>
              </a:rPr>
              <a:t>Kim Đồng.</a:t>
            </a:r>
            <a:endParaRPr kumimoji="0" lang="vi-VN" sz="24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87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44D000FF0874E9A46FFE5352F7F53" ma:contentTypeVersion="12" ma:contentTypeDescription="Create a new document." ma:contentTypeScope="" ma:versionID="4a641a2ed5ae255030bea1bb3bb15b93">
  <xsd:schema xmlns:xsd="http://www.w3.org/2001/XMLSchema" xmlns:xs="http://www.w3.org/2001/XMLSchema" xmlns:p="http://schemas.microsoft.com/office/2006/metadata/properties" xmlns:ns3="46cc86be-381e-491c-bc88-9c0557bf97ae" xmlns:ns4="4e43e051-7039-43e7-ba89-f0e962fd318a" targetNamespace="http://schemas.microsoft.com/office/2006/metadata/properties" ma:root="true" ma:fieldsID="ca045207f5b7de6d21d977f56d82e056" ns3:_="" ns4:_="">
    <xsd:import namespace="46cc86be-381e-491c-bc88-9c0557bf97ae"/>
    <xsd:import namespace="4e43e051-7039-43e7-ba89-f0e962fd31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c86be-381e-491c-bc88-9c0557bf9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3e051-7039-43e7-ba89-f0e962fd31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cc86be-381e-491c-bc88-9c0557bf97ae" xsi:nil="true"/>
  </documentManagement>
</p:properties>
</file>

<file path=customXml/itemProps1.xml><?xml version="1.0" encoding="utf-8"?>
<ds:datastoreItem xmlns:ds="http://schemas.openxmlformats.org/officeDocument/2006/customXml" ds:itemID="{A7CCEB08-B42F-463E-BDE4-CFFAD0345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3A1EA-FFB5-42CD-B3D6-2AAB5760C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c86be-381e-491c-bc88-9c0557bf97ae"/>
    <ds:schemaRef ds:uri="4e43e051-7039-43e7-ba89-f0e962fd3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C65D1-D33A-4FC7-B357-528EC71ED213}">
  <ds:schemaRefs>
    <ds:schemaRef ds:uri="http://www.w3.org/XML/1998/namespace"/>
    <ds:schemaRef ds:uri="46cc86be-381e-491c-bc88-9c0557bf97a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4e43e051-7039-43e7-ba89-f0e962fd318a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368</TotalTime>
  <Words>425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Arial-BoldMT</vt:lpstr>
      <vt:lpstr>Arial-ItalicMT</vt:lpstr>
      <vt:lpstr>ArialMT</vt:lpstr>
      <vt:lpstr>Arial-Rounded-Bold</vt:lpstr>
      <vt:lpstr>Calibri</vt:lpstr>
      <vt:lpstr>Calibri Light</vt:lpstr>
      <vt:lpstr>SVN-Apple</vt:lpstr>
      <vt:lpstr>Times New Roman</vt:lpstr>
      <vt:lpstr>UTM Mother</vt:lpstr>
      <vt:lpstr>Wingdings-Regular</vt:lpstr>
      <vt:lpstr>Chủ đề Office</vt:lpstr>
      <vt:lpstr>1_Chủ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huong</dc:creator>
  <dc:description>9Slide.vn</dc:description>
  <cp:lastModifiedBy>ADMIN</cp:lastModifiedBy>
  <cp:revision>66</cp:revision>
  <dcterms:created xsi:type="dcterms:W3CDTF">2023-07-25T03:44:51Z</dcterms:created>
  <dcterms:modified xsi:type="dcterms:W3CDTF">2024-12-08T01:42:55Z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0x010100A8844D000FF0874E9A46FFE5352F7F53</vt:lpwstr>
  </property>
</Properties>
</file>