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 id="2147483756" r:id="rId3"/>
  </p:sldMasterIdLst>
  <p:notesMasterIdLst>
    <p:notesMasterId r:id="rId41"/>
  </p:notesMasterIdLst>
  <p:sldIdLst>
    <p:sldId id="480" r:id="rId4"/>
    <p:sldId id="447" r:id="rId5"/>
    <p:sldId id="351" r:id="rId6"/>
    <p:sldId id="448" r:id="rId7"/>
    <p:sldId id="449" r:id="rId8"/>
    <p:sldId id="481" r:id="rId9"/>
    <p:sldId id="452" r:id="rId10"/>
    <p:sldId id="484" r:id="rId11"/>
    <p:sldId id="466" r:id="rId12"/>
    <p:sldId id="461" r:id="rId13"/>
    <p:sldId id="467" r:id="rId14"/>
    <p:sldId id="453" r:id="rId15"/>
    <p:sldId id="454" r:id="rId16"/>
    <p:sldId id="455" r:id="rId17"/>
    <p:sldId id="397" r:id="rId18"/>
    <p:sldId id="405" r:id="rId19"/>
    <p:sldId id="406" r:id="rId20"/>
    <p:sldId id="415" r:id="rId21"/>
    <p:sldId id="463" r:id="rId22"/>
    <p:sldId id="464" r:id="rId23"/>
    <p:sldId id="465" r:id="rId24"/>
    <p:sldId id="468" r:id="rId25"/>
    <p:sldId id="469" r:id="rId26"/>
    <p:sldId id="470" r:id="rId27"/>
    <p:sldId id="471" r:id="rId28"/>
    <p:sldId id="472" r:id="rId29"/>
    <p:sldId id="486" r:id="rId30"/>
    <p:sldId id="421" r:id="rId31"/>
    <p:sldId id="473" r:id="rId32"/>
    <p:sldId id="383" r:id="rId33"/>
    <p:sldId id="445" r:id="rId34"/>
    <p:sldId id="446" r:id="rId35"/>
    <p:sldId id="290" r:id="rId36"/>
    <p:sldId id="474" r:id="rId37"/>
    <p:sldId id="475" r:id="rId38"/>
    <p:sldId id="476" r:id="rId39"/>
    <p:sldId id="389" r:id="rId40"/>
  </p:sldIdLst>
  <p:sldSz cx="9144000" cy="5143500" type="screen16x9"/>
  <p:notesSz cx="6858000" cy="9144000"/>
  <p:embeddedFontLst>
    <p:embeddedFont>
      <p:font typeface="宋体" panose="02010600030101010101" pitchFamily="2" charset="-122"/>
      <p:regular r:id="rId42"/>
    </p:embeddedFont>
    <p:embeddedFont>
      <p:font typeface="DFPOP1-W9" panose="020B0604020202020204" charset="0"/>
      <p:regular r:id="rId43"/>
    </p:embeddedFont>
    <p:embeddedFont>
      <p:font typeface="Calibri" panose="020F0502020204030204" pitchFamily="34" charset="0"/>
      <p:regular r:id="rId44"/>
      <p:bold r:id="rId45"/>
      <p:italic r:id="rId46"/>
      <p:boldItalic r:id="rId47"/>
    </p:embeddedFont>
    <p:embeddedFont>
      <p:font typeface="#9Slide05 Phobia" panose="020B0604020202020204" charset="0"/>
      <p:regular r:id="rId48"/>
    </p:embeddedFont>
    <p:embeddedFont>
      <p:font typeface="#9Slide03 Arima Madurai ExtraBo" panose="020B0604020202020204" charset="0"/>
      <p:bold r:id="rId49"/>
    </p:embeddedFont>
    <p:embeddedFont>
      <p:font typeface="LNTH-LuoLuoNotangYuanTi 1" panose="020B0604020202020204" charset="-128"/>
      <p:regular r:id="rId50"/>
    </p:embeddedFont>
    <p:embeddedFont>
      <p:font typeface="SVN-Poky's" panose="020B0604020202020204" charset="0"/>
      <p:regular r:id="rId51"/>
    </p:embeddedFont>
  </p:embeddedFontLst>
  <p:custDataLst>
    <p:tags r:id="rId5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8AF1FF"/>
    <a:srgbClr val="00FFFF"/>
    <a:srgbClr val="CCFF99"/>
    <a:srgbClr val="FF7C80"/>
    <a:srgbClr val="00CC00"/>
    <a:srgbClr val="FFCCCC"/>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06" autoAdjust="0"/>
  </p:normalViewPr>
  <p:slideViewPr>
    <p:cSldViewPr snapToGrid="0">
      <p:cViewPr varScale="1">
        <p:scale>
          <a:sx n="79" d="100"/>
          <a:sy n="79" d="100"/>
        </p:scale>
        <p:origin x="920" y="64"/>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151401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55590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7890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0263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55413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05123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34294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75638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9868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4264909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2679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559532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854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03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99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68101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604833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9706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52570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79502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726853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943592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4014117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337425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77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67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536921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5698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022061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48750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90510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01575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0064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29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95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750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2024/12/8</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71949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DAD749B-4E17-6A52-E61A-499DAE7B817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任意多边形 60">
            <a:extLst>
              <a:ext uri="{FF2B5EF4-FFF2-40B4-BE49-F238E27FC236}">
                <a16:creationId xmlns:a16="http://schemas.microsoft.com/office/drawing/2014/main" id="{6D3EA139-F94E-F425-6CE5-0BB4F40645A5}"/>
              </a:ext>
            </a:extLst>
          </p:cNvPr>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
            <a:extLst>
              <a:ext uri="{FF2B5EF4-FFF2-40B4-BE49-F238E27FC236}">
                <a16:creationId xmlns:a16="http://schemas.microsoft.com/office/drawing/2014/main" id="{1B1C2C18-F4A7-96CB-3068-D332AC26859D}"/>
              </a:ext>
            </a:extLst>
          </p:cNvPr>
          <p:cNvGrpSpPr/>
          <p:nvPr userDrawn="1"/>
        </p:nvGrpSpPr>
        <p:grpSpPr>
          <a:xfrm>
            <a:off x="13386" y="1724076"/>
            <a:ext cx="9130614" cy="3291885"/>
            <a:chOff x="13386" y="1724076"/>
            <a:chExt cx="9130614" cy="3291885"/>
          </a:xfrm>
        </p:grpSpPr>
        <p:pic>
          <p:nvPicPr>
            <p:cNvPr id="4" name="图片 22">
              <a:extLst>
                <a:ext uri="{FF2B5EF4-FFF2-40B4-BE49-F238E27FC236}">
                  <a16:creationId xmlns:a16="http://schemas.microsoft.com/office/drawing/2014/main" id="{D3CC3701-9528-D031-0B86-374D7BA47FF2}"/>
                </a:ext>
              </a:extLst>
            </p:cNvPr>
            <p:cNvPicPr>
              <a:picLocks noChangeAspect="1"/>
            </p:cNvPicPr>
            <p:nvPr userDrawn="1"/>
          </p:nvPicPr>
          <p:blipFill rotWithShape="1">
            <a:blip r:embed="rId13"/>
            <a:srcRect r="3743" b="23983"/>
            <a:stretch/>
          </p:blipFill>
          <p:spPr>
            <a:xfrm>
              <a:off x="6409338" y="2033115"/>
              <a:ext cx="2734662" cy="2780624"/>
            </a:xfrm>
            <a:prstGeom prst="rect">
              <a:avLst/>
            </a:prstGeom>
          </p:spPr>
        </p:pic>
        <p:pic>
          <p:nvPicPr>
            <p:cNvPr id="5" name="图片 23">
              <a:extLst>
                <a:ext uri="{FF2B5EF4-FFF2-40B4-BE49-F238E27FC236}">
                  <a16:creationId xmlns:a16="http://schemas.microsoft.com/office/drawing/2014/main" id="{33496159-5D31-387F-02AB-BD40DC0DB19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6" name="图片 24">
              <a:extLst>
                <a:ext uri="{FF2B5EF4-FFF2-40B4-BE49-F238E27FC236}">
                  <a16:creationId xmlns:a16="http://schemas.microsoft.com/office/drawing/2014/main" id="{427E40C0-FEA5-F54D-85D6-D742DC9BFC8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7" name="图片 25">
              <a:extLst>
                <a:ext uri="{FF2B5EF4-FFF2-40B4-BE49-F238E27FC236}">
                  <a16:creationId xmlns:a16="http://schemas.microsoft.com/office/drawing/2014/main" id="{681C1B96-1059-8D21-03AE-D4F6220D103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8" name="图片 26">
              <a:extLst>
                <a:ext uri="{FF2B5EF4-FFF2-40B4-BE49-F238E27FC236}">
                  <a16:creationId xmlns:a16="http://schemas.microsoft.com/office/drawing/2014/main" id="{97F4B4DA-9AFD-FC00-76B9-BFAEE3F0290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9" name="任意多边形 27">
            <a:extLst>
              <a:ext uri="{FF2B5EF4-FFF2-40B4-BE49-F238E27FC236}">
                <a16:creationId xmlns:a16="http://schemas.microsoft.com/office/drawing/2014/main" id="{6825F5D0-3362-DA41-DF7B-D477DE6A6CD2}"/>
              </a:ext>
            </a:extLst>
          </p:cNvPr>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19">
            <a:extLst>
              <a:ext uri="{FF2B5EF4-FFF2-40B4-BE49-F238E27FC236}">
                <a16:creationId xmlns:a16="http://schemas.microsoft.com/office/drawing/2014/main" id="{EEA0D7A5-C2EB-79AB-438B-0C53189AB1D4}"/>
              </a:ext>
            </a:extLst>
          </p:cNvPr>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任意多边形 17">
            <a:extLst>
              <a:ext uri="{FF2B5EF4-FFF2-40B4-BE49-F238E27FC236}">
                <a16:creationId xmlns:a16="http://schemas.microsoft.com/office/drawing/2014/main" id="{AD389B8C-3F10-324E-7D25-39C9DB021B3D}"/>
              </a:ext>
            </a:extLst>
          </p:cNvPr>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3" name="圆角矩形 61">
            <a:extLst>
              <a:ext uri="{FF2B5EF4-FFF2-40B4-BE49-F238E27FC236}">
                <a16:creationId xmlns:a16="http://schemas.microsoft.com/office/drawing/2014/main" id="{DAB7FC1E-B6D7-1EA3-8465-78C06D52BDEE}"/>
              </a:ext>
            </a:extLst>
          </p:cNvPr>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62">
            <a:extLst>
              <a:ext uri="{FF2B5EF4-FFF2-40B4-BE49-F238E27FC236}">
                <a16:creationId xmlns:a16="http://schemas.microsoft.com/office/drawing/2014/main" id="{0DC9C044-70F5-2215-E171-2CB2F0EDC9F0}"/>
              </a:ext>
            </a:extLst>
          </p:cNvPr>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63">
            <a:extLst>
              <a:ext uri="{FF2B5EF4-FFF2-40B4-BE49-F238E27FC236}">
                <a16:creationId xmlns:a16="http://schemas.microsoft.com/office/drawing/2014/main" id="{56DD6F30-004B-D7FA-1FE0-FB9672A6A8DA}"/>
              </a:ext>
            </a:extLst>
          </p:cNvPr>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64">
            <a:extLst>
              <a:ext uri="{FF2B5EF4-FFF2-40B4-BE49-F238E27FC236}">
                <a16:creationId xmlns:a16="http://schemas.microsoft.com/office/drawing/2014/main" id="{B740DB35-7111-0AA8-D8C1-914F70954060}"/>
              </a:ext>
            </a:extLst>
          </p:cNvPr>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7">
            <a:extLst>
              <a:ext uri="{FF2B5EF4-FFF2-40B4-BE49-F238E27FC236}">
                <a16:creationId xmlns:a16="http://schemas.microsoft.com/office/drawing/2014/main" id="{EAE6A669-A80E-AFFD-F6B4-82417CE1163A}"/>
              </a:ext>
            </a:extLst>
          </p:cNvPr>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3243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3"/>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109B0D9E-5E0D-10F5-A869-F7CB34880C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任意多边形 60">
            <a:extLst>
              <a:ext uri="{FF2B5EF4-FFF2-40B4-BE49-F238E27FC236}">
                <a16:creationId xmlns:a16="http://schemas.microsoft.com/office/drawing/2014/main" id="{6D3EA139-F94E-F425-6CE5-0BB4F40645A5}"/>
              </a:ext>
            </a:extLst>
          </p:cNvPr>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
            <a:extLst>
              <a:ext uri="{FF2B5EF4-FFF2-40B4-BE49-F238E27FC236}">
                <a16:creationId xmlns:a16="http://schemas.microsoft.com/office/drawing/2014/main" id="{1B1C2C18-F4A7-96CB-3068-D332AC26859D}"/>
              </a:ext>
            </a:extLst>
          </p:cNvPr>
          <p:cNvGrpSpPr/>
          <p:nvPr userDrawn="1"/>
        </p:nvGrpSpPr>
        <p:grpSpPr>
          <a:xfrm>
            <a:off x="13386" y="1724076"/>
            <a:ext cx="9130614" cy="3291885"/>
            <a:chOff x="13386" y="1724076"/>
            <a:chExt cx="9130614" cy="3291885"/>
          </a:xfrm>
        </p:grpSpPr>
        <p:pic>
          <p:nvPicPr>
            <p:cNvPr id="4" name="图片 22">
              <a:extLst>
                <a:ext uri="{FF2B5EF4-FFF2-40B4-BE49-F238E27FC236}">
                  <a16:creationId xmlns:a16="http://schemas.microsoft.com/office/drawing/2014/main" id="{D3CC3701-9528-D031-0B86-374D7BA47FF2}"/>
                </a:ext>
              </a:extLst>
            </p:cNvPr>
            <p:cNvPicPr>
              <a:picLocks noChangeAspect="1"/>
            </p:cNvPicPr>
            <p:nvPr userDrawn="1"/>
          </p:nvPicPr>
          <p:blipFill rotWithShape="1">
            <a:blip r:embed="rId13"/>
            <a:srcRect r="3743" b="23983"/>
            <a:stretch/>
          </p:blipFill>
          <p:spPr>
            <a:xfrm>
              <a:off x="6409338" y="2033115"/>
              <a:ext cx="2734662" cy="2780624"/>
            </a:xfrm>
            <a:prstGeom prst="rect">
              <a:avLst/>
            </a:prstGeom>
          </p:spPr>
        </p:pic>
        <p:pic>
          <p:nvPicPr>
            <p:cNvPr id="5" name="图片 23">
              <a:extLst>
                <a:ext uri="{FF2B5EF4-FFF2-40B4-BE49-F238E27FC236}">
                  <a16:creationId xmlns:a16="http://schemas.microsoft.com/office/drawing/2014/main" id="{33496159-5D31-387F-02AB-BD40DC0DB19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6" name="图片 24">
              <a:extLst>
                <a:ext uri="{FF2B5EF4-FFF2-40B4-BE49-F238E27FC236}">
                  <a16:creationId xmlns:a16="http://schemas.microsoft.com/office/drawing/2014/main" id="{427E40C0-FEA5-F54D-85D6-D742DC9BFC8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7" name="图片 25">
              <a:extLst>
                <a:ext uri="{FF2B5EF4-FFF2-40B4-BE49-F238E27FC236}">
                  <a16:creationId xmlns:a16="http://schemas.microsoft.com/office/drawing/2014/main" id="{681C1B96-1059-8D21-03AE-D4F6220D103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8" name="图片 26">
              <a:extLst>
                <a:ext uri="{FF2B5EF4-FFF2-40B4-BE49-F238E27FC236}">
                  <a16:creationId xmlns:a16="http://schemas.microsoft.com/office/drawing/2014/main" id="{97F4B4DA-9AFD-FC00-76B9-BFAEE3F0290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9" name="任意多边形 27">
            <a:extLst>
              <a:ext uri="{FF2B5EF4-FFF2-40B4-BE49-F238E27FC236}">
                <a16:creationId xmlns:a16="http://schemas.microsoft.com/office/drawing/2014/main" id="{6825F5D0-3362-DA41-DF7B-D477DE6A6CD2}"/>
              </a:ext>
            </a:extLst>
          </p:cNvPr>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19">
            <a:extLst>
              <a:ext uri="{FF2B5EF4-FFF2-40B4-BE49-F238E27FC236}">
                <a16:creationId xmlns:a16="http://schemas.microsoft.com/office/drawing/2014/main" id="{EEA0D7A5-C2EB-79AB-438B-0C53189AB1D4}"/>
              </a:ext>
            </a:extLst>
          </p:cNvPr>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任意多边形 17">
            <a:extLst>
              <a:ext uri="{FF2B5EF4-FFF2-40B4-BE49-F238E27FC236}">
                <a16:creationId xmlns:a16="http://schemas.microsoft.com/office/drawing/2014/main" id="{AD389B8C-3F10-324E-7D25-39C9DB021B3D}"/>
              </a:ext>
            </a:extLst>
          </p:cNvPr>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3" name="圆角矩形 61">
            <a:extLst>
              <a:ext uri="{FF2B5EF4-FFF2-40B4-BE49-F238E27FC236}">
                <a16:creationId xmlns:a16="http://schemas.microsoft.com/office/drawing/2014/main" id="{DAB7FC1E-B6D7-1EA3-8465-78C06D52BDEE}"/>
              </a:ext>
            </a:extLst>
          </p:cNvPr>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62">
            <a:extLst>
              <a:ext uri="{FF2B5EF4-FFF2-40B4-BE49-F238E27FC236}">
                <a16:creationId xmlns:a16="http://schemas.microsoft.com/office/drawing/2014/main" id="{0DC9C044-70F5-2215-E171-2CB2F0EDC9F0}"/>
              </a:ext>
            </a:extLst>
          </p:cNvPr>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63">
            <a:extLst>
              <a:ext uri="{FF2B5EF4-FFF2-40B4-BE49-F238E27FC236}">
                <a16:creationId xmlns:a16="http://schemas.microsoft.com/office/drawing/2014/main" id="{56DD6F30-004B-D7FA-1FE0-FB9672A6A8DA}"/>
              </a:ext>
            </a:extLst>
          </p:cNvPr>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64">
            <a:extLst>
              <a:ext uri="{FF2B5EF4-FFF2-40B4-BE49-F238E27FC236}">
                <a16:creationId xmlns:a16="http://schemas.microsoft.com/office/drawing/2014/main" id="{B740DB35-7111-0AA8-D8C1-914F70954060}"/>
              </a:ext>
            </a:extLst>
          </p:cNvPr>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7">
            <a:extLst>
              <a:ext uri="{FF2B5EF4-FFF2-40B4-BE49-F238E27FC236}">
                <a16:creationId xmlns:a16="http://schemas.microsoft.com/office/drawing/2014/main" id="{EAE6A669-A80E-AFFD-F6B4-82417CE1163A}"/>
              </a:ext>
            </a:extLst>
          </p:cNvPr>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64167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3"/>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7ABED1E-76EC-A86F-3B91-38F4C9FF718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6002194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41301" y="257076"/>
            <a:ext cx="883285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err="1" smtClean="0">
                <a:latin typeface="Times New Roman" pitchFamily="18" charset="0"/>
                <a:cs typeface="Times New Roman" pitchFamily="18" charset="0"/>
              </a:rPr>
              <a:t>Thứ</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hai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ngày</a:t>
            </a:r>
            <a:r>
              <a:rPr lang="en-US" sz="4000" b="1" dirty="0" smtClean="0">
                <a:latin typeface="Times New Roman" pitchFamily="18" charset="0"/>
                <a:cs typeface="Times New Roman" pitchFamily="18" charset="0"/>
              </a:rPr>
              <a:t> 9 </a:t>
            </a:r>
            <a:r>
              <a:rPr lang="en-US" sz="4000" b="1" dirty="0" err="1" smtClean="0">
                <a:latin typeface="Times New Roman" pitchFamily="18" charset="0"/>
                <a:cs typeface="Times New Roman" pitchFamily="18" charset="0"/>
              </a:rPr>
              <a:t>tháng</a:t>
            </a:r>
            <a:r>
              <a:rPr lang="en-US" sz="4000" b="1" dirty="0" smtClean="0">
                <a:latin typeface="Times New Roman" pitchFamily="18" charset="0"/>
                <a:cs typeface="Times New Roman" pitchFamily="18" charset="0"/>
              </a:rPr>
              <a:t> 12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2024</a:t>
            </a:r>
          </a:p>
          <a:p>
            <a:pPr algn="ctr"/>
            <a:r>
              <a:rPr lang="en-US" sz="4000" b="1" u="sng" dirty="0" err="1" smtClean="0">
                <a:latin typeface="Times New Roman" pitchFamily="18" charset="0"/>
                <a:cs typeface="Times New Roman" pitchFamily="18" charset="0"/>
              </a:rPr>
              <a:t>Tiếng</a:t>
            </a:r>
            <a:r>
              <a:rPr lang="en-US" sz="4000" b="1" u="sng" dirty="0" smtClean="0">
                <a:latin typeface="Times New Roman" pitchFamily="18" charset="0"/>
                <a:cs typeface="Times New Roman" pitchFamily="18" charset="0"/>
              </a:rPr>
              <a:t> </a:t>
            </a:r>
            <a:r>
              <a:rPr lang="en-US" sz="4000" b="1" u="sng" dirty="0" err="1" smtClean="0">
                <a:latin typeface="Times New Roman" pitchFamily="18" charset="0"/>
                <a:cs typeface="Times New Roman" pitchFamily="18" charset="0"/>
              </a:rPr>
              <a:t>Việt</a:t>
            </a:r>
            <a:endParaRPr lang="en-US" sz="4000" b="1" u="sng" dirty="0" smtClean="0">
              <a:latin typeface="Times New Roman" pitchFamily="18" charset="0"/>
              <a:cs typeface="Times New Roman" pitchFamily="18" charset="0"/>
            </a:endParaRPr>
          </a:p>
          <a:p>
            <a:pPr algn="ctr"/>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rao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đêm</a:t>
            </a:r>
            <a:r>
              <a:rPr lang="en-US" sz="4000" b="1" dirty="0">
                <a:solidFill>
                  <a:srgbClr val="FF0000"/>
                </a:solidFill>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pPr algn="ctr"/>
            <a:r>
              <a:rPr lang="en-US" sz="4000" b="1" dirty="0" smtClean="0">
                <a:latin typeface="Times New Roman" pitchFamily="18" charset="0"/>
                <a:cs typeface="Times New Roman" pitchFamily="18" charset="0"/>
              </a:rPr>
              <a:t>                     Theo </a:t>
            </a:r>
            <a:r>
              <a:rPr lang="en-US" sz="4000" b="1" dirty="0" err="1" smtClean="0">
                <a:latin typeface="Times New Roman" pitchFamily="18" charset="0"/>
                <a:cs typeface="Times New Roman" pitchFamily="18" charset="0"/>
              </a:rPr>
              <a:t>Nguyễn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Lê</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Tín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Nhân</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578532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05115" y="1417588"/>
            <a:ext cx="2726737" cy="2308324"/>
          </a:xfrm>
          <a:prstGeom prst="rect">
            <a:avLst/>
          </a:prstGeom>
          <a:noFill/>
        </p:spPr>
        <p:txBody>
          <a:bodyPr wrap="square">
            <a:spAutoFit/>
          </a:bodyPr>
          <a:lstStyle/>
          <a:p>
            <a:pPr lvl="0" algn="ctr"/>
            <a:r>
              <a:rPr lang="vi-VN" sz="3600" b="1" dirty="0">
                <a:solidFill>
                  <a:srgbClr val="FF0000"/>
                </a:solidFill>
                <a:latin typeface="Times New Roman" panose="02020603050405020304" pitchFamily="18" charset="0"/>
                <a:cs typeface="Times New Roman" panose="02020603050405020304" pitchFamily="18" charset="0"/>
              </a:rPr>
              <a:t>thất thần </a:t>
            </a:r>
            <a:endParaRPr lang="en-US" sz="3600" b="1" dirty="0">
              <a:solidFill>
                <a:srgbClr val="FF0000"/>
              </a:solidFill>
              <a:latin typeface="Times New Roman" panose="02020603050405020304" pitchFamily="18" charset="0"/>
              <a:cs typeface="Times New Roman" panose="02020603050405020304" pitchFamily="18" charset="0"/>
            </a:endParaRPr>
          </a:p>
          <a:p>
            <a:pPr lvl="0" algn="ctr"/>
            <a:r>
              <a:rPr lang="vi-VN" sz="3600" b="1" dirty="0">
                <a:solidFill>
                  <a:schemeClr val="tx1"/>
                </a:solidFill>
                <a:latin typeface="Times New Roman" panose="02020603050405020304" pitchFamily="18" charset="0"/>
                <a:cs typeface="Times New Roman" panose="02020603050405020304" pitchFamily="18" charset="0"/>
              </a:rPr>
              <a:t>(mất hết tinh thần do quá sợ hãi)</a:t>
            </a:r>
            <a:endParaRPr kumimoji="0" lang="vi-VN"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54274" name="Picture 2" descr="Cháy chung cư mini trong đêm: Nhiều người &quot;liều mạng&quot; nhảy từ tần">
            <a:extLst>
              <a:ext uri="{FF2B5EF4-FFF2-40B4-BE49-F238E27FC236}">
                <a16:creationId xmlns:a16="http://schemas.microsoft.com/office/drawing/2014/main" id="{63777261-E2B8-2750-7DA4-D0F5B341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510" y="1416163"/>
            <a:ext cx="4489421" cy="299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7367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990600" y="1245949"/>
            <a:ext cx="3058885" cy="3416320"/>
          </a:xfrm>
          <a:prstGeom prst="rect">
            <a:avLst/>
          </a:prstGeom>
          <a:noFill/>
        </p:spPr>
        <p:txBody>
          <a:bodyPr wrap="square">
            <a:spAutoFit/>
          </a:bodyPr>
          <a:lstStyle/>
          <a:p>
            <a:pPr lvl="0" algn="ctr"/>
            <a:r>
              <a:rPr lang="vi-VN" sz="3600" b="1" dirty="0">
                <a:solidFill>
                  <a:srgbClr val="FF0000"/>
                </a:solidFill>
                <a:latin typeface="Times New Roman" panose="02020603050405020304" pitchFamily="18" charset="0"/>
                <a:cs typeface="Times New Roman" panose="02020603050405020304" pitchFamily="18" charset="0"/>
              </a:rPr>
              <a:t>thương binh </a:t>
            </a:r>
            <a:r>
              <a:rPr lang="vi-VN" sz="3600" b="1" dirty="0">
                <a:solidFill>
                  <a:schemeClr val="tx1"/>
                </a:solidFill>
                <a:latin typeface="Times New Roman" panose="02020603050405020304" pitchFamily="18" charset="0"/>
                <a:cs typeface="Times New Roman" panose="02020603050405020304" pitchFamily="18" charset="0"/>
              </a:rPr>
              <a:t>(người lính bị thương trong khi chiến đấu hoặc phục vụ chiến đấu</a:t>
            </a:r>
            <a:r>
              <a:rPr lang="vi-VN" sz="3600" b="1" dirty="0">
                <a:solidFill>
                  <a:schemeClr val="tx1"/>
                </a:solidFill>
                <a:latin typeface="Calibri" panose="020F0502020204030204" pitchFamily="34" charset="0"/>
                <a:cs typeface="Calibri" panose="020F0502020204030204" pitchFamily="34" charset="0"/>
              </a:rPr>
              <a:t>)</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pic>
        <p:nvPicPr>
          <p:cNvPr id="57346" name="Picture 2" descr="Thương binh là gì? Thương binh hạng 1/4, 2/4, 3/4, 4/4 là gì?">
            <a:extLst>
              <a:ext uri="{FF2B5EF4-FFF2-40B4-BE49-F238E27FC236}">
                <a16:creationId xmlns:a16="http://schemas.microsoft.com/office/drawing/2014/main" id="{1CC6A0B1-444B-601D-8128-35AA7B000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004" y="1532277"/>
            <a:ext cx="4145075" cy="276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048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92903" y="2006096"/>
            <a:ext cx="7480689" cy="2145268"/>
          </a:xfrm>
          <a:prstGeom prst="roundRect">
            <a:avLst/>
          </a:prstGeom>
          <a:solidFill>
            <a:srgbClr val="FFFFCC"/>
          </a:solidFill>
          <a:ln w="38100">
            <a:solidFill>
              <a:srgbClr val="FFC000"/>
            </a:solidFill>
          </a:ln>
        </p:spPr>
        <p:txBody>
          <a:bodyPr wrap="square" rtlCol="0">
            <a:spAutoFit/>
          </a:bodyPr>
          <a:lstStyle/>
          <a:p>
            <a:pPr lvl="0" algn="ctr"/>
            <a:r>
              <a:rPr lang="en-US" sz="4000" dirty="0" err="1">
                <a:latin typeface="Times New Roman" panose="02020603050405020304" pitchFamily="18" charset="0"/>
                <a:ea typeface="Roboto" panose="02000000000000000000" pitchFamily="2" charset="0"/>
                <a:cs typeface="Times New Roman" panose="02020603050405020304" pitchFamily="18" charset="0"/>
              </a:rPr>
              <a:t>Tiếng</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rao</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đều</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đều</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khàn</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khàn</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kéo</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dài</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trong</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đêm</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khuya</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tĩnh</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mịch</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nghe</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buồn</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não</a:t>
            </a:r>
            <a:r>
              <a:rPr lang="en-US" sz="4000" dirty="0">
                <a:latin typeface="Times New Roman" panose="02020603050405020304" pitchFamily="18" charset="0"/>
                <a:ea typeface="Roboto" panose="02000000000000000000" pitchFamily="2" charset="0"/>
                <a:cs typeface="Times New Roman" panose="02020603050405020304" pitchFamily="18" charset="0"/>
              </a:rPr>
              <a:t> </a:t>
            </a:r>
            <a:r>
              <a:rPr lang="en-US" sz="4000" dirty="0" err="1">
                <a:latin typeface="Times New Roman" panose="02020603050405020304" pitchFamily="18" charset="0"/>
                <a:ea typeface="Roboto" panose="02000000000000000000" pitchFamily="2" charset="0"/>
                <a:cs typeface="Times New Roman" panose="02020603050405020304" pitchFamily="18" charset="0"/>
              </a:rPr>
              <a:t>ruột</a:t>
            </a:r>
            <a:r>
              <a:rPr lang="en-US" sz="4000" dirty="0">
                <a:latin typeface="Times New Roman" panose="02020603050405020304" pitchFamily="18" charset="0"/>
                <a:ea typeface="Roboto" panose="02000000000000000000" pitchFamily="2" charset="0"/>
                <a:cs typeface="Times New Roman" panose="02020603050405020304" pitchFamily="18" charset="0"/>
              </a:rPr>
              <a:t>.//;</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Luyện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đọc</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dài</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Tree>
    <p:extLst>
      <p:ext uri="{BB962C8B-B14F-4D97-AF65-F5344CB8AC3E}">
        <p14:creationId xmlns:p14="http://schemas.microsoft.com/office/powerpoint/2010/main" val="7440081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274936" y="2041546"/>
            <a:ext cx="8577943" cy="2145268"/>
          </a:xfrm>
          <a:prstGeom prst="roundRect">
            <a:avLst/>
          </a:prstGeom>
          <a:solidFill>
            <a:srgbClr val="FFFFCC"/>
          </a:solidFill>
          <a:ln w="38100">
            <a:solidFill>
              <a:srgbClr val="FFC000"/>
            </a:solidFill>
          </a:ln>
        </p:spPr>
        <p:txBody>
          <a:bodyPr wrap="square" rtlCol="0">
            <a:spAutoFit/>
          </a:bodyPr>
          <a:lstStyle/>
          <a:p>
            <a:pPr lvl="0" algn="ctr"/>
            <a:r>
              <a:rPr lang="vi-VN" sz="4000" dirty="0">
                <a:latin typeface="Times New Roman" panose="02020603050405020304" pitchFamily="18" charset="0"/>
                <a:ea typeface="Roboto" panose="02000000000000000000" pitchFamily="2" charset="0"/>
                <a:cs typeface="Times New Roman" panose="02020603050405020304" pitchFamily="18" charset="0"/>
              </a:rPr>
              <a:t>Trong ánh lửa,/ tôi thấy một bóng người cao,/ gầy,/ khập khiễng/ chạy tới ngôi nhà cháy,/ xô cánh cửa đổ rầm.//;</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Tree>
    <p:extLst>
      <p:ext uri="{BB962C8B-B14F-4D97-AF65-F5344CB8AC3E}">
        <p14:creationId xmlns:p14="http://schemas.microsoft.com/office/powerpoint/2010/main" val="9421662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283028" y="2180986"/>
            <a:ext cx="8577943" cy="1940957"/>
          </a:xfrm>
          <a:prstGeom prst="roundRect">
            <a:avLst/>
          </a:prstGeom>
          <a:solidFill>
            <a:srgbClr val="FFFFCC"/>
          </a:solidFill>
          <a:ln w="38100">
            <a:solidFill>
              <a:srgbClr val="FFC000"/>
            </a:solidFill>
          </a:ln>
        </p:spPr>
        <p:txBody>
          <a:bodyPr wrap="square" rtlCol="0">
            <a:spAutoFit/>
          </a:bodyPr>
          <a:lstStyle/>
          <a:p>
            <a:pPr lvl="0" algn="ctr"/>
            <a:r>
              <a:rPr lang="vi-VN" sz="3600">
                <a:latin typeface="Calibri" panose="020F0502020204030204" pitchFamily="34" charset="0"/>
                <a:ea typeface="Roboto" panose="02000000000000000000" pitchFamily="2" charset="0"/>
                <a:cs typeface="Calibri" panose="020F0502020204030204" pitchFamily="34" charset="0"/>
              </a:rPr>
              <a:t>Rồi từ trong nhà,/ vẫn cái bóng cao,/ gầy,/ khập khiễng ấy/ lom khom như đang che chở vật gì,/ phóng thẳng ra đường.//;…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Tree>
    <p:extLst>
      <p:ext uri="{BB962C8B-B14F-4D97-AF65-F5344CB8AC3E}">
        <p14:creationId xmlns:p14="http://schemas.microsoft.com/office/powerpoint/2010/main" val="11466404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47311" y="1802896"/>
            <a:ext cx="5906628" cy="578882"/>
          </a:xfrm>
          <a:prstGeom prst="roundRect">
            <a:avLst/>
          </a:prstGeom>
          <a:solidFill>
            <a:srgbClr val="FFFFCC"/>
          </a:solidFill>
          <a:ln w="38100">
            <a:solidFill>
              <a:srgbClr val="FFC000"/>
            </a:solidFill>
          </a:ln>
        </p:spPr>
        <p:txBody>
          <a:bodyPr wrap="square" rtlCol="0">
            <a:spAutoFit/>
          </a:bodyPr>
          <a:lstStyle/>
          <a:p>
            <a:pPr algn="just"/>
            <a:r>
              <a:rPr lang="en-US" sz="2800">
                <a:latin typeface="Calibri" panose="020F0502020204030204" pitchFamily="34" charset="0"/>
                <a:ea typeface="Roboto" panose="02000000000000000000" pitchFamily="2" charset="0"/>
                <a:cs typeface="Calibri" panose="020F0502020204030204" pitchFamily="34" charset="0"/>
              </a:rPr>
              <a:t>• Đoạn 1: Từ đầu đến “não ruột”.</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97255" y="2597810"/>
            <a:ext cx="5906627" cy="578882"/>
          </a:xfrm>
          <a:prstGeom prst="roundRect">
            <a:avLst/>
          </a:prstGeom>
          <a:solidFill>
            <a:srgbClr val="FFFFCC"/>
          </a:solidFill>
          <a:ln w="38100">
            <a:solidFill>
              <a:srgbClr val="FFC000"/>
            </a:solidFill>
          </a:ln>
        </p:spPr>
        <p:txBody>
          <a:bodyPr wrap="square" rtlCol="0">
            <a:spAutoFit/>
          </a:bodyPr>
          <a:lstStyle/>
          <a:p>
            <a:pPr algn="just"/>
            <a:r>
              <a:rPr lang="vi-VN" sz="2800">
                <a:latin typeface="Calibri" panose="020F0502020204030204" pitchFamily="34" charset="0"/>
                <a:ea typeface="Roboto" panose="02000000000000000000" pitchFamily="2" charset="0"/>
                <a:cs typeface="Calibri" panose="020F0502020204030204" pitchFamily="34" charset="0"/>
              </a:rPr>
              <a:t>• Đoạn 2: Tiếp theo đến “ra đường”.</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6505D1E6-4346-41AC-AC06-EA14AFF4C807}"/>
              </a:ext>
            </a:extLst>
          </p:cNvPr>
          <p:cNvSpPr txBox="1"/>
          <p:nvPr/>
        </p:nvSpPr>
        <p:spPr>
          <a:xfrm>
            <a:off x="2998626" y="4269043"/>
            <a:ext cx="5906627"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err="1">
                <a:latin typeface="Calibri" panose="020F0502020204030204" pitchFamily="34" charset="0"/>
                <a:ea typeface="Roboto" panose="02000000000000000000" pitchFamily="2" charset="0"/>
                <a:cs typeface="Calibri" panose="020F0502020204030204" pitchFamily="34" charset="0"/>
              </a:rPr>
              <a:t>Đoạn</a:t>
            </a:r>
            <a:r>
              <a:rPr lang="en-US" sz="2800" b="1">
                <a:latin typeface="Calibri" panose="020F0502020204030204" pitchFamily="34" charset="0"/>
                <a:ea typeface="Roboto" panose="02000000000000000000" pitchFamily="2" charset="0"/>
                <a:cs typeface="Calibri" panose="020F0502020204030204" pitchFamily="34" charset="0"/>
              </a:rPr>
              <a:t> 4: </a:t>
            </a:r>
            <a:r>
              <a:rPr lang="en-US" sz="2800" dirty="0" err="1">
                <a:latin typeface="Calibri" panose="020F0502020204030204" pitchFamily="34" charset="0"/>
                <a:ea typeface="Roboto" panose="02000000000000000000" pitchFamily="2" charset="0"/>
                <a:cs typeface="Calibri" panose="020F0502020204030204" pitchFamily="34" charset="0"/>
              </a:rPr>
              <a:t>Còn</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lại</a:t>
            </a:r>
            <a:r>
              <a:rPr lang="en-US" sz="2800" dirty="0">
                <a:latin typeface="Calibri" panose="020F0502020204030204" pitchFamily="34" charset="0"/>
                <a:ea typeface="Roboto" panose="0200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056CA4B2-D8DF-83D6-1FD9-052C0BFE306F}"/>
              </a:ext>
            </a:extLst>
          </p:cNvPr>
          <p:cNvSpPr txBox="1"/>
          <p:nvPr/>
        </p:nvSpPr>
        <p:spPr>
          <a:xfrm>
            <a:off x="1982627" y="3433426"/>
            <a:ext cx="5906627" cy="578882"/>
          </a:xfrm>
          <a:prstGeom prst="roundRect">
            <a:avLst/>
          </a:prstGeom>
          <a:solidFill>
            <a:srgbClr val="FFFFCC"/>
          </a:solidFill>
          <a:ln w="38100">
            <a:solidFill>
              <a:srgbClr val="FFC000"/>
            </a:solidFill>
          </a:ln>
        </p:spPr>
        <p:txBody>
          <a:bodyPr wrap="square" rtlCol="0">
            <a:spAutoFit/>
          </a:bodyPr>
          <a:lstStyle/>
          <a:p>
            <a:pPr algn="just"/>
            <a:r>
              <a:rPr lang="vi-VN" sz="2800">
                <a:latin typeface="Calibri" panose="020F0502020204030204" pitchFamily="34" charset="0"/>
                <a:ea typeface="Roboto" panose="02000000000000000000" pitchFamily="2" charset="0"/>
                <a:cs typeface="Calibri" panose="020F0502020204030204" pitchFamily="34" charset="0"/>
              </a:rPr>
              <a:t>• Đoạn 3: Tiếp theo đến “cái chân gỗ”.</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7"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649158" y="1564242"/>
            <a:ext cx="3356345"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0000"/>
              </a:solidFill>
              <a:latin typeface="#9Slide05 Phobia" panose="02000506000000020003" pitchFamily="2" charset="0"/>
            </a:endParaRPr>
          </a:p>
        </p:txBody>
      </p:sp>
      <p:sp>
        <p:nvSpPr>
          <p:cNvPr id="17" name="TextBox 16">
            <a:extLst>
              <a:ext uri="{FF2B5EF4-FFF2-40B4-BE49-F238E27FC236}">
                <a16:creationId xmlns:a16="http://schemas.microsoft.com/office/drawing/2014/main" id="{B5D0971F-4D7F-4D37-9980-3EC1BCAD4767}"/>
              </a:ext>
            </a:extLst>
          </p:cNvPr>
          <p:cNvSpPr txBox="1"/>
          <p:nvPr/>
        </p:nvSpPr>
        <p:spPr>
          <a:xfrm>
            <a:off x="1054100" y="1471420"/>
            <a:ext cx="6648450" cy="634020"/>
          </a:xfrm>
          <a:prstGeom prst="rect">
            <a:avLst/>
          </a:prstGeom>
          <a:noFill/>
        </p:spPr>
        <p:txBody>
          <a:bodyPr wrap="square">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2222E-6 1.60494E-6 L -2.22222E-6 -0.07222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152400" y="617220"/>
            <a:ext cx="882015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bg1">
                    <a:lumMod val="25000"/>
                  </a:schemeClr>
                </a:solidFill>
                <a:latin typeface="Times New Roman" pitchFamily="18" charset="0"/>
                <a:cs typeface="Times New Roman" pitchFamily="18" charset="0"/>
              </a:rPr>
              <a:t>1.</a:t>
            </a:r>
            <a:r>
              <a:rPr lang="en-US" sz="4000" b="1" dirty="0">
                <a:solidFill>
                  <a:schemeClr val="bg1">
                    <a:lumMod val="25000"/>
                  </a:schemeClr>
                </a:solidFill>
                <a:latin typeface="Times New Roman" pitchFamily="18" charset="0"/>
                <a:cs typeface="Times New Roman" pitchFamily="18" charset="0"/>
              </a:rPr>
              <a:t> </a:t>
            </a:r>
            <a:r>
              <a:rPr lang="vi-VN" sz="4000" b="1" dirty="0">
                <a:solidFill>
                  <a:schemeClr val="bg1">
                    <a:lumMod val="25000"/>
                  </a:schemeClr>
                </a:solidFill>
                <a:latin typeface="Times New Roman" pitchFamily="18" charset="0"/>
                <a:cs typeface="Times New Roman" pitchFamily="18" charset="0"/>
              </a:rPr>
              <a:t>Đám cháy xảy ra vào lúc nào? Ở đâu?</a:t>
            </a:r>
          </a:p>
        </p:txBody>
      </p:sp>
      <p:sp>
        <p:nvSpPr>
          <p:cNvPr id="13" name="Rectangle 12">
            <a:extLst>
              <a:ext uri="{FF2B5EF4-FFF2-40B4-BE49-F238E27FC236}">
                <a16:creationId xmlns:a16="http://schemas.microsoft.com/office/drawing/2014/main" id="{2F7D845D-5BCB-437A-90C0-CC62DE792BD4}"/>
              </a:ext>
            </a:extLst>
          </p:cNvPr>
          <p:cNvSpPr/>
          <p:nvPr/>
        </p:nvSpPr>
        <p:spPr>
          <a:xfrm>
            <a:off x="992414" y="2983350"/>
            <a:ext cx="355755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i="1" dirty="0">
                <a:solidFill>
                  <a:srgbClr val="FF0000"/>
                </a:solidFill>
                <a:latin typeface="Times New Roman" pitchFamily="18" charset="0"/>
                <a:cs typeface="Times New Roman" pitchFamily="18" charset="0"/>
              </a:rPr>
              <a:t>Đám cháy xảy ra ở ngôi nhà đầu hẻm vào giữa đêm khuya</a:t>
            </a:r>
            <a:endParaRPr lang="en-US" sz="4000" b="1" i="1" dirty="0">
              <a:solidFill>
                <a:srgbClr val="FF0000"/>
              </a:solidFill>
              <a:latin typeface="Times New Roman" pitchFamily="18" charset="0"/>
              <a:cs typeface="Times New Roman" pitchFamily="18" charset="0"/>
            </a:endParaRPr>
          </a:p>
        </p:txBody>
      </p:sp>
      <p:pic>
        <p:nvPicPr>
          <p:cNvPr id="56322" name="Picture 2" descr="Cháy nhà ở phố cổ Hà Nội, khói đen cuồn cuộn - Xã hội">
            <a:extLst>
              <a:ext uri="{FF2B5EF4-FFF2-40B4-BE49-F238E27FC236}">
                <a16:creationId xmlns:a16="http://schemas.microsoft.com/office/drawing/2014/main" id="{ECC04B94-2CFF-CCA4-E461-1FD603001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8" y="2070493"/>
            <a:ext cx="3377572" cy="20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0" y="1337208"/>
            <a:ext cx="8805179" cy="836969"/>
            <a:chOff x="-4308734" y="2062208"/>
            <a:chExt cx="11626254" cy="836969"/>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Ý chính của</a:t>
              </a:r>
              <a:r>
                <a:rPr kumimoji="0" lang="vi-VN"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Ý</a:t>
              </a:r>
              <a:r>
                <a:rPr kumimoji="0" lang="sv-SE"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sv-SE" sz="4800" b="0" i="0" u="none" strike="noStrike" kern="0" cap="none" spc="0" normalizeH="0" baseline="0" noProof="0" dirty="0">
                  <a:ln>
                    <a:noFill/>
                  </a:ln>
                  <a:solidFill>
                    <a:srgbClr val="9966FF"/>
                  </a:solidFill>
                  <a:effectLst/>
                  <a:uLnTx/>
                  <a:uFillTx/>
                  <a:latin typeface="Times New Roman" panose="02020603050405020304" pitchFamily="18" charset="0"/>
                  <a:cs typeface="Times New Roman" panose="02020603050405020304" pitchFamily="18" charset="0"/>
                  <a:sym typeface="Arial"/>
                </a:rPr>
                <a:t>chính</a:t>
              </a:r>
              <a:r>
                <a:rPr kumimoji="0" lang="sv-SE"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sv-SE" sz="4800" b="0" i="0" u="none" strike="noStrike" kern="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sym typeface="Arial"/>
                </a:rPr>
                <a:t>của</a:t>
              </a:r>
              <a:r>
                <a:rPr kumimoji="0" lang="vi-VN" sz="4800" b="0" i="0" u="none" strike="noStrike" kern="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sym typeface="Arial"/>
                </a:rPr>
                <a:t> </a:t>
              </a:r>
              <a:r>
                <a:rPr kumimoji="0" lang="sv-SE" sz="4800" b="0" i="0" u="none" strike="noStrike" kern="0" cap="none" spc="0" normalizeH="0" baseline="0" noProof="0" dirty="0">
                  <a:ln>
                    <a:noFill/>
                  </a:ln>
                  <a:solidFill>
                    <a:srgbClr val="FF506D"/>
                  </a:solidFill>
                  <a:effectLst/>
                  <a:uLnTx/>
                  <a:uFillTx/>
                  <a:latin typeface="Times New Roman" panose="02020603050405020304" pitchFamily="18" charset="0"/>
                  <a:cs typeface="Times New Roman" panose="02020603050405020304" pitchFamily="18" charset="0"/>
                  <a:sym typeface="Arial"/>
                </a:rPr>
                <a:t>đoạn</a:t>
              </a:r>
              <a:r>
                <a:rPr kumimoji="0" lang="sv-SE"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sv-SE" sz="4800" b="0"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1</a:t>
              </a: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a:t>
              </a: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1861056" y="2737094"/>
            <a:ext cx="4726796" cy="1328023"/>
          </a:xfrm>
          <a:prstGeom prst="roundRect">
            <a:avLst/>
          </a:prstGeom>
          <a:solidFill>
            <a:srgbClr val="CCFFFF"/>
          </a:solidFill>
          <a:ln w="57150">
            <a:solidFill>
              <a:srgbClr val="0070C0"/>
            </a:solidFill>
          </a:ln>
        </p:spPr>
        <p:txBody>
          <a:bodyPr wrap="square" rtlCol="0">
            <a:spAutoFit/>
          </a:bodyPr>
          <a:lstStyle/>
          <a:p>
            <a:pPr lvl="0" algn="ctr"/>
            <a:r>
              <a:rPr lang="vi-VN" sz="3600" dirty="0">
                <a:solidFill>
                  <a:prstClr val="white">
                    <a:lumMod val="10000"/>
                  </a:prstClr>
                </a:solidFill>
                <a:latin typeface="Times New Roman" panose="02020603050405020304" pitchFamily="18" charset="0"/>
                <a:ea typeface="Roboto" panose="02000000000000000000" pitchFamily="2" charset="0"/>
                <a:cs typeface="Times New Roman" panose="02020603050405020304" pitchFamily="18" charset="0"/>
              </a:rPr>
              <a:t>Giới thiệu âm thanh tiếng rao đêm.</a:t>
            </a:r>
            <a:endParaRPr kumimoji="0" lang="vi-VN" sz="3600" b="0" i="0" u="none" strike="noStrike" kern="0" cap="none" spc="0" normalizeH="0" baseline="0" noProof="0" dirty="0">
              <a:ln>
                <a:noFill/>
              </a:ln>
              <a:solidFill>
                <a:prstClr val="white">
                  <a:lumMod val="10000"/>
                </a:prstClr>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23528939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69850" y="268876"/>
            <a:ext cx="8799830" cy="1342209"/>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prstClr val="white">
                    <a:lumMod val="25000"/>
                  </a:prstClr>
                </a:solidFill>
                <a:effectLst/>
                <a:uLnTx/>
                <a:uFillTx/>
                <a:latin typeface="Times New Roman" pitchFamily="18" charset="0"/>
                <a:cs typeface="Times New Roman" pitchFamily="18" charset="0"/>
                <a:sym typeface="Arial"/>
              </a:rPr>
              <a:t>2. Người bán bánh giò đã làm những gì khi phát hiện ra đám cháy? Những việc làm đó có ý nghĩa như thế nào? </a:t>
            </a:r>
            <a:endParaRPr kumimoji="0" lang="vi-VN" sz="3600" b="1" i="0" u="none" strike="noStrike" kern="0" cap="none" spc="0" normalizeH="0" baseline="0" noProof="0" dirty="0">
              <a:ln>
                <a:noFill/>
              </a:ln>
              <a:solidFill>
                <a:prstClr val="white">
                  <a:lumMod val="25000"/>
                </a:prstClr>
              </a:solidFill>
              <a:effectLst/>
              <a:uLnTx/>
              <a:uFillTx/>
              <a:latin typeface="Times New Roman" pitchFamily="18" charset="0"/>
              <a:cs typeface="Times New Roman" pitchFamily="18"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279400" y="2932671"/>
            <a:ext cx="869315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a:solidFill>
                  <a:srgbClr val="FF0000"/>
                </a:solidFill>
                <a:latin typeface="Times New Roman" pitchFamily="18" charset="0"/>
                <a:cs typeface="Times New Roman" pitchFamily="18" charset="0"/>
              </a:rPr>
              <a:t>Khi phát hiện ra đám cháy, người bán bánh giò đã la lên để báo động, sau đó xông vào ngôi nhà đang bốc cháy phừng phừng để phá cửa, cứu đứa bé ra ngoài </a:t>
            </a:r>
            <a:r>
              <a:rPr lang="vi-VN" sz="3600" b="1" i="1">
                <a:solidFill>
                  <a:srgbClr val="FF0000"/>
                </a:solidFill>
                <a:latin typeface="Times New Roman" pitchFamily="18" charset="0"/>
                <a:cs typeface="Times New Roman" pitchFamily="18" charset="0"/>
                <a:sym typeface="Wingdings" panose="05000000000000000000" pitchFamily="2" charset="2"/>
              </a:rPr>
              <a:t></a:t>
            </a:r>
            <a:r>
              <a:rPr lang="vi-VN" sz="3600" b="1" i="1">
                <a:solidFill>
                  <a:srgbClr val="FF0000"/>
                </a:solidFill>
                <a:latin typeface="Times New Roman" pitchFamily="18" charset="0"/>
                <a:cs typeface="Times New Roman" pitchFamily="18" charset="0"/>
              </a:rPr>
              <a:t> Dũng cảm quên mình, cứu sống cả một gia đình</a:t>
            </a:r>
            <a:endParaRPr kumimoji="0" lang="en-US" sz="36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41975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5154F-10D4-0F2E-525D-15F67C605797}"/>
              </a:ext>
            </a:extLst>
          </p:cNvPr>
          <p:cNvPicPr>
            <a:picLocks noChangeAspect="1"/>
          </p:cNvPicPr>
          <p:nvPr/>
        </p:nvPicPr>
        <p:blipFill>
          <a:blip r:embed="rId3"/>
          <a:stretch>
            <a:fillRect/>
          </a:stretch>
        </p:blipFill>
        <p:spPr>
          <a:xfrm>
            <a:off x="1163644" y="1489923"/>
            <a:ext cx="7980356" cy="2481287"/>
          </a:xfrm>
          <a:prstGeom prst="rect">
            <a:avLst/>
          </a:prstGeom>
        </p:spPr>
      </p:pic>
      <p:pic>
        <p:nvPicPr>
          <p:cNvPr id="3" name="Picture 2" descr="C:\Users\HP\Desktop\fireman-chuẩn.png">
            <a:extLst>
              <a:ext uri="{FF2B5EF4-FFF2-40B4-BE49-F238E27FC236}">
                <a16:creationId xmlns:a16="http://schemas.microsoft.com/office/drawing/2014/main" id="{2B0A7563-3B24-F48E-DF90-99206C06F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1776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D29820-49AA-4FB6-A0BE-E35A0BBF437A}"/>
              </a:ext>
            </a:extLst>
          </p:cNvPr>
          <p:cNvSpPr/>
          <p:nvPr/>
        </p:nvSpPr>
        <p:spPr>
          <a:xfrm>
            <a:off x="1286924" y="2638215"/>
            <a:ext cx="5875058" cy="1940957"/>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Times New Roman" pitchFamily="18" charset="0"/>
                <a:ea typeface="Roboto" panose="02000000000000000000" pitchFamily="2" charset="0"/>
                <a:cs typeface="Times New Roman" pitchFamily="18" charset="0"/>
              </a:rPr>
              <a:t>Người bán bánh giò đã phát hiện ra đám cháy, báo hiệu và xông vào cứu người.</a:t>
            </a:r>
            <a:endParaRPr kumimoji="0" lang="vi-VN" sz="3600" b="0" i="0" u="none" strike="noStrike" kern="0" cap="none" spc="0" normalizeH="0" baseline="0" noProof="0" dirty="0">
              <a:ln>
                <a:noFill/>
              </a:ln>
              <a:solidFill>
                <a:prstClr val="white">
                  <a:lumMod val="10000"/>
                </a:prstClr>
              </a:solidFill>
              <a:effectLst/>
              <a:uLnTx/>
              <a:uFillTx/>
              <a:latin typeface="Times New Roman" pitchFamily="18" charset="0"/>
              <a:ea typeface="Roboto" panose="02000000000000000000" pitchFamily="2" charset="0"/>
              <a:cs typeface="Times New Roman" pitchFamily="18" charset="0"/>
              <a:sym typeface="Arial"/>
            </a:endParaRPr>
          </a:p>
        </p:txBody>
      </p:sp>
      <p:pic>
        <p:nvPicPr>
          <p:cNvPr id="2" name="Picture 1">
            <a:extLst>
              <a:ext uri="{FF2B5EF4-FFF2-40B4-BE49-F238E27FC236}">
                <a16:creationId xmlns:a16="http://schemas.microsoft.com/office/drawing/2014/main" id="{A3581FCE-B9B9-CC78-ED9C-2EB5D63C3187}"/>
              </a:ext>
            </a:extLst>
          </p:cNvPr>
          <p:cNvPicPr>
            <a:picLocks noChangeAspect="1"/>
          </p:cNvPicPr>
          <p:nvPr/>
        </p:nvPicPr>
        <p:blipFill>
          <a:blip r:embed="rId3"/>
          <a:stretch>
            <a:fillRect/>
          </a:stretch>
        </p:blipFill>
        <p:spPr>
          <a:xfrm>
            <a:off x="-177240" y="1351848"/>
            <a:ext cx="8803387" cy="1286367"/>
          </a:xfrm>
          <a:prstGeom prst="rect">
            <a:avLst/>
          </a:prstGeom>
        </p:spPr>
      </p:pic>
    </p:spTree>
    <p:extLst>
      <p:ext uri="{BB962C8B-B14F-4D97-AF65-F5344CB8AC3E}">
        <p14:creationId xmlns:p14="http://schemas.microsoft.com/office/powerpoint/2010/main" val="1898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30200" y="268875"/>
            <a:ext cx="8667750" cy="1342209"/>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prstClr val="white">
                    <a:lumMod val="25000"/>
                  </a:prstClr>
                </a:solidFill>
                <a:effectLst/>
                <a:uLnTx/>
                <a:uFillTx/>
                <a:latin typeface="Times New Roman" pitchFamily="18" charset="0"/>
                <a:cs typeface="Times New Roman" pitchFamily="18" charset="0"/>
                <a:sym typeface="Arial"/>
              </a:rPr>
              <a:t>3. Những chi tiết nào gây bất ngờ cho mọi người? </a:t>
            </a:r>
            <a:endParaRPr kumimoji="0" lang="vi-VN" sz="4000" b="1" i="0" u="none" strike="noStrike" kern="0" cap="none" spc="0" normalizeH="0" baseline="0" noProof="0" dirty="0">
              <a:ln>
                <a:noFill/>
              </a:ln>
              <a:solidFill>
                <a:prstClr val="white">
                  <a:lumMod val="25000"/>
                </a:prstClr>
              </a:solidFill>
              <a:effectLst/>
              <a:uLnTx/>
              <a:uFillTx/>
              <a:latin typeface="Times New Roman" pitchFamily="18" charset="0"/>
              <a:cs typeface="Times New Roman" pitchFamily="18"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73578" y="2932671"/>
            <a:ext cx="801007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b="1" i="1">
                <a:solidFill>
                  <a:srgbClr val="FF0000"/>
                </a:solidFill>
                <a:latin typeface="Times New Roman" pitchFamily="18" charset="0"/>
                <a:cs typeface="Times New Roman" pitchFamily="18" charset="0"/>
              </a:rPr>
              <a:t>Chi tiết gây bất ngờ: Phát </a:t>
            </a:r>
            <a:r>
              <a:rPr lang="vi-VN" sz="4000" b="1" i="1" smtClean="0">
                <a:solidFill>
                  <a:srgbClr val="FF0000"/>
                </a:solidFill>
                <a:latin typeface="Times New Roman" pitchFamily="18" charset="0"/>
                <a:cs typeface="Times New Roman" pitchFamily="18" charset="0"/>
              </a:rPr>
              <a:t>hiện</a:t>
            </a:r>
            <a:r>
              <a:rPr lang="en-US" sz="4000" b="1" i="1" smtClean="0">
                <a:solidFill>
                  <a:srgbClr val="FF0000"/>
                </a:solidFill>
                <a:latin typeface="Times New Roman" pitchFamily="18" charset="0"/>
                <a:cs typeface="Times New Roman" pitchFamily="18" charset="0"/>
              </a:rPr>
              <a:t> </a:t>
            </a:r>
            <a:r>
              <a:rPr lang="vi-VN" sz="4000" b="1" i="1" smtClean="0">
                <a:solidFill>
                  <a:srgbClr val="FF0000"/>
                </a:solidFill>
                <a:latin typeface="Times New Roman" pitchFamily="18" charset="0"/>
                <a:cs typeface="Times New Roman" pitchFamily="18" charset="0"/>
              </a:rPr>
              <a:t>người </a:t>
            </a:r>
            <a:r>
              <a:rPr lang="vi-VN" sz="4000" b="1" i="1">
                <a:solidFill>
                  <a:srgbClr val="FF0000"/>
                </a:solidFill>
                <a:latin typeface="Times New Roman" pitchFamily="18" charset="0"/>
                <a:cs typeface="Times New Roman" pitchFamily="18" charset="0"/>
              </a:rPr>
              <a:t>bán bánh giò đeo một cái chân gỗ, tìm thấy trong túi áo của anh một tấm thẻ thương binh.</a:t>
            </a:r>
            <a:endParaRPr kumimoji="0" lang="en-US" sz="40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090215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D29820-49AA-4FB6-A0BE-E35A0BBF437A}"/>
              </a:ext>
            </a:extLst>
          </p:cNvPr>
          <p:cNvSpPr/>
          <p:nvPr/>
        </p:nvSpPr>
        <p:spPr>
          <a:xfrm>
            <a:off x="1286924" y="2638215"/>
            <a:ext cx="6841076" cy="1328023"/>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Mọi người phát hiện ra người bán bánh giò đeo một cái chân gỗ.</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3003F48A-628F-CA1B-E9C3-5D8D47A309EC}"/>
              </a:ext>
            </a:extLst>
          </p:cNvPr>
          <p:cNvPicPr>
            <a:picLocks noChangeAspect="1"/>
          </p:cNvPicPr>
          <p:nvPr/>
        </p:nvPicPr>
        <p:blipFill>
          <a:blip r:embed="rId3"/>
          <a:stretch>
            <a:fillRect/>
          </a:stretch>
        </p:blipFill>
        <p:spPr>
          <a:xfrm>
            <a:off x="0" y="1369084"/>
            <a:ext cx="8803387" cy="1286367"/>
          </a:xfrm>
          <a:prstGeom prst="rect">
            <a:avLst/>
          </a:prstGeom>
        </p:spPr>
      </p:pic>
    </p:spTree>
    <p:extLst>
      <p:ext uri="{BB962C8B-B14F-4D97-AF65-F5344CB8AC3E}">
        <p14:creationId xmlns:p14="http://schemas.microsoft.com/office/powerpoint/2010/main" val="2559689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215900" y="268875"/>
            <a:ext cx="8648700" cy="153089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prstClr val="white">
                    <a:lumMod val="25000"/>
                  </a:prstClr>
                </a:solidFill>
                <a:effectLst/>
                <a:uLnTx/>
                <a:uFillTx/>
                <a:latin typeface="Times New Roman" pitchFamily="18" charset="0"/>
                <a:cs typeface="Times New Roman" pitchFamily="18" charset="0"/>
                <a:sym typeface="Arial"/>
              </a:rPr>
              <a:t>4. Câu chuyện gợi ra cho em những suy nghĩ gì về ý thức, trách nhiệm của mỗi người dân đối với cộng đồng? </a:t>
            </a:r>
            <a:endParaRPr kumimoji="0" lang="vi-VN" sz="4000" b="1" i="0" u="none" strike="noStrike" kern="0" cap="none" spc="0" normalizeH="0" baseline="0" noProof="0" dirty="0">
              <a:ln>
                <a:noFill/>
              </a:ln>
              <a:solidFill>
                <a:prstClr val="white">
                  <a:lumMod val="25000"/>
                </a:prstClr>
              </a:solidFill>
              <a:effectLst/>
              <a:uLnTx/>
              <a:uFillTx/>
              <a:latin typeface="Times New Roman" pitchFamily="18" charset="0"/>
              <a:cs typeface="Times New Roman" pitchFamily="18"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292100" y="3358121"/>
            <a:ext cx="864870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a:solidFill>
                  <a:srgbClr val="FF0000"/>
                </a:solidFill>
                <a:latin typeface="Times New Roman" pitchFamily="18" charset="0"/>
                <a:cs typeface="Times New Roman" pitchFamily="18" charset="0"/>
              </a:rPr>
              <a:t>Mỗi công dân đều cần có ý thức bảo vệ cộng đồng, có tinh thần tương thân tương ái, sẵn sàng giúp đỡ mọi người khi khó khăn, hoạn nạn</a:t>
            </a:r>
            <a:endParaRPr kumimoji="0" lang="en-US" sz="40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87859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D29820-49AA-4FB6-A0BE-E35A0BBF437A}"/>
              </a:ext>
            </a:extLst>
          </p:cNvPr>
          <p:cNvSpPr/>
          <p:nvPr/>
        </p:nvSpPr>
        <p:spPr>
          <a:xfrm>
            <a:off x="1286924" y="2638215"/>
            <a:ext cx="6841076" cy="1328023"/>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Mọi người bất ngờ vì người bán bánh giò là một thương binh.</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AE01E12C-1853-6F1C-2EE4-3D993E8BDE6E}"/>
              </a:ext>
            </a:extLst>
          </p:cNvPr>
          <p:cNvPicPr>
            <a:picLocks noChangeAspect="1"/>
          </p:cNvPicPr>
          <p:nvPr/>
        </p:nvPicPr>
        <p:blipFill>
          <a:blip r:embed="rId3"/>
          <a:stretch>
            <a:fillRect/>
          </a:stretch>
        </p:blipFill>
        <p:spPr>
          <a:xfrm>
            <a:off x="170306" y="1177262"/>
            <a:ext cx="8803387" cy="1286367"/>
          </a:xfrm>
          <a:prstGeom prst="rect">
            <a:avLst/>
          </a:prstGeom>
        </p:spPr>
      </p:pic>
    </p:spTree>
    <p:extLst>
      <p:ext uri="{BB962C8B-B14F-4D97-AF65-F5344CB8AC3E}">
        <p14:creationId xmlns:p14="http://schemas.microsoft.com/office/powerpoint/2010/main" val="114479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04800" y="268875"/>
            <a:ext cx="8439150" cy="153089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prstClr val="white">
                    <a:lumMod val="25000"/>
                  </a:prstClr>
                </a:solidFill>
                <a:effectLst/>
                <a:uLnTx/>
                <a:uFillTx/>
                <a:latin typeface="Times New Roman" pitchFamily="18" charset="0"/>
                <a:cs typeface="Times New Roman" pitchFamily="18" charset="0"/>
                <a:sym typeface="Arial"/>
              </a:rPr>
              <a:t>5. Đặt một tên khác cho bài đọc và giải thích lí do em chọn tên đó. </a:t>
            </a:r>
            <a:endParaRPr kumimoji="0" lang="vi-VN" sz="4000" b="1" i="0" u="none" strike="noStrike" kern="0" cap="none" spc="0" normalizeH="0" baseline="0" noProof="0" dirty="0">
              <a:ln>
                <a:noFill/>
              </a:ln>
              <a:solidFill>
                <a:prstClr val="white">
                  <a:lumMod val="25000"/>
                </a:prstClr>
              </a:solidFill>
              <a:effectLst/>
              <a:uLnTx/>
              <a:uFillTx/>
              <a:latin typeface="Times New Roman" pitchFamily="18" charset="0"/>
              <a:cs typeface="Times New Roman" pitchFamily="18"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203200" y="3390596"/>
            <a:ext cx="864235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a:solidFill>
                  <a:srgbClr val="FF0000"/>
                </a:solidFill>
                <a:latin typeface="Times New Roman" pitchFamily="18" charset="0"/>
                <a:cs typeface="Times New Roman" pitchFamily="18" charset="0"/>
              </a:rPr>
              <a:t>Chọn tên </a:t>
            </a:r>
            <a:r>
              <a:rPr lang="vi-VN" sz="4000" b="1" i="1">
                <a:solidFill>
                  <a:schemeClr val="tx1"/>
                </a:solidFill>
                <a:latin typeface="Times New Roman" pitchFamily="18" charset="0"/>
                <a:cs typeface="Times New Roman" pitchFamily="18" charset="0"/>
              </a:rPr>
              <a:t>“Người thương binh dũng cảm”</a:t>
            </a:r>
            <a:r>
              <a:rPr lang="vi-VN" sz="4000" b="1" i="1">
                <a:solidFill>
                  <a:srgbClr val="FF0000"/>
                </a:solidFill>
                <a:latin typeface="Times New Roman" pitchFamily="18" charset="0"/>
                <a:cs typeface="Times New Roman" pitchFamily="18" charset="0"/>
              </a:rPr>
              <a:t> vì người thương binh trong câu chuyện đã dũng cảm cứu sống một gia đình</a:t>
            </a:r>
            <a:endParaRPr kumimoji="0" lang="en-US" sz="4000" b="1" i="1"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527668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E9AAB0-E73F-4C38-BE6D-46C32CC27E86}"/>
              </a:ext>
            </a:extLst>
          </p:cNvPr>
          <p:cNvSpPr txBox="1"/>
          <p:nvPr/>
        </p:nvSpPr>
        <p:spPr>
          <a:xfrm>
            <a:off x="635356" y="1042718"/>
            <a:ext cx="7492926" cy="7571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lang="en-US" sz="5400" b="1">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Times New Roman" pitchFamily="18" charset="0"/>
                <a:cs typeface="Times New Roman" pitchFamily="18" charset="0"/>
              </a:rPr>
              <a:t>Ý </a:t>
            </a:r>
            <a:r>
              <a:rPr lang="en-US" sz="5400" b="1" smtClean="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Times New Roman" pitchFamily="18" charset="0"/>
                <a:cs typeface="Times New Roman" pitchFamily="18" charset="0"/>
              </a:rPr>
              <a:t>CHÍNH</a:t>
            </a:r>
            <a:endParaRPr kumimoji="0" lang="en-US" sz="54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Times New Roman" pitchFamily="18" charset="0"/>
              <a:cs typeface="Times New Roman" pitchFamily="18" charset="0"/>
              <a:sym typeface="Arial"/>
            </a:endParaRPr>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412750" y="1929420"/>
            <a:ext cx="8209975" cy="2514600"/>
          </a:xfrm>
          <a:custGeom>
            <a:avLst/>
            <a:gdLst>
              <a:gd name="connsiteX0" fmla="*/ 0 w 6113095"/>
              <a:gd name="connsiteY0" fmla="*/ 614090 h 2514600"/>
              <a:gd name="connsiteX1" fmla="*/ 614090 w 6113095"/>
              <a:gd name="connsiteY1" fmla="*/ 0 h 2514600"/>
              <a:gd name="connsiteX2" fmla="*/ 5499005 w 6113095"/>
              <a:gd name="connsiteY2" fmla="*/ 0 h 2514600"/>
              <a:gd name="connsiteX3" fmla="*/ 6113095 w 6113095"/>
              <a:gd name="connsiteY3" fmla="*/ 614090 h 2514600"/>
              <a:gd name="connsiteX4" fmla="*/ 6113095 w 6113095"/>
              <a:gd name="connsiteY4" fmla="*/ 1900510 h 2514600"/>
              <a:gd name="connsiteX5" fmla="*/ 5499005 w 6113095"/>
              <a:gd name="connsiteY5" fmla="*/ 2514600 h 2514600"/>
              <a:gd name="connsiteX6" fmla="*/ 614090 w 6113095"/>
              <a:gd name="connsiteY6" fmla="*/ 2514600 h 2514600"/>
              <a:gd name="connsiteX7" fmla="*/ 0 w 6113095"/>
              <a:gd name="connsiteY7" fmla="*/ 1900510 h 2514600"/>
              <a:gd name="connsiteX8" fmla="*/ 0 w 6113095"/>
              <a:gd name="connsiteY8" fmla="*/ 61409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3095" h="2514600" fill="none" extrusionOk="0">
                <a:moveTo>
                  <a:pt x="0" y="614090"/>
                </a:moveTo>
                <a:cubicBezTo>
                  <a:pt x="-11667" y="315823"/>
                  <a:pt x="242729" y="-21644"/>
                  <a:pt x="614090" y="0"/>
                </a:cubicBezTo>
                <a:cubicBezTo>
                  <a:pt x="2813480" y="-35273"/>
                  <a:pt x="3917208" y="-144294"/>
                  <a:pt x="5499005" y="0"/>
                </a:cubicBezTo>
                <a:cubicBezTo>
                  <a:pt x="5874672" y="11114"/>
                  <a:pt x="6086065" y="252147"/>
                  <a:pt x="6113095" y="614090"/>
                </a:cubicBezTo>
                <a:cubicBezTo>
                  <a:pt x="6041794" y="1041069"/>
                  <a:pt x="6077385" y="1429611"/>
                  <a:pt x="6113095" y="1900510"/>
                </a:cubicBezTo>
                <a:cubicBezTo>
                  <a:pt x="6164664" y="2200667"/>
                  <a:pt x="5872073" y="2477833"/>
                  <a:pt x="5499005" y="2514600"/>
                </a:cubicBezTo>
                <a:cubicBezTo>
                  <a:pt x="4096722" y="2592125"/>
                  <a:pt x="2881395" y="2470897"/>
                  <a:pt x="614090" y="2514600"/>
                </a:cubicBezTo>
                <a:cubicBezTo>
                  <a:pt x="263841" y="2511526"/>
                  <a:pt x="-47464" y="2239014"/>
                  <a:pt x="0" y="1900510"/>
                </a:cubicBezTo>
                <a:cubicBezTo>
                  <a:pt x="-106877" y="1688969"/>
                  <a:pt x="-91810" y="758747"/>
                  <a:pt x="0" y="614090"/>
                </a:cubicBezTo>
                <a:close/>
              </a:path>
              <a:path w="6113095" h="2514600" stroke="0" extrusionOk="0">
                <a:moveTo>
                  <a:pt x="0" y="614090"/>
                </a:moveTo>
                <a:cubicBezTo>
                  <a:pt x="-1234" y="270674"/>
                  <a:pt x="268146" y="5500"/>
                  <a:pt x="614090" y="0"/>
                </a:cubicBezTo>
                <a:cubicBezTo>
                  <a:pt x="1202267" y="-95379"/>
                  <a:pt x="4304036" y="58096"/>
                  <a:pt x="5499005" y="0"/>
                </a:cubicBezTo>
                <a:cubicBezTo>
                  <a:pt x="5833181" y="-3504"/>
                  <a:pt x="6071952" y="245367"/>
                  <a:pt x="6113095" y="614090"/>
                </a:cubicBezTo>
                <a:cubicBezTo>
                  <a:pt x="6109948" y="938060"/>
                  <a:pt x="6104816" y="1603708"/>
                  <a:pt x="6113095" y="1900510"/>
                </a:cubicBezTo>
                <a:cubicBezTo>
                  <a:pt x="6153365" y="2191796"/>
                  <a:pt x="5806232" y="2482797"/>
                  <a:pt x="5499005" y="2514600"/>
                </a:cubicBezTo>
                <a:cubicBezTo>
                  <a:pt x="4290155" y="2454694"/>
                  <a:pt x="2234958" y="2597114"/>
                  <a:pt x="614090" y="2514600"/>
                </a:cubicBezTo>
                <a:cubicBezTo>
                  <a:pt x="245939" y="2521769"/>
                  <a:pt x="-4548" y="2244279"/>
                  <a:pt x="0" y="1900510"/>
                </a:cubicBezTo>
                <a:cubicBezTo>
                  <a:pt x="-17224" y="1528799"/>
                  <a:pt x="95598" y="989333"/>
                  <a:pt x="0" y="61409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i="1" u="sng" smtClean="0">
                <a:solidFill>
                  <a:prstClr val="white">
                    <a:lumMod val="10000"/>
                  </a:prstClr>
                </a:solidFill>
                <a:latin typeface="Times New Roman" pitchFamily="18" charset="0"/>
                <a:cs typeface="Times New Roman" pitchFamily="18" charset="0"/>
              </a:rPr>
              <a:t>Ý chính: </a:t>
            </a:r>
            <a:r>
              <a:rPr lang="vi-VN" sz="4400" b="1" i="1" smtClean="0">
                <a:solidFill>
                  <a:prstClr val="white">
                    <a:lumMod val="10000"/>
                  </a:prstClr>
                </a:solidFill>
                <a:latin typeface="Times New Roman" pitchFamily="18" charset="0"/>
                <a:cs typeface="Times New Roman" pitchFamily="18" charset="0"/>
              </a:rPr>
              <a:t>Ca </a:t>
            </a:r>
            <a:r>
              <a:rPr lang="vi-VN" sz="4400" b="1" i="1">
                <a:solidFill>
                  <a:prstClr val="white">
                    <a:lumMod val="10000"/>
                  </a:prstClr>
                </a:solidFill>
                <a:latin typeface="Times New Roman" pitchFamily="18" charset="0"/>
                <a:cs typeface="Times New Roman" pitchFamily="18" charset="0"/>
              </a:rPr>
              <a:t>ngợi tinh thần tương thân tương ái, sẵn sàng giúp đỡ những người xung quanh của anh thương binh.</a:t>
            </a:r>
            <a:endParaRPr kumimoji="0" lang="vi-VN" sz="4400" b="0" i="0" u="none" strike="noStrike" kern="0" cap="none" spc="0" normalizeH="0" baseline="0" noProof="0" dirty="0">
              <a:ln>
                <a:noFill/>
              </a:ln>
              <a:solidFill>
                <a:srgbClr val="C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2896182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301" y="257076"/>
            <a:ext cx="8832850"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smtClean="0">
                <a:latin typeface="Times New Roman" pitchFamily="18" charset="0"/>
                <a:cs typeface="Times New Roman" pitchFamily="18" charset="0"/>
              </a:rPr>
              <a:t>Thứ hai, ngày 9 tháng 12 năm 2024</a:t>
            </a:r>
          </a:p>
          <a:p>
            <a:pPr algn="ctr"/>
            <a:r>
              <a:rPr lang="en-US" sz="4000" b="1" u="sng" smtClean="0">
                <a:latin typeface="Times New Roman" pitchFamily="18" charset="0"/>
                <a:cs typeface="Times New Roman" pitchFamily="18" charset="0"/>
              </a:rPr>
              <a:t>Tiếng Việt</a:t>
            </a:r>
          </a:p>
          <a:p>
            <a:pPr algn="ctr"/>
            <a:r>
              <a:rPr lang="en-US" sz="4000" b="1">
                <a:solidFill>
                  <a:srgbClr val="FF0000"/>
                </a:solidFill>
                <a:latin typeface="Times New Roman" pitchFamily="18" charset="0"/>
                <a:cs typeface="Times New Roman" pitchFamily="18" charset="0"/>
              </a:rPr>
              <a:t>Tiếng rao đêm </a:t>
            </a:r>
            <a:r>
              <a:rPr lang="en-US" sz="4000" b="1" smtClean="0">
                <a:solidFill>
                  <a:srgbClr val="FF0000"/>
                </a:solidFill>
                <a:latin typeface="Times New Roman" pitchFamily="18" charset="0"/>
                <a:cs typeface="Times New Roman" pitchFamily="18" charset="0"/>
              </a:rPr>
              <a:t>(Tiết 2)</a:t>
            </a:r>
          </a:p>
          <a:p>
            <a:pPr algn="ctr"/>
            <a:r>
              <a:rPr lang="en-US" sz="4000" b="1" smtClean="0">
                <a:latin typeface="Times New Roman" pitchFamily="18" charset="0"/>
                <a:cs typeface="Times New Roman" pitchFamily="18" charset="0"/>
              </a:rPr>
              <a:t>                     Theo Nguyễn Lê Tín Nhân</a:t>
            </a:r>
            <a:endParaRPr lang="en-US" sz="4000" b="1">
              <a:latin typeface="Times New Roman" pitchFamily="18" charset="0"/>
              <a:cs typeface="Times New Roman" pitchFamily="18" charset="0"/>
            </a:endParaRPr>
          </a:p>
        </p:txBody>
      </p:sp>
    </p:spTree>
    <p:extLst>
      <p:ext uri="{BB962C8B-B14F-4D97-AF65-F5344CB8AC3E}">
        <p14:creationId xmlns:p14="http://schemas.microsoft.com/office/powerpoint/2010/main" val="267994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19560034">
            <a:off x="1329891" y="2431705"/>
            <a:ext cx="3356345"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FF0000"/>
              </a:solidFill>
              <a:latin typeface="#9Slide05 Phobia" panose="02000506000000020003" pitchFamily="2" charset="0"/>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364873" y="1667120"/>
            <a:ext cx="9355130" cy="757130"/>
          </a:xfrm>
          <a:prstGeom prst="rect">
            <a:avLst/>
          </a:prstGeom>
          <a:noFill/>
        </p:spPr>
        <p:txBody>
          <a:bodyPr wrap="square">
            <a:spAutoFit/>
          </a:bodyPr>
          <a:lstStyle/>
          <a:p>
            <a:pPr algn="ctr">
              <a:lnSpc>
                <a:spcPct val="80000"/>
              </a:lnSpc>
            </a:pP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934486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33333E-6 3.20988E-6 L 3.33333E-6 -0.07223 " pathEditMode="relative" rAng="0" ptsTypes="AA">
                                      <p:cBhvr>
                                        <p:cTn id="6" dur="250" accel="50000" decel="50000" autoRev="1" fill="hold">
                                          <p:stCondLst>
                                            <p:cond delay="0"/>
                                          </p:stCondLst>
                                        </p:cTn>
                                        <p:tgtEl>
                                          <p:spTgt spid="12"/>
                                        </p:tgtEl>
                                        <p:attrNameLst>
                                          <p:attrName>ppt_x</p:attrName>
                                          <p:attrName>ppt_y</p:attrName>
                                        </p:attrNameLst>
                                      </p:cBhvr>
                                      <p:rCtr x="0" y="-3611"/>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996326" y="1072434"/>
            <a:ext cx="7830174" cy="3733668"/>
            <a:chOff x="1422746" y="2435660"/>
            <a:chExt cx="9498196" cy="4579168"/>
          </a:xfrm>
        </p:grpSpPr>
        <p:sp>
          <p:nvSpPr>
            <p:cNvPr id="42" name="TextBox 41">
              <a:extLst>
                <a:ext uri="{FF2B5EF4-FFF2-40B4-BE49-F238E27FC236}">
                  <a16:creationId xmlns:a16="http://schemas.microsoft.com/office/drawing/2014/main" id="{65A9DB5D-015C-44B8-A7DA-FFDA7595882E}"/>
                </a:ext>
              </a:extLst>
            </p:cNvPr>
            <p:cNvSpPr txBox="1"/>
            <p:nvPr/>
          </p:nvSpPr>
          <p:spPr>
            <a:xfrm>
              <a:off x="1422746" y="4158309"/>
              <a:ext cx="9346509" cy="2856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rPr>
                <a:t>Nhấn giọng ở những từ ngữ chỉ cảm xúc của các nhân vật,…)</a:t>
              </a:r>
              <a:endParaRPr kumimoji="0" lang="vi-VN"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581922" y="2435660"/>
              <a:ext cx="9339020" cy="19457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rPr>
                <a:t>Toàn bài đọc với giọng chậm rãi, hơi trầm.</a:t>
              </a:r>
              <a:endParaRPr kumimoji="0" lang="vi-VN"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6163488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A4495E-9847-40C8-93A8-842DDF516261}"/>
              </a:ext>
            </a:extLst>
          </p:cNvPr>
          <p:cNvGrpSpPr/>
          <p:nvPr/>
        </p:nvGrpSpPr>
        <p:grpSpPr>
          <a:xfrm>
            <a:off x="342900" y="390526"/>
            <a:ext cx="8089361" cy="1245829"/>
            <a:chOff x="-264083" y="1045100"/>
            <a:chExt cx="8089361" cy="1245829"/>
          </a:xfrm>
        </p:grpSpPr>
        <p:sp>
          <p:nvSpPr>
            <p:cNvPr id="18" name="TextBox 17">
              <a:extLst>
                <a:ext uri="{FF2B5EF4-FFF2-40B4-BE49-F238E27FC236}">
                  <a16:creationId xmlns:a16="http://schemas.microsoft.com/office/drawing/2014/main" id="{5858172E-E445-4BAE-BF96-1CE790619EB3}"/>
                </a:ext>
              </a:extLst>
            </p:cNvPr>
            <p:cNvSpPr txBox="1"/>
            <p:nvPr/>
          </p:nvSpPr>
          <p:spPr>
            <a:xfrm>
              <a:off x="6779" y="1235321"/>
              <a:ext cx="7818499" cy="1055608"/>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2800" dirty="0">
                  <a:latin typeface="Times New Roman" panose="02020603050405020304" pitchFamily="18" charset="0"/>
                  <a:ea typeface="Roboto" panose="02000000000000000000" pitchFamily="2" charset="0"/>
                  <a:cs typeface="Times New Roman" panose="02020603050405020304" pitchFamily="18" charset="0"/>
                </a:rPr>
                <a:t>Kể về một việc làm của bạn bè, người thân,... để giúp đỡ người có</a:t>
              </a:r>
              <a:r>
                <a:rPr lang="en-US" sz="2800" dirty="0">
                  <a:latin typeface="Times New Roman" panose="02020603050405020304" pitchFamily="18" charset="0"/>
                  <a:ea typeface="Roboto" panose="02000000000000000000" pitchFamily="2" charset="0"/>
                  <a:cs typeface="Times New Roman" panose="02020603050405020304" pitchFamily="18" charset="0"/>
                </a:rPr>
                <a:t> </a:t>
              </a:r>
              <a:r>
                <a:rPr lang="vi-VN" sz="2800" dirty="0">
                  <a:latin typeface="Times New Roman" panose="02020603050405020304" pitchFamily="18" charset="0"/>
                  <a:ea typeface="Roboto" panose="02000000000000000000" pitchFamily="2" charset="0"/>
                  <a:cs typeface="Times New Roman" panose="02020603050405020304" pitchFamily="18" charset="0"/>
                </a:rPr>
                <a:t>hoàn cảnh khó khăn mà em biết.</a:t>
              </a:r>
              <a:endParaRPr lang="en-US" sz="2800"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264083" y="1045100"/>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522698" y="2437854"/>
            <a:ext cx="3620751" cy="260493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937924D-B725-4E19-9D98-6586CEBC4395}"/>
              </a:ext>
            </a:extLst>
          </p:cNvPr>
          <p:cNvGrpSpPr/>
          <p:nvPr/>
        </p:nvGrpSpPr>
        <p:grpSpPr>
          <a:xfrm>
            <a:off x="3528868" y="1706924"/>
            <a:ext cx="4409272" cy="831417"/>
            <a:chOff x="4346107" y="1985059"/>
            <a:chExt cx="4409272" cy="831417"/>
          </a:xfrm>
        </p:grpSpPr>
        <p:sp>
          <p:nvSpPr>
            <p:cNvPr id="25" name="TextBox 24">
              <a:extLst>
                <a:ext uri="{FF2B5EF4-FFF2-40B4-BE49-F238E27FC236}">
                  <a16:creationId xmlns:a16="http://schemas.microsoft.com/office/drawing/2014/main" id="{BE617DAB-65D5-4CA3-9B0D-9F5152F804F6}"/>
                </a:ext>
              </a:extLst>
            </p:cNvPr>
            <p:cNvSpPr txBox="1"/>
            <p:nvPr/>
          </p:nvSpPr>
          <p:spPr>
            <a:xfrm>
              <a:off x="4751422" y="2091501"/>
              <a:ext cx="4003957" cy="646986"/>
            </a:xfrm>
            <a:prstGeom prst="roundRect">
              <a:avLst/>
            </a:prstGeom>
            <a:solidFill>
              <a:srgbClr val="FFFFFF"/>
            </a:solidFill>
            <a:ln w="38100">
              <a:solidFill>
                <a:srgbClr val="FFC000"/>
              </a:solidFill>
              <a:prstDash val="dashDot"/>
            </a:ln>
          </p:spPr>
          <p:txBody>
            <a:bodyPr wrap="square" rtlCol="0">
              <a:spAutoFit/>
            </a:bodyPr>
            <a:lstStyle/>
            <a:p>
              <a:pPr algn="ctr"/>
              <a:r>
                <a:rPr lang="vi-VN" sz="3200">
                  <a:latin typeface="Calibri" panose="020F0502020204030204" pitchFamily="34" charset="0"/>
                  <a:ea typeface="Roboto" panose="02000000000000000000" pitchFamily="2" charset="0"/>
                  <a:cs typeface="Calibri" panose="020F0502020204030204" pitchFamily="34" charset="0"/>
                </a:rPr>
                <a:t> Nội dung việc làm</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41990" name="Picture 6" descr="Funny cute happy star characters bundle set. Vector hand drawn cartoon  kawaii character illustration icon. Cute star. Outline cartoon illustration  for coloring book 12154840 Vector Art at Vecteezy">
              <a:extLst>
                <a:ext uri="{FF2B5EF4-FFF2-40B4-BE49-F238E27FC236}">
                  <a16:creationId xmlns:a16="http://schemas.microsoft.com/office/drawing/2014/main" id="{311C36B7-AEDE-439A-AEB9-8F0F573D382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917" b="80667" l="6250" r="45417">
                          <a14:foregroundMark x1="6250" y1="39083" x2="6250" y2="39083"/>
                          <a14:foregroundMark x1="27344" y1="18917" x2="27344" y2="18917"/>
                          <a14:foregroundMark x1="36250" y1="79750" x2="36250" y2="79750"/>
                          <a14:foregroundMark x1="45417" y1="44250" x2="45417" y2="44250"/>
                          <a14:foregroundMark x1="27083" y1="80667" x2="27083" y2="80667"/>
                          <a14:foregroundMark x1="22083" y1="80417" x2="22083" y2="80417"/>
                          <a14:foregroundMark x1="12240" y1="41083" x2="16510" y2="41333"/>
                          <a14:foregroundMark x1="25260" y1="28000" x2="23594" y2="38000"/>
                          <a14:foregroundMark x1="16406" y1="28667" x2="16406" y2="28667"/>
                          <a14:foregroundMark x1="18750" y1="27750" x2="18750" y2="27750"/>
                          <a14:foregroundMark x1="16510" y1="31583" x2="16510" y2="31583"/>
                          <a14:foregroundMark x1="23750" y1="30000" x2="22760" y2="36667"/>
                          <a14:foregroundMark x1="34583" y1="30250" x2="34583" y2="30250"/>
                          <a14:foregroundMark x1="17500" y1="40917" x2="17500" y2="40917"/>
                          <a14:foregroundMark x1="37083" y1="30917" x2="37083" y2="30917"/>
                          <a14:foregroundMark x1="16823" y1="39333" x2="17656" y2="42000"/>
                          <a14:foregroundMark x1="37083" y1="35583" x2="37083" y2="35583"/>
                        </a14:backgroundRemoval>
                      </a14:imgEffect>
                    </a14:imgLayer>
                  </a14:imgProps>
                </a:ext>
                <a:ext uri="{28A0092B-C50C-407E-A947-70E740481C1C}">
                  <a14:useLocalDpi xmlns:a14="http://schemas.microsoft.com/office/drawing/2010/main" val="0"/>
                </a:ext>
              </a:extLst>
            </a:blip>
            <a:srcRect l="5555" t="14445" r="51112" b="14444"/>
            <a:stretch/>
          </p:blipFill>
          <p:spPr bwMode="auto">
            <a:xfrm>
              <a:off x="4346107" y="1985059"/>
              <a:ext cx="810631" cy="831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84E7317B-148F-43E5-9780-871752989B14}"/>
              </a:ext>
            </a:extLst>
          </p:cNvPr>
          <p:cNvGrpSpPr/>
          <p:nvPr/>
        </p:nvGrpSpPr>
        <p:grpSpPr>
          <a:xfrm>
            <a:off x="4303651" y="2544830"/>
            <a:ext cx="4218048" cy="831417"/>
            <a:chOff x="4260383" y="1985059"/>
            <a:chExt cx="4218048" cy="831417"/>
          </a:xfrm>
        </p:grpSpPr>
        <p:sp>
          <p:nvSpPr>
            <p:cNvPr id="30" name="TextBox 29">
              <a:extLst>
                <a:ext uri="{FF2B5EF4-FFF2-40B4-BE49-F238E27FC236}">
                  <a16:creationId xmlns:a16="http://schemas.microsoft.com/office/drawing/2014/main" id="{BFA02FD7-B3B1-4AA1-A66F-49C2468ED48E}"/>
                </a:ext>
              </a:extLst>
            </p:cNvPr>
            <p:cNvSpPr txBox="1"/>
            <p:nvPr/>
          </p:nvSpPr>
          <p:spPr>
            <a:xfrm>
              <a:off x="4751422" y="2091501"/>
              <a:ext cx="3727009" cy="646986"/>
            </a:xfrm>
            <a:prstGeom prst="roundRect">
              <a:avLst/>
            </a:prstGeom>
            <a:solidFill>
              <a:srgbClr val="FFFFFF"/>
            </a:solidFill>
            <a:ln w="38100">
              <a:solidFill>
                <a:srgbClr val="FFC000"/>
              </a:solidFill>
              <a:prstDash val="dashDot"/>
            </a:ln>
          </p:spPr>
          <p:txBody>
            <a:bodyPr wrap="square" rtlCol="0">
              <a:spAutoFit/>
            </a:bodyPr>
            <a:lstStyle/>
            <a:p>
              <a:pPr algn="ctr"/>
              <a:r>
                <a:rPr lang="en-US" sz="3200">
                  <a:latin typeface="Calibri" panose="020F0502020204030204" pitchFamily="34" charset="0"/>
                  <a:ea typeface="Roboto" panose="02000000000000000000" pitchFamily="2" charset="0"/>
                  <a:cs typeface="Calibri" panose="020F0502020204030204" pitchFamily="34" charset="0"/>
                </a:rPr>
                <a:t>T</a:t>
              </a:r>
              <a:r>
                <a:rPr lang="vi-VN" sz="3200">
                  <a:latin typeface="Calibri" panose="020F0502020204030204" pitchFamily="34" charset="0"/>
                  <a:ea typeface="Roboto" panose="02000000000000000000" pitchFamily="2" charset="0"/>
                  <a:cs typeface="Calibri" panose="020F0502020204030204" pitchFamily="34" charset="0"/>
                </a:rPr>
                <a:t>hời gian, địa điểm</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31" name="Picture 6" descr="Funny cute happy star characters bundle set. Vector hand drawn cartoon  kawaii character illustration icon. Cute star. Outline cartoon illustration  for coloring book 12154840 Vector Art at Vecteezy">
              <a:extLst>
                <a:ext uri="{FF2B5EF4-FFF2-40B4-BE49-F238E27FC236}">
                  <a16:creationId xmlns:a16="http://schemas.microsoft.com/office/drawing/2014/main" id="{937649BF-1EC6-4753-B7A1-435B5835264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917" b="80667" l="6250" r="45417">
                          <a14:foregroundMark x1="6250" y1="39083" x2="6250" y2="39083"/>
                          <a14:foregroundMark x1="27344" y1="18917" x2="27344" y2="18917"/>
                          <a14:foregroundMark x1="36250" y1="79750" x2="36250" y2="79750"/>
                          <a14:foregroundMark x1="45417" y1="44250" x2="45417" y2="44250"/>
                          <a14:foregroundMark x1="27083" y1="80667" x2="27083" y2="80667"/>
                          <a14:foregroundMark x1="22083" y1="80417" x2="22083" y2="80417"/>
                          <a14:foregroundMark x1="12240" y1="41083" x2="16510" y2="41333"/>
                          <a14:foregroundMark x1="25260" y1="28000" x2="23594" y2="38000"/>
                          <a14:foregroundMark x1="16406" y1="28667" x2="16406" y2="28667"/>
                          <a14:foregroundMark x1="18750" y1="27750" x2="18750" y2="27750"/>
                          <a14:foregroundMark x1="16510" y1="31583" x2="16510" y2="31583"/>
                          <a14:foregroundMark x1="23750" y1="30000" x2="22760" y2="36667"/>
                          <a14:foregroundMark x1="34583" y1="30250" x2="34583" y2="30250"/>
                          <a14:foregroundMark x1="17500" y1="40917" x2="17500" y2="40917"/>
                          <a14:foregroundMark x1="37083" y1="30917" x2="37083" y2="30917"/>
                          <a14:foregroundMark x1="16823" y1="39333" x2="17656" y2="42000"/>
                          <a14:foregroundMark x1="37083" y1="35583" x2="37083" y2="35583"/>
                        </a14:backgroundRemoval>
                      </a14:imgEffect>
                    </a14:imgLayer>
                  </a14:imgProps>
                </a:ext>
                <a:ext uri="{28A0092B-C50C-407E-A947-70E740481C1C}">
                  <a14:useLocalDpi xmlns:a14="http://schemas.microsoft.com/office/drawing/2010/main" val="0"/>
                </a:ext>
              </a:extLst>
            </a:blip>
            <a:srcRect l="5555" t="14445" r="51112" b="14444"/>
            <a:stretch/>
          </p:blipFill>
          <p:spPr bwMode="auto">
            <a:xfrm>
              <a:off x="4260383" y="1985059"/>
              <a:ext cx="810631" cy="831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9A128F52-5F8F-47C0-AFDF-DC8C5961E3DB}"/>
              </a:ext>
            </a:extLst>
          </p:cNvPr>
          <p:cNvGrpSpPr/>
          <p:nvPr/>
        </p:nvGrpSpPr>
        <p:grpSpPr>
          <a:xfrm>
            <a:off x="5014162" y="3391220"/>
            <a:ext cx="3607140" cy="831417"/>
            <a:chOff x="4260383" y="1985059"/>
            <a:chExt cx="3607140" cy="831417"/>
          </a:xfrm>
        </p:grpSpPr>
        <p:sp>
          <p:nvSpPr>
            <p:cNvPr id="33" name="TextBox 32">
              <a:extLst>
                <a:ext uri="{FF2B5EF4-FFF2-40B4-BE49-F238E27FC236}">
                  <a16:creationId xmlns:a16="http://schemas.microsoft.com/office/drawing/2014/main" id="{7ECA2B11-32EE-4187-BDB8-7C0E3A307F76}"/>
                </a:ext>
              </a:extLst>
            </p:cNvPr>
            <p:cNvSpPr txBox="1"/>
            <p:nvPr/>
          </p:nvSpPr>
          <p:spPr>
            <a:xfrm>
              <a:off x="4751423" y="2091501"/>
              <a:ext cx="3116100" cy="646986"/>
            </a:xfrm>
            <a:prstGeom prst="roundRect">
              <a:avLst/>
            </a:prstGeom>
            <a:solidFill>
              <a:srgbClr val="FFFFFF"/>
            </a:solidFill>
            <a:ln w="38100">
              <a:solidFill>
                <a:srgbClr val="FFC000"/>
              </a:solidFill>
              <a:prstDash val="dashDot"/>
            </a:ln>
          </p:spPr>
          <p:txBody>
            <a:bodyPr wrap="square" rtlCol="0">
              <a:spAutoFit/>
            </a:bodyPr>
            <a:lstStyle/>
            <a:p>
              <a:pPr algn="ctr"/>
              <a:r>
                <a:rPr lang="en-US" sz="3200">
                  <a:latin typeface="Calibri" panose="020F0502020204030204" pitchFamily="34" charset="0"/>
                  <a:ea typeface="Roboto" panose="02000000000000000000" pitchFamily="2" charset="0"/>
                  <a:cs typeface="Calibri" panose="020F0502020204030204" pitchFamily="34" charset="0"/>
                </a:rPr>
                <a:t>N</a:t>
              </a:r>
              <a:r>
                <a:rPr lang="vi-VN" sz="3200">
                  <a:latin typeface="Calibri" panose="020F0502020204030204" pitchFamily="34" charset="0"/>
                  <a:ea typeface="Roboto" panose="02000000000000000000" pitchFamily="2" charset="0"/>
                  <a:cs typeface="Calibri" panose="020F0502020204030204" pitchFamily="34" charset="0"/>
                </a:rPr>
                <a:t>gười thực hiện</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34" name="Picture 6" descr="Funny cute happy star characters bundle set. Vector hand drawn cartoon  kawaii character illustration icon. Cute star. Outline cartoon illustration  for coloring book 12154840 Vector Art at Vecteezy">
              <a:extLst>
                <a:ext uri="{FF2B5EF4-FFF2-40B4-BE49-F238E27FC236}">
                  <a16:creationId xmlns:a16="http://schemas.microsoft.com/office/drawing/2014/main" id="{73C9882B-8F11-4C78-B8FE-93BFDC93F4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917" b="80667" l="6250" r="45417">
                          <a14:foregroundMark x1="6250" y1="39083" x2="6250" y2="39083"/>
                          <a14:foregroundMark x1="27344" y1="18917" x2="27344" y2="18917"/>
                          <a14:foregroundMark x1="36250" y1="79750" x2="36250" y2="79750"/>
                          <a14:foregroundMark x1="45417" y1="44250" x2="45417" y2="44250"/>
                          <a14:foregroundMark x1="27083" y1="80667" x2="27083" y2="80667"/>
                          <a14:foregroundMark x1="22083" y1="80417" x2="22083" y2="80417"/>
                          <a14:foregroundMark x1="12240" y1="41083" x2="16510" y2="41333"/>
                          <a14:foregroundMark x1="25260" y1="28000" x2="23594" y2="38000"/>
                          <a14:foregroundMark x1="16406" y1="28667" x2="16406" y2="28667"/>
                          <a14:foregroundMark x1="18750" y1="27750" x2="18750" y2="27750"/>
                          <a14:foregroundMark x1="16510" y1="31583" x2="16510" y2="31583"/>
                          <a14:foregroundMark x1="23750" y1="30000" x2="22760" y2="36667"/>
                          <a14:foregroundMark x1="34583" y1="30250" x2="34583" y2="30250"/>
                          <a14:foregroundMark x1="17500" y1="40917" x2="17500" y2="40917"/>
                          <a14:foregroundMark x1="37083" y1="30917" x2="37083" y2="30917"/>
                          <a14:foregroundMark x1="16823" y1="39333" x2="17656" y2="42000"/>
                          <a14:foregroundMark x1="37083" y1="35583" x2="37083" y2="35583"/>
                        </a14:backgroundRemoval>
                      </a14:imgEffect>
                    </a14:imgLayer>
                  </a14:imgProps>
                </a:ext>
                <a:ext uri="{28A0092B-C50C-407E-A947-70E740481C1C}">
                  <a14:useLocalDpi xmlns:a14="http://schemas.microsoft.com/office/drawing/2010/main" val="0"/>
                </a:ext>
              </a:extLst>
            </a:blip>
            <a:srcRect l="5555" t="14445" r="51112" b="14444"/>
            <a:stretch/>
          </p:blipFill>
          <p:spPr bwMode="auto">
            <a:xfrm>
              <a:off x="4260383" y="1985059"/>
              <a:ext cx="810631" cy="831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2910CFCB-E9F4-44AE-B660-71D88FEFBEFF}"/>
              </a:ext>
            </a:extLst>
          </p:cNvPr>
          <p:cNvGrpSpPr/>
          <p:nvPr/>
        </p:nvGrpSpPr>
        <p:grpSpPr>
          <a:xfrm>
            <a:off x="-1616014" y="2637363"/>
            <a:ext cx="6858478" cy="1329928"/>
            <a:chOff x="2292148" y="3785867"/>
            <a:chExt cx="8020770" cy="1329928"/>
          </a:xfrm>
        </p:grpSpPr>
        <p:sp>
          <p:nvSpPr>
            <p:cNvPr id="36" name="TextBox 67">
              <a:extLst>
                <a:ext uri="{FF2B5EF4-FFF2-40B4-BE49-F238E27FC236}">
                  <a16:creationId xmlns:a16="http://schemas.microsoft.com/office/drawing/2014/main" id="{B4C4A23F-C58F-44EF-B96C-6FB0FE1688A7}"/>
                </a:ext>
              </a:extLst>
            </p:cNvPr>
            <p:cNvSpPr txBox="1"/>
            <p:nvPr/>
          </p:nvSpPr>
          <p:spPr>
            <a:xfrm>
              <a:off x="2292148" y="3785867"/>
              <a:ext cx="8020770" cy="1323439"/>
            </a:xfrm>
            <a:prstGeom prst="rect">
              <a:avLst/>
            </a:prstGeom>
            <a:noFill/>
          </p:spPr>
          <p:txBody>
            <a:bodyPr wrap="square" rtlCol="0">
              <a:prstTxWarp prst="textArchUp">
                <a:avLst/>
              </a:prstTxWarp>
              <a:spAutoFit/>
            </a:bodyPr>
            <a:lstStyle/>
            <a:p>
              <a:pPr algn="ctr"/>
              <a:r>
                <a:rPr lang="en-US" sz="40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0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endParaRPr lang="en-US" sz="4000" b="1" dirty="0">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37" name="TextBox 67">
              <a:extLst>
                <a:ext uri="{FF2B5EF4-FFF2-40B4-BE49-F238E27FC236}">
                  <a16:creationId xmlns:a16="http://schemas.microsoft.com/office/drawing/2014/main" id="{329807F8-0455-4977-86E1-8E595385D6FD}"/>
                </a:ext>
              </a:extLst>
            </p:cNvPr>
            <p:cNvSpPr txBox="1"/>
            <p:nvPr/>
          </p:nvSpPr>
          <p:spPr>
            <a:xfrm>
              <a:off x="2292148" y="3792356"/>
              <a:ext cx="8020770" cy="1323439"/>
            </a:xfrm>
            <a:prstGeom prst="rect">
              <a:avLst/>
            </a:prstGeom>
            <a:noFill/>
          </p:spPr>
          <p:txBody>
            <a:bodyPr wrap="square" rtlCol="0">
              <a:prstTxWarp prst="textArchUp">
                <a:avLst/>
              </a:prstTxWarp>
              <a:spAutoFit/>
            </a:bodyPr>
            <a:lstStyle/>
            <a:p>
              <a:pPr algn="ctr"/>
              <a:r>
                <a:rPr lang="en-US" sz="40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0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988"/>
                                        </p:tgtEl>
                                        <p:attrNameLst>
                                          <p:attrName>style.visibility</p:attrName>
                                        </p:attrNameLst>
                                      </p:cBhvr>
                                      <p:to>
                                        <p:strVal val="visible"/>
                                      </p:to>
                                    </p:set>
                                    <p:animEffect transition="in" filter="fade">
                                      <p:cBhvr>
                                        <p:cTn id="33" dur="500"/>
                                        <p:tgtEl>
                                          <p:spTgt spid="41988"/>
                                        </p:tgtEl>
                                      </p:cBhvr>
                                    </p:animEffect>
                                  </p:childTnLst>
                                </p:cTn>
                              </p:par>
                              <p:par>
                                <p:cTn id="34" presetID="53" presetClass="entr" presetSubtype="16"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2"/>
          <a:stretch>
            <a:fillRect/>
          </a:stretch>
        </p:blipFill>
        <p:spPr>
          <a:xfrm>
            <a:off x="2206498" y="44726"/>
            <a:ext cx="4999074" cy="727477"/>
          </a:xfrm>
          <a:prstGeom prst="rect">
            <a:avLst/>
          </a:prstGeom>
        </p:spPr>
      </p:pic>
      <p:sp>
        <p:nvSpPr>
          <p:cNvPr id="2" name="Rectangle 1">
            <a:extLst>
              <a:ext uri="{FF2B5EF4-FFF2-40B4-BE49-F238E27FC236}">
                <a16:creationId xmlns:a16="http://schemas.microsoft.com/office/drawing/2014/main" id="{26493191-0F48-4D4E-95EC-AA189F8DED62}"/>
              </a:ext>
            </a:extLst>
          </p:cNvPr>
          <p:cNvSpPr/>
          <p:nvPr/>
        </p:nvSpPr>
        <p:spPr>
          <a:xfrm>
            <a:off x="228600" y="1080993"/>
            <a:ext cx="8718550" cy="3736472"/>
          </a:xfrm>
          <a:prstGeom prst="rect">
            <a:avLst/>
          </a:prstGeom>
        </p:spPr>
        <p:txBody>
          <a:bodyPr wrap="square">
            <a:spAutoFit/>
          </a:bodyPr>
          <a:lstStyle/>
          <a:p>
            <a:pPr indent="90170" algn="just">
              <a:lnSpc>
                <a:spcPct val="115000"/>
              </a:lnSpc>
            </a:pPr>
            <a:r>
              <a:rPr lang="en-US" sz="2600" b="1" i="1" smtClean="0">
                <a:solidFill>
                  <a:srgbClr val="000000"/>
                </a:solidFill>
                <a:effectLst/>
                <a:latin typeface="Times New Roman" panose="02020603050405020304" pitchFamily="18" charset="0"/>
                <a:ea typeface="Calibri" panose="020F0502020204030204" pitchFamily="34" charset="0"/>
              </a:rPr>
              <a:t>Người ta/ </a:t>
            </a:r>
            <a:r>
              <a:rPr lang="en-US" sz="2600" b="1" i="1" u="sng" smtClean="0">
                <a:solidFill>
                  <a:srgbClr val="000000"/>
                </a:solidFill>
                <a:effectLst/>
                <a:latin typeface="Times New Roman" panose="02020603050405020304" pitchFamily="18" charset="0"/>
                <a:ea typeface="Calibri" panose="020F0502020204030204" pitchFamily="34" charset="0"/>
              </a:rPr>
              <a:t>lần tìm tung tích</a:t>
            </a:r>
            <a:r>
              <a:rPr lang="en-US" sz="2600" b="1" i="1" smtClean="0">
                <a:solidFill>
                  <a:srgbClr val="000000"/>
                </a:solidFill>
                <a:effectLst/>
                <a:latin typeface="Times New Roman" panose="02020603050405020304" pitchFamily="18" charset="0"/>
                <a:ea typeface="Calibri" panose="020F0502020204030204" pitchFamily="34" charset="0"/>
              </a:rPr>
              <a:t> nạn nhân.// Anh công an lấy ra từ </a:t>
            </a:r>
            <a:r>
              <a:rPr lang="en-US" sz="2600" b="1" i="1" u="sng" smtClean="0">
                <a:solidFill>
                  <a:srgbClr val="000000"/>
                </a:solidFill>
                <a:effectLst/>
                <a:latin typeface="Times New Roman" panose="02020603050405020304" pitchFamily="18" charset="0"/>
                <a:ea typeface="Calibri" panose="020F0502020204030204" pitchFamily="34" charset="0"/>
              </a:rPr>
              <a:t>túi áo</a:t>
            </a:r>
            <a:r>
              <a:rPr lang="en-US" sz="2600" b="1" i="1" smtClean="0">
                <a:solidFill>
                  <a:srgbClr val="000000"/>
                </a:solidFill>
                <a:effectLst/>
                <a:latin typeface="Times New Roman" panose="02020603050405020304" pitchFamily="18" charset="0"/>
                <a:ea typeface="Calibri" panose="020F0502020204030204" pitchFamily="34" charset="0"/>
              </a:rPr>
              <a:t> nạn nhân/ </a:t>
            </a:r>
            <a:r>
              <a:rPr lang="en-US" sz="2600" b="1" i="1" u="sng" smtClean="0">
                <a:solidFill>
                  <a:srgbClr val="000000"/>
                </a:solidFill>
                <a:effectLst/>
                <a:latin typeface="Times New Roman" panose="02020603050405020304" pitchFamily="18" charset="0"/>
                <a:ea typeface="Calibri" panose="020F0502020204030204" pitchFamily="34" charset="0"/>
              </a:rPr>
              <a:t>một mớ giấy tờ</a:t>
            </a:r>
            <a:r>
              <a:rPr lang="en-US" sz="2600" b="1" i="1" smtClean="0">
                <a:solidFill>
                  <a:srgbClr val="000000"/>
                </a:solidFill>
                <a:effectLst/>
                <a:latin typeface="Times New Roman" panose="02020603050405020304" pitchFamily="18" charset="0"/>
                <a:ea typeface="Calibri" panose="020F0502020204030204" pitchFamily="34" charset="0"/>
              </a:rPr>
              <a:t>.// Ai nấy </a:t>
            </a:r>
            <a:r>
              <a:rPr lang="en-US" sz="2600" b="1" i="1" u="sng" smtClean="0">
                <a:solidFill>
                  <a:srgbClr val="000000"/>
                </a:solidFill>
                <a:effectLst/>
                <a:latin typeface="Times New Roman" panose="02020603050405020304" pitchFamily="18" charset="0"/>
                <a:ea typeface="Calibri" panose="020F0502020204030204" pitchFamily="34" charset="0"/>
              </a:rPr>
              <a:t>bàng hoàng</a:t>
            </a:r>
            <a:r>
              <a:rPr lang="en-US" sz="2600" b="1" i="1" smtClean="0">
                <a:solidFill>
                  <a:srgbClr val="000000"/>
                </a:solidFill>
                <a:effectLst/>
                <a:latin typeface="Times New Roman" panose="02020603050405020304" pitchFamily="18" charset="0"/>
                <a:ea typeface="Calibri" panose="020F0502020204030204" pitchFamily="34" charset="0"/>
              </a:rPr>
              <a:t>/ khi thấy trong xấp giấy một tấm </a:t>
            </a:r>
            <a:r>
              <a:rPr lang="en-US" sz="2600" b="1" i="1" u="sng" smtClean="0">
                <a:solidFill>
                  <a:srgbClr val="000000"/>
                </a:solidFill>
                <a:effectLst/>
                <a:latin typeface="Times New Roman" panose="02020603050405020304" pitchFamily="18" charset="0"/>
                <a:ea typeface="Calibri" panose="020F0502020204030204" pitchFamily="34" charset="0"/>
              </a:rPr>
              <a:t>thẻ thương binh</a:t>
            </a:r>
            <a:r>
              <a:rPr lang="en-US" sz="2600" b="1" i="1" smtClean="0">
                <a:solidFill>
                  <a:srgbClr val="000000"/>
                </a:solidFill>
                <a:effectLst/>
                <a:latin typeface="Times New Roman" panose="02020603050405020304" pitchFamily="18" charset="0"/>
                <a:ea typeface="Calibri" panose="020F0502020204030204" pitchFamily="34" charset="0"/>
              </a:rPr>
              <a:t>.// Bấy giờ/ người ta mới để ý tới </a:t>
            </a:r>
            <a:r>
              <a:rPr lang="en-US" sz="2600" b="1" i="1" u="sng" smtClean="0">
                <a:solidFill>
                  <a:srgbClr val="000000"/>
                </a:solidFill>
                <a:effectLst/>
                <a:latin typeface="Times New Roman" panose="02020603050405020304" pitchFamily="18" charset="0"/>
                <a:ea typeface="Calibri" panose="020F0502020204030204" pitchFamily="34" charset="0"/>
              </a:rPr>
              <a:t>chiếc xe đạp</a:t>
            </a:r>
            <a:r>
              <a:rPr lang="en-US" sz="2600" b="1" i="1" smtClean="0">
                <a:solidFill>
                  <a:srgbClr val="000000"/>
                </a:solidFill>
                <a:effectLst/>
                <a:latin typeface="Times New Roman" panose="02020603050405020304" pitchFamily="18" charset="0"/>
                <a:ea typeface="Calibri" panose="020F0502020204030204" pitchFamily="34" charset="0"/>
              </a:rPr>
              <a:t>/ </a:t>
            </a:r>
            <a:r>
              <a:rPr lang="en-US" sz="2600" b="1" i="1" u="sng" smtClean="0">
                <a:solidFill>
                  <a:srgbClr val="000000"/>
                </a:solidFill>
                <a:effectLst/>
                <a:latin typeface="Times New Roman" panose="02020603050405020304" pitchFamily="18" charset="0"/>
                <a:ea typeface="Calibri" panose="020F0502020204030204" pitchFamily="34" charset="0"/>
              </a:rPr>
              <a:t>nằm lăn lóc</a:t>
            </a:r>
            <a:r>
              <a:rPr lang="en-US" sz="2600" b="1" i="1" smtClean="0">
                <a:solidFill>
                  <a:srgbClr val="000000"/>
                </a:solidFill>
                <a:effectLst/>
                <a:latin typeface="Times New Roman" panose="02020603050405020304" pitchFamily="18" charset="0"/>
                <a:ea typeface="Calibri" panose="020F0502020204030204" pitchFamily="34" charset="0"/>
              </a:rPr>
              <a:t> ở góc tường/ và những chiếc bánh giò </a:t>
            </a:r>
            <a:r>
              <a:rPr lang="en-US" sz="2600" b="1" i="1" u="sng" smtClean="0">
                <a:solidFill>
                  <a:srgbClr val="000000"/>
                </a:solidFill>
                <a:effectLst/>
                <a:latin typeface="Times New Roman" panose="02020603050405020304" pitchFamily="18" charset="0"/>
                <a:ea typeface="Calibri" panose="020F0502020204030204" pitchFamily="34" charset="0"/>
              </a:rPr>
              <a:t>tung toé</a:t>
            </a:r>
            <a:r>
              <a:rPr lang="en-US" sz="2600" b="1" i="1" smtClean="0">
                <a:solidFill>
                  <a:srgbClr val="000000"/>
                </a:solidFill>
                <a:effectLst/>
                <a:latin typeface="Times New Roman" panose="02020603050405020304" pitchFamily="18" charset="0"/>
                <a:ea typeface="Calibri" panose="020F0502020204030204" pitchFamily="34" charset="0"/>
              </a:rPr>
              <a:t>…// </a:t>
            </a:r>
            <a:r>
              <a:rPr lang="en-US" sz="2600" b="1" i="1" u="sng" smtClean="0">
                <a:solidFill>
                  <a:srgbClr val="000000"/>
                </a:solidFill>
                <a:effectLst/>
                <a:latin typeface="Times New Roman" panose="02020603050405020304" pitchFamily="18" charset="0"/>
                <a:ea typeface="Calibri" panose="020F0502020204030204" pitchFamily="34" charset="0"/>
              </a:rPr>
              <a:t>Thì ra</a:t>
            </a:r>
            <a:r>
              <a:rPr lang="en-US" sz="2600" b="1" i="1" smtClean="0">
                <a:solidFill>
                  <a:srgbClr val="000000"/>
                </a:solidFill>
                <a:effectLst/>
                <a:latin typeface="Times New Roman" panose="02020603050405020304" pitchFamily="18" charset="0"/>
                <a:ea typeface="Calibri" panose="020F0502020204030204" pitchFamily="34" charset="0"/>
              </a:rPr>
              <a:t>/ người </a:t>
            </a:r>
            <a:r>
              <a:rPr lang="en-US" sz="2600" b="1" i="1" u="sng" smtClean="0">
                <a:solidFill>
                  <a:srgbClr val="000000"/>
                </a:solidFill>
                <a:effectLst/>
                <a:latin typeface="Times New Roman" panose="02020603050405020304" pitchFamily="18" charset="0"/>
                <a:ea typeface="Calibri" panose="020F0502020204030204" pitchFamily="34" charset="0"/>
              </a:rPr>
              <a:t>bán bánh giò</a:t>
            </a:r>
            <a:r>
              <a:rPr lang="en-US" sz="2600" b="1" i="1" smtClean="0">
                <a:solidFill>
                  <a:srgbClr val="000000"/>
                </a:solidFill>
                <a:effectLst/>
                <a:latin typeface="Times New Roman" panose="02020603050405020304" pitchFamily="18" charset="0"/>
                <a:ea typeface="Calibri" panose="020F0502020204030204" pitchFamily="34" charset="0"/>
              </a:rPr>
              <a:t>/ </a:t>
            </a:r>
            <a:r>
              <a:rPr lang="en-US" sz="2600" b="1" i="1" u="sng" smtClean="0">
                <a:solidFill>
                  <a:srgbClr val="000000"/>
                </a:solidFill>
                <a:effectLst/>
                <a:latin typeface="Times New Roman" panose="02020603050405020304" pitchFamily="18" charset="0"/>
                <a:ea typeface="Calibri" panose="020F0502020204030204" pitchFamily="34" charset="0"/>
              </a:rPr>
              <a:t>là một thương binh</a:t>
            </a:r>
            <a:r>
              <a:rPr lang="en-US" sz="2600" b="1" i="1" smtClean="0">
                <a:solidFill>
                  <a:srgbClr val="000000"/>
                </a:solidFill>
                <a:effectLst/>
                <a:latin typeface="Times New Roman" panose="02020603050405020304" pitchFamily="18" charset="0"/>
                <a:ea typeface="Calibri" panose="020F0502020204030204" pitchFamily="34" charset="0"/>
              </a:rPr>
              <a:t>.// Chính anh/ đã </a:t>
            </a:r>
            <a:r>
              <a:rPr lang="en-US" sz="2600" b="1" i="1" u="sng" smtClean="0">
                <a:solidFill>
                  <a:srgbClr val="000000"/>
                </a:solidFill>
                <a:effectLst/>
                <a:latin typeface="Times New Roman" panose="02020603050405020304" pitchFamily="18" charset="0"/>
                <a:ea typeface="Calibri" panose="020F0502020204030204" pitchFamily="34" charset="0"/>
              </a:rPr>
              <a:t>phát hiện</a:t>
            </a:r>
            <a:r>
              <a:rPr lang="en-US" sz="2600" b="1" i="1" smtClean="0">
                <a:solidFill>
                  <a:srgbClr val="000000"/>
                </a:solidFill>
                <a:effectLst/>
                <a:latin typeface="Times New Roman" panose="02020603050405020304" pitchFamily="18" charset="0"/>
                <a:ea typeface="Calibri" panose="020F0502020204030204" pitchFamily="34" charset="0"/>
              </a:rPr>
              <a:t> ra đám cháy,/ đã </a:t>
            </a:r>
            <a:r>
              <a:rPr lang="en-US" sz="2600" b="1" i="1" u="sng" smtClean="0">
                <a:solidFill>
                  <a:srgbClr val="000000"/>
                </a:solidFill>
                <a:effectLst/>
                <a:latin typeface="Times New Roman" panose="02020603050405020304" pitchFamily="18" charset="0"/>
                <a:ea typeface="Calibri" panose="020F0502020204030204" pitchFamily="34" charset="0"/>
              </a:rPr>
              <a:t>báo động</a:t>
            </a:r>
            <a:r>
              <a:rPr lang="en-US" sz="2600" b="1" i="1" smtClean="0">
                <a:solidFill>
                  <a:srgbClr val="000000"/>
                </a:solidFill>
                <a:effectLst/>
                <a:latin typeface="Times New Roman" panose="02020603050405020304" pitchFamily="18" charset="0"/>
                <a:ea typeface="Calibri" panose="020F0502020204030204" pitchFamily="34" charset="0"/>
              </a:rPr>
              <a:t>/ và </a:t>
            </a:r>
            <a:r>
              <a:rPr lang="en-US" sz="2600" b="1" i="1" u="sng" smtClean="0">
                <a:solidFill>
                  <a:srgbClr val="000000"/>
                </a:solidFill>
                <a:effectLst/>
                <a:latin typeface="Times New Roman" panose="02020603050405020304" pitchFamily="18" charset="0"/>
                <a:ea typeface="Calibri" panose="020F0502020204030204" pitchFamily="34" charset="0"/>
              </a:rPr>
              <a:t>cứu</a:t>
            </a:r>
            <a:r>
              <a:rPr lang="en-US" sz="2600" b="1" i="1" smtClean="0">
                <a:solidFill>
                  <a:srgbClr val="000000"/>
                </a:solidFill>
                <a:effectLst/>
                <a:latin typeface="Times New Roman" panose="02020603050405020304" pitchFamily="18" charset="0"/>
                <a:ea typeface="Calibri" panose="020F0502020204030204" pitchFamily="34" charset="0"/>
              </a:rPr>
              <a:t> một gia đình.//</a:t>
            </a:r>
          </a:p>
          <a:p>
            <a:pPr indent="90170" algn="just">
              <a:lnSpc>
                <a:spcPct val="115000"/>
              </a:lnSpc>
            </a:pPr>
            <a:r>
              <a:rPr lang="en-US" sz="2600" b="1" i="1" smtClean="0">
                <a:solidFill>
                  <a:srgbClr val="000000"/>
                </a:solidFill>
                <a:effectLst/>
                <a:latin typeface="Times New Roman" panose="02020603050405020304" pitchFamily="18" charset="0"/>
                <a:ea typeface="Calibri" panose="020F0502020204030204" pitchFamily="34" charset="0"/>
              </a:rPr>
              <a:t>Vừa lúc đó,/ chiếc xe cấp cứu </a:t>
            </a:r>
            <a:r>
              <a:rPr lang="en-US" sz="2600" b="1" i="1" u="sng" smtClean="0">
                <a:solidFill>
                  <a:srgbClr val="000000"/>
                </a:solidFill>
                <a:effectLst/>
                <a:latin typeface="Times New Roman" panose="02020603050405020304" pitchFamily="18" charset="0"/>
                <a:ea typeface="Calibri" panose="020F0502020204030204" pitchFamily="34" charset="0"/>
              </a:rPr>
              <a:t>ào tới</a:t>
            </a:r>
            <a:r>
              <a:rPr lang="en-US" sz="2600" b="1" i="1" smtClean="0">
                <a:solidFill>
                  <a:srgbClr val="000000"/>
                </a:solidFill>
                <a:effectLst/>
                <a:latin typeface="Times New Roman" panose="02020603050405020304" pitchFamily="18" charset="0"/>
                <a:ea typeface="Calibri" panose="020F0502020204030204" pitchFamily="34" charset="0"/>
              </a:rPr>
              <a:t>/ chở nạn nhân đi…//</a:t>
            </a:r>
            <a:endParaRPr lang="en-US" sz="26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5D9A454-0436-4727-BBDA-961E85FA2638}"/>
              </a:ext>
            </a:extLst>
          </p:cNvPr>
          <p:cNvSpPr txBox="1"/>
          <p:nvPr/>
        </p:nvSpPr>
        <p:spPr>
          <a:xfrm>
            <a:off x="857142" y="1100259"/>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2743238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spTree>
    <p:extLst>
      <p:ext uri="{BB962C8B-B14F-4D97-AF65-F5344CB8AC3E}">
        <p14:creationId xmlns:p14="http://schemas.microsoft.com/office/powerpoint/2010/main" val="1164514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866900"/>
            <a:ext cx="6076615" cy="2771949"/>
          </a:xfrm>
          <a:prstGeom prst="rect">
            <a:avLst/>
          </a:prstGeom>
        </p:spPr>
      </p:pic>
      <p:pic>
        <p:nvPicPr>
          <p:cNvPr id="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86074" y="419100"/>
            <a:ext cx="3952875" cy="1971675"/>
          </a:xfrm>
          <a:prstGeom prst="wedgeRoundRectCallout">
            <a:avLst>
              <a:gd name="adj1" fmla="val -72640"/>
              <a:gd name="adj2" fmla="val 35930"/>
              <a:gd name="adj3" fmla="val 16667"/>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Cảm</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ơn</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các</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em</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giờ</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anh</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đã</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có</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đủ</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dụng</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cụ</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rồi</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chúng</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ta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cùng</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nhau</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tới</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đám</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cháy</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nào</a:t>
            </a:r>
            <a:endPar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endParaRPr>
          </a:p>
        </p:txBody>
      </p:sp>
    </p:spTree>
    <p:extLst>
      <p:ext uri="{BB962C8B-B14F-4D97-AF65-F5344CB8AC3E}">
        <p14:creationId xmlns:p14="http://schemas.microsoft.com/office/powerpoint/2010/main" val="3314479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2" presetClass="exit" presetSubtype="2" accel="44000" fill="hold" nodeType="afterEffect">
                                  <p:stCondLst>
                                    <p:cond delay="0"/>
                                  </p:stCondLst>
                                  <p:childTnLst>
                                    <p:anim calcmode="lin" valueType="num">
                                      <p:cBhvr additive="base">
                                        <p:cTn id="25" dur="1500"/>
                                        <p:tgtEl>
                                          <p:spTgt spid="5"/>
                                        </p:tgtEl>
                                        <p:attrNameLst>
                                          <p:attrName>ppt_x</p:attrName>
                                        </p:attrNameLst>
                                      </p:cBhvr>
                                      <p:tavLst>
                                        <p:tav tm="0">
                                          <p:val>
                                            <p:strVal val="ppt_x"/>
                                          </p:val>
                                        </p:tav>
                                        <p:tav tm="100000">
                                          <p:val>
                                            <p:strVal val="1+ppt_w/2"/>
                                          </p:val>
                                        </p:tav>
                                      </p:tavLst>
                                    </p:anim>
                                    <p:anim calcmode="lin" valueType="num">
                                      <p:cBhvr additive="base">
                                        <p:cTn id="26" dur="1500"/>
                                        <p:tgtEl>
                                          <p:spTgt spid="5"/>
                                        </p:tgtEl>
                                        <p:attrNameLst>
                                          <p:attrName>ppt_y</p:attrName>
                                        </p:attrNameLst>
                                      </p:cBhvr>
                                      <p:tavLst>
                                        <p:tav tm="0">
                                          <p:val>
                                            <p:strVal val="ppt_y"/>
                                          </p:val>
                                        </p:tav>
                                        <p:tav tm="100000">
                                          <p:val>
                                            <p:strVal val="ppt_y"/>
                                          </p:val>
                                        </p:tav>
                                      </p:tavLst>
                                    </p:anim>
                                    <p:set>
                                      <p:cBhvr>
                                        <p:cTn id="2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lang="en-US" sz="66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0544754">
            <a:off x="198682" y="2147832"/>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w="127000">
                  <a:solidFill>
                    <a:prstClr val="white"/>
                  </a:solidFill>
                </a:ln>
                <a:solidFill>
                  <a:srgbClr val="FF0000"/>
                </a:solidFill>
                <a:effectLst/>
                <a:uLnTx/>
                <a:uFillTx/>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9Slide05 Phobia" panose="02000506000000020003" pitchFamily="2" charset="0"/>
                  <a:cs typeface="Arial"/>
                  <a:sym typeface="Arial"/>
                </a:rPr>
                <a:t>Hoạt</a:t>
              </a:r>
              <a:r>
                <a:rPr kumimoji="0" lang="en-US" sz="4000" b="1" i="0" u="none" strike="noStrike" kern="0" cap="none" spc="0" normalizeH="0" baseline="0" noProof="0" dirty="0">
                  <a:ln>
                    <a:noFill/>
                  </a:ln>
                  <a:solidFill>
                    <a:srgbClr val="FF0000"/>
                  </a:solidFill>
                  <a:effectLst/>
                  <a:uLnTx/>
                  <a:uFillTx/>
                  <a:latin typeface="#9Slide05 Phobia" panose="02000506000000020003" pitchFamily="2" charset="0"/>
                  <a:cs typeface="Arial"/>
                  <a:sym typeface="Arial"/>
                </a:rPr>
                <a:t>  </a:t>
              </a:r>
              <a:r>
                <a:rPr kumimoji="0" lang="en-US" sz="4000" b="1" i="0" u="none" strike="noStrike" kern="0" cap="none" spc="0" normalizeH="0" baseline="0" noProof="0" dirty="0" err="1">
                  <a:ln>
                    <a:noFill/>
                  </a:ln>
                  <a:solidFill>
                    <a:srgbClr val="FF0000"/>
                  </a:solidFill>
                  <a:effectLst/>
                  <a:uLnTx/>
                  <a:uFillTx/>
                  <a:latin typeface="#9Slide05 Phobia" panose="02000506000000020003" pitchFamily="2" charset="0"/>
                  <a:cs typeface="Arial"/>
                  <a:sym typeface="Arial"/>
                </a:rPr>
                <a:t>Động</a:t>
              </a:r>
              <a:endParaRPr kumimoji="0" lang="en-US" sz="4000" b="1" i="0" u="none" strike="noStrike" kern="0" cap="none" spc="0" normalizeH="0" baseline="0" noProof="0" dirty="0">
                <a:ln>
                  <a:noFill/>
                </a:ln>
                <a:solidFill>
                  <a:srgbClr val="FF0000"/>
                </a:solidFill>
                <a:effectLst/>
                <a:uLnTx/>
                <a:uFillTx/>
                <a:latin typeface="#9Slide05 Phobia" panose="02000506000000020003" pitchFamily="2" charset="0"/>
                <a:cs typeface="Arial"/>
                <a:sym typeface="Arial"/>
              </a:endParaRPr>
            </a:p>
          </p:txBody>
        </p:sp>
      </p:grpSp>
      <p:sp>
        <p:nvSpPr>
          <p:cNvPr id="12" name="TextBox 11">
            <a:extLst>
              <a:ext uri="{FF2B5EF4-FFF2-40B4-BE49-F238E27FC236}">
                <a16:creationId xmlns:a16="http://schemas.microsoft.com/office/drawing/2014/main" id="{CF88BB58-C3A4-4C5F-BF99-14326B3B73B7}"/>
              </a:ext>
            </a:extLst>
          </p:cNvPr>
          <p:cNvSpPr txBox="1"/>
          <p:nvPr/>
        </p:nvSpPr>
        <p:spPr>
          <a:xfrm>
            <a:off x="-105565" y="2571750"/>
            <a:ext cx="9355130" cy="757130"/>
          </a:xfrm>
          <a:prstGeom prst="rect">
            <a:avLst/>
          </a:prstGeom>
          <a:noFill/>
        </p:spPr>
        <p:txBody>
          <a:bodyPr wrap="square">
            <a:spAutoFit/>
          </a:bodyPr>
          <a:lstStyle/>
          <a:p>
            <a:pPr lvl="0" algn="ctr">
              <a:lnSpc>
                <a:spcPct val="80000"/>
              </a:lnSpc>
            </a:pPr>
            <a:r>
              <a:rPr lang="en-US" sz="5400" b="1">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UVN Banh Mi" pitchFamily="2" charset="0"/>
              </a:rPr>
              <a:t>Cùng sáng tạo </a:t>
            </a:r>
            <a:endParaRPr kumimoji="0" lang="en-US" sz="54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cs typeface="Arial"/>
              <a:sym typeface="Arial"/>
            </a:endParaRPr>
          </a:p>
        </p:txBody>
      </p:sp>
      <p:pic>
        <p:nvPicPr>
          <p:cNvPr id="2" name="Picture 1" descr="C:\Users\HP\Desktop\fireman-chuẩn.png">
            <a:extLst>
              <a:ext uri="{FF2B5EF4-FFF2-40B4-BE49-F238E27FC236}">
                <a16:creationId xmlns:a16="http://schemas.microsoft.com/office/drawing/2014/main" id="{D7A28A13-9C2B-A9DC-551D-CEF0C7371D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12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20988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4" presetClass="exit" presetSubtype="10" fill="hold" nodeType="withEffect">
                                  <p:stCondLst>
                                    <p:cond delay="0"/>
                                  </p:stCondLst>
                                  <p:childTnLst>
                                    <p:animEffect transition="out" filter="randombar(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BD5ED-80EE-E979-9B32-76E5251A0EB5}"/>
              </a:ext>
            </a:extLst>
          </p:cNvPr>
          <p:cNvSpPr txBox="1"/>
          <p:nvPr/>
        </p:nvSpPr>
        <p:spPr>
          <a:xfrm>
            <a:off x="740228" y="1788235"/>
            <a:ext cx="4064000" cy="2123658"/>
          </a:xfrm>
          <a:prstGeom prst="rect">
            <a:avLst/>
          </a:prstGeom>
          <a:noFill/>
        </p:spPr>
        <p:txBody>
          <a:bodyPr wrap="square" rtlCol="0">
            <a:spAutoFit/>
          </a:bodyPr>
          <a:lstStyle/>
          <a:p>
            <a:pPr algn="ctr"/>
            <a:r>
              <a:rPr lang="en-US" sz="4400"/>
              <a:t>Viết tóm tắt câu chuyện bằng 4 – 5 câu.</a:t>
            </a:r>
          </a:p>
        </p:txBody>
      </p:sp>
      <p:pic>
        <p:nvPicPr>
          <p:cNvPr id="3" name="Picture 2">
            <a:extLst>
              <a:ext uri="{FF2B5EF4-FFF2-40B4-BE49-F238E27FC236}">
                <a16:creationId xmlns:a16="http://schemas.microsoft.com/office/drawing/2014/main" id="{526A10AB-A2EE-17B3-0DBA-D7DDB8ED281A}"/>
              </a:ext>
            </a:extLst>
          </p:cNvPr>
          <p:cNvPicPr>
            <a:picLocks noChangeAspect="1"/>
          </p:cNvPicPr>
          <p:nvPr/>
        </p:nvPicPr>
        <p:blipFill>
          <a:blip r:embed="rId2"/>
          <a:stretch>
            <a:fillRect/>
          </a:stretch>
        </p:blipFill>
        <p:spPr>
          <a:xfrm>
            <a:off x="4804228" y="1180014"/>
            <a:ext cx="2697274" cy="3340100"/>
          </a:xfrm>
          <a:prstGeom prst="rect">
            <a:avLst/>
          </a:prstGeom>
        </p:spPr>
      </p:pic>
    </p:spTree>
    <p:extLst>
      <p:ext uri="{BB962C8B-B14F-4D97-AF65-F5344CB8AC3E}">
        <p14:creationId xmlns:p14="http://schemas.microsoft.com/office/powerpoint/2010/main" val="266551246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BD5ED-80EE-E979-9B32-76E5251A0EB5}"/>
              </a:ext>
            </a:extLst>
          </p:cNvPr>
          <p:cNvSpPr txBox="1"/>
          <p:nvPr/>
        </p:nvSpPr>
        <p:spPr>
          <a:xfrm>
            <a:off x="892629" y="1628577"/>
            <a:ext cx="7590972"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a:t>
            </a:r>
            <a:r>
              <a:rPr kumimoji="0" lang="vi-VN" sz="2400" b="0" i="0" u="none" strike="noStrike" kern="0" cap="none" spc="0" normalizeH="0" baseline="0" noProof="0">
                <a:ln>
                  <a:noFill/>
                </a:ln>
                <a:solidFill>
                  <a:srgbClr val="000000"/>
                </a:solidFill>
                <a:effectLst/>
                <a:uLnTx/>
                <a:uFillTx/>
                <a:latin typeface="Arial"/>
                <a:cs typeface="Arial"/>
                <a:sym typeface="Arial"/>
              </a:rPr>
              <a:t>Vào một đêm khuya, ngôi nhà cuối hẻm bốc lửa phừng phừng. Nghe tiếng kêu thảm thiết, người đàn ông bán bánh giò xông vào đám cháy xô cánh cửa đổ rầm để mọi người thoát ra ngoài. Sau đó anh cứu một em bé mặt mặt đem nhẻm. Mọi người khiêng anh ra, bấy giờ mọi người mới biết anh có một chiếc chân gỗ và là một thương binh. Chính anh đã phát hiện, báo động và cứu một gia đình.</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045417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06CF6F-AED4-48B7-A5FE-A2A8E96288E8}"/>
              </a:ext>
            </a:extLst>
          </p:cNvPr>
          <p:cNvSpPr txBox="1"/>
          <p:nvPr/>
        </p:nvSpPr>
        <p:spPr>
          <a:xfrm>
            <a:off x="1683055" y="1862608"/>
            <a:ext cx="7082996"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pic>
        <p:nvPicPr>
          <p:cNvPr id="2" name="Picture 1" descr="C:\Users\HP\Desktop\fireman-chuẩn.png">
            <a:extLst>
              <a:ext uri="{FF2B5EF4-FFF2-40B4-BE49-F238E27FC236}">
                <a16:creationId xmlns:a16="http://schemas.microsoft.com/office/drawing/2014/main" id="{2D2DA164-C815-6687-A4D3-185D4A5FCF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DA922C-5525-0E0A-6666-9B6F584A3F72}"/>
              </a:ext>
            </a:extLst>
          </p:cNvPr>
          <p:cNvPicPr>
            <a:picLocks noChangeAspect="1"/>
          </p:cNvPicPr>
          <p:nvPr/>
        </p:nvPicPr>
        <p:blipFill>
          <a:blip r:embed="rId2"/>
          <a:stretch>
            <a:fillRect/>
          </a:stretch>
        </p:blipFill>
        <p:spPr>
          <a:xfrm>
            <a:off x="3086838" y="1638300"/>
            <a:ext cx="2697274" cy="3340100"/>
          </a:xfrm>
          <a:prstGeom prst="rect">
            <a:avLst/>
          </a:prstGeom>
        </p:spPr>
      </p:pic>
      <p:sp>
        <p:nvSpPr>
          <p:cNvPr id="5" name="TextBox 4">
            <a:extLst>
              <a:ext uri="{FF2B5EF4-FFF2-40B4-BE49-F238E27FC236}">
                <a16:creationId xmlns:a16="http://schemas.microsoft.com/office/drawing/2014/main" id="{EFA2B230-7ED4-95E3-CCF7-7849991B20EC}"/>
              </a:ext>
            </a:extLst>
          </p:cNvPr>
          <p:cNvSpPr txBox="1"/>
          <p:nvPr/>
        </p:nvSpPr>
        <p:spPr>
          <a:xfrm>
            <a:off x="2660650" y="832763"/>
            <a:ext cx="3549650" cy="707886"/>
          </a:xfrm>
          <a:prstGeom prst="rect">
            <a:avLst/>
          </a:prstGeom>
          <a:noFill/>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Tiếng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rao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đêm</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98445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437759" y="1203961"/>
            <a:ext cx="3356345"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w="127000">
                <a:solidFill>
                  <a:prstClr val="white"/>
                </a:solidFill>
              </a:ln>
              <a:solidFill>
                <a:srgbClr val="FF0000"/>
              </a:solidFill>
              <a:effectLst/>
              <a:uLnTx/>
              <a:uFillTx/>
              <a:latin typeface="#9Slide05 Phobia" panose="02000506000000020003" pitchFamily="2" charset="0"/>
              <a:cs typeface="Arial"/>
              <a:sym typeface="Arial"/>
            </a:endParaRPr>
          </a:p>
        </p:txBody>
      </p:sp>
      <p:sp>
        <p:nvSpPr>
          <p:cNvPr id="12" name="TextBox 11">
            <a:extLst>
              <a:ext uri="{FF2B5EF4-FFF2-40B4-BE49-F238E27FC236}">
                <a16:creationId xmlns:a16="http://schemas.microsoft.com/office/drawing/2014/main" id="{7CE8DDD4-FE29-434D-B015-C02D1DDA926B}"/>
              </a:ext>
            </a:extLst>
          </p:cNvPr>
          <p:cNvSpPr txBox="1"/>
          <p:nvPr/>
        </p:nvSpPr>
        <p:spPr>
          <a:xfrm>
            <a:off x="-390045" y="1132258"/>
            <a:ext cx="9355130" cy="905056"/>
          </a:xfrm>
          <a:prstGeom prst="rect">
            <a:avLst/>
          </a:prstGeom>
          <a:noFill/>
        </p:spPr>
        <p:txBody>
          <a:bodyPr wrap="square">
            <a:spAutoFit/>
          </a:bodyPr>
          <a:lstStyle/>
          <a:p>
            <a:pPr marL="4320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L</a:t>
            </a:r>
            <a:r>
              <a:rPr kumimoji="0" lang="en-US" sz="4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U</a:t>
            </a:r>
            <a:r>
              <a:rPr kumimoji="0" lang="en-US" sz="4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Y</a:t>
            </a:r>
            <a:r>
              <a:rPr kumimoji="0" lang="en-US" sz="40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Ệ</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N</a:t>
            </a:r>
            <a:r>
              <a:rPr kumimoji="0" lang="en-US" sz="4000" b="1" i="0" u="none" strike="noStrike" kern="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Đ</a:t>
            </a: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Ọ</a:t>
            </a:r>
            <a:r>
              <a:rPr kumimoji="0" lang="en-US" sz="40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C</a:t>
            </a:r>
            <a:r>
              <a:rPr kumimoji="0" lang="en-US" sz="4000" b="1" i="0" u="none" strike="noStrike" kern="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smtClean="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T</a:t>
            </a:r>
            <a:r>
              <a:rPr kumimoji="0" lang="en-US" sz="4000" b="1" i="0" u="none" strike="noStrike" kern="0" cap="none" spc="0" normalizeH="0" baseline="0" noProof="0" dirty="0" smtClean="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H</a:t>
            </a:r>
            <a:r>
              <a:rPr kumimoji="0" lang="en-US" sz="4000" b="1" i="0" u="none" strike="noStrike" kern="0" cap="none" spc="0" normalizeH="0" baseline="0" noProof="0" dirty="0" smtClean="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À</a:t>
            </a:r>
            <a:r>
              <a:rPr kumimoji="0" lang="en-US" sz="4000" b="1" i="0" u="none" strike="noStrike" kern="0" cap="none" spc="0" normalizeH="0" baseline="0" noProof="0" dirty="0" smtClean="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N</a:t>
            </a:r>
            <a:r>
              <a:rPr kumimoji="0" lang="en-US" sz="4000" b="1" i="0" u="none" strike="noStrike" kern="0" cap="none" spc="0" normalizeH="0" baseline="0" noProof="0" dirty="0" smtClean="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H </a:t>
            </a:r>
            <a:r>
              <a:rPr kumimoji="0" lang="en-US" sz="40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T</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I</a:t>
            </a: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Ế</a:t>
            </a:r>
            <a:r>
              <a:rPr kumimoji="0" lang="en-US" sz="4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N</a:t>
            </a:r>
            <a:r>
              <a:rPr kumimoji="0" lang="en-US" sz="4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rPr>
              <a:t>G</a:t>
            </a:r>
            <a:endParaRPr kumimoji="0" lang="en-US" sz="40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599784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2.71605E-6 L 0 -0.07222 " pathEditMode="relative" rAng="0" ptsTypes="AA">
                                      <p:cBhvr>
                                        <p:cTn id="6" dur="250" accel="50000" decel="50000" autoRev="1" fill="hold">
                                          <p:stCondLst>
                                            <p:cond delay="0"/>
                                          </p:stCondLst>
                                        </p:cTn>
                                        <p:tgtEl>
                                          <p:spTgt spid="12"/>
                                        </p:tgtEl>
                                        <p:attrNameLst>
                                          <p:attrName>ppt_x</p:attrName>
                                          <p:attrName>ppt_y</p:attrName>
                                        </p:attrNameLst>
                                      </p:cBhvr>
                                      <p:rCtr x="0" y="-3611"/>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487D1-A729-41C9-B4E9-EE1553EA5E5E}"/>
              </a:ext>
            </a:extLst>
          </p:cNvPr>
          <p:cNvPicPr>
            <a:picLocks noChangeAspect="1"/>
          </p:cNvPicPr>
          <p:nvPr/>
        </p:nvPicPr>
        <p:blipFill>
          <a:blip r:embed="rId2"/>
          <a:stretch>
            <a:fillRect/>
          </a:stretch>
        </p:blipFill>
        <p:spPr>
          <a:xfrm>
            <a:off x="1897941" y="878180"/>
            <a:ext cx="3954746" cy="1182547"/>
          </a:xfrm>
          <a:prstGeom prst="rect">
            <a:avLst/>
          </a:prstGeom>
        </p:spPr>
      </p:pic>
    </p:spTree>
    <p:extLst>
      <p:ext uri="{BB962C8B-B14F-4D97-AF65-F5344CB8AC3E}">
        <p14:creationId xmlns:p14="http://schemas.microsoft.com/office/powerpoint/2010/main" val="170239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47311" y="1802896"/>
            <a:ext cx="3169946"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tĩnh mịch</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783883" y="1744774"/>
            <a:ext cx="3169945" cy="783193"/>
          </a:xfrm>
          <a:prstGeom prst="roundRect">
            <a:avLst/>
          </a:prstGeom>
          <a:solidFill>
            <a:srgbClr val="FFFFCC"/>
          </a:solidFill>
          <a:ln w="38100">
            <a:solidFill>
              <a:srgbClr val="FFC000"/>
            </a:solidFill>
          </a:ln>
        </p:spPr>
        <p:txBody>
          <a:bodyPr wrap="square" rtlCol="0">
            <a:spAutoFit/>
          </a:bodyPr>
          <a:lstStyle/>
          <a:p>
            <a:pPr lvl="0" algn="ctr"/>
            <a:r>
              <a:rPr lang="vi-VN" sz="4000">
                <a:latin typeface="Calibri" panose="020F0502020204030204" pitchFamily="34" charset="0"/>
                <a:ea typeface="Roboto" panose="02000000000000000000" pitchFamily="2" charset="0"/>
                <a:cs typeface="Calibri" panose="020F0502020204030204" pitchFamily="34" charset="0"/>
              </a:rPr>
              <a:t>thảm thiết</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6505D1E6-4346-41AC-AC06-EA14AFF4C807}"/>
              </a:ext>
            </a:extLst>
          </p:cNvPr>
          <p:cNvSpPr txBox="1"/>
          <p:nvPr/>
        </p:nvSpPr>
        <p:spPr>
          <a:xfrm>
            <a:off x="4783883" y="3230225"/>
            <a:ext cx="3169945"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thất thần</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056CA4B2-D8DF-83D6-1FD9-052C0BFE306F}"/>
              </a:ext>
            </a:extLst>
          </p:cNvPr>
          <p:cNvSpPr txBox="1"/>
          <p:nvPr/>
        </p:nvSpPr>
        <p:spPr>
          <a:xfrm>
            <a:off x="748913" y="3230226"/>
            <a:ext cx="3169945" cy="783193"/>
          </a:xfrm>
          <a:prstGeom prst="roundRect">
            <a:avLst/>
          </a:prstGeom>
          <a:solidFill>
            <a:srgbClr val="FFFFCC"/>
          </a:solidFill>
          <a:ln w="38100">
            <a:solidFill>
              <a:srgbClr val="FFC000"/>
            </a:solidFill>
          </a:ln>
        </p:spPr>
        <p:txBody>
          <a:bodyPr wrap="square" rtlCol="0">
            <a:spAutoFit/>
          </a:bodyPr>
          <a:lstStyle/>
          <a:p>
            <a:pPr lvl="0" algn="ctr"/>
            <a:r>
              <a:rPr lang="vi-VN" sz="4000">
                <a:latin typeface="Calibri" panose="020F0502020204030204" pitchFamily="34" charset="0"/>
                <a:ea typeface="Roboto" panose="02000000000000000000" pitchFamily="2" charset="0"/>
                <a:cs typeface="Calibri" panose="020F0502020204030204" pitchFamily="34" charset="0"/>
              </a:rPr>
              <a:t>đen nhẻm</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294776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05115" y="1332979"/>
            <a:ext cx="2726737" cy="3539430"/>
          </a:xfrm>
          <a:prstGeom prst="rect">
            <a:avLst/>
          </a:prstGeom>
          <a:noFill/>
        </p:spPr>
        <p:txBody>
          <a:bodyPr wrap="square">
            <a:spAutoFit/>
          </a:bodyPr>
          <a:lstStyle/>
          <a:p>
            <a:pPr lvl="0" algn="ctr"/>
            <a:r>
              <a:rPr lang="vi-VN" sz="3200" b="1" dirty="0">
                <a:solidFill>
                  <a:srgbClr val="FF0000"/>
                </a:solidFill>
                <a:latin typeface="Times New Roman" panose="02020603050405020304" pitchFamily="18" charset="0"/>
                <a:cs typeface="Times New Roman" panose="02020603050405020304" pitchFamily="18" charset="0"/>
              </a:rPr>
              <a:t>tĩnh mịch</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(yên lặng và vắng vẻ, không có những biểu hiện hoạt động)</a:t>
            </a:r>
            <a:endParaRPr kumimoji="0" lang="vi-VN"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55298" name="Picture 2" descr="Tĩnh mịch đêm Hà Nội | baotintuc.vn">
            <a:extLst>
              <a:ext uri="{FF2B5EF4-FFF2-40B4-BE49-F238E27FC236}">
                <a16:creationId xmlns:a16="http://schemas.microsoft.com/office/drawing/2014/main" id="{2082FF19-8063-EC3B-C0B8-9EDD07C9B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866" y="1409946"/>
            <a:ext cx="4230799" cy="297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582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05115" y="1417588"/>
            <a:ext cx="3058885" cy="2862322"/>
          </a:xfrm>
          <a:prstGeom prst="rect">
            <a:avLst/>
          </a:prstGeom>
          <a:noFill/>
        </p:spPr>
        <p:txBody>
          <a:bodyPr wrap="square">
            <a:spAutoFit/>
          </a:bodyPr>
          <a:lstStyle/>
          <a:p>
            <a:pPr lvl="0" algn="ctr"/>
            <a:r>
              <a:rPr lang="vi-VN" sz="3600" b="1">
                <a:solidFill>
                  <a:srgbClr val="FF0000"/>
                </a:solidFill>
                <a:latin typeface="Calibri" panose="020F0502020204030204" pitchFamily="34" charset="0"/>
                <a:cs typeface="Calibri" panose="020F0502020204030204" pitchFamily="34" charset="0"/>
              </a:rPr>
              <a:t>tung tích </a:t>
            </a:r>
            <a:r>
              <a:rPr lang="vi-VN" sz="3600" b="1">
                <a:solidFill>
                  <a:schemeClr val="tx1"/>
                </a:solidFill>
                <a:latin typeface="Calibri" panose="020F0502020204030204" pitchFamily="34" charset="0"/>
                <a:cs typeface="Calibri" panose="020F0502020204030204" pitchFamily="34" charset="0"/>
              </a:rPr>
              <a:t>(nghĩa trong bài: thông tin cá nhân của một người)</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pic>
        <p:nvPicPr>
          <p:cNvPr id="58370" name="Picture 2" descr="Hành vi mua bán thông tin cá nhân của người khác sẽ bị xử lý như thế nào  theo quy định pháp luật Việt Nam?">
            <a:extLst>
              <a:ext uri="{FF2B5EF4-FFF2-40B4-BE49-F238E27FC236}">
                <a16:creationId xmlns:a16="http://schemas.microsoft.com/office/drawing/2014/main" id="{E7D39A44-AD99-B8D8-2EFF-E0C052F34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215" y="1769381"/>
            <a:ext cx="3554186" cy="236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44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2438</TotalTime>
  <Words>868</Words>
  <Application>Microsoft Office PowerPoint</Application>
  <PresentationFormat>On-screen Show (16:9)</PresentationFormat>
  <Paragraphs>77</Paragraphs>
  <Slides>37</Slides>
  <Notes>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37</vt:i4>
      </vt:variant>
    </vt:vector>
  </HeadingPairs>
  <TitlesOfParts>
    <vt:vector size="55" baseType="lpstr">
      <vt:lpstr>宋体</vt:lpstr>
      <vt:lpstr>DFPOP1-W9</vt:lpstr>
      <vt:lpstr>华康少女文字W5</vt:lpstr>
      <vt:lpstr>UVN Banh Mi</vt:lpstr>
      <vt:lpstr>Calibri</vt:lpstr>
      <vt:lpstr>iCiel Pony</vt:lpstr>
      <vt:lpstr>UTM Cookies</vt:lpstr>
      <vt:lpstr>#9Slide05 Phobia</vt:lpstr>
      <vt:lpstr>Wingdings</vt:lpstr>
      <vt:lpstr>Arial</vt:lpstr>
      <vt:lpstr>#9Slide03 Arima Madurai ExtraBo</vt:lpstr>
      <vt:lpstr>LNTH-LuoLuoNotangYuanTi 1</vt:lpstr>
      <vt:lpstr>SVN-Poky's</vt:lpstr>
      <vt:lpstr>Times New Roman</vt:lpstr>
      <vt:lpstr>Roboto</vt:lpstr>
      <vt:lpstr>Office 主题</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303</cp:revision>
  <dcterms:modified xsi:type="dcterms:W3CDTF">2024-12-08T01:27:31Z</dcterms:modified>
  <cp:category>9Slide.vn</cp:category>
</cp:coreProperties>
</file>