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2" r:id="rId2"/>
    <p:sldId id="286" r:id="rId3"/>
    <p:sldId id="263" r:id="rId4"/>
    <p:sldId id="287" r:id="rId5"/>
    <p:sldId id="283" r:id="rId6"/>
    <p:sldId id="289" r:id="rId7"/>
    <p:sldId id="288" r:id="rId8"/>
    <p:sldId id="259" r:id="rId9"/>
    <p:sldId id="290" r:id="rId10"/>
    <p:sldId id="322" r:id="rId11"/>
    <p:sldId id="271" r:id="rId12"/>
    <p:sldId id="292" r:id="rId13"/>
    <p:sldId id="300" r:id="rId14"/>
    <p:sldId id="299" r:id="rId15"/>
    <p:sldId id="293" r:id="rId16"/>
    <p:sldId id="323" r:id="rId17"/>
    <p:sldId id="298" r:id="rId18"/>
    <p:sldId id="301" r:id="rId19"/>
    <p:sldId id="302" r:id="rId20"/>
    <p:sldId id="303" r:id="rId21"/>
    <p:sldId id="305" r:id="rId22"/>
    <p:sldId id="306" r:id="rId23"/>
    <p:sldId id="307" r:id="rId24"/>
    <p:sldId id="308" r:id="rId25"/>
    <p:sldId id="309" r:id="rId26"/>
    <p:sldId id="310" r:id="rId27"/>
    <p:sldId id="324" r:id="rId28"/>
    <p:sldId id="325" r:id="rId29"/>
    <p:sldId id="275" r:id="rId30"/>
  </p:sldIdLst>
  <p:sldSz cx="9144000" cy="5143500" type="screen16x9"/>
  <p:notesSz cx="6858000" cy="9144000"/>
  <p:custDataLst>
    <p:tags r:id="rId32"/>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1D02BE"/>
    <a:srgbClr val="6AB93E"/>
    <a:srgbClr val="1E675C"/>
    <a:srgbClr val="479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4660"/>
  </p:normalViewPr>
  <p:slideViewPr>
    <p:cSldViewPr snapToGrid="0" showGuides="1">
      <p:cViewPr varScale="1">
        <p:scale>
          <a:sx n="112" d="100"/>
          <a:sy n="112" d="100"/>
        </p:scale>
        <p:origin x="282" y="126"/>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75BCA-4787-4FFB-A8A3-47683C5A415B}"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849B2-730C-4C0D-9D09-E6E569F4CCFC}" type="slidenum">
              <a:rPr lang="zh-CN" altLang="en-US" smtClean="0"/>
              <a:t>‹#›</a:t>
            </a:fld>
            <a:endParaRPr lang="zh-CN" altLang="en-US"/>
          </a:p>
        </p:txBody>
      </p:sp>
    </p:spTree>
    <p:extLst>
      <p:ext uri="{BB962C8B-B14F-4D97-AF65-F5344CB8AC3E}">
        <p14:creationId xmlns:p14="http://schemas.microsoft.com/office/powerpoint/2010/main" val="38039095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046724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11</a:t>
            </a:fld>
            <a:endParaRPr lang="zh-CN" altLang="en-US"/>
          </a:p>
        </p:txBody>
      </p:sp>
    </p:spTree>
    <p:extLst>
      <p:ext uri="{BB962C8B-B14F-4D97-AF65-F5344CB8AC3E}">
        <p14:creationId xmlns:p14="http://schemas.microsoft.com/office/powerpoint/2010/main" val="128160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945152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62499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6249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10910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71014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1461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00257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4135751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574305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t>29</a:t>
            </a:fld>
            <a:endParaRPr lang="zh-CN" altLang="en-US"/>
          </a:p>
        </p:txBody>
      </p:sp>
    </p:spTree>
    <p:extLst>
      <p:ext uri="{BB962C8B-B14F-4D97-AF65-F5344CB8AC3E}">
        <p14:creationId xmlns:p14="http://schemas.microsoft.com/office/powerpoint/2010/main" val="407656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3</a:t>
            </a:fld>
            <a:endParaRPr lang="zh-CN" altLang="en-US"/>
          </a:p>
        </p:txBody>
      </p:sp>
    </p:spTree>
    <p:extLst>
      <p:ext uri="{BB962C8B-B14F-4D97-AF65-F5344CB8AC3E}">
        <p14:creationId xmlns:p14="http://schemas.microsoft.com/office/powerpoint/2010/main" val="99931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8</a:t>
            </a:fld>
            <a:endParaRPr lang="zh-CN" altLang="en-US"/>
          </a:p>
        </p:txBody>
      </p:sp>
    </p:spTree>
    <p:extLst>
      <p:ext uri="{BB962C8B-B14F-4D97-AF65-F5344CB8AC3E}">
        <p14:creationId xmlns:p14="http://schemas.microsoft.com/office/powerpoint/2010/main" val="21461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86348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1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7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368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E2438147-A9EB-43AC-820D-DB99202C705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1"/>
            <a:ext cx="9144000" cy="51434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3738352"/>
            <a:ext cx="9144000" cy="1405148"/>
          </a:xfrm>
          <a:prstGeom prst="rect">
            <a:avLst/>
          </a:prstGeom>
        </p:spPr>
      </p:pic>
    </p:spTree>
    <p:extLst>
      <p:ext uri="{BB962C8B-B14F-4D97-AF65-F5344CB8AC3E}">
        <p14:creationId xmlns:p14="http://schemas.microsoft.com/office/powerpoint/2010/main" val="1733780131"/>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3972" y="251654"/>
            <a:ext cx="5963153" cy="3140460"/>
          </a:xfrm>
          <a:prstGeom prst="rect">
            <a:avLst/>
          </a:prstGeom>
        </p:spPr>
      </p:pic>
      <p:sp>
        <p:nvSpPr>
          <p:cNvPr id="28" name="TextBox 27"/>
          <p:cNvSpPr txBox="1"/>
          <p:nvPr/>
        </p:nvSpPr>
        <p:spPr>
          <a:xfrm>
            <a:off x="2453343" y="1238581"/>
            <a:ext cx="4114800" cy="992579"/>
          </a:xfrm>
          <a:prstGeom prst="rect">
            <a:avLst/>
          </a:prstGeom>
          <a:noFill/>
        </p:spPr>
        <p:txBody>
          <a:bodyPr wrap="square" lIns="68580" tIns="34290" rIns="68580" bIns="34290" rtlCol="0">
            <a:spAutoFit/>
          </a:bodyPr>
          <a:lstStyle/>
          <a:p>
            <a:pPr algn="ctr"/>
            <a:r>
              <a:rPr lang="en-US" sz="6000" b="1" dirty="0">
                <a:solidFill>
                  <a:srgbClr val="FF0000"/>
                </a:solidFill>
                <a:latin typeface="Arial" panose="020B0604020202020204" pitchFamily="34" charset="0"/>
                <a:cs typeface="Arial" panose="020B0604020202020204" pitchFamily="34" charset="0"/>
              </a:rPr>
              <a:t>Khởi động </a:t>
            </a:r>
          </a:p>
        </p:txBody>
      </p:sp>
    </p:spTree>
    <p:extLst>
      <p:ext uri="{BB962C8B-B14F-4D97-AF65-F5344CB8AC3E}">
        <p14:creationId xmlns:p14="http://schemas.microsoft.com/office/powerpoint/2010/main" val="1977894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7" presetClass="entr" presetSubtype="1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EBFF67DC-F5A8-4D11-B6BA-C6AA29C6C609}"/>
              </a:ext>
            </a:extLst>
          </p:cNvPr>
          <p:cNvSpPr txBox="1"/>
          <p:nvPr/>
        </p:nvSpPr>
        <p:spPr>
          <a:xfrm>
            <a:off x="3073474" y="70890"/>
            <a:ext cx="2619375" cy="523220"/>
          </a:xfrm>
          <a:prstGeom prst="rect">
            <a:avLst/>
          </a:prstGeom>
          <a:noFill/>
        </p:spPr>
        <p:txBody>
          <a:bodyPr wrap="square" rtlCol="0">
            <a:spAutoFit/>
            <a:scene3d>
              <a:camera prst="orthographicFront"/>
              <a:lightRig rig="threePt" dir="t"/>
            </a:scene3d>
            <a:sp3d contourW="127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D02BE"/>
                </a:solidFill>
                <a:effectLst/>
                <a:uLnTx/>
                <a:uFillTx/>
                <a:latin typeface="Arial" panose="020B0604020202020204" pitchFamily="34" charset="0"/>
                <a:ea typeface="小美好体" panose="02010601030101010101" pitchFamily="2" charset="-122"/>
                <a:cs typeface="Arial" pitchFamily="34" charset="0"/>
              </a:rPr>
              <a:t>Thứ Bảy xanh</a:t>
            </a:r>
          </a:p>
        </p:txBody>
      </p:sp>
      <p:sp>
        <p:nvSpPr>
          <p:cNvPr id="12" name="文本框 10">
            <a:extLst>
              <a:ext uri="{FF2B5EF4-FFF2-40B4-BE49-F238E27FC236}">
                <a16:creationId xmlns:a16="http://schemas.microsoft.com/office/drawing/2014/main" id="{EBFF67DC-F5A8-4D11-B6BA-C6AA29C6C609}"/>
              </a:ext>
            </a:extLst>
          </p:cNvPr>
          <p:cNvSpPr txBox="1"/>
          <p:nvPr/>
        </p:nvSpPr>
        <p:spPr>
          <a:xfrm>
            <a:off x="290152" y="594110"/>
            <a:ext cx="8563696" cy="4801314"/>
          </a:xfrm>
          <a:prstGeom prst="rect">
            <a:avLst/>
          </a:prstGeom>
          <a:noFill/>
        </p:spPr>
        <p:txBody>
          <a:bodyPr wrap="square" rtlCol="0">
            <a:spAutoFit/>
            <a:scene3d>
              <a:camera prst="orthographicFront"/>
              <a:lightRig rig="threePt" dir="t"/>
            </a:scene3d>
            <a:sp3d contourW="12700"/>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Ngày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thứ Bảy xanh, các bạn học sinh hào hứng tạo nên nhiều mẫu chậu cây độc đáo từ những chiếc chai nhựa đã qua sử dụng.</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itchFamily="34" charset="0"/>
                <a:cs typeface="Arial" pitchFamily="34" charset="0"/>
              </a:rPr>
              <a:t>      Ở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khung cửa sổ lớp 3A, những chậu cây trầu bà được làm từ những chai nhựa khoét ngang, nối đuôi nhau giống đoàn tàu hoả đang chở bầu không khí tươi mát vào lớp học. Hàng chục chậu cây mười giờ hình chú gấu ngộ nghĩnh được treo so le như những đường thêu ngẫu hứng, chia khung cửa sổ lớp 3B thành ô hoạ tiết ca rô nhiều màu sắc trông rất vui mắt. Khung cửa sổ lớp 3C thật duyên dáng với những bông sen cạn đỏ thắm nở từ miệng chậu hình li rượu. Nhờ đôi bàn tay khéo léo của các bạn, những khung cửa sổ chỉ toàn song sát mọi hôm giờ mềm mại hơn hẳn. Chúng như được khoác chiếc áo mới dệt từ màu xanh tươi của lá trầu bà, màu hồng tím dịu dàng của hoa mười giờ, màu đỏ thắm của hoa sen cạn,...</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cs typeface="Arial" pitchFamily="34" charset="0"/>
              </a:rPr>
              <a:t>       </a:t>
            </a:r>
            <a:r>
              <a:rPr kumimoji="0" lang="vi-VN" sz="1800" b="0" i="0" u="none" strike="noStrike" kern="1200" cap="none" spc="0" normalizeH="0" baseline="0" noProof="0">
                <a:ln>
                  <a:noFill/>
                </a:ln>
                <a:solidFill>
                  <a:prstClr val="black"/>
                </a:solidFill>
                <a:effectLst/>
                <a:uLnTx/>
                <a:uFillTx/>
                <a:latin typeface="Arial" pitchFamily="34" charset="0"/>
                <a:cs typeface="Arial" pitchFamily="34" charset="0"/>
              </a:rPr>
              <a:t>Trong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ánh nắng mai hồng, mỗi chậu cây tái chế như một ánh mắt biết cười.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Nam Kha</a:t>
            </a: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小美好体" panose="02010601030101010101" pitchFamily="2" charset="-122"/>
              <a:cs typeface="Arial" pitchFamily="34" charset="0"/>
            </a:endParaRPr>
          </a:p>
        </p:txBody>
      </p:sp>
      <p:sp>
        <p:nvSpPr>
          <p:cNvPr id="5" name="TextBox 4">
            <a:extLst>
              <a:ext uri="{FF2B5EF4-FFF2-40B4-BE49-F238E27FC236}">
                <a16:creationId xmlns:a16="http://schemas.microsoft.com/office/drawing/2014/main" id="{17162A02-3D3B-4EE2-AA11-F19ED0CDC193}"/>
              </a:ext>
            </a:extLst>
          </p:cNvPr>
          <p:cNvSpPr txBox="1"/>
          <p:nvPr/>
        </p:nvSpPr>
        <p:spPr>
          <a:xfrm>
            <a:off x="2402293" y="4531535"/>
            <a:ext cx="3657115" cy="523220"/>
          </a:xfrm>
          <a:prstGeom prst="rect">
            <a:avLst/>
          </a:prstGeom>
          <a:solidFill>
            <a:srgbClr val="FFFF00"/>
          </a:solidFill>
          <a:ln>
            <a:solidFill>
              <a:srgbClr val="C00000"/>
            </a:solidFill>
          </a:ln>
        </p:spPr>
        <p:txBody>
          <a:bodyPr wrap="square" rtlCol="0">
            <a:spAutoFit/>
          </a:bodyPr>
          <a:lstStyle/>
          <a:p>
            <a:r>
              <a:rPr lang="en-US" sz="2800" dirty="0">
                <a:solidFill>
                  <a:srgbClr val="FF0000"/>
                </a:solidFill>
                <a:latin typeface="Arial" pitchFamily="34" charset="0"/>
                <a:cs typeface="Arial" pitchFamily="34" charset="0"/>
              </a:rPr>
              <a:t>Luyện đọc  từng câu </a:t>
            </a:r>
          </a:p>
        </p:txBody>
      </p:sp>
    </p:spTree>
    <p:extLst>
      <p:ext uri="{BB962C8B-B14F-4D97-AF65-F5344CB8AC3E}">
        <p14:creationId xmlns:p14="http://schemas.microsoft.com/office/powerpoint/2010/main" val="294629957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F54CCB0-4461-404F-943A-547419AE7746}"/>
              </a:ext>
            </a:extLst>
          </p:cNvPr>
          <p:cNvGrpSpPr/>
          <p:nvPr/>
        </p:nvGrpSpPr>
        <p:grpSpPr>
          <a:xfrm>
            <a:off x="1228725" y="668856"/>
            <a:ext cx="3171825" cy="1588569"/>
            <a:chOff x="1638300" y="1310908"/>
            <a:chExt cx="4229100" cy="2118092"/>
          </a:xfrm>
        </p:grpSpPr>
        <p:pic>
          <p:nvPicPr>
            <p:cNvPr id="12" name="图片 11">
              <a:extLst>
                <a:ext uri="{FF2B5EF4-FFF2-40B4-BE49-F238E27FC236}">
                  <a16:creationId xmlns:a16="http://schemas.microsoft.com/office/drawing/2014/main" id="{8A3B258F-3BB2-4D88-8251-C9AF455C1566}"/>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1638300" y="131090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6" name="文本框 15">
              <a:extLst>
                <a:ext uri="{FF2B5EF4-FFF2-40B4-BE49-F238E27FC236}">
                  <a16:creationId xmlns:a16="http://schemas.microsoft.com/office/drawing/2014/main" id="{0D56AD22-1622-40D6-94E6-A7A1E958829D}"/>
                </a:ext>
              </a:extLst>
            </p:cNvPr>
            <p:cNvSpPr txBox="1"/>
            <p:nvPr/>
          </p:nvSpPr>
          <p:spPr>
            <a:xfrm>
              <a:off x="3221832" y="1979936"/>
              <a:ext cx="1654968" cy="615553"/>
            </a:xfrm>
            <a:prstGeom prst="rect">
              <a:avLst/>
            </a:prstGeom>
            <a:noFill/>
          </p:spPr>
          <p:txBody>
            <a:bodyPr wrap="squar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khoét</a:t>
              </a:r>
              <a:endParaRPr lang="zh-CN" altLang="en-US" sz="2400" b="0" dirty="0">
                <a:ln w="15875">
                  <a:noFill/>
                  <a:prstDash val="solid"/>
                </a:ln>
                <a:solidFill>
                  <a:srgbClr val="1D02BE"/>
                </a:solidFill>
                <a:effectLst/>
                <a:latin typeface="Arial" pitchFamily="34" charset="0"/>
                <a:cs typeface="Arial" pitchFamily="34" charset="0"/>
              </a:endParaRPr>
            </a:p>
          </p:txBody>
        </p:sp>
      </p:grpSp>
      <p:grpSp>
        <p:nvGrpSpPr>
          <p:cNvPr id="3" name="组合 2">
            <a:extLst>
              <a:ext uri="{FF2B5EF4-FFF2-40B4-BE49-F238E27FC236}">
                <a16:creationId xmlns:a16="http://schemas.microsoft.com/office/drawing/2014/main" id="{15C39CE9-43F8-49FD-A0AD-F4759960C720}"/>
              </a:ext>
            </a:extLst>
          </p:cNvPr>
          <p:cNvGrpSpPr/>
          <p:nvPr/>
        </p:nvGrpSpPr>
        <p:grpSpPr>
          <a:xfrm>
            <a:off x="4448175" y="687906"/>
            <a:ext cx="3171825" cy="1588569"/>
            <a:chOff x="5930900" y="1310908"/>
            <a:chExt cx="4229100" cy="2118092"/>
          </a:xfrm>
        </p:grpSpPr>
        <p:pic>
          <p:nvPicPr>
            <p:cNvPr id="13" name="图片 12">
              <a:extLst>
                <a:ext uri="{FF2B5EF4-FFF2-40B4-BE49-F238E27FC236}">
                  <a16:creationId xmlns:a16="http://schemas.microsoft.com/office/drawing/2014/main" id="{01EEEC27-B3F9-4762-8ECB-B131F52B595A}"/>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5930900" y="131090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7" name="文本框 16">
              <a:extLst>
                <a:ext uri="{FF2B5EF4-FFF2-40B4-BE49-F238E27FC236}">
                  <a16:creationId xmlns:a16="http://schemas.microsoft.com/office/drawing/2014/main" id="{3A36C264-E901-45E0-8DD9-A8951C4D8F58}"/>
                </a:ext>
              </a:extLst>
            </p:cNvPr>
            <p:cNvSpPr txBox="1"/>
            <p:nvPr/>
          </p:nvSpPr>
          <p:spPr>
            <a:xfrm>
              <a:off x="7182933" y="1979936"/>
              <a:ext cx="2302341"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ngộ nghĩnh</a:t>
              </a:r>
              <a:endParaRPr lang="zh-CN" altLang="en-US" sz="2400" b="0" dirty="0">
                <a:ln w="15875">
                  <a:noFill/>
                  <a:prstDash val="solid"/>
                </a:ln>
                <a:solidFill>
                  <a:srgbClr val="1D02BE"/>
                </a:solidFill>
                <a:effectLst/>
                <a:latin typeface="Arial" pitchFamily="34" charset="0"/>
                <a:cs typeface="Arial" pitchFamily="34" charset="0"/>
              </a:endParaRPr>
            </a:p>
          </p:txBody>
        </p:sp>
      </p:grpSp>
      <p:grpSp>
        <p:nvGrpSpPr>
          <p:cNvPr id="4" name="组合 3">
            <a:extLst>
              <a:ext uri="{FF2B5EF4-FFF2-40B4-BE49-F238E27FC236}">
                <a16:creationId xmlns:a16="http://schemas.microsoft.com/office/drawing/2014/main" id="{1C9EED97-EE92-40BE-BC39-C4023A8A36E9}"/>
              </a:ext>
            </a:extLst>
          </p:cNvPr>
          <p:cNvGrpSpPr/>
          <p:nvPr/>
        </p:nvGrpSpPr>
        <p:grpSpPr>
          <a:xfrm>
            <a:off x="1228725" y="2110979"/>
            <a:ext cx="3171825" cy="1588569"/>
            <a:chOff x="1638300" y="3271838"/>
            <a:chExt cx="4229100" cy="2118092"/>
          </a:xfrm>
        </p:grpSpPr>
        <p:pic>
          <p:nvPicPr>
            <p:cNvPr id="14" name="图片 13">
              <a:extLst>
                <a:ext uri="{FF2B5EF4-FFF2-40B4-BE49-F238E27FC236}">
                  <a16:creationId xmlns:a16="http://schemas.microsoft.com/office/drawing/2014/main" id="{6B40DD6A-8687-4D6D-B3B3-3D5D8EA141B2}"/>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1638300" y="327183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8" name="文本框 17">
              <a:extLst>
                <a:ext uri="{FF2B5EF4-FFF2-40B4-BE49-F238E27FC236}">
                  <a16:creationId xmlns:a16="http://schemas.microsoft.com/office/drawing/2014/main" id="{E0E8D99B-9452-4D3B-B76F-F73D3BE0D5EA}"/>
                </a:ext>
              </a:extLst>
            </p:cNvPr>
            <p:cNvSpPr txBox="1"/>
            <p:nvPr/>
          </p:nvSpPr>
          <p:spPr>
            <a:xfrm>
              <a:off x="3278477" y="3955765"/>
              <a:ext cx="1158865"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ca rô</a:t>
              </a:r>
              <a:endParaRPr lang="zh-CN" altLang="en-US" sz="2400" b="0" dirty="0">
                <a:ln w="15875">
                  <a:noFill/>
                  <a:prstDash val="solid"/>
                </a:ln>
                <a:solidFill>
                  <a:srgbClr val="1D02BE"/>
                </a:solidFill>
                <a:effectLst/>
                <a:latin typeface="Arial" pitchFamily="34" charset="0"/>
                <a:cs typeface="Arial" pitchFamily="34" charset="0"/>
              </a:endParaRPr>
            </a:p>
          </p:txBody>
        </p:sp>
      </p:grpSp>
      <p:grpSp>
        <p:nvGrpSpPr>
          <p:cNvPr id="5" name="组合 4">
            <a:extLst>
              <a:ext uri="{FF2B5EF4-FFF2-40B4-BE49-F238E27FC236}">
                <a16:creationId xmlns:a16="http://schemas.microsoft.com/office/drawing/2014/main" id="{F4114B57-661B-45C2-B814-8A2F82150791}"/>
              </a:ext>
            </a:extLst>
          </p:cNvPr>
          <p:cNvGrpSpPr/>
          <p:nvPr/>
        </p:nvGrpSpPr>
        <p:grpSpPr>
          <a:xfrm>
            <a:off x="4448175" y="1920479"/>
            <a:ext cx="3171825" cy="1588569"/>
            <a:chOff x="5930900" y="3271838"/>
            <a:chExt cx="4229100" cy="2118092"/>
          </a:xfrm>
        </p:grpSpPr>
        <p:pic>
          <p:nvPicPr>
            <p:cNvPr id="15" name="图片 14">
              <a:extLst>
                <a:ext uri="{FF2B5EF4-FFF2-40B4-BE49-F238E27FC236}">
                  <a16:creationId xmlns:a16="http://schemas.microsoft.com/office/drawing/2014/main" id="{AC78AE71-03D8-4A22-9416-C562D8F195EA}"/>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5930900" y="327183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9" name="文本框 18">
              <a:extLst>
                <a:ext uri="{FF2B5EF4-FFF2-40B4-BE49-F238E27FC236}">
                  <a16:creationId xmlns:a16="http://schemas.microsoft.com/office/drawing/2014/main" id="{3AC7603B-017F-4F8C-9741-BC0FE1680CE5}"/>
                </a:ext>
              </a:extLst>
            </p:cNvPr>
            <p:cNvSpPr txBox="1"/>
            <p:nvPr/>
          </p:nvSpPr>
          <p:spPr>
            <a:xfrm>
              <a:off x="7434073" y="3955765"/>
              <a:ext cx="1800067"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khéo léo</a:t>
              </a:r>
              <a:endParaRPr lang="zh-CN" altLang="en-US" sz="2400" b="0" dirty="0">
                <a:ln w="15875">
                  <a:noFill/>
                  <a:prstDash val="solid"/>
                </a:ln>
                <a:solidFill>
                  <a:srgbClr val="1D02BE"/>
                </a:solidFill>
                <a:effectLst/>
                <a:latin typeface="Arial" pitchFamily="34" charset="0"/>
                <a:cs typeface="Arial" pitchFamily="34" charset="0"/>
              </a:endParaRPr>
            </a:p>
          </p:txBody>
        </p:sp>
      </p:grpSp>
      <p:sp>
        <p:nvSpPr>
          <p:cNvPr id="26" name="文本框 25">
            <a:extLst>
              <a:ext uri="{FF2B5EF4-FFF2-40B4-BE49-F238E27FC236}">
                <a16:creationId xmlns:a16="http://schemas.microsoft.com/office/drawing/2014/main" id="{C5213AC8-64BA-47BD-92B5-1DE794C110A3}"/>
              </a:ext>
            </a:extLst>
          </p:cNvPr>
          <p:cNvSpPr txBox="1"/>
          <p:nvPr/>
        </p:nvSpPr>
        <p:spPr>
          <a:xfrm>
            <a:off x="1174417" y="359784"/>
            <a:ext cx="4140533" cy="500137"/>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dirty="0">
                <a:ln w="15875">
                  <a:noFill/>
                  <a:prstDash val="solid"/>
                </a:ln>
                <a:solidFill>
                  <a:srgbClr val="FF0000"/>
                </a:solidFill>
                <a:effectLst/>
                <a:latin typeface="Arial" pitchFamily="34" charset="0"/>
                <a:cs typeface="Arial" pitchFamily="34" charset="0"/>
              </a:rPr>
              <a:t>Luyện đọc từ khó</a:t>
            </a:r>
            <a:endParaRPr lang="zh-CN" altLang="en-US" sz="2800" dirty="0">
              <a:ln w="15875">
                <a:noFill/>
                <a:prstDash val="solid"/>
              </a:ln>
              <a:solidFill>
                <a:srgbClr val="FF0000"/>
              </a:solidFill>
              <a:effectLst/>
              <a:latin typeface="Arial" pitchFamily="34" charset="0"/>
              <a:cs typeface="Arial" pitchFamily="34" charset="0"/>
            </a:endParaRPr>
          </a:p>
        </p:txBody>
      </p:sp>
      <p:grpSp>
        <p:nvGrpSpPr>
          <p:cNvPr id="21" name="组合 4">
            <a:extLst>
              <a:ext uri="{FF2B5EF4-FFF2-40B4-BE49-F238E27FC236}">
                <a16:creationId xmlns:a16="http://schemas.microsoft.com/office/drawing/2014/main" id="{F4114B57-661B-45C2-B814-8A2F82150791}"/>
              </a:ext>
            </a:extLst>
          </p:cNvPr>
          <p:cNvGrpSpPr/>
          <p:nvPr/>
        </p:nvGrpSpPr>
        <p:grpSpPr>
          <a:xfrm>
            <a:off x="3038475" y="3225404"/>
            <a:ext cx="3171825" cy="1588569"/>
            <a:chOff x="5930900" y="3271838"/>
            <a:chExt cx="4229100" cy="2118092"/>
          </a:xfrm>
        </p:grpSpPr>
        <p:pic>
          <p:nvPicPr>
            <p:cNvPr id="22" name="图片 14">
              <a:extLst>
                <a:ext uri="{FF2B5EF4-FFF2-40B4-BE49-F238E27FC236}">
                  <a16:creationId xmlns:a16="http://schemas.microsoft.com/office/drawing/2014/main" id="{AC78AE71-03D8-4A22-9416-C562D8F195EA}"/>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5930900" y="327183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28" name="文本框 18">
              <a:extLst>
                <a:ext uri="{FF2B5EF4-FFF2-40B4-BE49-F238E27FC236}">
                  <a16:creationId xmlns:a16="http://schemas.microsoft.com/office/drawing/2014/main" id="{3AC7603B-017F-4F8C-9741-BC0FE1680CE5}"/>
                </a:ext>
              </a:extLst>
            </p:cNvPr>
            <p:cNvSpPr txBox="1"/>
            <p:nvPr/>
          </p:nvSpPr>
          <p:spPr>
            <a:xfrm>
              <a:off x="7402012" y="3955765"/>
              <a:ext cx="1864187"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song sắt</a:t>
              </a:r>
              <a:endParaRPr lang="zh-CN" altLang="en-US" sz="2400" b="0" dirty="0">
                <a:ln w="15875">
                  <a:noFill/>
                  <a:prstDash val="solid"/>
                </a:ln>
                <a:solidFill>
                  <a:srgbClr val="1D02BE"/>
                </a:solidFill>
                <a:effectLst/>
                <a:latin typeface="Arial" pitchFamily="34" charset="0"/>
                <a:cs typeface="Arial" pitchFamily="34" charset="0"/>
              </a:endParaRPr>
            </a:p>
          </p:txBody>
        </p:sp>
      </p:grpSp>
    </p:spTree>
    <p:extLst>
      <p:ext uri="{BB962C8B-B14F-4D97-AF65-F5344CB8AC3E}">
        <p14:creationId xmlns:p14="http://schemas.microsoft.com/office/powerpoint/2010/main" val="11852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C0DBEEA3-D61F-42C3-987A-97200176F494}"/>
              </a:ext>
            </a:extLst>
          </p:cNvPr>
          <p:cNvSpPr txBox="1"/>
          <p:nvPr/>
        </p:nvSpPr>
        <p:spPr>
          <a:xfrm>
            <a:off x="1098217" y="432895"/>
            <a:ext cx="4054808" cy="530915"/>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itchFamily="34" charset="0"/>
                <a:cs typeface="Arial" pitchFamily="34" charset="0"/>
              </a:rPr>
              <a:t>Cách ngắt nghỉ hơi</a:t>
            </a:r>
            <a:endParaRPr lang="zh-CN" altLang="en-US" sz="3000" b="0" dirty="0">
              <a:ln w="15875">
                <a:noFill/>
                <a:prstDash val="solid"/>
              </a:ln>
              <a:solidFill>
                <a:srgbClr val="FF0000"/>
              </a:solidFill>
              <a:effectLst/>
              <a:latin typeface="Arial" pitchFamily="34" charset="0"/>
              <a:cs typeface="Arial" pitchFamily="34" charset="0"/>
            </a:endParaRPr>
          </a:p>
        </p:txBody>
      </p:sp>
      <p:sp>
        <p:nvSpPr>
          <p:cNvPr id="2" name="Rectangle 1"/>
          <p:cNvSpPr/>
          <p:nvPr/>
        </p:nvSpPr>
        <p:spPr>
          <a:xfrm>
            <a:off x="715566" y="1448365"/>
            <a:ext cx="7556685" cy="2246769"/>
          </a:xfrm>
          <a:prstGeom prst="rect">
            <a:avLst/>
          </a:prstGeom>
        </p:spPr>
        <p:txBody>
          <a:bodyPr wrap="square">
            <a:spAutoFit/>
          </a:bodyPr>
          <a:lstStyle/>
          <a:p>
            <a:pPr lvl="1" algn="just"/>
            <a:r>
              <a:rPr lang="nl-NL" sz="1800" b="1">
                <a:latin typeface="Arial" panose="020B0604020202020204" pitchFamily="34" charset="0"/>
                <a:cs typeface="Arial" panose="020B0604020202020204" pitchFamily="34" charset="0"/>
              </a:rPr>
              <a:t>  </a:t>
            </a:r>
            <a:r>
              <a:rPr lang="vi-VN" sz="2800" b="1">
                <a:solidFill>
                  <a:srgbClr val="1D02BE"/>
                </a:solidFill>
                <a:latin typeface="Arial" pitchFamily="34" charset="0"/>
                <a:cs typeface="Arial" pitchFamily="34" charset="0"/>
              </a:rPr>
              <a:t>Hàng chục chậu cây mười giờ</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hình chú gấu ngộ nghĩnh</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được treo so le</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như những đường thêu ngẫu hứng</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chia khung cửa sổ lớp 3B</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thành ô hoạ tiết ca rô nhiều màu sắc</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 trông rất vui mắt</a:t>
            </a:r>
            <a:r>
              <a:rPr lang="vi-VN" sz="2800" b="1">
                <a:solidFill>
                  <a:srgbClr val="FF0000"/>
                </a:solidFill>
                <a:latin typeface="Arial" pitchFamily="34" charset="0"/>
                <a:cs typeface="Arial" pitchFamily="34" charset="0"/>
              </a:rPr>
              <a:t>//</a:t>
            </a:r>
            <a:r>
              <a:rPr lang="vi-VN" sz="2800" b="1">
                <a:solidFill>
                  <a:srgbClr val="1D02BE"/>
                </a:solidFill>
                <a:latin typeface="Arial" pitchFamily="34" charset="0"/>
                <a:cs typeface="Arial" pitchFamily="34" charset="0"/>
              </a:rPr>
              <a:t>.</a:t>
            </a:r>
            <a:endParaRPr lang="en-US" sz="2800" dirty="0">
              <a:solidFill>
                <a:srgbClr val="1D02BE"/>
              </a:solidFill>
              <a:latin typeface="Arial" pitchFamily="34" charset="0"/>
              <a:cs typeface="Arial" pitchFamily="34" charset="0"/>
            </a:endParaRPr>
          </a:p>
        </p:txBody>
      </p:sp>
    </p:spTree>
    <p:extLst>
      <p:ext uri="{BB962C8B-B14F-4D97-AF65-F5344CB8AC3E}">
        <p14:creationId xmlns:p14="http://schemas.microsoft.com/office/powerpoint/2010/main" val="58219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0860501-F1E2-454C-AF4A-A63809015A32}"/>
              </a:ext>
            </a:extLst>
          </p:cNvPr>
          <p:cNvGrpSpPr/>
          <p:nvPr/>
        </p:nvGrpSpPr>
        <p:grpSpPr>
          <a:xfrm>
            <a:off x="1039641" y="877742"/>
            <a:ext cx="6573271" cy="1513983"/>
            <a:chOff x="1397907" y="1698448"/>
            <a:chExt cx="4354286" cy="1048888"/>
          </a:xfrm>
        </p:grpSpPr>
        <p:pic>
          <p:nvPicPr>
            <p:cNvPr id="2" name="图片 1">
              <a:extLst>
                <a:ext uri="{FF2B5EF4-FFF2-40B4-BE49-F238E27FC236}">
                  <a16:creationId xmlns:a16="http://schemas.microsoft.com/office/drawing/2014/main" id="{32E022F0-7032-4E8F-AB45-99239B5E9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907" y="1698448"/>
              <a:ext cx="4354286" cy="959525"/>
            </a:xfrm>
            <a:prstGeom prst="rect">
              <a:avLst/>
            </a:prstGeom>
          </p:spPr>
        </p:pic>
        <p:sp>
          <p:nvSpPr>
            <p:cNvPr id="3" name="文本框 2">
              <a:extLst>
                <a:ext uri="{FF2B5EF4-FFF2-40B4-BE49-F238E27FC236}">
                  <a16:creationId xmlns:a16="http://schemas.microsoft.com/office/drawing/2014/main" id="{EFCC45F9-6C79-4CFE-93E7-E9EDBB278A7C}"/>
                </a:ext>
              </a:extLst>
            </p:cNvPr>
            <p:cNvSpPr txBox="1"/>
            <p:nvPr/>
          </p:nvSpPr>
          <p:spPr>
            <a:xfrm>
              <a:off x="1471910" y="1787811"/>
              <a:ext cx="4148206" cy="959525"/>
            </a:xfrm>
            <a:prstGeom prst="rect">
              <a:avLst/>
            </a:prstGeom>
            <a:noFill/>
          </p:spPr>
          <p:txBody>
            <a:bodyPr wrap="square" rtlCol="0">
              <a:spAutoFit/>
              <a:scene3d>
                <a:camera prst="orthographicFront"/>
                <a:lightRig rig="threePt" dir="t"/>
              </a:scene3d>
              <a:sp3d contourW="12700"/>
            </a:bodyPr>
            <a:lstStyle/>
            <a:p>
              <a:pPr algn="ctr"/>
              <a:r>
                <a:rPr lang="en-US" altLang="zh-CN" sz="2400" dirty="0">
                  <a:solidFill>
                    <a:srgbClr val="FF0000"/>
                  </a:solidFill>
                  <a:latin typeface="Arial" pitchFamily="34" charset="0"/>
                  <a:ea typeface="小美好体" panose="02010601030101010101" pitchFamily="2" charset="-122"/>
                  <a:cs typeface="Arial" pitchFamily="34" charset="0"/>
                </a:rPr>
                <a:t>Cây trầu bà</a:t>
              </a:r>
              <a:r>
                <a:rPr lang="en-US" altLang="zh-CN" sz="2400" dirty="0">
                  <a:solidFill>
                    <a:prstClr val="black">
                      <a:lumMod val="75000"/>
                      <a:lumOff val="25000"/>
                    </a:prstClr>
                  </a:solidFill>
                  <a:latin typeface="Arial" pitchFamily="34" charset="0"/>
                  <a:ea typeface="小美好体" panose="02010601030101010101" pitchFamily="2" charset="-122"/>
                  <a:cs typeface="Arial" pitchFamily="34" charset="0"/>
                </a:rPr>
                <a:t>: </a:t>
              </a:r>
              <a:r>
                <a:rPr lang="en-US" sz="2400" dirty="0">
                  <a:solidFill>
                    <a:srgbClr val="1D02BE"/>
                  </a:solidFill>
                  <a:latin typeface="Arial" pitchFamily="34" charset="0"/>
                  <a:cs typeface="Arial" pitchFamily="34" charset="0"/>
                </a:rPr>
                <a:t>cây leo thân mềm, lá có hình trái tim màu xanh hoặc xanh pha vàng, thường được trồng để trang trí.</a:t>
              </a:r>
            </a:p>
            <a:p>
              <a:pPr algn="ctr"/>
              <a:r>
                <a:rPr lang="en-US" altLang="zh-CN" sz="1200" dirty="0">
                  <a:solidFill>
                    <a:prstClr val="black">
                      <a:lumMod val="75000"/>
                      <a:lumOff val="25000"/>
                    </a:prstClr>
                  </a:solidFill>
                  <a:latin typeface="小美好体" panose="02010601030101010101" pitchFamily="2" charset="-122"/>
                  <a:ea typeface="小美好体" panose="02010601030101010101" pitchFamily="2" charset="-122"/>
                  <a:cs typeface="Angsana New" panose="02020603050405020304" pitchFamily="18" charset="-34"/>
                </a:rPr>
                <a:t> </a:t>
              </a:r>
            </a:p>
          </p:txBody>
        </p:sp>
      </p:grpSp>
      <p:sp>
        <p:nvSpPr>
          <p:cNvPr id="14" name="文本框 13">
            <a:extLst>
              <a:ext uri="{FF2B5EF4-FFF2-40B4-BE49-F238E27FC236}">
                <a16:creationId xmlns:a16="http://schemas.microsoft.com/office/drawing/2014/main" id="{41FBC000-DB0E-4852-BAB7-6F99D5D03986}"/>
              </a:ext>
            </a:extLst>
          </p:cNvPr>
          <p:cNvSpPr txBox="1"/>
          <p:nvPr/>
        </p:nvSpPr>
        <p:spPr>
          <a:xfrm>
            <a:off x="1174416" y="293109"/>
            <a:ext cx="2217595" cy="500137"/>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b="0" dirty="0">
                <a:ln w="15875">
                  <a:noFill/>
                  <a:prstDash val="solid"/>
                </a:ln>
                <a:solidFill>
                  <a:srgbClr val="FF0000"/>
                </a:solidFill>
                <a:effectLst/>
                <a:latin typeface="Arial" pitchFamily="34" charset="0"/>
                <a:cs typeface="Arial" pitchFamily="34" charset="0"/>
              </a:rPr>
              <a:t>Giải nghĩa từ</a:t>
            </a:r>
            <a:endParaRPr lang="zh-CN" altLang="en-US" sz="2800" b="0" dirty="0">
              <a:ln w="15875">
                <a:noFill/>
                <a:prstDash val="solid"/>
              </a:ln>
              <a:solidFill>
                <a:srgbClr val="FF0000"/>
              </a:solidFill>
              <a:effectLst/>
              <a:latin typeface="Arial" pitchFamily="34" charset="0"/>
              <a:cs typeface="Arial" pitchFamily="34" charset="0"/>
            </a:endParaRPr>
          </a:p>
        </p:txBody>
      </p:sp>
      <p:sp>
        <p:nvSpPr>
          <p:cNvPr id="12" name="Rectangle 11"/>
          <p:cNvSpPr/>
          <p:nvPr/>
        </p:nvSpPr>
        <p:spPr>
          <a:xfrm>
            <a:off x="2286000" y="2310140"/>
            <a:ext cx="4572000" cy="307777"/>
          </a:xfrm>
          <a:prstGeom prst="rect">
            <a:avLst/>
          </a:prstGeom>
        </p:spPr>
        <p:txBody>
          <a:bodyPr>
            <a:spAutoFit/>
          </a:bodyPr>
          <a:lstStyle/>
          <a:p>
            <a:r>
              <a:rPr lang="en-US" b="1" dirty="0">
                <a:solidFill>
                  <a:prstClr val="black"/>
                </a:solidFill>
              </a:rPr>
              <a:t>: </a:t>
            </a:r>
            <a:endParaRPr lang="en-US" dirty="0">
              <a:solidFill>
                <a:prstClr val="black"/>
              </a:solidFill>
            </a:endParaRPr>
          </a:p>
        </p:txBody>
      </p:sp>
      <p:pic>
        <p:nvPicPr>
          <p:cNvPr id="512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5" b="97500" l="2813" r="96875">
                        <a14:foregroundMark x1="28125" y1="82500" x2="28125" y2="82500"/>
                        <a14:backgroundMark x1="68125" y1="65208" x2="68125" y2="65208"/>
                        <a14:backgroundMark x1="74375" y1="54792" x2="74375" y2="54792"/>
                        <a14:backgroundMark x1="33906" y1="62708" x2="33906" y2="62708"/>
                        <a14:backgroundMark x1="32813" y1="64792" x2="32813" y2="64792"/>
                        <a14:backgroundMark x1="32344" y1="60833" x2="32344" y2="60833"/>
                        <a14:backgroundMark x1="32813" y1="84583" x2="32813" y2="84583"/>
                        <a14:backgroundMark x1="75000" y1="34375" x2="75000" y2="34375"/>
                        <a14:backgroundMark x1="70781" y1="24583" x2="70781" y2="24583"/>
                        <a14:backgroundMark x1="68594" y1="27500" x2="68594" y2="27500"/>
                        <a14:backgroundMark x1="68594" y1="62708" x2="68594" y2="62708"/>
                        <a14:backgroundMark x1="44375" y1="79167" x2="44375" y2="79167"/>
                        <a14:backgroundMark x1="28594" y1="80000" x2="28594" y2="80000"/>
                        <a14:backgroundMark x1="42344" y1="84583" x2="42344" y2="84583"/>
                        <a14:backgroundMark x1="38594" y1="82083" x2="38594" y2="82083"/>
                        <a14:backgroundMark x1="24375" y1="84583" x2="24375" y2="84583"/>
                        <a14:backgroundMark x1="28125" y1="81667" x2="28125" y2="81667"/>
                        <a14:backgroundMark x1="28125" y1="80625" x2="28125" y2="80625"/>
                      </a14:backgroundRemoval>
                    </a14:imgEffect>
                  </a14:imgLayer>
                </a14:imgProps>
              </a:ext>
              <a:ext uri="{28A0092B-C50C-407E-A947-70E740481C1C}">
                <a14:useLocalDpi xmlns:a14="http://schemas.microsoft.com/office/drawing/2010/main" val="0"/>
              </a:ext>
            </a:extLst>
          </a:blip>
          <a:srcRect/>
          <a:stretch>
            <a:fillRect/>
          </a:stretch>
        </p:blipFill>
        <p:spPr bwMode="auto">
          <a:xfrm>
            <a:off x="3238266" y="2520713"/>
            <a:ext cx="2396990" cy="2048293"/>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10234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randombar(horizontal)">
                                      <p:cBhvr>
                                        <p:cTn id="1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1FBC000-DB0E-4852-BAB7-6F99D5D03986}"/>
              </a:ext>
            </a:extLst>
          </p:cNvPr>
          <p:cNvSpPr txBox="1"/>
          <p:nvPr/>
        </p:nvSpPr>
        <p:spPr>
          <a:xfrm>
            <a:off x="1174416" y="293109"/>
            <a:ext cx="2217595" cy="500137"/>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b="0" dirty="0">
                <a:ln w="15875">
                  <a:noFill/>
                  <a:prstDash val="solid"/>
                </a:ln>
                <a:solidFill>
                  <a:srgbClr val="FF0000"/>
                </a:solidFill>
                <a:effectLst/>
                <a:latin typeface="Arial" pitchFamily="34" charset="0"/>
                <a:cs typeface="Arial" pitchFamily="34" charset="0"/>
              </a:rPr>
              <a:t>Giải nghĩa từ</a:t>
            </a:r>
            <a:endParaRPr lang="zh-CN" altLang="en-US" sz="2800" b="0" dirty="0">
              <a:ln w="15875">
                <a:noFill/>
                <a:prstDash val="solid"/>
              </a:ln>
              <a:solidFill>
                <a:srgbClr val="FF0000"/>
              </a:solidFill>
              <a:effectLst/>
              <a:latin typeface="Arial" pitchFamily="34" charset="0"/>
              <a:cs typeface="Arial" pitchFamily="34" charset="0"/>
            </a:endParaRPr>
          </a:p>
        </p:txBody>
      </p:sp>
      <p:sp>
        <p:nvSpPr>
          <p:cNvPr id="12" name="Rectangle 11"/>
          <p:cNvSpPr/>
          <p:nvPr/>
        </p:nvSpPr>
        <p:spPr>
          <a:xfrm>
            <a:off x="2286000" y="2310140"/>
            <a:ext cx="4572000" cy="307777"/>
          </a:xfrm>
          <a:prstGeom prst="rect">
            <a:avLst/>
          </a:prstGeom>
        </p:spPr>
        <p:txBody>
          <a:bodyPr>
            <a:spAutoFit/>
          </a:bodyPr>
          <a:lstStyle/>
          <a:p>
            <a:r>
              <a:rPr lang="en-US" b="1" dirty="0"/>
              <a:t>: </a:t>
            </a:r>
            <a:endParaRPr lang="en-US" dirty="0"/>
          </a:p>
        </p:txBody>
      </p:sp>
      <p:grpSp>
        <p:nvGrpSpPr>
          <p:cNvPr id="19" name="Group 18"/>
          <p:cNvGrpSpPr/>
          <p:nvPr/>
        </p:nvGrpSpPr>
        <p:grpSpPr>
          <a:xfrm>
            <a:off x="1251173" y="1053952"/>
            <a:ext cx="6124018" cy="1025372"/>
            <a:chOff x="4423002" y="2162175"/>
            <a:chExt cx="4206648" cy="715752"/>
          </a:xfrm>
        </p:grpSpPr>
        <p:grpSp>
          <p:nvGrpSpPr>
            <p:cNvPr id="5" name="组合 4">
              <a:extLst>
                <a:ext uri="{FF2B5EF4-FFF2-40B4-BE49-F238E27FC236}">
                  <a16:creationId xmlns:a16="http://schemas.microsoft.com/office/drawing/2014/main" id="{0609A69E-D281-4B0F-A730-F93D92DB4D2D}"/>
                </a:ext>
              </a:extLst>
            </p:cNvPr>
            <p:cNvGrpSpPr/>
            <p:nvPr/>
          </p:nvGrpSpPr>
          <p:grpSpPr>
            <a:xfrm>
              <a:off x="4423002" y="2162175"/>
              <a:ext cx="4206648" cy="715752"/>
              <a:chOff x="1397907" y="1698448"/>
              <a:chExt cx="4354286" cy="617852"/>
            </a:xfrm>
          </p:grpSpPr>
          <p:pic>
            <p:nvPicPr>
              <p:cNvPr id="6" name="图片 5">
                <a:extLst>
                  <a:ext uri="{FF2B5EF4-FFF2-40B4-BE49-F238E27FC236}">
                    <a16:creationId xmlns:a16="http://schemas.microsoft.com/office/drawing/2014/main" id="{B74A1CED-5BB9-4CB8-8189-BD9A66181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907" y="1698448"/>
                <a:ext cx="4354286" cy="617852"/>
              </a:xfrm>
              <a:prstGeom prst="rect">
                <a:avLst/>
              </a:prstGeom>
              <a:ln>
                <a:noFill/>
              </a:ln>
            </p:spPr>
          </p:pic>
          <p:sp>
            <p:nvSpPr>
              <p:cNvPr id="7" name="文本框 6">
                <a:extLst>
                  <a:ext uri="{FF2B5EF4-FFF2-40B4-BE49-F238E27FC236}">
                    <a16:creationId xmlns:a16="http://schemas.microsoft.com/office/drawing/2014/main" id="{30D3FE6B-87C0-4979-9BA9-D5A18801A06E}"/>
                  </a:ext>
                </a:extLst>
              </p:cNvPr>
              <p:cNvSpPr txBox="1"/>
              <p:nvPr/>
            </p:nvSpPr>
            <p:spPr>
              <a:xfrm>
                <a:off x="1471910" y="1843591"/>
                <a:ext cx="4148206" cy="157637"/>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75000"/>
                      <a:lumOff val="25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sp>
          <p:nvSpPr>
            <p:cNvPr id="16" name="Rectangle 15"/>
            <p:cNvSpPr/>
            <p:nvPr/>
          </p:nvSpPr>
          <p:spPr>
            <a:xfrm>
              <a:off x="4494495" y="2283261"/>
              <a:ext cx="4007556" cy="494134"/>
            </a:xfrm>
            <a:prstGeom prst="rect">
              <a:avLst/>
            </a:prstGeom>
          </p:spPr>
          <p:txBody>
            <a:bodyPr wrap="square">
              <a:spAutoFit/>
            </a:bodyPr>
            <a:lstStyle/>
            <a:p>
              <a:r>
                <a:rPr lang="en-US" sz="2000" dirty="0">
                  <a:solidFill>
                    <a:srgbClr val="FF0000"/>
                  </a:solidFill>
                  <a:latin typeface="Arial" pitchFamily="34" charset="0"/>
                  <a:cs typeface="Arial" pitchFamily="34" charset="0"/>
                </a:rPr>
                <a:t>Hoạ tiết </a:t>
              </a:r>
              <a:r>
                <a:rPr lang="en-US" sz="2000" b="1" dirty="0">
                  <a:solidFill>
                    <a:srgbClr val="1D02BE"/>
                  </a:solidFill>
                  <a:latin typeface="Arial" pitchFamily="34" charset="0"/>
                  <a:cs typeface="Arial" pitchFamily="34" charset="0"/>
                </a:rPr>
                <a:t>: </a:t>
              </a:r>
              <a:r>
                <a:rPr lang="en-US" sz="2000" dirty="0">
                  <a:solidFill>
                    <a:srgbClr val="1D02BE"/>
                  </a:solidFill>
                  <a:latin typeface="Arial" pitchFamily="34" charset="0"/>
                  <a:cs typeface="Arial" pitchFamily="34" charset="0"/>
                </a:rPr>
                <a:t>ca rô hình trang trí dạng ô nhỏ hình vuông nối tiếp nhau</a:t>
              </a:r>
            </a:p>
          </p:txBody>
        </p:sp>
      </p:grpSp>
      <p:grpSp>
        <p:nvGrpSpPr>
          <p:cNvPr id="18" name="Group 17"/>
          <p:cNvGrpSpPr/>
          <p:nvPr/>
        </p:nvGrpSpPr>
        <p:grpSpPr>
          <a:xfrm>
            <a:off x="1174418" y="2409705"/>
            <a:ext cx="7115175" cy="1101645"/>
            <a:chOff x="4270602" y="3232177"/>
            <a:chExt cx="3642907" cy="1101645"/>
          </a:xfrm>
        </p:grpSpPr>
        <p:grpSp>
          <p:nvGrpSpPr>
            <p:cNvPr id="8" name="组合 7">
              <a:extLst>
                <a:ext uri="{FF2B5EF4-FFF2-40B4-BE49-F238E27FC236}">
                  <a16:creationId xmlns:a16="http://schemas.microsoft.com/office/drawing/2014/main" id="{54DB7B61-AA4A-421D-BF90-C7F3B1524101}"/>
                </a:ext>
              </a:extLst>
            </p:cNvPr>
            <p:cNvGrpSpPr/>
            <p:nvPr/>
          </p:nvGrpSpPr>
          <p:grpSpPr>
            <a:xfrm>
              <a:off x="4270602" y="3232177"/>
              <a:ext cx="3642907" cy="1101645"/>
              <a:chOff x="1194707" y="1698448"/>
              <a:chExt cx="4857209" cy="830440"/>
            </a:xfrm>
          </p:grpSpPr>
          <p:pic>
            <p:nvPicPr>
              <p:cNvPr id="9" name="图片 8">
                <a:extLst>
                  <a:ext uri="{FF2B5EF4-FFF2-40B4-BE49-F238E27FC236}">
                    <a16:creationId xmlns:a16="http://schemas.microsoft.com/office/drawing/2014/main" id="{5051372E-6A8A-4E2B-B474-A751BB601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707" y="1698448"/>
                <a:ext cx="4354286" cy="830440"/>
              </a:xfrm>
              <a:prstGeom prst="rect">
                <a:avLst/>
              </a:prstGeom>
            </p:spPr>
          </p:pic>
          <p:sp>
            <p:nvSpPr>
              <p:cNvPr id="10" name="文本框 9">
                <a:extLst>
                  <a:ext uri="{FF2B5EF4-FFF2-40B4-BE49-F238E27FC236}">
                    <a16:creationId xmlns:a16="http://schemas.microsoft.com/office/drawing/2014/main" id="{243AD76D-CCA5-4833-B8EA-422C0563F87B}"/>
                  </a:ext>
                </a:extLst>
              </p:cNvPr>
              <p:cNvSpPr txBox="1"/>
              <p:nvPr/>
            </p:nvSpPr>
            <p:spPr>
              <a:xfrm>
                <a:off x="1397907" y="1843591"/>
                <a:ext cx="4654009" cy="197206"/>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75000"/>
                      <a:lumOff val="25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sp>
          <p:nvSpPr>
            <p:cNvPr id="17" name="Rectangle 16"/>
            <p:cNvSpPr/>
            <p:nvPr/>
          </p:nvSpPr>
          <p:spPr>
            <a:xfrm>
              <a:off x="4334043" y="3531672"/>
              <a:ext cx="3470031" cy="400110"/>
            </a:xfrm>
            <a:prstGeom prst="rect">
              <a:avLst/>
            </a:prstGeom>
          </p:spPr>
          <p:txBody>
            <a:bodyPr wrap="square">
              <a:spAutoFit/>
            </a:bodyPr>
            <a:lstStyle/>
            <a:p>
              <a:r>
                <a:rPr lang="en-US" sz="2000" b="1" dirty="0">
                  <a:solidFill>
                    <a:srgbClr val="FF0000"/>
                  </a:solidFill>
                  <a:latin typeface="Arial" pitchFamily="34" charset="0"/>
                  <a:cs typeface="Arial" pitchFamily="34" charset="0"/>
                </a:rPr>
                <a:t>Ngẫu hứng</a:t>
              </a:r>
              <a:r>
                <a:rPr lang="en-US" sz="2000" b="1" dirty="0">
                  <a:solidFill>
                    <a:srgbClr val="1D02BE"/>
                  </a:solidFill>
                  <a:latin typeface="Arial" pitchFamily="34" charset="0"/>
                  <a:cs typeface="Arial" pitchFamily="34" charset="0"/>
                </a:rPr>
                <a:t>: </a:t>
              </a:r>
              <a:r>
                <a:rPr lang="en-US" sz="2000" dirty="0">
                  <a:solidFill>
                    <a:srgbClr val="1D02BE"/>
                  </a:solidFill>
                  <a:latin typeface="Arial" pitchFamily="34" charset="0"/>
                  <a:cs typeface="Arial" pitchFamily="34" charset="0"/>
                </a:rPr>
                <a:t>cảm hứng ngẫu nhiên mà có.</a:t>
              </a:r>
            </a:p>
          </p:txBody>
        </p:sp>
      </p:grpSp>
      <p:grpSp>
        <p:nvGrpSpPr>
          <p:cNvPr id="27" name="Group 26"/>
          <p:cNvGrpSpPr/>
          <p:nvPr/>
        </p:nvGrpSpPr>
        <p:grpSpPr>
          <a:xfrm>
            <a:off x="1251173" y="3683553"/>
            <a:ext cx="7115177" cy="1101645"/>
            <a:chOff x="1085850" y="3632227"/>
            <a:chExt cx="7115177" cy="1101645"/>
          </a:xfrm>
        </p:grpSpPr>
        <p:grpSp>
          <p:nvGrpSpPr>
            <p:cNvPr id="21" name="Group 20"/>
            <p:cNvGrpSpPr/>
            <p:nvPr/>
          </p:nvGrpSpPr>
          <p:grpSpPr>
            <a:xfrm>
              <a:off x="1085850" y="3632227"/>
              <a:ext cx="7115177" cy="1101645"/>
              <a:chOff x="4270601" y="3232177"/>
              <a:chExt cx="3642908" cy="1101645"/>
            </a:xfrm>
          </p:grpSpPr>
          <p:grpSp>
            <p:nvGrpSpPr>
              <p:cNvPr id="22" name="组合 7">
                <a:extLst>
                  <a:ext uri="{FF2B5EF4-FFF2-40B4-BE49-F238E27FC236}">
                    <a16:creationId xmlns:a16="http://schemas.microsoft.com/office/drawing/2014/main" id="{54DB7B61-AA4A-421D-BF90-C7F3B1524101}"/>
                  </a:ext>
                </a:extLst>
              </p:cNvPr>
              <p:cNvGrpSpPr/>
              <p:nvPr/>
            </p:nvGrpSpPr>
            <p:grpSpPr>
              <a:xfrm>
                <a:off x="4270602" y="3232177"/>
                <a:ext cx="3642907" cy="1101645"/>
                <a:chOff x="1194707" y="1698448"/>
                <a:chExt cx="4857209" cy="830440"/>
              </a:xfrm>
            </p:grpSpPr>
            <p:pic>
              <p:nvPicPr>
                <p:cNvPr id="24" name="图片 8">
                  <a:extLst>
                    <a:ext uri="{FF2B5EF4-FFF2-40B4-BE49-F238E27FC236}">
                      <a16:creationId xmlns:a16="http://schemas.microsoft.com/office/drawing/2014/main" id="{5051372E-6A8A-4E2B-B474-A751BB601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707" y="1698448"/>
                  <a:ext cx="4354286" cy="830440"/>
                </a:xfrm>
                <a:prstGeom prst="rect">
                  <a:avLst/>
                </a:prstGeom>
              </p:spPr>
            </p:pic>
            <p:sp>
              <p:nvSpPr>
                <p:cNvPr id="25" name="文本框 9">
                  <a:extLst>
                    <a:ext uri="{FF2B5EF4-FFF2-40B4-BE49-F238E27FC236}">
                      <a16:creationId xmlns:a16="http://schemas.microsoft.com/office/drawing/2014/main" id="{243AD76D-CCA5-4833-B8EA-422C0563F87B}"/>
                    </a:ext>
                  </a:extLst>
                </p:cNvPr>
                <p:cNvSpPr txBox="1"/>
                <p:nvPr/>
              </p:nvSpPr>
              <p:spPr>
                <a:xfrm>
                  <a:off x="1397907" y="1843591"/>
                  <a:ext cx="4654009" cy="197206"/>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75000"/>
                        <a:lumOff val="25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sp>
            <p:nvSpPr>
              <p:cNvPr id="23" name="Rectangle 22"/>
              <p:cNvSpPr/>
              <p:nvPr/>
            </p:nvSpPr>
            <p:spPr>
              <a:xfrm>
                <a:off x="4270601" y="3351312"/>
                <a:ext cx="3470031" cy="400110"/>
              </a:xfrm>
              <a:prstGeom prst="rect">
                <a:avLst/>
              </a:prstGeom>
            </p:spPr>
            <p:txBody>
              <a:bodyPr wrap="square">
                <a:spAutoFit/>
              </a:bodyPr>
              <a:lstStyle/>
              <a:p>
                <a:endParaRPr lang="en-US" sz="2000" dirty="0">
                  <a:solidFill>
                    <a:srgbClr val="1D02BE"/>
                  </a:solidFill>
                  <a:latin typeface="Arial" pitchFamily="34" charset="0"/>
                  <a:cs typeface="Arial" pitchFamily="34" charset="0"/>
                </a:endParaRPr>
              </a:p>
            </p:txBody>
          </p:sp>
        </p:grpSp>
        <p:sp>
          <p:nvSpPr>
            <p:cNvPr id="26" name="Rectangle 25"/>
            <p:cNvSpPr/>
            <p:nvPr/>
          </p:nvSpPr>
          <p:spPr>
            <a:xfrm>
              <a:off x="1231113" y="3824771"/>
              <a:ext cx="6080798" cy="707886"/>
            </a:xfrm>
            <a:prstGeom prst="rect">
              <a:avLst/>
            </a:prstGeom>
          </p:spPr>
          <p:txBody>
            <a:bodyPr wrap="square">
              <a:spAutoFit/>
            </a:bodyPr>
            <a:lstStyle/>
            <a:p>
              <a:r>
                <a:rPr lang="en-US" sz="2000" b="1" dirty="0">
                  <a:solidFill>
                    <a:srgbClr val="FF0000"/>
                  </a:solidFill>
                  <a:latin typeface="Arial" pitchFamily="34" charset="0"/>
                  <a:cs typeface="Arial" pitchFamily="34" charset="0"/>
                </a:rPr>
                <a:t>So le:</a:t>
              </a:r>
              <a:r>
                <a:rPr lang="en-US" sz="2000" b="1" dirty="0">
                  <a:latin typeface="Arial" pitchFamily="34" charset="0"/>
                  <a:cs typeface="Arial" pitchFamily="34" charset="0"/>
                </a:rPr>
                <a:t> </a:t>
              </a:r>
              <a:r>
                <a:rPr lang="en-US" sz="2000" dirty="0">
                  <a:solidFill>
                    <a:srgbClr val="1D02BE"/>
                  </a:solidFill>
                  <a:latin typeface="Arial" pitchFamily="34" charset="0"/>
                  <a:cs typeface="Arial" pitchFamily="34" charset="0"/>
                </a:rPr>
                <a:t>đặt các đồ vật cao thấp, dài ngắn không đều hoặc không thẳng hàng với nhau</a:t>
              </a:r>
            </a:p>
          </p:txBody>
        </p:sp>
      </p:grpSp>
    </p:spTree>
    <p:extLst>
      <p:ext uri="{BB962C8B-B14F-4D97-AF65-F5344CB8AC3E}">
        <p14:creationId xmlns:p14="http://schemas.microsoft.com/office/powerpoint/2010/main" val="427420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22BFADE-387A-47E2-BF24-9BBDF8F45E8D}"/>
              </a:ext>
            </a:extLst>
          </p:cNvPr>
          <p:cNvGrpSpPr/>
          <p:nvPr/>
        </p:nvGrpSpPr>
        <p:grpSpPr>
          <a:xfrm>
            <a:off x="295276" y="625959"/>
            <a:ext cx="3640107" cy="3148322"/>
            <a:chOff x="1371601" y="834611"/>
            <a:chExt cx="4853476" cy="4197763"/>
          </a:xfrm>
        </p:grpSpPr>
        <p:pic>
          <p:nvPicPr>
            <p:cNvPr id="5" name="图片 4">
              <a:extLst>
                <a:ext uri="{FF2B5EF4-FFF2-40B4-BE49-F238E27FC236}">
                  <a16:creationId xmlns:a16="http://schemas.microsoft.com/office/drawing/2014/main" id="{86980CBC-29DA-440C-AF85-8824F5019E72}"/>
                </a:ext>
              </a:extLst>
            </p:cNvPr>
            <p:cNvPicPr>
              <a:picLocks noChangeAspect="1"/>
            </p:cNvPicPr>
            <p:nvPr/>
          </p:nvPicPr>
          <p:blipFill>
            <a:blip r:embed="rId3" cstate="print">
              <a:extLst>
                <a:ext uri="{28A0092B-C50C-407E-A947-70E740481C1C}">
                  <a14:useLocalDpi xmlns:a14="http://schemas.microsoft.com/office/drawing/2010/main" val="0"/>
                </a:ext>
              </a:extLst>
            </a:blip>
            <a:srcRect l="46598" b="34630"/>
            <a:stretch>
              <a:fillRect/>
            </a:stretch>
          </p:blipFill>
          <p:spPr>
            <a:xfrm>
              <a:off x="1371601" y="834611"/>
              <a:ext cx="4853476" cy="4197763"/>
            </a:xfrm>
            <a:custGeom>
              <a:avLst/>
              <a:gdLst>
                <a:gd name="connsiteX0" fmla="*/ 2136301 w 5183384"/>
                <a:gd name="connsiteY0" fmla="*/ 0 h 4483100"/>
                <a:gd name="connsiteX1" fmla="*/ 5183384 w 5183384"/>
                <a:gd name="connsiteY1" fmla="*/ 0 h 4483100"/>
                <a:gd name="connsiteX2" fmla="*/ 5183384 w 5183384"/>
                <a:gd name="connsiteY2" fmla="*/ 4380320 h 4483100"/>
                <a:gd name="connsiteX3" fmla="*/ 4610099 w 5183384"/>
                <a:gd name="connsiteY3" fmla="*/ 3594100 h 4483100"/>
                <a:gd name="connsiteX4" fmla="*/ 3975099 w 5183384"/>
                <a:gd name="connsiteY4" fmla="*/ 4051300 h 4483100"/>
                <a:gd name="connsiteX5" fmla="*/ 3721099 w 5183384"/>
                <a:gd name="connsiteY5" fmla="*/ 4152900 h 4483100"/>
                <a:gd name="connsiteX6" fmla="*/ 3594099 w 5183384"/>
                <a:gd name="connsiteY6" fmla="*/ 4241800 h 4483100"/>
                <a:gd name="connsiteX7" fmla="*/ 3365499 w 5183384"/>
                <a:gd name="connsiteY7" fmla="*/ 4330700 h 4483100"/>
                <a:gd name="connsiteX8" fmla="*/ 3111499 w 5183384"/>
                <a:gd name="connsiteY8" fmla="*/ 4483100 h 4483100"/>
                <a:gd name="connsiteX9" fmla="*/ 2324099 w 5183384"/>
                <a:gd name="connsiteY9" fmla="*/ 4419600 h 4483100"/>
                <a:gd name="connsiteX10" fmla="*/ 1523999 w 5183384"/>
                <a:gd name="connsiteY10" fmla="*/ 4318000 h 4483100"/>
                <a:gd name="connsiteX11" fmla="*/ 863599 w 5183384"/>
                <a:gd name="connsiteY11" fmla="*/ 4064000 h 4483100"/>
                <a:gd name="connsiteX12" fmla="*/ 279399 w 5183384"/>
                <a:gd name="connsiteY12" fmla="*/ 3632200 h 4483100"/>
                <a:gd name="connsiteX13" fmla="*/ 0 w 5183384"/>
                <a:gd name="connsiteY13" fmla="*/ 3365500 h 4483100"/>
                <a:gd name="connsiteX14" fmla="*/ 76199 w 5183384"/>
                <a:gd name="connsiteY14" fmla="*/ 2971800 h 4483100"/>
                <a:gd name="connsiteX15" fmla="*/ 279399 w 5183384"/>
                <a:gd name="connsiteY15" fmla="*/ 2654300 h 4483100"/>
                <a:gd name="connsiteX16" fmla="*/ 622299 w 5183384"/>
                <a:gd name="connsiteY16" fmla="*/ 2667000 h 4483100"/>
                <a:gd name="connsiteX17" fmla="*/ 914399 w 5183384"/>
                <a:gd name="connsiteY17" fmla="*/ 2908300 h 4483100"/>
                <a:gd name="connsiteX18" fmla="*/ 1282699 w 5183384"/>
                <a:gd name="connsiteY18" fmla="*/ 3060700 h 4483100"/>
                <a:gd name="connsiteX19" fmla="*/ 1587499 w 5183384"/>
                <a:gd name="connsiteY19" fmla="*/ 2895600 h 4483100"/>
                <a:gd name="connsiteX20" fmla="*/ 1765299 w 5183384"/>
                <a:gd name="connsiteY20" fmla="*/ 2247900 h 4483100"/>
                <a:gd name="connsiteX21" fmla="*/ 2031999 w 5183384"/>
                <a:gd name="connsiteY21" fmla="*/ 1422400 h 4483100"/>
                <a:gd name="connsiteX22" fmla="*/ 2641599 w 5183384"/>
                <a:gd name="connsiteY22" fmla="*/ 83820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83384" h="4483100">
                  <a:moveTo>
                    <a:pt x="2136301" y="0"/>
                  </a:moveTo>
                  <a:lnTo>
                    <a:pt x="5183384" y="0"/>
                  </a:lnTo>
                  <a:lnTo>
                    <a:pt x="5183384" y="4380320"/>
                  </a:lnTo>
                  <a:lnTo>
                    <a:pt x="4610099" y="3594100"/>
                  </a:lnTo>
                  <a:lnTo>
                    <a:pt x="3975099" y="4051300"/>
                  </a:lnTo>
                  <a:lnTo>
                    <a:pt x="3721099" y="4152900"/>
                  </a:lnTo>
                  <a:lnTo>
                    <a:pt x="3594099" y="4241800"/>
                  </a:lnTo>
                  <a:lnTo>
                    <a:pt x="3365499" y="4330700"/>
                  </a:lnTo>
                  <a:lnTo>
                    <a:pt x="3111499" y="4483100"/>
                  </a:lnTo>
                  <a:lnTo>
                    <a:pt x="2324099" y="4419600"/>
                  </a:lnTo>
                  <a:lnTo>
                    <a:pt x="1523999" y="4318000"/>
                  </a:lnTo>
                  <a:lnTo>
                    <a:pt x="863599" y="4064000"/>
                  </a:lnTo>
                  <a:lnTo>
                    <a:pt x="279399" y="3632200"/>
                  </a:lnTo>
                  <a:lnTo>
                    <a:pt x="0" y="3365500"/>
                  </a:lnTo>
                  <a:lnTo>
                    <a:pt x="76199" y="2971800"/>
                  </a:lnTo>
                  <a:lnTo>
                    <a:pt x="279399" y="2654300"/>
                  </a:lnTo>
                  <a:lnTo>
                    <a:pt x="622299" y="2667000"/>
                  </a:lnTo>
                  <a:lnTo>
                    <a:pt x="914399" y="2908300"/>
                  </a:lnTo>
                  <a:lnTo>
                    <a:pt x="1282699" y="3060700"/>
                  </a:lnTo>
                  <a:lnTo>
                    <a:pt x="1587499" y="2895600"/>
                  </a:lnTo>
                  <a:lnTo>
                    <a:pt x="1765299" y="2247900"/>
                  </a:lnTo>
                  <a:lnTo>
                    <a:pt x="2031999" y="1422400"/>
                  </a:lnTo>
                  <a:lnTo>
                    <a:pt x="2641599" y="838200"/>
                  </a:lnTo>
                  <a:close/>
                </a:path>
              </a:pathLst>
            </a:custGeom>
          </p:spPr>
        </p:pic>
        <p:sp>
          <p:nvSpPr>
            <p:cNvPr id="7" name="文本框 6">
              <a:extLst>
                <a:ext uri="{FF2B5EF4-FFF2-40B4-BE49-F238E27FC236}">
                  <a16:creationId xmlns:a16="http://schemas.microsoft.com/office/drawing/2014/main" id="{A6706FA1-EB65-4BDE-8D76-4D75E321F4F0}"/>
                </a:ext>
              </a:extLst>
            </p:cNvPr>
            <p:cNvSpPr txBox="1"/>
            <p:nvPr/>
          </p:nvSpPr>
          <p:spPr>
            <a:xfrm>
              <a:off x="3237816" y="3352654"/>
              <a:ext cx="1969184" cy="615553"/>
            </a:xfrm>
            <a:prstGeom prst="rect">
              <a:avLst/>
            </a:prstGeom>
            <a:noFill/>
          </p:spPr>
          <p:txBody>
            <a:bodyPr wrap="square" rtlCol="0">
              <a:spAutoFit/>
              <a:scene3d>
                <a:camera prst="orthographicFront"/>
                <a:lightRig rig="threePt" dir="t"/>
              </a:scene3d>
              <a:sp3d contourW="12700"/>
            </a:bodyPr>
            <a:lstStyle/>
            <a:p>
              <a:pPr algn="ctr"/>
              <a:r>
                <a:rPr lang="en-US" altLang="zh-CN" sz="2400" dirty="0">
                  <a:solidFill>
                    <a:srgbClr val="7030A0"/>
                  </a:solidFill>
                  <a:latin typeface="Arial" panose="020B0604020202020204" pitchFamily="34" charset="0"/>
                  <a:ea typeface="小美好体" panose="02010601030101010101" pitchFamily="2" charset="-122"/>
                  <a:cs typeface="Arial" panose="020B0604020202020204" pitchFamily="34" charset="0"/>
                </a:rPr>
                <a:t>Ba đoạn</a:t>
              </a:r>
              <a:endParaRPr lang="zh-CN" altLang="en-US" sz="2400" dirty="0">
                <a:solidFill>
                  <a:srgbClr val="7030A0"/>
                </a:solidFill>
                <a:latin typeface="Arial" panose="020B0604020202020204" pitchFamily="34" charset="0"/>
                <a:ea typeface="小美好体" panose="02010601030101010101" pitchFamily="2" charset="-122"/>
                <a:cs typeface="Arial" panose="020B0604020202020204" pitchFamily="34" charset="0"/>
              </a:endParaRPr>
            </a:p>
          </p:txBody>
        </p:sp>
      </p:grpSp>
      <p:grpSp>
        <p:nvGrpSpPr>
          <p:cNvPr id="12" name="组合 11">
            <a:extLst>
              <a:ext uri="{FF2B5EF4-FFF2-40B4-BE49-F238E27FC236}">
                <a16:creationId xmlns:a16="http://schemas.microsoft.com/office/drawing/2014/main" id="{5D477E93-73DB-4D4D-8D4D-86AE597E596C}"/>
              </a:ext>
            </a:extLst>
          </p:cNvPr>
          <p:cNvGrpSpPr/>
          <p:nvPr/>
        </p:nvGrpSpPr>
        <p:grpSpPr>
          <a:xfrm flipH="1">
            <a:off x="4236676" y="1129758"/>
            <a:ext cx="4707298" cy="808038"/>
            <a:chOff x="6958439" y="5120611"/>
            <a:chExt cx="3412307" cy="1077382"/>
          </a:xfrm>
        </p:grpSpPr>
        <p:sp>
          <p:nvSpPr>
            <p:cNvPr id="13" name="文本框 12">
              <a:extLst>
                <a:ext uri="{FF2B5EF4-FFF2-40B4-BE49-F238E27FC236}">
                  <a16:creationId xmlns:a16="http://schemas.microsoft.com/office/drawing/2014/main" id="{A17A10FF-4FF7-43AF-B413-C742F6E7EC97}"/>
                </a:ext>
              </a:extLst>
            </p:cNvPr>
            <p:cNvSpPr txBox="1"/>
            <p:nvPr/>
          </p:nvSpPr>
          <p:spPr>
            <a:xfrm>
              <a:off x="6958439" y="5664514"/>
              <a:ext cx="3412307" cy="533479"/>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anose="020B0604020202020204" pitchFamily="34" charset="0"/>
                  <a:ea typeface="小美好体" panose="02010601030101010101" pitchFamily="2" charset="-122"/>
                  <a:cs typeface="Arial" panose="020B0604020202020204" pitchFamily="34" charset="0"/>
                </a:rPr>
                <a:t>Từ </a:t>
              </a:r>
              <a:r>
                <a:rPr lang="nl-NL" sz="2000" dirty="0">
                  <a:solidFill>
                    <a:srgbClr val="1D02BE"/>
                  </a:solidFill>
                  <a:latin typeface="Arial" panose="020B0604020202020204" pitchFamily="34" charset="0"/>
                  <a:cs typeface="Arial" panose="020B0604020202020204" pitchFamily="34" charset="0"/>
                </a:rPr>
                <a:t>đầu đến.....</a:t>
              </a:r>
              <a:r>
                <a:rPr lang="nl-NL" sz="2000" i="1" dirty="0">
                  <a:solidFill>
                    <a:srgbClr val="1D02BE"/>
                  </a:solidFill>
                  <a:latin typeface="Arial" panose="020B0604020202020204" pitchFamily="34" charset="0"/>
                  <a:cs typeface="Arial" panose="020B0604020202020204" pitchFamily="34" charset="0"/>
                </a:rPr>
                <a:t>đã qua sử dụng</a:t>
              </a:r>
              <a:r>
                <a:rPr lang="en-US" altLang="zh-CN" sz="2000" i="1" dirty="0">
                  <a:solidFill>
                    <a:srgbClr val="1D02BE"/>
                  </a:solidFill>
                  <a:latin typeface="Arial" panose="020B0604020202020204" pitchFamily="34" charset="0"/>
                  <a:ea typeface="小美好体" panose="02010601030101010101" pitchFamily="2" charset="-122"/>
                  <a:cs typeface="Arial" panose="020B0604020202020204" pitchFamily="34" charset="0"/>
                </a:rPr>
                <a:t> </a:t>
              </a:r>
            </a:p>
          </p:txBody>
        </p:sp>
        <p:sp>
          <p:nvSpPr>
            <p:cNvPr id="14" name="文本框 13">
              <a:extLst>
                <a:ext uri="{FF2B5EF4-FFF2-40B4-BE49-F238E27FC236}">
                  <a16:creationId xmlns:a16="http://schemas.microsoft.com/office/drawing/2014/main" id="{7AC39242-F649-4BA5-ADD0-E0932420975A}"/>
                </a:ext>
              </a:extLst>
            </p:cNvPr>
            <p:cNvSpPr txBox="1"/>
            <p:nvPr/>
          </p:nvSpPr>
          <p:spPr>
            <a:xfrm>
              <a:off x="9535027" y="5120611"/>
              <a:ext cx="835719" cy="533479"/>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anose="020B0604020202020204" pitchFamily="34" charset="0"/>
                  <a:ea typeface="小美好体" panose="02010601030101010101" pitchFamily="2" charset="-122"/>
                  <a:cs typeface="Arial" panose="020B0604020202020204" pitchFamily="34" charset="0"/>
                </a:rPr>
                <a:t>Đoạn 1: </a:t>
              </a:r>
              <a:endParaRPr lang="zh-CN" altLang="en-US" sz="2000" dirty="0">
                <a:solidFill>
                  <a:srgbClr val="C00000"/>
                </a:solidFill>
                <a:latin typeface="Arial" panose="020B0604020202020204" pitchFamily="34" charset="0"/>
                <a:ea typeface="小美好体" panose="02010601030101010101" pitchFamily="2" charset="-122"/>
                <a:cs typeface="Arial" panose="020B0604020202020204" pitchFamily="34" charset="0"/>
              </a:endParaRPr>
            </a:p>
          </p:txBody>
        </p:sp>
      </p:grpSp>
      <p:grpSp>
        <p:nvGrpSpPr>
          <p:cNvPr id="15" name="组合 14">
            <a:extLst>
              <a:ext uri="{FF2B5EF4-FFF2-40B4-BE49-F238E27FC236}">
                <a16:creationId xmlns:a16="http://schemas.microsoft.com/office/drawing/2014/main" id="{09453515-16E9-4FBE-87FB-3CF2F20E7367}"/>
              </a:ext>
            </a:extLst>
          </p:cNvPr>
          <p:cNvGrpSpPr/>
          <p:nvPr/>
        </p:nvGrpSpPr>
        <p:grpSpPr>
          <a:xfrm flipH="1">
            <a:off x="4319866" y="2181056"/>
            <a:ext cx="4395507" cy="657440"/>
            <a:chOff x="6958439" y="5321408"/>
            <a:chExt cx="3472187" cy="876586"/>
          </a:xfrm>
        </p:grpSpPr>
        <p:sp>
          <p:nvSpPr>
            <p:cNvPr id="16" name="文本框 15">
              <a:extLst>
                <a:ext uri="{FF2B5EF4-FFF2-40B4-BE49-F238E27FC236}">
                  <a16:creationId xmlns:a16="http://schemas.microsoft.com/office/drawing/2014/main" id="{6FA35909-1BC9-4618-8465-5C5AA8A9B71F}"/>
                </a:ext>
              </a:extLst>
            </p:cNvPr>
            <p:cNvSpPr txBox="1"/>
            <p:nvPr/>
          </p:nvSpPr>
          <p:spPr>
            <a:xfrm>
              <a:off x="6958439" y="5664514"/>
              <a:ext cx="3412307" cy="533480"/>
            </a:xfrm>
            <a:prstGeom prst="rect">
              <a:avLst/>
            </a:prstGeom>
            <a:noFill/>
          </p:spPr>
          <p:txBody>
            <a:bodyPr wrap="square" rtlCol="0">
              <a:spAutoFit/>
              <a:scene3d>
                <a:camera prst="orthographicFront"/>
                <a:lightRig rig="threePt" dir="t"/>
              </a:scene3d>
              <a:sp3d contourW="12700"/>
            </a:bodyPr>
            <a:lstStyle/>
            <a:p>
              <a:endParaRPr lang="en-US" altLang="zh-CN" sz="2000" dirty="0">
                <a:solidFill>
                  <a:prstClr val="black">
                    <a:lumMod val="50000"/>
                    <a:lumOff val="50000"/>
                  </a:prstClr>
                </a:solidFill>
                <a:latin typeface="Arial" panose="020B0604020202020204" pitchFamily="34" charset="0"/>
                <a:ea typeface="小美好体" panose="02010601030101010101" pitchFamily="2" charset="-122"/>
                <a:cs typeface="Arial" panose="020B0604020202020204" pitchFamily="34" charset="0"/>
              </a:endParaRPr>
            </a:p>
          </p:txBody>
        </p:sp>
        <p:sp>
          <p:nvSpPr>
            <p:cNvPr id="17" name="文本框 16">
              <a:extLst>
                <a:ext uri="{FF2B5EF4-FFF2-40B4-BE49-F238E27FC236}">
                  <a16:creationId xmlns:a16="http://schemas.microsoft.com/office/drawing/2014/main" id="{A33671FC-AFAC-4D35-942C-612D5AA413EB}"/>
                </a:ext>
              </a:extLst>
            </p:cNvPr>
            <p:cNvSpPr txBox="1"/>
            <p:nvPr/>
          </p:nvSpPr>
          <p:spPr>
            <a:xfrm>
              <a:off x="9519920" y="5321408"/>
              <a:ext cx="910706"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anose="020B0604020202020204" pitchFamily="34" charset="0"/>
                  <a:ea typeface="小美好体" panose="02010601030101010101" pitchFamily="2" charset="-122"/>
                  <a:cs typeface="Arial" panose="020B0604020202020204" pitchFamily="34" charset="0"/>
                </a:rPr>
                <a:t>Đoạn 2: </a:t>
              </a:r>
              <a:endParaRPr lang="zh-CN" altLang="en-US" sz="2000" dirty="0">
                <a:solidFill>
                  <a:srgbClr val="C00000"/>
                </a:solidFill>
                <a:latin typeface="Arial" panose="020B0604020202020204" pitchFamily="34" charset="0"/>
                <a:ea typeface="小美好体" panose="02010601030101010101" pitchFamily="2" charset="-122"/>
                <a:cs typeface="Arial" panose="020B0604020202020204" pitchFamily="34" charset="0"/>
              </a:endParaRPr>
            </a:p>
          </p:txBody>
        </p:sp>
      </p:grpSp>
      <p:grpSp>
        <p:nvGrpSpPr>
          <p:cNvPr id="18" name="组合 17">
            <a:extLst>
              <a:ext uri="{FF2B5EF4-FFF2-40B4-BE49-F238E27FC236}">
                <a16:creationId xmlns:a16="http://schemas.microsoft.com/office/drawing/2014/main" id="{F41547C9-DD9E-41E4-8A69-C4A9B2746DBF}"/>
              </a:ext>
            </a:extLst>
          </p:cNvPr>
          <p:cNvGrpSpPr/>
          <p:nvPr/>
        </p:nvGrpSpPr>
        <p:grpSpPr>
          <a:xfrm flipH="1">
            <a:off x="4319866" y="3180077"/>
            <a:ext cx="2570116" cy="776243"/>
            <a:chOff x="6958439" y="5251904"/>
            <a:chExt cx="3426821" cy="1034990"/>
          </a:xfrm>
        </p:grpSpPr>
        <p:sp>
          <p:nvSpPr>
            <p:cNvPr id="19" name="文本框 18">
              <a:extLst>
                <a:ext uri="{FF2B5EF4-FFF2-40B4-BE49-F238E27FC236}">
                  <a16:creationId xmlns:a16="http://schemas.microsoft.com/office/drawing/2014/main" id="{B8CF6691-4914-41DF-B775-9F7AC348FCC9}"/>
                </a:ext>
              </a:extLst>
            </p:cNvPr>
            <p:cNvSpPr txBox="1"/>
            <p:nvPr/>
          </p:nvSpPr>
          <p:spPr>
            <a:xfrm>
              <a:off x="6958439" y="5753414"/>
              <a:ext cx="3412306" cy="533480"/>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anose="020B0604020202020204" pitchFamily="34" charset="0"/>
                  <a:ea typeface="小美好体" panose="02010601030101010101" pitchFamily="2" charset="-122"/>
                  <a:cs typeface="Arial" panose="020B0604020202020204" pitchFamily="34" charset="0"/>
                </a:rPr>
                <a:t>Đoạn </a:t>
              </a:r>
              <a:r>
                <a:rPr lang="en-US" altLang="zh-CN" sz="2000">
                  <a:solidFill>
                    <a:srgbClr val="1D02BE"/>
                  </a:solidFill>
                  <a:latin typeface="Arial" panose="020B0604020202020204" pitchFamily="34" charset="0"/>
                  <a:ea typeface="小美好体" panose="02010601030101010101" pitchFamily="2" charset="-122"/>
                  <a:cs typeface="Arial" panose="020B0604020202020204" pitchFamily="34" charset="0"/>
                </a:rPr>
                <a:t>còn lại.</a:t>
              </a:r>
              <a:endParaRPr lang="en-US" altLang="zh-CN" sz="2000" dirty="0">
                <a:solidFill>
                  <a:srgbClr val="1D02BE"/>
                </a:solidFill>
                <a:latin typeface="Arial" panose="020B0604020202020204" pitchFamily="34" charset="0"/>
                <a:ea typeface="小美好体" panose="02010601030101010101" pitchFamily="2" charset="-122"/>
                <a:cs typeface="Arial" panose="020B0604020202020204" pitchFamily="34" charset="0"/>
              </a:endParaRPr>
            </a:p>
          </p:txBody>
        </p:sp>
        <p:sp>
          <p:nvSpPr>
            <p:cNvPr id="20" name="文本框 19">
              <a:extLst>
                <a:ext uri="{FF2B5EF4-FFF2-40B4-BE49-F238E27FC236}">
                  <a16:creationId xmlns:a16="http://schemas.microsoft.com/office/drawing/2014/main" id="{70DB365D-45D1-4A47-83FF-59A3120B82E5}"/>
                </a:ext>
              </a:extLst>
            </p:cNvPr>
            <p:cNvSpPr txBox="1"/>
            <p:nvPr/>
          </p:nvSpPr>
          <p:spPr>
            <a:xfrm>
              <a:off x="8856636" y="5251904"/>
              <a:ext cx="1528624"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anose="020B0604020202020204" pitchFamily="34" charset="0"/>
                  <a:ea typeface="小美好体" panose="02010601030101010101" pitchFamily="2" charset="-122"/>
                  <a:cs typeface="Arial" panose="020B0604020202020204" pitchFamily="34" charset="0"/>
                </a:rPr>
                <a:t>Đoạn 3:</a:t>
              </a:r>
              <a:r>
                <a:rPr lang="en-US" altLang="zh-CN" sz="1800" dirty="0">
                  <a:solidFill>
                    <a:prstClr val="black">
                      <a:lumMod val="85000"/>
                      <a:lumOff val="15000"/>
                    </a:prstClr>
                  </a:solidFill>
                  <a:latin typeface="Arial" panose="020B0604020202020204" pitchFamily="34" charset="0"/>
                  <a:ea typeface="小美好体" panose="02010601030101010101" pitchFamily="2" charset="-122"/>
                  <a:cs typeface="Arial" panose="020B0604020202020204" pitchFamily="34" charset="0"/>
                </a:rPr>
                <a:t> </a:t>
              </a:r>
              <a:endParaRPr lang="zh-CN" altLang="en-US" sz="1800" dirty="0">
                <a:solidFill>
                  <a:prstClr val="black">
                    <a:lumMod val="85000"/>
                    <a:lumOff val="15000"/>
                  </a:prstClr>
                </a:solidFill>
                <a:latin typeface="Arial" panose="020B0604020202020204" pitchFamily="34" charset="0"/>
                <a:ea typeface="小美好体" panose="02010601030101010101" pitchFamily="2" charset="-122"/>
                <a:cs typeface="Arial" panose="020B0604020202020204" pitchFamily="34" charset="0"/>
              </a:endParaRPr>
            </a:p>
          </p:txBody>
        </p:sp>
      </p:grpSp>
      <p:sp>
        <p:nvSpPr>
          <p:cNvPr id="21" name="文本框 20">
            <a:extLst>
              <a:ext uri="{FF2B5EF4-FFF2-40B4-BE49-F238E27FC236}">
                <a16:creationId xmlns:a16="http://schemas.microsoft.com/office/drawing/2014/main" id="{361EDFF9-E020-4E1A-959A-8FB5AFD747C8}"/>
              </a:ext>
            </a:extLst>
          </p:cNvPr>
          <p:cNvSpPr txBox="1"/>
          <p:nvPr/>
        </p:nvSpPr>
        <p:spPr>
          <a:xfrm>
            <a:off x="1239454" y="290489"/>
            <a:ext cx="2130758" cy="530915"/>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anose="020B0604020202020204" pitchFamily="34" charset="0"/>
                <a:cs typeface="Arial" panose="020B0604020202020204" pitchFamily="34" charset="0"/>
              </a:rPr>
              <a:t>Chia đoạn</a:t>
            </a:r>
            <a:endParaRPr lang="zh-CN" altLang="en-US" sz="3000" b="0" dirty="0">
              <a:ln w="15875">
                <a:noFill/>
                <a:prstDash val="solid"/>
              </a:ln>
              <a:solidFill>
                <a:srgbClr val="FF0000"/>
              </a:solidFill>
              <a:effectLst/>
              <a:latin typeface="Arial" panose="020B0604020202020204" pitchFamily="34" charset="0"/>
              <a:cs typeface="Arial" panose="020B0604020202020204" pitchFamily="34" charset="0"/>
            </a:endParaRPr>
          </a:p>
        </p:txBody>
      </p:sp>
      <p:sp>
        <p:nvSpPr>
          <p:cNvPr id="4" name="Rectangle 3"/>
          <p:cNvSpPr/>
          <p:nvPr/>
        </p:nvSpPr>
        <p:spPr>
          <a:xfrm>
            <a:off x="4333595" y="2522637"/>
            <a:ext cx="4416594" cy="400110"/>
          </a:xfrm>
          <a:prstGeom prst="rect">
            <a:avLst/>
          </a:prstGeom>
        </p:spPr>
        <p:txBody>
          <a:bodyPr wrap="none">
            <a:spAutoFit/>
          </a:bodyPr>
          <a:lstStyle/>
          <a:p>
            <a:r>
              <a:rPr lang="nl-NL" sz="2000" i="1" dirty="0">
                <a:solidFill>
                  <a:srgbClr val="1D02BE"/>
                </a:solidFill>
                <a:latin typeface="Arial" panose="020B0604020202020204" pitchFamily="34" charset="0"/>
                <a:cs typeface="Arial" panose="020B0604020202020204" pitchFamily="34" charset="0"/>
              </a:rPr>
              <a:t>Ở khung cửa sổ</a:t>
            </a:r>
            <a:r>
              <a:rPr lang="nl-NL" sz="2000" dirty="0">
                <a:solidFill>
                  <a:srgbClr val="1D02BE"/>
                </a:solidFill>
                <a:latin typeface="Arial" panose="020B0604020202020204" pitchFamily="34" charset="0"/>
                <a:cs typeface="Arial" panose="020B0604020202020204" pitchFamily="34" charset="0"/>
              </a:rPr>
              <a:t>...... đến </a:t>
            </a:r>
            <a:r>
              <a:rPr lang="nl-NL" sz="2000" i="1" dirty="0">
                <a:solidFill>
                  <a:srgbClr val="1D02BE"/>
                </a:solidFill>
                <a:latin typeface="Arial" panose="020B0604020202020204" pitchFamily="34" charset="0"/>
                <a:cs typeface="Arial" panose="020B0604020202020204" pitchFamily="34" charset="0"/>
              </a:rPr>
              <a:t>hoa sen cạn</a:t>
            </a:r>
            <a:endParaRPr lang="en-US" sz="2000" i="1" dirty="0">
              <a:solidFill>
                <a:srgbClr val="1D02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15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1+#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par>
                                <p:cTn id="26" presetID="21" presetClass="entr" presetSubtype="1" fill="hold"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heel(1)">
                                      <p:cBhvr>
                                        <p:cTn id="28"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EBFF67DC-F5A8-4D11-B6BA-C6AA29C6C609}"/>
              </a:ext>
            </a:extLst>
          </p:cNvPr>
          <p:cNvSpPr txBox="1"/>
          <p:nvPr/>
        </p:nvSpPr>
        <p:spPr>
          <a:xfrm>
            <a:off x="3073474" y="70890"/>
            <a:ext cx="2619375" cy="523220"/>
          </a:xfrm>
          <a:prstGeom prst="rect">
            <a:avLst/>
          </a:prstGeom>
          <a:noFill/>
        </p:spPr>
        <p:txBody>
          <a:bodyPr wrap="square" rtlCol="0">
            <a:spAutoFit/>
            <a:scene3d>
              <a:camera prst="orthographicFront"/>
              <a:lightRig rig="threePt" dir="t"/>
            </a:scene3d>
            <a:sp3d contourW="127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D02BE"/>
                </a:solidFill>
                <a:effectLst/>
                <a:uLnTx/>
                <a:uFillTx/>
                <a:latin typeface="Arial" panose="020B0604020202020204" pitchFamily="34" charset="0"/>
                <a:ea typeface="小美好体" panose="02010601030101010101" pitchFamily="2" charset="-122"/>
                <a:cs typeface="Arial" pitchFamily="34" charset="0"/>
              </a:rPr>
              <a:t>Thứ Bảy xanh</a:t>
            </a:r>
          </a:p>
        </p:txBody>
      </p:sp>
      <p:sp>
        <p:nvSpPr>
          <p:cNvPr id="12" name="文本框 10">
            <a:extLst>
              <a:ext uri="{FF2B5EF4-FFF2-40B4-BE49-F238E27FC236}">
                <a16:creationId xmlns:a16="http://schemas.microsoft.com/office/drawing/2014/main" id="{EBFF67DC-F5A8-4D11-B6BA-C6AA29C6C609}"/>
              </a:ext>
            </a:extLst>
          </p:cNvPr>
          <p:cNvSpPr txBox="1"/>
          <p:nvPr/>
        </p:nvSpPr>
        <p:spPr>
          <a:xfrm>
            <a:off x="290152" y="594110"/>
            <a:ext cx="8563696" cy="4801314"/>
          </a:xfrm>
          <a:prstGeom prst="rect">
            <a:avLst/>
          </a:prstGeom>
          <a:noFill/>
        </p:spPr>
        <p:txBody>
          <a:bodyPr wrap="square" rtlCol="0">
            <a:spAutoFit/>
            <a:scene3d>
              <a:camera prst="orthographicFront"/>
              <a:lightRig rig="threePt" dir="t"/>
            </a:scene3d>
            <a:sp3d contourW="12700"/>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Ngày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thứ Bảy xanh, các bạn học sinh hào hứng tạo nên nhiều mẫu chậu cây độc đáo từ những chiếc chai nhựa đã qua sử dụng.</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itchFamily="34" charset="0"/>
                <a:cs typeface="Arial" pitchFamily="34" charset="0"/>
              </a:rPr>
              <a:t>      Ở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khung cửa sổ lớp 3A, những chậu cây trầu bà được làm từ những chai nhựa khoét ngang, nối đuôi nhau giống đoàn tàu hoả đang chở bầu không khí tươi mát vào lớp học. Hàng chục chậu cây mười giờ hình chú gấu ngộ nghĩnh được treo so le như những đường thêu ngẫu hứng, chia khung cửa sổ lớp 3B thành ô hoạ tiết ca rô nhiều màu sắc trông rất vui mắt. Khung cửa sổ lớp 3C thật duyên dáng với những bông sen cạn đỏ thắm nở từ miệng chậu hình li rượu. Nhờ đôi bàn tay khéo léo của các bạn, những khung cửa sổ chỉ toàn song sát mọi hôm giờ mềm mại hơn hẳn. Chúng như được khoác chiếc áo mới dệt từ màu xanh tươi của lá trầu bà, màu hồng tím dịu dàng của hoa mười giờ, màu đỏ thắm của hoa sen cạn,...</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a:ln>
                  <a:noFill/>
                </a:ln>
                <a:solidFill>
                  <a:prstClr val="black"/>
                </a:solidFill>
                <a:effectLst/>
                <a:uLnTx/>
                <a:uFillTx/>
                <a:latin typeface="Arial" pitchFamily="34" charset="0"/>
                <a:cs typeface="Arial" pitchFamily="34" charset="0"/>
              </a:rPr>
              <a:t>Trong </a:t>
            </a:r>
            <a:r>
              <a:rPr kumimoji="0" lang="vi-VN" sz="1800" b="0" i="0" u="none" strike="noStrike" kern="1200" cap="none" spc="0" normalizeH="0" baseline="0" noProof="0" dirty="0">
                <a:ln>
                  <a:noFill/>
                </a:ln>
                <a:solidFill>
                  <a:prstClr val="black"/>
                </a:solidFill>
                <a:effectLst/>
                <a:uLnTx/>
                <a:uFillTx/>
                <a:latin typeface="Arial" pitchFamily="34" charset="0"/>
                <a:cs typeface="Arial" pitchFamily="34" charset="0"/>
              </a:rPr>
              <a:t>ánh nắng mai hồng, mỗi chậu cây tái chế như một ánh mắt biết cười.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                                                                                                             </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Nam Kha</a:t>
            </a: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小美好体" panose="02010601030101010101" pitchFamily="2" charset="-122"/>
              <a:cs typeface="Arial" pitchFamily="34" charset="0"/>
            </a:endParaRPr>
          </a:p>
        </p:txBody>
      </p:sp>
      <p:sp>
        <p:nvSpPr>
          <p:cNvPr id="5" name="TextBox 4">
            <a:extLst>
              <a:ext uri="{FF2B5EF4-FFF2-40B4-BE49-F238E27FC236}">
                <a16:creationId xmlns:a16="http://schemas.microsoft.com/office/drawing/2014/main" id="{17162A02-3D3B-4EE2-AA11-F19ED0CDC193}"/>
              </a:ext>
            </a:extLst>
          </p:cNvPr>
          <p:cNvSpPr txBox="1"/>
          <p:nvPr/>
        </p:nvSpPr>
        <p:spPr>
          <a:xfrm>
            <a:off x="2402293" y="4531535"/>
            <a:ext cx="3657115" cy="523220"/>
          </a:xfrm>
          <a:prstGeom prst="rect">
            <a:avLst/>
          </a:prstGeom>
          <a:solidFill>
            <a:srgbClr val="FFFF00"/>
          </a:solidFill>
          <a:ln>
            <a:solidFill>
              <a:srgbClr val="C0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itchFamily="34" charset="0"/>
                <a:cs typeface="Arial" pitchFamily="34" charset="0"/>
              </a:rPr>
              <a:t>Luyện đọc  </a:t>
            </a:r>
            <a:r>
              <a:rPr kumimoji="0" lang="en-US" sz="2800" b="0" i="0" u="none" strike="noStrike" kern="1200" cap="none" spc="0" normalizeH="0" baseline="0" noProof="0">
                <a:ln>
                  <a:noFill/>
                </a:ln>
                <a:solidFill>
                  <a:srgbClr val="FF0000"/>
                </a:solidFill>
                <a:effectLst/>
                <a:uLnTx/>
                <a:uFillTx/>
                <a:latin typeface="Arial" pitchFamily="34" charset="0"/>
                <a:cs typeface="Arial" pitchFamily="34" charset="0"/>
              </a:rPr>
              <a:t>từng đoạn</a:t>
            </a:r>
            <a:endParaRPr kumimoji="0" lang="en-US" sz="2800" b="0" i="0" u="none" strike="noStrike" kern="1200" cap="none" spc="0" normalizeH="0" baseline="0" noProof="0" dirty="0">
              <a:ln>
                <a:noFill/>
              </a:ln>
              <a:solidFill>
                <a:srgbClr val="FF0000"/>
              </a:solidFill>
              <a:effectLst/>
              <a:uLnTx/>
              <a:uFillTx/>
              <a:latin typeface="Arial" pitchFamily="34" charset="0"/>
              <a:cs typeface="Arial" pitchFamily="34" charset="0"/>
            </a:endParaRPr>
          </a:p>
        </p:txBody>
      </p:sp>
      <p:pic>
        <p:nvPicPr>
          <p:cNvPr id="6" name="Picture 2">
            <a:extLst>
              <a:ext uri="{FF2B5EF4-FFF2-40B4-BE49-F238E27FC236}">
                <a16:creationId xmlns:a16="http://schemas.microsoft.com/office/drawing/2014/main" id="{99B96969-94A7-4719-8C19-1DB6C546DDB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399" b="51003" l="30977" r="70451"/>
                    </a14:imgEffect>
                  </a14:imgLayer>
                </a14:imgProps>
              </a:ext>
              <a:ext uri="{28A0092B-C50C-407E-A947-70E740481C1C}">
                <a14:useLocalDpi xmlns:a14="http://schemas.microsoft.com/office/drawing/2010/main" val="0"/>
              </a:ext>
            </a:extLst>
          </a:blip>
          <a:srcRect l="26043" t="8698" r="24615" b="44297"/>
          <a:stretch/>
        </p:blipFill>
        <p:spPr bwMode="auto">
          <a:xfrm>
            <a:off x="447056" y="550735"/>
            <a:ext cx="429816" cy="43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1A35EB45-3380-477D-B370-630F059BB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56" y="1168236"/>
            <a:ext cx="429816" cy="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53686C08-5CDC-4E58-8CFD-762BF065E4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31" y="3975264"/>
            <a:ext cx="441666" cy="3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555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4417" y="330851"/>
            <a:ext cx="3657115" cy="523220"/>
          </a:xfrm>
          <a:prstGeom prst="rect">
            <a:avLst/>
          </a:prstGeom>
          <a:solidFill>
            <a:schemeClr val="accent1">
              <a:lumMod val="20000"/>
              <a:lumOff val="80000"/>
            </a:schemeClr>
          </a:solidFill>
        </p:spPr>
        <p:txBody>
          <a:bodyPr wrap="square" rtlCol="0">
            <a:spAutoFit/>
          </a:bodyPr>
          <a:lstStyle/>
          <a:p>
            <a:pPr algn="ctr"/>
            <a:r>
              <a:rPr lang="en-US" sz="2800" dirty="0">
                <a:solidFill>
                  <a:srgbClr val="FF0000"/>
                </a:solidFill>
                <a:latin typeface="Arial" pitchFamily="34" charset="0"/>
                <a:cs typeface="Arial" pitchFamily="34" charset="0"/>
              </a:rPr>
              <a:t>Thi đọc trước lớp</a:t>
            </a:r>
          </a:p>
        </p:txBody>
      </p:sp>
      <p:sp>
        <p:nvSpPr>
          <p:cNvPr id="7" name="Rectangle 6">
            <a:extLst>
              <a:ext uri="{FF2B5EF4-FFF2-40B4-BE49-F238E27FC236}">
                <a16:creationId xmlns:a16="http://schemas.microsoft.com/office/drawing/2014/main" id="{D36E2687-BAE6-493B-8729-570A5551EBE6}"/>
              </a:ext>
            </a:extLst>
          </p:cNvPr>
          <p:cNvSpPr/>
          <p:nvPr/>
        </p:nvSpPr>
        <p:spPr>
          <a:xfrm>
            <a:off x="1693695" y="1357160"/>
            <a:ext cx="4024744" cy="506001"/>
          </a:xfrm>
          <a:prstGeom prst="rect">
            <a:avLst/>
          </a:prstGeom>
        </p:spPr>
        <p:txBody>
          <a:bodyPr wrap="square" lIns="91226" tIns="45613" rIns="91226" bIns="45613">
            <a:spAutoFit/>
          </a:bodyPr>
          <a:lstStyle/>
          <a:p>
            <a:pPr algn="ctr">
              <a:lnSpc>
                <a:spcPct val="112000"/>
              </a:lnSpc>
              <a:buFont typeface="Arial"/>
              <a:buNone/>
              <a:defRPr/>
            </a:pP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Tiêu</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chí</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đánh</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giá</a:t>
            </a:r>
            <a:endPar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endParaRPr>
          </a:p>
        </p:txBody>
      </p:sp>
      <p:sp>
        <p:nvSpPr>
          <p:cNvPr id="8" name="Rounded Rectangle 7">
            <a:extLst>
              <a:ext uri="{FF2B5EF4-FFF2-40B4-BE49-F238E27FC236}">
                <a16:creationId xmlns:a16="http://schemas.microsoft.com/office/drawing/2014/main" id="{C072DFFF-24C3-44E3-ADD8-CDC3FEDAE327}"/>
              </a:ext>
            </a:extLst>
          </p:cNvPr>
          <p:cNvSpPr/>
          <p:nvPr/>
        </p:nvSpPr>
        <p:spPr>
          <a:xfrm>
            <a:off x="1430059" y="2106349"/>
            <a:ext cx="3032916"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kern="0">
              <a:solidFill>
                <a:prstClr val="white"/>
              </a:solidFill>
              <a:latin typeface="Calibri"/>
              <a:sym typeface="Arial"/>
            </a:endParaRPr>
          </a:p>
        </p:txBody>
      </p:sp>
      <p:sp>
        <p:nvSpPr>
          <p:cNvPr id="9" name="Rectangle 8">
            <a:extLst>
              <a:ext uri="{FF2B5EF4-FFF2-40B4-BE49-F238E27FC236}">
                <a16:creationId xmlns:a16="http://schemas.microsoft.com/office/drawing/2014/main" id="{B48F1EBF-4EF8-44D6-8BAC-5CB5F60874C6}"/>
              </a:ext>
            </a:extLst>
          </p:cNvPr>
          <p:cNvSpPr/>
          <p:nvPr/>
        </p:nvSpPr>
        <p:spPr>
          <a:xfrm>
            <a:off x="2061447" y="2170535"/>
            <a:ext cx="2105160" cy="506001"/>
          </a:xfrm>
          <a:prstGeom prst="rect">
            <a:avLst/>
          </a:prstGeom>
        </p:spPr>
        <p:txBody>
          <a:bodyPr wrap="square" lIns="91226" tIns="45613" rIns="91226" bIns="45613">
            <a:spAutoFit/>
          </a:bodyPr>
          <a:lstStyle/>
          <a:p>
            <a:pPr>
              <a:lnSpc>
                <a:spcPct val="112000"/>
              </a:lnSpc>
              <a:buFont typeface="Arial"/>
              <a:buNone/>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0" name="Oval 9">
            <a:extLst>
              <a:ext uri="{FF2B5EF4-FFF2-40B4-BE49-F238E27FC236}">
                <a16:creationId xmlns:a16="http://schemas.microsoft.com/office/drawing/2014/main" id="{52AF49A0-D1E9-42A6-B352-1BC6B8250B1F}"/>
              </a:ext>
            </a:extLst>
          </p:cNvPr>
          <p:cNvSpPr/>
          <p:nvPr/>
        </p:nvSpPr>
        <p:spPr>
          <a:xfrm>
            <a:off x="1487062" y="2228914"/>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4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400" kern="0" dirty="0">
              <a:solidFill>
                <a:prstClr val="white"/>
              </a:solidFill>
              <a:latin typeface="Calibri"/>
              <a:sym typeface="Arial"/>
            </a:endParaRPr>
          </a:p>
        </p:txBody>
      </p:sp>
      <p:sp>
        <p:nvSpPr>
          <p:cNvPr id="14" name="Rounded Rectangle 9">
            <a:extLst>
              <a:ext uri="{FF2B5EF4-FFF2-40B4-BE49-F238E27FC236}">
                <a16:creationId xmlns:a16="http://schemas.microsoft.com/office/drawing/2014/main" id="{02F284FB-62D4-43B7-9B35-F41814BD6426}"/>
              </a:ext>
            </a:extLst>
          </p:cNvPr>
          <p:cNvSpPr/>
          <p:nvPr/>
        </p:nvSpPr>
        <p:spPr>
          <a:xfrm>
            <a:off x="1395334" y="2921287"/>
            <a:ext cx="3032916"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1900" kern="0">
              <a:solidFill>
                <a:prstClr val="white"/>
              </a:solidFill>
              <a:latin typeface="Calibri"/>
              <a:sym typeface="Arial"/>
            </a:endParaRPr>
          </a:p>
        </p:txBody>
      </p:sp>
      <p:sp>
        <p:nvSpPr>
          <p:cNvPr id="16" name="Rectangle 15">
            <a:extLst>
              <a:ext uri="{FF2B5EF4-FFF2-40B4-BE49-F238E27FC236}">
                <a16:creationId xmlns:a16="http://schemas.microsoft.com/office/drawing/2014/main" id="{4277DA0C-0529-4A49-BFEC-5A7F6C046194}"/>
              </a:ext>
            </a:extLst>
          </p:cNvPr>
          <p:cNvSpPr/>
          <p:nvPr/>
        </p:nvSpPr>
        <p:spPr>
          <a:xfrm>
            <a:off x="2147690" y="3028226"/>
            <a:ext cx="1930023" cy="506001"/>
          </a:xfrm>
          <a:prstGeom prst="rect">
            <a:avLst/>
          </a:prstGeom>
        </p:spPr>
        <p:txBody>
          <a:bodyPr wrap="square" lIns="91226" tIns="45613" rIns="91226" bIns="45613">
            <a:spAutoFit/>
          </a:bodyPr>
          <a:lstStyle/>
          <a:p>
            <a:pPr>
              <a:lnSpc>
                <a:spcPct val="112000"/>
              </a:lnSpc>
              <a:buFont typeface="Arial"/>
              <a:buNone/>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A990A72E-B718-4402-9DF6-6200A8C4F384}"/>
              </a:ext>
            </a:extLst>
          </p:cNvPr>
          <p:cNvSpPr/>
          <p:nvPr/>
        </p:nvSpPr>
        <p:spPr>
          <a:xfrm>
            <a:off x="1536268" y="3068614"/>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4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400" kern="0" dirty="0">
              <a:solidFill>
                <a:prstClr val="black"/>
              </a:solidFill>
              <a:latin typeface="Calibri"/>
              <a:sym typeface="Arial"/>
            </a:endParaRPr>
          </a:p>
        </p:txBody>
      </p:sp>
      <p:sp>
        <p:nvSpPr>
          <p:cNvPr id="18" name="Rounded Rectangle 12">
            <a:extLst>
              <a:ext uri="{FF2B5EF4-FFF2-40B4-BE49-F238E27FC236}">
                <a16:creationId xmlns:a16="http://schemas.microsoft.com/office/drawing/2014/main" id="{6F78DFAB-C444-43FE-A921-7763269CE093}"/>
              </a:ext>
            </a:extLst>
          </p:cNvPr>
          <p:cNvSpPr/>
          <p:nvPr/>
        </p:nvSpPr>
        <p:spPr>
          <a:xfrm>
            <a:off x="1325884" y="3755529"/>
            <a:ext cx="368499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1900" kern="0">
              <a:solidFill>
                <a:prstClr val="white"/>
              </a:solidFill>
              <a:latin typeface="Calibri"/>
              <a:sym typeface="Arial"/>
            </a:endParaRPr>
          </a:p>
        </p:txBody>
      </p:sp>
      <p:sp>
        <p:nvSpPr>
          <p:cNvPr id="19" name="Rectangle 18">
            <a:extLst>
              <a:ext uri="{FF2B5EF4-FFF2-40B4-BE49-F238E27FC236}">
                <a16:creationId xmlns:a16="http://schemas.microsoft.com/office/drawing/2014/main" id="{EE370EE3-D86E-4596-99DF-9629BAC14354}"/>
              </a:ext>
            </a:extLst>
          </p:cNvPr>
          <p:cNvSpPr/>
          <p:nvPr/>
        </p:nvSpPr>
        <p:spPr>
          <a:xfrm>
            <a:off x="1962491" y="3827764"/>
            <a:ext cx="3048386" cy="461665"/>
          </a:xfrm>
          <a:prstGeom prst="rect">
            <a:avLst/>
          </a:prstGeom>
        </p:spPr>
        <p:txBody>
          <a:bodyPr wrap="square" lIns="91226" tIns="45613" rIns="91226" bIns="45613">
            <a:spAutoFit/>
          </a:bodyPr>
          <a:lstStyle/>
          <a:p>
            <a:pPr>
              <a:buClr>
                <a:srgbClr val="000000"/>
              </a:buClr>
              <a:buFont typeface="Arial"/>
              <a:buNone/>
              <a:defRPr/>
            </a:pP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Ngắt</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nghỉ</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đúng</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chỗ</a:t>
            </a:r>
            <a:endParaRPr lang="zh-CN" altLang="en-US" sz="24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0" name="Oval 19">
            <a:extLst>
              <a:ext uri="{FF2B5EF4-FFF2-40B4-BE49-F238E27FC236}">
                <a16:creationId xmlns:a16="http://schemas.microsoft.com/office/drawing/2014/main" id="{D66534FD-3E60-4D04-96DF-F45E99C77614}"/>
              </a:ext>
            </a:extLst>
          </p:cNvPr>
          <p:cNvSpPr/>
          <p:nvPr/>
        </p:nvSpPr>
        <p:spPr>
          <a:xfrm>
            <a:off x="1466818" y="3902854"/>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4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400" kern="0" dirty="0">
              <a:solidFill>
                <a:prstClr val="black"/>
              </a:solidFill>
              <a:latin typeface="Calibri"/>
              <a:sym typeface="Arial"/>
            </a:endParaRPr>
          </a:p>
        </p:txBody>
      </p:sp>
      <p:pic>
        <p:nvPicPr>
          <p:cNvPr id="21" name="Picture 2" descr="Star Cartoon Images, Stock Photos &amp;amp; Vectors | Shutterstock">
            <a:extLst>
              <a:ext uri="{FF2B5EF4-FFF2-40B4-BE49-F238E27FC236}">
                <a16:creationId xmlns:a16="http://schemas.microsoft.com/office/drawing/2014/main" id="{1109275E-7DEE-4CA0-8459-6164AD69D94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44106" y="2047919"/>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5C5B301-8932-4A50-A9D7-FDDB2AF5343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03862" y="2768472"/>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8388DD20-5AA0-49A6-8588-F90B186CF22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10874" y="3602712"/>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2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9" grpId="0"/>
      <p:bldP spid="10" grpId="0" animBg="1"/>
      <p:bldP spid="14" grpId="0" animBg="1"/>
      <p:bldP spid="16" grpId="0"/>
      <p:bldP spid="17" grpId="0" animBg="1"/>
      <p:bldP spid="18" grpId="0" animBg="1"/>
      <p:bldP spid="19"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510363"/>
            <a:ext cx="5974812" cy="4548963"/>
            <a:chOff x="1377738" y="1337714"/>
            <a:chExt cx="5974812" cy="3805579"/>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932769" y="2105207"/>
              <a:ext cx="4484765" cy="3038086"/>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Luyện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đọc</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hiểu</a:t>
              </a:r>
              <a:endParaRPr lang="en-US" sz="6000" dirty="0">
                <a:solidFill>
                  <a:srgbClr val="FF0000"/>
                </a:solidFill>
                <a:latin typeface="Times New Roman" panose="02020603050405020304" pitchFamily="18" charset="0"/>
                <a:cs typeface="Times New Roman" panose="02020603050405020304" pitchFamily="18" charset="0"/>
              </a:endParaRPr>
            </a:p>
            <a:p>
              <a:pPr algn="ctr"/>
              <a:endParaRPr lang="en-US" sz="5000" dirty="0">
                <a:solidFill>
                  <a:srgbClr val="FF0000"/>
                </a:solidFill>
                <a:latin typeface="VNI-Franko" pitchFamily="2"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239302696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092" y="188333"/>
            <a:ext cx="8475765" cy="4393191"/>
            <a:chOff x="620092" y="188333"/>
            <a:chExt cx="8475765" cy="4393191"/>
          </a:xfrm>
        </p:grpSpPr>
        <p:sp>
          <p:nvSpPr>
            <p:cNvPr id="12" name="任意多边形: 形状 40">
              <a:extLst>
                <a:ext uri="{FF2B5EF4-FFF2-40B4-BE49-F238E27FC236}">
                  <a16:creationId xmlns:a16="http://schemas.microsoft.com/office/drawing/2014/main" id="{DA41BD8F-3C9B-4BB9-88BF-95C68AE51336}"/>
                </a:ext>
              </a:extLst>
            </p:cNvPr>
            <p:cNvSpPr/>
            <p:nvPr/>
          </p:nvSpPr>
          <p:spPr>
            <a:xfrm>
              <a:off x="620092" y="188333"/>
              <a:ext cx="8447708" cy="439319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91198" tIns="45599" rIns="91198" bIns="45599" rtlCol="0" anchor="ctr">
              <a:noAutofit/>
            </a:bodyPr>
            <a:lstStyle/>
            <a:p>
              <a:endParaRPr lang="en-US" sz="2400" dirty="0">
                <a:solidFill>
                  <a:prstClr val="black"/>
                </a:solidFill>
                <a:latin typeface="Arial" pitchFamily="34" charset="0"/>
                <a:cs typeface="Arial" pitchFamily="34" charset="0"/>
              </a:endParaRPr>
            </a:p>
          </p:txBody>
        </p:sp>
        <p:sp>
          <p:nvSpPr>
            <p:cNvPr id="2" name="TextBox 1"/>
            <p:cNvSpPr txBox="1"/>
            <p:nvPr/>
          </p:nvSpPr>
          <p:spPr>
            <a:xfrm>
              <a:off x="1132957" y="678924"/>
              <a:ext cx="7962900" cy="3785652"/>
            </a:xfrm>
            <a:prstGeom prst="rect">
              <a:avLst/>
            </a:prstGeom>
            <a:noFill/>
          </p:spPr>
          <p:txBody>
            <a:bodyPr wrap="square" rtlCol="0">
              <a:spAutoFit/>
            </a:bodyPr>
            <a:lstStyle/>
            <a:p>
              <a:r>
                <a:rPr lang="en-US" sz="2000" dirty="0">
                  <a:solidFill>
                    <a:srgbClr val="1D02BE"/>
                  </a:solidFill>
                  <a:latin typeface="Arial" pitchFamily="34" charset="0"/>
                  <a:cs typeface="Arial" pitchFamily="34" charset="0"/>
                </a:rPr>
                <a:t>1. Các bạn học sinh làm gì trong ngày </a:t>
              </a:r>
              <a:r>
                <a:rPr lang="en-US" sz="2000" i="1" dirty="0">
                  <a:solidFill>
                    <a:srgbClr val="1D02BE"/>
                  </a:solidFill>
                  <a:latin typeface="Arial" pitchFamily="34" charset="0"/>
                  <a:cs typeface="Arial" pitchFamily="34" charset="0"/>
                </a:rPr>
                <a:t>thứ Bảy xanh?</a:t>
              </a:r>
            </a:p>
            <a:p>
              <a:r>
                <a:rPr lang="en-US" sz="2000" dirty="0">
                  <a:solidFill>
                    <a:srgbClr val="1D02BE"/>
                  </a:solidFill>
                  <a:latin typeface="Arial" pitchFamily="34" charset="0"/>
                  <a:cs typeface="Arial" pitchFamily="34" charset="0"/>
                </a:rPr>
                <a:t>2</a:t>
              </a:r>
              <a:r>
                <a:rPr lang="en-US" sz="2000" i="1" dirty="0">
                  <a:solidFill>
                    <a:srgbClr val="1D02BE"/>
                  </a:solidFill>
                  <a:latin typeface="Arial" pitchFamily="34" charset="0"/>
                  <a:cs typeface="Arial" pitchFamily="34" charset="0"/>
                </a:rPr>
                <a:t>. </a:t>
              </a:r>
              <a:r>
                <a:rPr lang="en-US" sz="2000" dirty="0">
                  <a:solidFill>
                    <a:srgbClr val="1D02BE"/>
                  </a:solidFill>
                  <a:latin typeface="Arial" pitchFamily="34" charset="0"/>
                  <a:cs typeface="Arial" pitchFamily="34" charset="0"/>
                </a:rPr>
                <a:t>Chậu cây tái chế của mỗi lớp có hình gì?</a:t>
              </a: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r>
                <a:rPr lang="en-US" sz="2000" dirty="0">
                  <a:solidFill>
                    <a:srgbClr val="1D02BE"/>
                  </a:solidFill>
                  <a:latin typeface="Arial" pitchFamily="34" charset="0"/>
                  <a:cs typeface="Arial" pitchFamily="34" charset="0"/>
                </a:rPr>
                <a:t>3. Mỗi lớp trồng cây và treo chậu cây tái chế thế nào?</a:t>
              </a:r>
            </a:p>
            <a:p>
              <a:r>
                <a:rPr lang="en-US" sz="2000" dirty="0">
                  <a:solidFill>
                    <a:srgbClr val="1D02BE"/>
                  </a:solidFill>
                  <a:latin typeface="Arial" pitchFamily="34" charset="0"/>
                  <a:cs typeface="Arial" pitchFamily="34" charset="0"/>
                </a:rPr>
                <a:t>4. Trong câu cuối bài, mỗi chậu cây tái chế được so sánh với hình ảnh nào?</a:t>
              </a:r>
            </a:p>
            <a:p>
              <a:r>
                <a:rPr lang="en-US" sz="2000" dirty="0">
                  <a:solidFill>
                    <a:srgbClr val="1D02BE"/>
                  </a:solidFill>
                  <a:latin typeface="Arial" pitchFamily="34" charset="0"/>
                  <a:cs typeface="Arial" pitchFamily="34" charset="0"/>
                </a:rPr>
                <a:t>5. Theo em, vì sao ngày thứ Bảy được gọi là </a:t>
              </a:r>
              <a:r>
                <a:rPr lang="en-US" sz="2000" i="1" dirty="0">
                  <a:solidFill>
                    <a:srgbClr val="1D02BE"/>
                  </a:solidFill>
                  <a:latin typeface="Arial" pitchFamily="34" charset="0"/>
                  <a:cs typeface="Arial" pitchFamily="34" charset="0"/>
                </a:rPr>
                <a:t>thứ Bảy xanh</a:t>
              </a:r>
              <a:r>
                <a:rPr lang="en-US" sz="2000" dirty="0">
                  <a:solidFill>
                    <a:srgbClr val="1D02BE"/>
                  </a:solidFill>
                  <a:latin typeface="Arial" pitchFamily="34" charset="0"/>
                  <a:cs typeface="Arial" pitchFamily="34" charset="0"/>
                </a:rPr>
                <a:t>?</a:t>
              </a:r>
              <a:br>
                <a:rPr lang="en-US" sz="2000" dirty="0">
                  <a:solidFill>
                    <a:srgbClr val="1D02BE"/>
                  </a:solidFill>
                  <a:latin typeface="Arial" pitchFamily="34" charset="0"/>
                  <a:cs typeface="Arial" pitchFamily="34" charset="0"/>
                </a:rPr>
              </a:br>
              <a:endParaRPr lang="en-US" sz="2000" i="1" dirty="0">
                <a:solidFill>
                  <a:srgbClr val="1D02BE"/>
                </a:solidFill>
                <a:latin typeface="Arial" pitchFamily="34" charset="0"/>
                <a:cs typeface="Arial" pitchFamily="34" charset="0"/>
              </a:endParaRPr>
            </a:p>
          </p:txBody>
        </p:sp>
      </p:gr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927" y="1425227"/>
            <a:ext cx="5076824" cy="132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a:extLst>
              <a:ext uri="{FF2B5EF4-FFF2-40B4-BE49-F238E27FC236}">
                <a16:creationId xmlns:a16="http://schemas.microsoft.com/office/drawing/2014/main" id="{84763ACD-0F84-4CCC-9773-64A3109C3A5C}"/>
              </a:ext>
            </a:extLst>
          </p:cNvPr>
          <p:cNvGrpSpPr/>
          <p:nvPr/>
        </p:nvGrpSpPr>
        <p:grpSpPr>
          <a:xfrm>
            <a:off x="3546141" y="1717881"/>
            <a:ext cx="3283610" cy="705233"/>
            <a:chOff x="960768" y="2796560"/>
            <a:chExt cx="4378146" cy="940310"/>
          </a:xfrm>
        </p:grpSpPr>
        <p:sp>
          <p:nvSpPr>
            <p:cNvPr id="9" name="文本框 8">
              <a:extLst>
                <a:ext uri="{FF2B5EF4-FFF2-40B4-BE49-F238E27FC236}">
                  <a16:creationId xmlns:a16="http://schemas.microsoft.com/office/drawing/2014/main" id="{2C50C65A-2ED9-4160-BE28-854825E33540}"/>
                </a:ext>
              </a:extLst>
            </p:cNvPr>
            <p:cNvSpPr txBox="1"/>
            <p:nvPr/>
          </p:nvSpPr>
          <p:spPr>
            <a:xfrm>
              <a:off x="1507400" y="2796560"/>
              <a:ext cx="246307" cy="492443"/>
            </a:xfrm>
            <a:prstGeom prst="rect">
              <a:avLst/>
            </a:prstGeom>
            <a:noFill/>
          </p:spPr>
          <p:txBody>
            <a:bodyPr wrap="none" rtlCol="0">
              <a:spAutoFit/>
              <a:scene3d>
                <a:camera prst="orthographicFront"/>
                <a:lightRig rig="threePt" dir="t"/>
              </a:scene3d>
              <a:sp3d contourW="12700"/>
            </a:bodyPr>
            <a:lstStyle/>
            <a:p>
              <a:pPr algn="ctr"/>
              <a:endParaRPr lang="zh-CN" altLang="en-US" sz="1800" dirty="0">
                <a:solidFill>
                  <a:prstClr val="black"/>
                </a:solidFill>
                <a:latin typeface="小美好体" panose="02010601030101010101" pitchFamily="2" charset="-122"/>
                <a:ea typeface="小美好体" panose="02010601030101010101" pitchFamily="2" charset="-122"/>
              </a:endParaRPr>
            </a:p>
          </p:txBody>
        </p:sp>
        <p:sp>
          <p:nvSpPr>
            <p:cNvPr id="10" name="文本框 9">
              <a:extLst>
                <a:ext uri="{FF2B5EF4-FFF2-40B4-BE49-F238E27FC236}">
                  <a16:creationId xmlns:a16="http://schemas.microsoft.com/office/drawing/2014/main" id="{69CFEE73-3862-478B-BCE5-BEA3AB165057}"/>
                </a:ext>
              </a:extLst>
            </p:cNvPr>
            <p:cNvSpPr txBox="1"/>
            <p:nvPr/>
          </p:nvSpPr>
          <p:spPr>
            <a:xfrm>
              <a:off x="960768" y="3388057"/>
              <a:ext cx="4378146" cy="348813"/>
            </a:xfrm>
            <a:prstGeom prst="rect">
              <a:avLst/>
            </a:prstGeom>
            <a:noFill/>
          </p:spPr>
          <p:txBody>
            <a:bodyPr wrap="square" rtlCol="0">
              <a:spAutoFit/>
              <a:scene3d>
                <a:camera prst="orthographicFront"/>
                <a:lightRig rig="threePt" dir="t"/>
              </a:scene3d>
              <a:sp3d contourW="12700"/>
            </a:bodyPr>
            <a:lstStyle/>
            <a:p>
              <a:pPr marL="557213" lvl="1" indent="-214313">
                <a:buFont typeface="Wingdings" panose="05000000000000000000" pitchFamily="2" charset="2"/>
                <a:buChar char="l"/>
              </a:pPr>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sp>
        <p:nvSpPr>
          <p:cNvPr id="14" name="文本框 13">
            <a:extLst>
              <a:ext uri="{FF2B5EF4-FFF2-40B4-BE49-F238E27FC236}">
                <a16:creationId xmlns:a16="http://schemas.microsoft.com/office/drawing/2014/main" id="{2EFC57B6-392E-4C60-8E67-F2A7C7EB9C0B}"/>
              </a:ext>
            </a:extLst>
          </p:cNvPr>
          <p:cNvSpPr txBox="1"/>
          <p:nvPr/>
        </p:nvSpPr>
        <p:spPr>
          <a:xfrm>
            <a:off x="1174416" y="188334"/>
            <a:ext cx="138564"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endParaRPr lang="zh-CN" altLang="en-US" sz="3000" b="0" dirty="0">
              <a:ln w="15875">
                <a:noFill/>
                <a:prstDash val="solid"/>
              </a:ln>
              <a:solidFill>
                <a:prstClr val="black">
                  <a:lumMod val="95000"/>
                  <a:lumOff val="5000"/>
                </a:prstClr>
              </a:solidFill>
              <a:effectLst/>
            </a:endParaRPr>
          </a:p>
        </p:txBody>
      </p:sp>
    </p:spTree>
    <p:extLst>
      <p:ext uri="{BB962C8B-B14F-4D97-AF65-F5344CB8AC3E}">
        <p14:creationId xmlns:p14="http://schemas.microsoft.com/office/powerpoint/2010/main" val="295236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70ADAF-F0D8-4B19-A6D5-EB6F871C5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6" y="184535"/>
            <a:ext cx="8696324" cy="4406515"/>
          </a:xfrm>
          <a:prstGeom prst="rect">
            <a:avLst/>
          </a:prstGeom>
        </p:spPr>
      </p:pic>
      <p:sp>
        <p:nvSpPr>
          <p:cNvPr id="17" name="文本框 16">
            <a:extLst>
              <a:ext uri="{FF2B5EF4-FFF2-40B4-BE49-F238E27FC236}">
                <a16:creationId xmlns:a16="http://schemas.microsoft.com/office/drawing/2014/main" id="{13ADFE4C-8820-48F2-990A-F5851AD07287}"/>
              </a:ext>
            </a:extLst>
          </p:cNvPr>
          <p:cNvSpPr txBox="1"/>
          <p:nvPr/>
        </p:nvSpPr>
        <p:spPr>
          <a:xfrm>
            <a:off x="1228725" y="707231"/>
            <a:ext cx="6981825" cy="392415"/>
          </a:xfrm>
          <a:prstGeom prst="rect">
            <a:avLst/>
          </a:prstGeom>
          <a:noFill/>
        </p:spPr>
        <p:txBody>
          <a:bodyPr wrap="square" lIns="68580" tIns="34290" rIns="68580" bIns="34290" rtlCol="0">
            <a:spAutoFit/>
            <a:scene3d>
              <a:camera prst="orthographicFront"/>
              <a:lightRig rig="threePt" dir="t"/>
            </a:scene3d>
            <a:sp3d contourW="12700"/>
          </a:bodyPr>
          <a:lstStyle/>
          <a:p>
            <a:r>
              <a:rPr lang="en-US" altLang="zh-CN" sz="2100" dirty="0">
                <a:solidFill>
                  <a:srgbClr val="1D02BE"/>
                </a:solidFill>
                <a:latin typeface="Arial" pitchFamily="34" charset="0"/>
                <a:ea typeface="小美好体" panose="02010601030101010101" pitchFamily="2" charset="-122"/>
                <a:cs typeface="Arial" pitchFamily="34" charset="0"/>
              </a:rPr>
              <a:t>Kể tên một số đồ dùng hoặc đồ chơi tự làm mà em biết.</a:t>
            </a:r>
          </a:p>
        </p:txBody>
      </p:sp>
      <p:sp>
        <p:nvSpPr>
          <p:cNvPr id="2" name="TextBox 1"/>
          <p:cNvSpPr txBox="1"/>
          <p:nvPr/>
        </p:nvSpPr>
        <p:spPr>
          <a:xfrm>
            <a:off x="855986" y="3061420"/>
            <a:ext cx="1433764"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Lọ </a:t>
            </a:r>
            <a:r>
              <a:rPr lang="en-US" sz="2000" dirty="0">
                <a:solidFill>
                  <a:srgbClr val="1D02BE"/>
                </a:solidFill>
                <a:latin typeface="Arial" panose="020B0604020202020204" pitchFamily="34" charset="0"/>
                <a:cs typeface="Arial" panose="020B0604020202020204" pitchFamily="34" charset="0"/>
              </a:rPr>
              <a:t>hoa</a:t>
            </a:r>
          </a:p>
        </p:txBody>
      </p:sp>
      <p:sp>
        <p:nvSpPr>
          <p:cNvPr id="15" name="TextBox 14"/>
          <p:cNvSpPr txBox="1"/>
          <p:nvPr/>
        </p:nvSpPr>
        <p:spPr>
          <a:xfrm>
            <a:off x="2721492" y="2637383"/>
            <a:ext cx="1433765"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Hộp </a:t>
            </a:r>
            <a:r>
              <a:rPr lang="en-US" sz="2000" dirty="0">
                <a:solidFill>
                  <a:srgbClr val="1D02BE"/>
                </a:solidFill>
                <a:latin typeface="Arial" panose="020B0604020202020204" pitchFamily="34" charset="0"/>
                <a:cs typeface="Arial" panose="020B0604020202020204" pitchFamily="34" charset="0"/>
              </a:rPr>
              <a:t>bút </a:t>
            </a:r>
          </a:p>
        </p:txBody>
      </p:sp>
      <p:sp>
        <p:nvSpPr>
          <p:cNvPr id="16" name="TextBox 15"/>
          <p:cNvSpPr txBox="1"/>
          <p:nvPr/>
        </p:nvSpPr>
        <p:spPr>
          <a:xfrm>
            <a:off x="4575898" y="3181358"/>
            <a:ext cx="1282029"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Búp </a:t>
            </a:r>
            <a:r>
              <a:rPr lang="en-US" sz="2000" dirty="0">
                <a:solidFill>
                  <a:srgbClr val="1D02BE"/>
                </a:solidFill>
                <a:latin typeface="Arial" panose="020B0604020202020204" pitchFamily="34" charset="0"/>
                <a:cs typeface="Arial" panose="020B0604020202020204" pitchFamily="34" charset="0"/>
              </a:rPr>
              <a:t>bê  </a:t>
            </a:r>
          </a:p>
        </p:txBody>
      </p:sp>
      <p:sp>
        <p:nvSpPr>
          <p:cNvPr id="18" name="TextBox 17"/>
          <p:cNvSpPr txBox="1"/>
          <p:nvPr/>
        </p:nvSpPr>
        <p:spPr>
          <a:xfrm>
            <a:off x="6546308" y="2816654"/>
            <a:ext cx="1282029" cy="400110"/>
          </a:xfrm>
          <a:prstGeom prst="rect">
            <a:avLst/>
          </a:prstGeom>
          <a:solidFill>
            <a:schemeClr val="accent2"/>
          </a:solidFill>
        </p:spPr>
        <p:txBody>
          <a:bodyPr wrap="square" rtlCol="0">
            <a:spAutoFit/>
          </a:bodyPr>
          <a:lstStyle/>
          <a:p>
            <a:pPr algn="ctr"/>
            <a:r>
              <a:rPr lang="en-US" sz="2000">
                <a:solidFill>
                  <a:srgbClr val="1D02BE"/>
                </a:solidFill>
                <a:latin typeface="Arial" panose="020B0604020202020204" pitchFamily="34" charset="0"/>
                <a:cs typeface="Arial" panose="020B0604020202020204" pitchFamily="34" charset="0"/>
              </a:rPr>
              <a:t>Con </a:t>
            </a:r>
            <a:r>
              <a:rPr lang="en-US" sz="2000" dirty="0">
                <a:solidFill>
                  <a:srgbClr val="1D02BE"/>
                </a:solidFill>
                <a:latin typeface="Arial" panose="020B0604020202020204" pitchFamily="34" charset="0"/>
                <a:cs typeface="Arial" panose="020B0604020202020204" pitchFamily="34" charset="0"/>
              </a:rPr>
              <a:t>rối  </a:t>
            </a:r>
          </a:p>
        </p:txBody>
      </p:sp>
      <p:pic>
        <p:nvPicPr>
          <p:cNvPr id="5" name="Picture 4">
            <a:extLst>
              <a:ext uri="{FF2B5EF4-FFF2-40B4-BE49-F238E27FC236}">
                <a16:creationId xmlns:a16="http://schemas.microsoft.com/office/drawing/2014/main" id="{3556A57D-5B64-409D-9190-DCC44A24E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60" y="1228480"/>
            <a:ext cx="7318411" cy="1743517"/>
          </a:xfrm>
          <a:prstGeom prst="rect">
            <a:avLst/>
          </a:prstGeom>
        </p:spPr>
      </p:pic>
    </p:spTree>
    <p:extLst>
      <p:ext uri="{BB962C8B-B14F-4D97-AF65-F5344CB8AC3E}">
        <p14:creationId xmlns:p14="http://schemas.microsoft.com/office/powerpoint/2010/main" val="836819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nvGrpSpPr>
          <p:cNvPr id="19" name="Group 18"/>
          <p:cNvGrpSpPr/>
          <p:nvPr/>
        </p:nvGrpSpPr>
        <p:grpSpPr>
          <a:xfrm>
            <a:off x="865196" y="0"/>
            <a:ext cx="4493613"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707886"/>
            </a:xfrm>
            <a:prstGeom prst="rect">
              <a:avLst/>
            </a:prstGeom>
          </p:spPr>
          <p:txBody>
            <a:bodyPr wrap="square">
              <a:spAutoFit/>
            </a:bodyPr>
            <a:lstStyle/>
            <a:p>
              <a:pPr algn="just"/>
              <a:r>
                <a:rPr lang="en-US" sz="2000" dirty="0">
                  <a:solidFill>
                    <a:srgbClr val="1D02BE"/>
                  </a:solidFill>
                  <a:latin typeface="Arial" pitchFamily="34" charset="0"/>
                  <a:cs typeface="Arial" pitchFamily="34" charset="0"/>
                </a:rPr>
                <a:t>1. Các bạn học sinh làm gì trong ngày </a:t>
              </a:r>
              <a:r>
                <a:rPr lang="en-US" sz="2000" i="1" dirty="0">
                  <a:solidFill>
                    <a:srgbClr val="1D02BE"/>
                  </a:solidFill>
                  <a:latin typeface="Arial" pitchFamily="34" charset="0"/>
                  <a:cs typeface="Arial" pitchFamily="34" charset="0"/>
                </a:rPr>
                <a:t>thứ Bảy xanh?</a:t>
              </a:r>
            </a:p>
          </p:txBody>
        </p:sp>
      </p:grpSp>
      <p:grpSp>
        <p:nvGrpSpPr>
          <p:cNvPr id="21" name="Group 20"/>
          <p:cNvGrpSpPr/>
          <p:nvPr/>
        </p:nvGrpSpPr>
        <p:grpSpPr>
          <a:xfrm>
            <a:off x="4029077" y="1797249"/>
            <a:ext cx="5219700" cy="2584252"/>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1323439"/>
            </a:xfrm>
            <a:prstGeom prst="rect">
              <a:avLst/>
            </a:prstGeom>
          </p:spPr>
          <p:txBody>
            <a:bodyPr>
              <a:spAutoFit/>
            </a:bodyPr>
            <a:lstStyle/>
            <a:p>
              <a:pPr algn="ctr"/>
              <a:r>
                <a:rPr lang="en-US" sz="2000" dirty="0">
                  <a:solidFill>
                    <a:srgbClr val="FF0000"/>
                  </a:solidFill>
                  <a:latin typeface="Arial" pitchFamily="34" charset="0"/>
                  <a:cs typeface="Arial" pitchFamily="34" charset="0"/>
                </a:rPr>
                <a:t>Ngày thứ Bảy xanh, các bạn học sinh hào hứng tạo nên nhiều mẫu chậu cây độc đáo từ những chiếc chai nhựa đã qua sử dụng.</a:t>
              </a:r>
            </a:p>
          </p:txBody>
        </p:sp>
      </p:grpSp>
    </p:spTree>
    <p:extLst>
      <p:ext uri="{BB962C8B-B14F-4D97-AF65-F5344CB8AC3E}">
        <p14:creationId xmlns:p14="http://schemas.microsoft.com/office/powerpoint/2010/main" val="1592010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nvGrpSpPr>
          <p:cNvPr id="19" name="Group 18"/>
          <p:cNvGrpSpPr/>
          <p:nvPr/>
        </p:nvGrpSpPr>
        <p:grpSpPr>
          <a:xfrm>
            <a:off x="835654" y="889754"/>
            <a:ext cx="7764454" cy="3124200"/>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466675"/>
              <a:ext cx="4384439" cy="330745"/>
            </a:xfrm>
            <a:prstGeom prst="rect">
              <a:avLst/>
            </a:prstGeom>
          </p:spPr>
          <p:txBody>
            <a:bodyPr wrap="square">
              <a:spAutoFit/>
            </a:bodyPr>
            <a:lstStyle/>
            <a:p>
              <a:r>
                <a:rPr lang="en-US" sz="2000" dirty="0">
                  <a:solidFill>
                    <a:srgbClr val="1D02BE"/>
                  </a:solidFill>
                  <a:latin typeface="Arial" pitchFamily="34" charset="0"/>
                  <a:cs typeface="Arial" pitchFamily="34" charset="0"/>
                </a:rPr>
                <a:t>2</a:t>
              </a:r>
              <a:r>
                <a:rPr lang="en-US" sz="2000" i="1" dirty="0">
                  <a:solidFill>
                    <a:srgbClr val="1D02BE"/>
                  </a:solidFill>
                  <a:latin typeface="Arial" pitchFamily="34" charset="0"/>
                  <a:cs typeface="Arial" pitchFamily="34" charset="0"/>
                </a:rPr>
                <a:t>. </a:t>
              </a:r>
              <a:r>
                <a:rPr lang="en-US" sz="2000" dirty="0">
                  <a:solidFill>
                    <a:srgbClr val="1D02BE"/>
                  </a:solidFill>
                  <a:latin typeface="Arial" pitchFamily="34" charset="0"/>
                  <a:cs typeface="Arial" pitchFamily="34" charset="0"/>
                </a:rPr>
                <a:t>Chậu cây tái chế của mỗi lớp có hình gì?</a:t>
              </a:r>
            </a:p>
          </p:txBody>
        </p:sp>
      </p:gr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225" y="2180394"/>
            <a:ext cx="507206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2094697"/>
            <a:ext cx="4572000" cy="307777"/>
          </a:xfrm>
          <a:prstGeom prst="rect">
            <a:avLst/>
          </a:prstGeom>
        </p:spPr>
        <p:txBody>
          <a:bodyPr>
            <a:spAutoFit/>
          </a:bodyPr>
          <a:lstStyle/>
          <a:p>
            <a:r>
              <a:rPr lang="en-US" dirty="0"/>
              <a:t>-</a:t>
            </a:r>
          </a:p>
        </p:txBody>
      </p:sp>
    </p:spTree>
    <p:extLst>
      <p:ext uri="{BB962C8B-B14F-4D97-AF65-F5344CB8AC3E}">
        <p14:creationId xmlns:p14="http://schemas.microsoft.com/office/powerpoint/2010/main" val="16216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nvGrpSpPr>
          <p:cNvPr id="4" name="Group 3"/>
          <p:cNvGrpSpPr/>
          <p:nvPr/>
        </p:nvGrpSpPr>
        <p:grpSpPr>
          <a:xfrm>
            <a:off x="915863" y="0"/>
            <a:ext cx="3910945" cy="2886075"/>
            <a:chOff x="4029077" y="1797248"/>
            <a:chExt cx="5219700" cy="3174801"/>
          </a:xfrm>
        </p:grpSpPr>
        <p:grpSp>
          <p:nvGrpSpPr>
            <p:cNvPr id="21" name="Group 20"/>
            <p:cNvGrpSpPr/>
            <p:nvPr/>
          </p:nvGrpSpPr>
          <p:grpSpPr>
            <a:xfrm>
              <a:off x="4029077" y="1797248"/>
              <a:ext cx="5219700"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6" y="2399466"/>
                <a:ext cx="4572000" cy="330708"/>
              </a:xfrm>
              <a:prstGeom prst="rect">
                <a:avLst/>
              </a:prstGeom>
            </p:spPr>
            <p:txBody>
              <a:bodyPr>
                <a:spAutoFit/>
              </a:bodyPr>
              <a:lstStyle/>
              <a:p>
                <a:pPr algn="just"/>
                <a:endParaRPr lang="en-US" sz="1800" dirty="0">
                  <a:solidFill>
                    <a:srgbClr val="FF0000"/>
                  </a:solidFill>
                  <a:latin typeface="Arial" panose="020B0604020202020204" pitchFamily="34" charset="0"/>
                  <a:cs typeface="Arial" pitchFamily="34" charset="0"/>
                </a:endParaRPr>
              </a:p>
            </p:txBody>
          </p:sp>
        </p:grpSp>
        <p:sp>
          <p:nvSpPr>
            <p:cNvPr id="2" name="Rectangle 1"/>
            <p:cNvSpPr/>
            <p:nvPr/>
          </p:nvSpPr>
          <p:spPr>
            <a:xfrm>
              <a:off x="4555996" y="2343353"/>
              <a:ext cx="4016620" cy="2234541"/>
            </a:xfrm>
            <a:prstGeom prst="rect">
              <a:avLst/>
            </a:prstGeom>
          </p:spPr>
          <p:txBody>
            <a:bodyPr wrap="square">
              <a:spAutoFit/>
            </a:bodyPr>
            <a:lstStyle/>
            <a:p>
              <a:pPr algn="just"/>
              <a:r>
                <a:rPr lang="en-US" sz="1800" dirty="0">
                  <a:solidFill>
                    <a:srgbClr val="FF0000"/>
                  </a:solidFill>
                  <a:latin typeface="Arial" panose="020B0604020202020204" pitchFamily="34" charset="0"/>
                  <a:cs typeface="Arial" pitchFamily="34" charset="0"/>
                </a:rPr>
                <a:t> Ở khung cửa sổ lớp 3A, những chậu cây trầu bà được làm từ những chai nhựa khoét ngang, nối đuôi nhau giống đoàn tàu hoả đang chở bầu không khí tươi mát vào lớp học.</a:t>
              </a:r>
            </a:p>
          </p:txBody>
        </p:sp>
      </p:grpSp>
      <p:grpSp>
        <p:nvGrpSpPr>
          <p:cNvPr id="15" name="Group 14"/>
          <p:cNvGrpSpPr/>
          <p:nvPr/>
        </p:nvGrpSpPr>
        <p:grpSpPr>
          <a:xfrm>
            <a:off x="4889095" y="46009"/>
            <a:ext cx="4333141" cy="2946202"/>
            <a:chOff x="4029077" y="1797248"/>
            <a:chExt cx="5219700" cy="3174801"/>
          </a:xfrm>
        </p:grpSpPr>
        <p:grpSp>
          <p:nvGrpSpPr>
            <p:cNvPr id="17" name="Group 16"/>
            <p:cNvGrpSpPr/>
            <p:nvPr/>
          </p:nvGrpSpPr>
          <p:grpSpPr>
            <a:xfrm>
              <a:off x="4029077" y="1797248"/>
              <a:ext cx="5219700" cy="3174801"/>
              <a:chOff x="4029077" y="1797249"/>
              <a:chExt cx="5219700" cy="2584252"/>
            </a:xfrm>
          </p:grpSpPr>
          <p:pic>
            <p:nvPicPr>
              <p:cNvPr id="23"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4" name="Rectangle 23"/>
              <p:cNvSpPr/>
              <p:nvPr/>
            </p:nvSpPr>
            <p:spPr>
              <a:xfrm>
                <a:off x="4290178" y="2399466"/>
                <a:ext cx="4572000" cy="323958"/>
              </a:xfrm>
              <a:prstGeom prst="rect">
                <a:avLst/>
              </a:prstGeom>
            </p:spPr>
            <p:txBody>
              <a:bodyPr>
                <a:spAutoFit/>
              </a:bodyPr>
              <a:lstStyle/>
              <a:p>
                <a:pPr algn="just"/>
                <a:endParaRPr lang="en-US" sz="1800" dirty="0">
                  <a:solidFill>
                    <a:srgbClr val="FF0000"/>
                  </a:solidFill>
                  <a:latin typeface="Arial" panose="020B0604020202020204" pitchFamily="34" charset="0"/>
                  <a:cs typeface="Arial" pitchFamily="34" charset="0"/>
                </a:endParaRPr>
              </a:p>
            </p:txBody>
          </p:sp>
        </p:grpSp>
        <p:sp>
          <p:nvSpPr>
            <p:cNvPr id="22" name="Rectangle 21"/>
            <p:cNvSpPr/>
            <p:nvPr/>
          </p:nvSpPr>
          <p:spPr>
            <a:xfrm>
              <a:off x="4528496" y="2415168"/>
              <a:ext cx="4220860" cy="2188938"/>
            </a:xfrm>
            <a:prstGeom prst="rect">
              <a:avLst/>
            </a:prstGeom>
          </p:spPr>
          <p:txBody>
            <a:bodyPr wrap="square">
              <a:spAutoFit/>
            </a:bodyPr>
            <a:lstStyle/>
            <a:p>
              <a:pPr algn="just"/>
              <a:r>
                <a:rPr lang="en-US" sz="1800" dirty="0">
                  <a:solidFill>
                    <a:srgbClr val="C00000"/>
                  </a:solidFill>
                  <a:latin typeface="Arial" panose="020B0604020202020204" pitchFamily="34" charset="0"/>
                  <a:cs typeface="Arial" panose="020B0604020202020204" pitchFamily="34" charset="0"/>
                </a:rPr>
                <a:t>Hàng chục chậu cây mười giờ hình chú gấu ngộ nghĩnh được treo so le như những đường thêu ngẫu hứng, chia khung cửa sổ lớp 3B thành ô hoạ tiết ca rô nhiều màu sắc trông rất vui mắt.</a:t>
              </a:r>
            </a:p>
            <a:p>
              <a:pPr algn="just"/>
              <a:endParaRPr lang="en-US" sz="1800" dirty="0">
                <a:solidFill>
                  <a:srgbClr val="FF0000"/>
                </a:solidFill>
                <a:latin typeface="Arial" panose="020B0604020202020204" pitchFamily="34" charset="0"/>
                <a:cs typeface="Arial" pitchFamily="34" charset="0"/>
              </a:endParaRPr>
            </a:p>
          </p:txBody>
        </p:sp>
      </p:grpSp>
      <p:grpSp>
        <p:nvGrpSpPr>
          <p:cNvPr id="25" name="Group 24"/>
          <p:cNvGrpSpPr/>
          <p:nvPr/>
        </p:nvGrpSpPr>
        <p:grpSpPr>
          <a:xfrm>
            <a:off x="2226524" y="3024207"/>
            <a:ext cx="4690951" cy="1819276"/>
            <a:chOff x="4029077" y="1797248"/>
            <a:chExt cx="5219700" cy="3174801"/>
          </a:xfrm>
        </p:grpSpPr>
        <p:grpSp>
          <p:nvGrpSpPr>
            <p:cNvPr id="26" name="Group 25"/>
            <p:cNvGrpSpPr/>
            <p:nvPr/>
          </p:nvGrpSpPr>
          <p:grpSpPr>
            <a:xfrm>
              <a:off x="4029077" y="1797248"/>
              <a:ext cx="5219700" cy="3174801"/>
              <a:chOff x="4029077" y="1797249"/>
              <a:chExt cx="5219700" cy="2584252"/>
            </a:xfrm>
          </p:grpSpPr>
          <p:pic>
            <p:nvPicPr>
              <p:cNvPr id="28"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9" name="Rectangle 28"/>
              <p:cNvSpPr/>
              <p:nvPr/>
            </p:nvSpPr>
            <p:spPr>
              <a:xfrm>
                <a:off x="4290177" y="2399466"/>
                <a:ext cx="4572000" cy="524630"/>
              </a:xfrm>
              <a:prstGeom prst="rect">
                <a:avLst/>
              </a:prstGeom>
            </p:spPr>
            <p:txBody>
              <a:bodyPr>
                <a:spAutoFit/>
              </a:bodyPr>
              <a:lstStyle/>
              <a:p>
                <a:pPr algn="just"/>
                <a:endParaRPr lang="en-US" sz="1800" dirty="0">
                  <a:solidFill>
                    <a:srgbClr val="FF0000"/>
                  </a:solidFill>
                  <a:latin typeface="Arial" panose="020B0604020202020204" pitchFamily="34" charset="0"/>
                  <a:cs typeface="Arial" pitchFamily="34" charset="0"/>
                </a:endParaRPr>
              </a:p>
            </p:txBody>
          </p:sp>
        </p:grpSp>
        <p:sp>
          <p:nvSpPr>
            <p:cNvPr id="27" name="Rectangle 26"/>
            <p:cNvSpPr/>
            <p:nvPr/>
          </p:nvSpPr>
          <p:spPr>
            <a:xfrm>
              <a:off x="4431333" y="2648756"/>
              <a:ext cx="4430845" cy="2094683"/>
            </a:xfrm>
            <a:prstGeom prst="rect">
              <a:avLst/>
            </a:prstGeom>
          </p:spPr>
          <p:txBody>
            <a:bodyPr wrap="square">
              <a:spAutoFit/>
            </a:bodyPr>
            <a:lstStyle/>
            <a:p>
              <a:pPr algn="just"/>
              <a:r>
                <a:rPr lang="en-US" sz="1800" dirty="0">
                  <a:solidFill>
                    <a:srgbClr val="1D02BE"/>
                  </a:solidFill>
                  <a:latin typeface="Arial" panose="020B0604020202020204" pitchFamily="34" charset="0"/>
                  <a:cs typeface="Arial" panose="020B0604020202020204" pitchFamily="34" charset="0"/>
                </a:rPr>
                <a:t>Khung cửa sổ lớp 3C thật duyên dáng với những bông sen cạn đỏ thắm nở từ miệng chậu hình li rượu</a:t>
              </a:r>
              <a:r>
                <a:rPr lang="en-US" sz="1800" dirty="0">
                  <a:solidFill>
                    <a:srgbClr val="FF0000"/>
                  </a:solidFill>
                  <a:latin typeface="Arial" pitchFamily="34" charset="0"/>
                  <a:cs typeface="Arial" pitchFamily="34" charset="0"/>
                </a:rPr>
                <a:t>.</a:t>
              </a:r>
            </a:p>
            <a:p>
              <a:pPr algn="just"/>
              <a:endParaRPr lang="en-US" sz="18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473699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nvGrpSpPr>
          <p:cNvPr id="19" name="Group 18"/>
          <p:cNvGrpSpPr/>
          <p:nvPr/>
        </p:nvGrpSpPr>
        <p:grpSpPr>
          <a:xfrm>
            <a:off x="814301" y="114780"/>
            <a:ext cx="543082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689240" cy="707886"/>
            </a:xfrm>
            <a:prstGeom prst="rect">
              <a:avLst/>
            </a:prstGeom>
          </p:spPr>
          <p:txBody>
            <a:bodyPr wrap="square">
              <a:spAutoFit/>
            </a:bodyPr>
            <a:lstStyle/>
            <a:p>
              <a:r>
                <a:rPr lang="en-US" sz="2000" dirty="0">
                  <a:solidFill>
                    <a:srgbClr val="1D02BE"/>
                  </a:solidFill>
                  <a:latin typeface="Arial" pitchFamily="34" charset="0"/>
                  <a:cs typeface="Arial" pitchFamily="34" charset="0"/>
                </a:rPr>
                <a:t>4. Trong câu cuối bài, mỗi chậu cây tái chế được so sánh với hình ảnh nào?</a:t>
              </a:r>
            </a:p>
          </p:txBody>
        </p:sp>
      </p:grpSp>
      <p:grpSp>
        <p:nvGrpSpPr>
          <p:cNvPr id="9" name="Group 8"/>
          <p:cNvGrpSpPr/>
          <p:nvPr/>
        </p:nvGrpSpPr>
        <p:grpSpPr>
          <a:xfrm>
            <a:off x="4029077" y="2310139"/>
            <a:ext cx="4095748" cy="1728461"/>
            <a:chOff x="4029077" y="2310139"/>
            <a:chExt cx="4095748" cy="1728461"/>
          </a:xfrm>
        </p:grpSpPr>
        <p:grpSp>
          <p:nvGrpSpPr>
            <p:cNvPr id="4" name="Group 3"/>
            <p:cNvGrpSpPr/>
            <p:nvPr/>
          </p:nvGrpSpPr>
          <p:grpSpPr>
            <a:xfrm>
              <a:off x="4029077" y="2310139"/>
              <a:ext cx="4095748" cy="1728461"/>
              <a:chOff x="4029077" y="1797248"/>
              <a:chExt cx="5219700" cy="3174801"/>
            </a:xfrm>
          </p:grpSpPr>
          <p:grpSp>
            <p:nvGrpSpPr>
              <p:cNvPr id="21" name="Group 20"/>
              <p:cNvGrpSpPr/>
              <p:nvPr/>
            </p:nvGrpSpPr>
            <p:grpSpPr>
              <a:xfrm>
                <a:off x="4029077" y="1797248"/>
                <a:ext cx="5219700"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2" name="Rectangle 1"/>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8" name="Rectangle 7"/>
            <p:cNvSpPr/>
            <p:nvPr/>
          </p:nvSpPr>
          <p:spPr>
            <a:xfrm>
              <a:off x="4233955" y="2785604"/>
              <a:ext cx="3890870" cy="1015663"/>
            </a:xfrm>
            <a:prstGeom prst="rect">
              <a:avLst/>
            </a:prstGeom>
          </p:spPr>
          <p:txBody>
            <a:bodyPr wrap="square">
              <a:spAutoFit/>
            </a:bodyPr>
            <a:lstStyle/>
            <a:p>
              <a:r>
                <a:rPr lang="en-US" sz="2000" dirty="0">
                  <a:solidFill>
                    <a:srgbClr val="FF0000"/>
                  </a:solidFill>
                  <a:latin typeface="Arial" pitchFamily="34" charset="0"/>
                  <a:cs typeface="Arial" pitchFamily="34" charset="0"/>
                </a:rPr>
                <a:t>Mỗi chậu cây tái chế như một ánh mắt biết cười.</a:t>
              </a:r>
              <a:br>
                <a:rPr lang="en-US" sz="2000" dirty="0">
                  <a:solidFill>
                    <a:srgbClr val="FF0000"/>
                  </a:solidFill>
                  <a:latin typeface="Arial" pitchFamily="34" charset="0"/>
                  <a:cs typeface="Arial" pitchFamily="34" charset="0"/>
                </a:rPr>
              </a:br>
              <a:endParaRPr lang="en-US" sz="20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2566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nvGrpSpPr>
          <p:cNvPr id="19" name="Group 18"/>
          <p:cNvGrpSpPr/>
          <p:nvPr/>
        </p:nvGrpSpPr>
        <p:grpSpPr>
          <a:xfrm>
            <a:off x="865196" y="0"/>
            <a:ext cx="464246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1015663"/>
            </a:xfrm>
            <a:prstGeom prst="rect">
              <a:avLst/>
            </a:prstGeom>
          </p:spPr>
          <p:txBody>
            <a:bodyPr wrap="square">
              <a:spAutoFit/>
            </a:bodyPr>
            <a:lstStyle/>
            <a:p>
              <a:r>
                <a:rPr lang="en-US" sz="2000" dirty="0">
                  <a:solidFill>
                    <a:srgbClr val="1D02BE"/>
                  </a:solidFill>
                  <a:latin typeface="Arial" pitchFamily="34" charset="0"/>
                  <a:cs typeface="Arial" pitchFamily="34" charset="0"/>
                </a:rPr>
                <a:t>5. Theo em, vì sao ngày thứ Bảy được gọi là </a:t>
              </a:r>
              <a:r>
                <a:rPr lang="en-US" sz="2000" i="1" dirty="0">
                  <a:solidFill>
                    <a:srgbClr val="1D02BE"/>
                  </a:solidFill>
                  <a:latin typeface="Arial" pitchFamily="34" charset="0"/>
                  <a:cs typeface="Arial" pitchFamily="34" charset="0"/>
                </a:rPr>
                <a:t>thứ Bảy xanh</a:t>
              </a:r>
              <a:r>
                <a:rPr lang="en-US" sz="2000" dirty="0">
                  <a:solidFill>
                    <a:srgbClr val="1D02BE"/>
                  </a:solidFill>
                  <a:latin typeface="Arial" pitchFamily="34" charset="0"/>
                  <a:cs typeface="Arial" pitchFamily="34" charset="0"/>
                </a:rPr>
                <a:t>?</a:t>
              </a:r>
              <a:br>
                <a:rPr lang="en-US" sz="2000" dirty="0">
                  <a:solidFill>
                    <a:srgbClr val="1D02BE"/>
                  </a:solidFill>
                  <a:latin typeface="Arial" pitchFamily="34" charset="0"/>
                  <a:cs typeface="Arial" pitchFamily="34" charset="0"/>
                </a:rPr>
              </a:br>
              <a:endParaRPr lang="en-US" sz="2000" i="1" dirty="0">
                <a:solidFill>
                  <a:srgbClr val="1D02BE"/>
                </a:solidFill>
                <a:latin typeface="Arial" pitchFamily="34" charset="0"/>
                <a:cs typeface="Arial" pitchFamily="34" charset="0"/>
              </a:endParaRPr>
            </a:p>
          </p:txBody>
        </p:sp>
      </p:grpSp>
      <p:grpSp>
        <p:nvGrpSpPr>
          <p:cNvPr id="8" name="Group 7"/>
          <p:cNvGrpSpPr/>
          <p:nvPr/>
        </p:nvGrpSpPr>
        <p:grpSpPr>
          <a:xfrm>
            <a:off x="3446579" y="1797248"/>
            <a:ext cx="5802198" cy="3174801"/>
            <a:chOff x="3446579" y="1797248"/>
            <a:chExt cx="5802198" cy="3174801"/>
          </a:xfrm>
        </p:grpSpPr>
        <p:grpSp>
          <p:nvGrpSpPr>
            <p:cNvPr id="21" name="Group 20"/>
            <p:cNvGrpSpPr/>
            <p:nvPr/>
          </p:nvGrpSpPr>
          <p:grpSpPr>
            <a:xfrm>
              <a:off x="3446579" y="1797248"/>
              <a:ext cx="5802198"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5" name="Rectangle 4"/>
            <p:cNvSpPr/>
            <p:nvPr/>
          </p:nvSpPr>
          <p:spPr>
            <a:xfrm>
              <a:off x="4109888" y="2326928"/>
              <a:ext cx="4642470" cy="2246769"/>
            </a:xfrm>
            <a:prstGeom prst="rect">
              <a:avLst/>
            </a:prstGeom>
          </p:spPr>
          <p:txBody>
            <a:bodyPr wrap="square">
              <a:spAutoFit/>
            </a:bodyPr>
            <a:lstStyle/>
            <a:p>
              <a:pPr algn="just"/>
              <a:r>
                <a:rPr lang="en-US" sz="2000" dirty="0">
                  <a:solidFill>
                    <a:srgbClr val="FF0000"/>
                  </a:solidFill>
                  <a:latin typeface="Arial" pitchFamily="34" charset="0"/>
                  <a:cs typeface="Arial" pitchFamily="34" charset="0"/>
                </a:rPr>
                <a:t>Vì các bạn học sinh đã tái chế những chiếc chai nhựa đã qua sử dụng để làm thành các chậu cây. Như vậy không những các bạn đã thực hiện hành động bảo vệ môi trường mà còn làm môi trường thêm xanh hơn vì đã có thêm những chậu cây xanh.</a:t>
              </a:r>
            </a:p>
          </p:txBody>
        </p:sp>
      </p:grpSp>
    </p:spTree>
    <p:extLst>
      <p:ext uri="{BB962C8B-B14F-4D97-AF65-F5344CB8AC3E}">
        <p14:creationId xmlns:p14="http://schemas.microsoft.com/office/powerpoint/2010/main" val="25089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4425" y="-180864"/>
            <a:ext cx="5534025" cy="1876425"/>
            <a:chOff x="352425" y="1676400"/>
            <a:chExt cx="5534025" cy="1876425"/>
          </a:xfrm>
        </p:grpSpPr>
        <p:pic>
          <p:nvPicPr>
            <p:cNvPr id="5" name="图片 4">
              <a:extLst>
                <a:ext uri="{FF2B5EF4-FFF2-40B4-BE49-F238E27FC236}">
                  <a16:creationId xmlns:a16="http://schemas.microsoft.com/office/drawing/2014/main" id="{84E0EF1A-B3DF-4D2D-A316-716954300F85}"/>
                </a:ext>
              </a:extLst>
            </p:cNvPr>
            <p:cNvPicPr>
              <a:picLocks noChangeAspect="1"/>
            </p:cNvPicPr>
            <p:nvPr/>
          </p:nvPicPr>
          <p:blipFill>
            <a:blip r:embed="rId3" cstate="print">
              <a:extLst>
                <a:ext uri="{28A0092B-C50C-407E-A947-70E740481C1C}">
                  <a14:useLocalDpi xmlns:a14="http://schemas.microsoft.com/office/drawing/2010/main" val="0"/>
                </a:ext>
              </a:extLst>
            </a:blip>
            <a:srcRect l="50131" t="58704"/>
            <a:stretch>
              <a:fillRect/>
            </a:stretch>
          </p:blipFill>
          <p:spPr>
            <a:xfrm>
              <a:off x="352425" y="1676400"/>
              <a:ext cx="5534025" cy="1876425"/>
            </a:xfrm>
            <a:custGeom>
              <a:avLst/>
              <a:gdLst>
                <a:gd name="connsiteX0" fmla="*/ 4165600 w 4840485"/>
                <a:gd name="connsiteY0" fmla="*/ 0 h 2832100"/>
                <a:gd name="connsiteX1" fmla="*/ 4840485 w 4840485"/>
                <a:gd name="connsiteY1" fmla="*/ 55093 h 2832100"/>
                <a:gd name="connsiteX2" fmla="*/ 4840485 w 4840485"/>
                <a:gd name="connsiteY2" fmla="*/ 2832100 h 2832100"/>
                <a:gd name="connsiteX3" fmla="*/ 343408 w 4840485"/>
                <a:gd name="connsiteY3" fmla="*/ 2832100 h 2832100"/>
                <a:gd name="connsiteX4" fmla="*/ 330200 w 4840485"/>
                <a:gd name="connsiteY4" fmla="*/ 2755900 h 2832100"/>
                <a:gd name="connsiteX5" fmla="*/ 0 w 4840485"/>
                <a:gd name="connsiteY5" fmla="*/ 1460500 h 2832100"/>
                <a:gd name="connsiteX6" fmla="*/ 355600 w 4840485"/>
                <a:gd name="connsiteY6" fmla="*/ 457200 h 2832100"/>
                <a:gd name="connsiteX7" fmla="*/ 2616200 w 4840485"/>
                <a:gd name="connsiteY7" fmla="*/ 431800 h 2832100"/>
                <a:gd name="connsiteX8" fmla="*/ 3022600 w 4840485"/>
                <a:gd name="connsiteY8" fmla="*/ 304800 h 2832100"/>
                <a:gd name="connsiteX9" fmla="*/ 3378200 w 4840485"/>
                <a:gd name="connsiteY9" fmla="*/ 1143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485" h="2832100">
                  <a:moveTo>
                    <a:pt x="4165600" y="0"/>
                  </a:moveTo>
                  <a:lnTo>
                    <a:pt x="4840485" y="55093"/>
                  </a:lnTo>
                  <a:lnTo>
                    <a:pt x="4840485" y="2832100"/>
                  </a:lnTo>
                  <a:lnTo>
                    <a:pt x="343408" y="2832100"/>
                  </a:lnTo>
                  <a:lnTo>
                    <a:pt x="330200" y="2755900"/>
                  </a:lnTo>
                  <a:lnTo>
                    <a:pt x="0" y="1460500"/>
                  </a:lnTo>
                  <a:lnTo>
                    <a:pt x="355600" y="457200"/>
                  </a:lnTo>
                  <a:lnTo>
                    <a:pt x="2616200" y="431800"/>
                  </a:lnTo>
                  <a:lnTo>
                    <a:pt x="3022600" y="304800"/>
                  </a:lnTo>
                  <a:lnTo>
                    <a:pt x="3378200" y="114300"/>
                  </a:lnTo>
                  <a:close/>
                </a:path>
              </a:pathLst>
            </a:custGeom>
          </p:spPr>
        </p:pic>
        <p:sp>
          <p:nvSpPr>
            <p:cNvPr id="11" name="文本框 10">
              <a:extLst>
                <a:ext uri="{FF2B5EF4-FFF2-40B4-BE49-F238E27FC236}">
                  <a16:creationId xmlns:a16="http://schemas.microsoft.com/office/drawing/2014/main" id="{94614879-EFF8-44B6-B227-CE044D106E41}"/>
                </a:ext>
              </a:extLst>
            </p:cNvPr>
            <p:cNvSpPr txBox="1"/>
            <p:nvPr/>
          </p:nvSpPr>
          <p:spPr>
            <a:xfrm>
              <a:off x="1612566" y="2281349"/>
              <a:ext cx="2292935"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1D02BE"/>
                  </a:solidFill>
                  <a:effectLst/>
                  <a:latin typeface="Arial" pitchFamily="34" charset="0"/>
                  <a:cs typeface="Arial" pitchFamily="34" charset="0"/>
                </a:rPr>
                <a:t>Nội dung bài</a:t>
              </a:r>
              <a:endParaRPr lang="zh-CN" altLang="en-US" sz="3000" b="0" dirty="0">
                <a:ln w="15875">
                  <a:noFill/>
                  <a:prstDash val="solid"/>
                </a:ln>
                <a:solidFill>
                  <a:srgbClr val="1D02BE"/>
                </a:solidFill>
                <a:effectLst/>
                <a:latin typeface="Arial" pitchFamily="34" charset="0"/>
                <a:cs typeface="Arial" pitchFamily="34" charset="0"/>
              </a:endParaRPr>
            </a:p>
          </p:txBody>
        </p:sp>
      </p:grpSp>
      <p:grpSp>
        <p:nvGrpSpPr>
          <p:cNvPr id="6" name="Group 5"/>
          <p:cNvGrpSpPr/>
          <p:nvPr/>
        </p:nvGrpSpPr>
        <p:grpSpPr>
          <a:xfrm>
            <a:off x="2562225" y="1671965"/>
            <a:ext cx="5562600" cy="3281036"/>
            <a:chOff x="2562225" y="1671965"/>
            <a:chExt cx="5562600" cy="3281036"/>
          </a:xfrm>
        </p:grpSpPr>
        <p:grpSp>
          <p:nvGrpSpPr>
            <p:cNvPr id="15" name="Group 14"/>
            <p:cNvGrpSpPr/>
            <p:nvPr/>
          </p:nvGrpSpPr>
          <p:grpSpPr>
            <a:xfrm>
              <a:off x="2562225" y="1671965"/>
              <a:ext cx="5562600" cy="3281036"/>
              <a:chOff x="4029077" y="1797248"/>
              <a:chExt cx="5219700" cy="3174801"/>
            </a:xfrm>
          </p:grpSpPr>
          <p:grpSp>
            <p:nvGrpSpPr>
              <p:cNvPr id="17" name="Group 16"/>
              <p:cNvGrpSpPr/>
              <p:nvPr/>
            </p:nvGrpSpPr>
            <p:grpSpPr>
              <a:xfrm>
                <a:off x="4029077" y="1797248"/>
                <a:ext cx="5219700" cy="3174801"/>
                <a:chOff x="4029077" y="1797249"/>
                <a:chExt cx="5219700" cy="2584252"/>
              </a:xfrm>
            </p:grpSpPr>
            <p:pic>
              <p:nvPicPr>
                <p:cNvPr id="19" name="图片 6">
                  <a:extLst>
                    <a:ext uri="{FF2B5EF4-FFF2-40B4-BE49-F238E27FC236}">
                      <a16:creationId xmlns:a16="http://schemas.microsoft.com/office/drawing/2014/main" id="{9B9F2265-2816-43B4-B209-3A6FCAD04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18" name="Rectangle 17"/>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4" name="Rectangle 3"/>
            <p:cNvSpPr/>
            <p:nvPr/>
          </p:nvSpPr>
          <p:spPr>
            <a:xfrm>
              <a:off x="2962620" y="2380464"/>
              <a:ext cx="4572000" cy="1938992"/>
            </a:xfrm>
            <a:prstGeom prst="rect">
              <a:avLst/>
            </a:prstGeom>
          </p:spPr>
          <p:txBody>
            <a:bodyPr>
              <a:spAutoFit/>
            </a:bodyPr>
            <a:lstStyle/>
            <a:p>
              <a:pPr algn="just"/>
              <a:r>
                <a:rPr lang="nl-NL" sz="2000" dirty="0">
                  <a:solidFill>
                    <a:srgbClr val="FF0000"/>
                  </a:solidFill>
                  <a:latin typeface="Arial" pitchFamily="34" charset="0"/>
                  <a:cs typeface="Arial" pitchFamily="34" charset="0"/>
                </a:rPr>
                <a:t>Các bạn học sinh lớp 3 đã tạo nên nhiều mẫu chậu cây độc đáo từ vỏ chai nhựa đã qua sử dụng để trang trí lớp trong ngày thứ bảy xanh. Việc làm của các bạn vừa làm đẹp trường lớp vừa bảo vệ môi trường.” </a:t>
              </a:r>
              <a:endParaRPr lang="en-US" sz="20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229768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457200"/>
            <a:ext cx="5974812" cy="3991574"/>
            <a:chOff x="1377738" y="1337714"/>
            <a:chExt cx="5974812" cy="3193185"/>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704975" y="2364375"/>
              <a:ext cx="5153025" cy="2166524"/>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Luyện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đọc</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lại</a:t>
              </a:r>
              <a:endParaRPr lang="en-US" sz="6000" dirty="0">
                <a:solidFill>
                  <a:srgbClr val="FF0000"/>
                </a:solidFill>
                <a:latin typeface="Times New Roman" panose="02020603050405020304" pitchFamily="18" charset="0"/>
                <a:cs typeface="Times New Roman" panose="02020603050405020304" pitchFamily="18" charset="0"/>
              </a:endParaRPr>
            </a:p>
            <a:p>
              <a:pPr algn="ctr"/>
              <a:endParaRPr lang="en-US" sz="5000" dirty="0">
                <a:solidFill>
                  <a:srgbClr val="FF0000"/>
                </a:solidFill>
                <a:latin typeface="VNI-Franko" pitchFamily="2"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325565333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9149" y="947849"/>
            <a:ext cx="5974812" cy="3850981"/>
            <a:chOff x="1388013" y="1114424"/>
            <a:chExt cx="5974812" cy="3048001"/>
          </a:xfrm>
        </p:grpSpPr>
        <p:pic>
          <p:nvPicPr>
            <p:cNvPr id="2"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013" y="1114424"/>
              <a:ext cx="5974812" cy="3048001"/>
            </a:xfrm>
            <a:prstGeom prst="rect">
              <a:avLst/>
            </a:prstGeom>
          </p:spPr>
        </p:pic>
        <p:sp>
          <p:nvSpPr>
            <p:cNvPr id="4" name="文本框 3">
              <a:extLst>
                <a:ext uri="{FF2B5EF4-FFF2-40B4-BE49-F238E27FC236}">
                  <a16:creationId xmlns:a16="http://schemas.microsoft.com/office/drawing/2014/main" id="{B3FD827D-2CDB-439C-A517-7322E542E79B}"/>
                </a:ext>
              </a:extLst>
            </p:cNvPr>
            <p:cNvSpPr txBox="1"/>
            <p:nvPr/>
          </p:nvSpPr>
          <p:spPr>
            <a:xfrm>
              <a:off x="2273914" y="2078738"/>
              <a:ext cx="4189033" cy="1437247"/>
            </a:xfrm>
            <a:prstGeom prst="rect">
              <a:avLst/>
            </a:prstGeom>
            <a:noFill/>
          </p:spPr>
          <p:txBody>
            <a:bodyPr wrap="square" rtlCol="0">
              <a:spAutoFit/>
              <a:scene3d>
                <a:camera prst="orthographicFront"/>
                <a:lightRig rig="threePt" dir="t"/>
              </a:scene3d>
              <a:sp3d contourW="127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D02BE"/>
                  </a:solidFill>
                  <a:effectLst/>
                  <a:uLnTx/>
                  <a:uFillTx/>
                  <a:latin typeface="Arial" pitchFamily="34" charset="0"/>
                  <a:ea typeface="小美好体" panose="02010601030101010101" pitchFamily="2" charset="-122"/>
                  <a:cs typeface="Arial" pitchFamily="34" charset="0"/>
                </a:rPr>
                <a:t>Toàn bài đọc giọng thong thả, chậm rãi, nhấn giọng những từ ngữ chỉ các loài cây, sự vật </a:t>
              </a:r>
              <a:endParaRPr kumimoji="0" lang="zh-CN" altLang="en-US" sz="2800" b="0" i="0" u="none" strike="noStrike" kern="1200" cap="none" spc="0" normalizeH="0" baseline="0" noProof="0" dirty="0">
                <a:ln>
                  <a:noFill/>
                </a:ln>
                <a:solidFill>
                  <a:srgbClr val="1D02BE"/>
                </a:solidFill>
                <a:effectLst/>
                <a:uLnTx/>
                <a:uFillTx/>
                <a:latin typeface="Arial" pitchFamily="34" charset="0"/>
                <a:ea typeface="小美好体" panose="02010601030101010101" pitchFamily="2" charset="-122"/>
                <a:cs typeface="Arial" pitchFamily="34" charset="0"/>
              </a:endParaRPr>
            </a:p>
          </p:txBody>
        </p:sp>
      </p:grpSp>
      <p:sp>
        <p:nvSpPr>
          <p:cNvPr id="8" name="文本框 7">
            <a:extLst>
              <a:ext uri="{FF2B5EF4-FFF2-40B4-BE49-F238E27FC236}">
                <a16:creationId xmlns:a16="http://schemas.microsoft.com/office/drawing/2014/main" id="{63E0CF8A-6207-4E8F-A7E4-9357E2F2440A}"/>
              </a:ext>
            </a:extLst>
          </p:cNvPr>
          <p:cNvSpPr txBox="1"/>
          <p:nvPr/>
        </p:nvSpPr>
        <p:spPr>
          <a:xfrm>
            <a:off x="1174416" y="416934"/>
            <a:ext cx="3362139"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w="15875">
                  <a:noFill/>
                  <a:prstDash val="solid"/>
                </a:ln>
                <a:solidFill>
                  <a:srgbClr val="FF0000"/>
                </a:solidFill>
                <a:effectLst/>
                <a:uLnTx/>
                <a:uFillTx/>
                <a:latin typeface="Arial" pitchFamily="34" charset="0"/>
                <a:ea typeface="小美好体" panose="02010601030101010101" pitchFamily="2" charset="-122"/>
                <a:cs typeface="Arial" pitchFamily="34" charset="0"/>
              </a:rPr>
              <a:t>Giọng đọc toàn bài</a:t>
            </a:r>
            <a:endParaRPr kumimoji="0" lang="zh-CN" altLang="en-US" sz="3000" b="0" i="0" u="none" strike="noStrike" kern="1200" cap="none" spc="0" normalizeH="0" baseline="0" noProof="0" dirty="0">
              <a:ln w="15875">
                <a:noFill/>
                <a:prstDash val="solid"/>
              </a:ln>
              <a:solidFill>
                <a:srgbClr val="FF0000"/>
              </a:solidFill>
              <a:effectLst/>
              <a:uLnTx/>
              <a:uFillTx/>
              <a:latin typeface="Arial" pitchFamily="34" charset="0"/>
              <a:ea typeface="小美好体" panose="02010601030101010101" pitchFamily="2" charset="-122"/>
              <a:cs typeface="Arial" pitchFamily="34" charset="0"/>
            </a:endParaRPr>
          </a:p>
        </p:txBody>
      </p:sp>
    </p:spTree>
    <p:extLst>
      <p:ext uri="{BB962C8B-B14F-4D97-AF65-F5344CB8AC3E}">
        <p14:creationId xmlns:p14="http://schemas.microsoft.com/office/powerpoint/2010/main" val="3057577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0">
            <a:extLst>
              <a:ext uri="{FF2B5EF4-FFF2-40B4-BE49-F238E27FC236}">
                <a16:creationId xmlns:a16="http://schemas.microsoft.com/office/drawing/2014/main" id="{EBFF67DC-F5A8-4D11-B6BA-C6AA29C6C609}"/>
              </a:ext>
            </a:extLst>
          </p:cNvPr>
          <p:cNvSpPr txBox="1"/>
          <p:nvPr/>
        </p:nvSpPr>
        <p:spPr>
          <a:xfrm>
            <a:off x="290152" y="217259"/>
            <a:ext cx="8563696" cy="4708981"/>
          </a:xfrm>
          <a:prstGeom prst="rect">
            <a:avLst/>
          </a:prstGeom>
          <a:noFill/>
        </p:spPr>
        <p:txBody>
          <a:bodyPr wrap="square" rtlCol="0">
            <a:spAutoFit/>
            <a:scene3d>
              <a:camera prst="orthographicFront"/>
              <a:lightRig rig="threePt" dir="t"/>
            </a:scene3d>
            <a:sp3d contourW="12700"/>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itchFamily="34" charset="0"/>
              </a:rPr>
              <a:t>         </a:t>
            </a:r>
            <a:endParaRPr kumimoji="0" lang="vi-VN" sz="20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itchFamily="34" charset="0"/>
                <a:cs typeface="Arial" pitchFamily="34" charset="0"/>
              </a:rPr>
              <a:t>      Ở </a:t>
            </a:r>
            <a:r>
              <a:rPr kumimoji="0" lang="vi-VN" sz="2000" b="0" i="0" u="none" strike="noStrike" kern="1200" cap="none" spc="0" normalizeH="0" baseline="0" noProof="0" dirty="0">
                <a:ln>
                  <a:noFill/>
                </a:ln>
                <a:solidFill>
                  <a:prstClr val="black"/>
                </a:solidFill>
                <a:effectLst/>
                <a:uLnTx/>
                <a:uFillTx/>
                <a:latin typeface="Arial" pitchFamily="34" charset="0"/>
                <a:cs typeface="Arial" pitchFamily="34" charset="0"/>
              </a:rPr>
              <a:t>khung cửa sổ lớp 3A, những chậu cây trầu bà được làm từ những chai nhựa khoét ngang, nối đuôi nhau giống đoàn tàu hoả đang chở bầu không khí tươi mát vào lớp học. Hàng chục chậu cây mười giờ hình chú gấu ngộ nghĩnh được treo so le như những đường thêu ngẫu hứng, chia khung cửa sổ lớp 3B thành ô hoạ tiết ca rô nhiều màu sắc trông rất vui mắt. Khung cửa sổ lớp 3C thật duyên dáng với những bông sen cạn đỏ thắm nở từ miệng chậu hình li rượu. Nhờ đôi bàn tay khéo léo của các bạn, những khung cửa sổ chỉ toàn song sát mọi hôm giờ mềm mại hơn hẳn. Chúng như được khoác chiếc áo mới dệt từ màu xanh tươi của lá trầu bà, màu hồng tím dịu dàng của hoa mười giờ, màu đỏ thắm của hoa sen cạn,...</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cs typeface="Arial" pitchFamily="34" charset="0"/>
              </a:rPr>
              <a:t>       </a:t>
            </a:r>
            <a:b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b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小美好体" panose="02010601030101010101" pitchFamily="2" charset="-122"/>
              <a:cs typeface="Arial" pitchFamily="34" charset="0"/>
            </a:endParaRPr>
          </a:p>
        </p:txBody>
      </p:sp>
    </p:spTree>
    <p:extLst>
      <p:ext uri="{BB962C8B-B14F-4D97-AF65-F5344CB8AC3E}">
        <p14:creationId xmlns:p14="http://schemas.microsoft.com/office/powerpoint/2010/main" val="3061621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3271838" y="1652894"/>
            <a:ext cx="5872163"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5" name="图片 4">
            <a:extLst>
              <a:ext uri="{FF2B5EF4-FFF2-40B4-BE49-F238E27FC236}">
                <a16:creationId xmlns:a16="http://schemas.microsoft.com/office/drawing/2014/main" id="{FDA640B2-07AC-40A1-95EF-151879B14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425" y="832679"/>
            <a:ext cx="7067549" cy="3140460"/>
          </a:xfrm>
          <a:prstGeom prst="rect">
            <a:avLst/>
          </a:prstGeom>
        </p:spPr>
      </p:pic>
      <p:sp>
        <p:nvSpPr>
          <p:cNvPr id="26" name="文本框 25">
            <a:extLst>
              <a:ext uri="{FF2B5EF4-FFF2-40B4-BE49-F238E27FC236}">
                <a16:creationId xmlns:a16="http://schemas.microsoft.com/office/drawing/2014/main" id="{C7378750-51EF-43D6-8C60-EFC2897FF50C}"/>
              </a:ext>
            </a:extLst>
          </p:cNvPr>
          <p:cNvSpPr txBox="1"/>
          <p:nvPr/>
        </p:nvSpPr>
        <p:spPr>
          <a:xfrm>
            <a:off x="1552979" y="2090473"/>
            <a:ext cx="5338642" cy="700192"/>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4100" b="0" dirty="0">
                <a:ln w="15875">
                  <a:noFill/>
                  <a:prstDash val="solid"/>
                </a:ln>
                <a:solidFill>
                  <a:srgbClr val="FF0000"/>
                </a:solidFill>
                <a:effectLst/>
                <a:latin typeface="Arial" pitchFamily="34" charset="0"/>
                <a:cs typeface="Arial" pitchFamily="34" charset="0"/>
              </a:rPr>
              <a:t>Chào tạm biệt các em</a:t>
            </a:r>
            <a:endParaRPr lang="zh-CN" altLang="en-US" sz="4100" b="0" dirty="0">
              <a:ln w="15875">
                <a:noFill/>
                <a:prstDash val="solid"/>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0703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D4EDA-9705-4335-866D-4F888B1DE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79" y="280153"/>
            <a:ext cx="8921022" cy="4337964"/>
          </a:xfrm>
          <a:prstGeom prst="rect">
            <a:avLst/>
          </a:prstGeom>
        </p:spPr>
      </p:pic>
      <p:grpSp>
        <p:nvGrpSpPr>
          <p:cNvPr id="4" name="Group 3"/>
          <p:cNvGrpSpPr/>
          <p:nvPr/>
        </p:nvGrpSpPr>
        <p:grpSpPr>
          <a:xfrm>
            <a:off x="1884621" y="3426785"/>
            <a:ext cx="4800600" cy="1191333"/>
            <a:chOff x="2085975" y="2657475"/>
            <a:chExt cx="4800600" cy="1191333"/>
          </a:xfrm>
        </p:grpSpPr>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2657475"/>
              <a:ext cx="4800600" cy="119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32084" y="3043093"/>
              <a:ext cx="4508381" cy="461665"/>
            </a:xfrm>
            <a:prstGeom prst="rect">
              <a:avLst/>
            </a:prstGeom>
            <a:noFill/>
          </p:spPr>
          <p:txBody>
            <a:bodyPr wrap="square" rtlCol="0">
              <a:spAutoFit/>
            </a:bodyPr>
            <a:lstStyle/>
            <a:p>
              <a:r>
                <a:rPr lang="en-US" sz="2400" dirty="0">
                  <a:solidFill>
                    <a:srgbClr val="1D02BE"/>
                  </a:solidFill>
                  <a:latin typeface="Arial" pitchFamily="34" charset="0"/>
                  <a:cs typeface="Arial" pitchFamily="34" charset="0"/>
                </a:rPr>
                <a:t> Tranh vẽ các bạn đang làm gì? </a:t>
              </a:r>
            </a:p>
          </p:txBody>
        </p:sp>
      </p:grpSp>
      <p:grpSp>
        <p:nvGrpSpPr>
          <p:cNvPr id="17" name="Group 16"/>
          <p:cNvGrpSpPr/>
          <p:nvPr/>
        </p:nvGrpSpPr>
        <p:grpSpPr>
          <a:xfrm>
            <a:off x="2203707" y="3426784"/>
            <a:ext cx="4162425" cy="1191333"/>
            <a:chOff x="2266950" y="2562225"/>
            <a:chExt cx="3719513" cy="1191333"/>
          </a:xfrm>
        </p:grpSpPr>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2562225"/>
              <a:ext cx="3719513" cy="119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3175" y="2742392"/>
              <a:ext cx="3443288" cy="830997"/>
            </a:xfrm>
            <a:prstGeom prst="rect">
              <a:avLst/>
            </a:prstGeom>
            <a:noFill/>
          </p:spPr>
          <p:txBody>
            <a:bodyPr wrap="square" rtlCol="0">
              <a:spAutoFit/>
            </a:bodyPr>
            <a:lstStyle/>
            <a:p>
              <a:pPr algn="ctr"/>
              <a:r>
                <a:rPr lang="en-US" sz="2400" dirty="0">
                  <a:solidFill>
                    <a:srgbClr val="FF0000"/>
                  </a:solidFill>
                  <a:latin typeface="Arial" pitchFamily="34" charset="0"/>
                  <a:cs typeface="Arial" pitchFamily="34" charset="0"/>
                </a:rPr>
                <a:t>Tranh vẽ các bạn đang trang trí lớp học.</a:t>
              </a:r>
            </a:p>
          </p:txBody>
        </p:sp>
      </p:grpSp>
    </p:spTree>
    <p:extLst>
      <p:ext uri="{BB962C8B-B14F-4D97-AF65-F5344CB8AC3E}">
        <p14:creationId xmlns:p14="http://schemas.microsoft.com/office/powerpoint/2010/main" val="9324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067176" y="1652894"/>
            <a:ext cx="5076825"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0830" y="832679"/>
            <a:ext cx="6667478" cy="3140460"/>
          </a:xfrm>
          <a:prstGeom prst="rect">
            <a:avLst/>
          </a:prstGeom>
        </p:spPr>
      </p:pic>
      <p:sp>
        <p:nvSpPr>
          <p:cNvPr id="3" name="TextBox 2"/>
          <p:cNvSpPr txBox="1"/>
          <p:nvPr/>
        </p:nvSpPr>
        <p:spPr>
          <a:xfrm>
            <a:off x="1636860" y="1445190"/>
            <a:ext cx="5221140" cy="438582"/>
          </a:xfrm>
          <a:prstGeom prst="rect">
            <a:avLst/>
          </a:prstGeom>
          <a:noFill/>
        </p:spPr>
        <p:txBody>
          <a:bodyPr wrap="square" lIns="68580" tIns="34290" rIns="68580" bIns="34290" rtlCol="0">
            <a:spAutoFit/>
          </a:bodyPr>
          <a:lstStyle/>
          <a:p>
            <a:pPr algn="ctr"/>
            <a:r>
              <a:rPr lang="en-US" sz="2400" dirty="0" err="1">
                <a:solidFill>
                  <a:srgbClr val="0070C0"/>
                </a:solidFill>
                <a:latin typeface="Arial" pitchFamily="34" charset="0"/>
                <a:cs typeface="Arial" pitchFamily="34" charset="0"/>
              </a:rPr>
              <a:t>Thứ</a:t>
            </a:r>
            <a:r>
              <a:rPr lang="en-US" sz="2400" dirty="0">
                <a:solidFill>
                  <a:srgbClr val="0070C0"/>
                </a:solidFill>
                <a:latin typeface="Arial" pitchFamily="34" charset="0"/>
                <a:cs typeface="Arial" pitchFamily="34" charset="0"/>
              </a:rPr>
              <a:t> </a:t>
            </a:r>
            <a:r>
              <a:rPr lang="en-US" sz="2400" dirty="0" err="1">
                <a:solidFill>
                  <a:srgbClr val="0070C0"/>
                </a:solidFill>
                <a:latin typeface="Arial" pitchFamily="34" charset="0"/>
                <a:cs typeface="Arial" pitchFamily="34" charset="0"/>
              </a:rPr>
              <a:t>tư</a:t>
            </a:r>
            <a:r>
              <a:rPr lang="en-US" sz="2400" dirty="0">
                <a:solidFill>
                  <a:srgbClr val="0070C0"/>
                </a:solidFill>
                <a:latin typeface="Arial" pitchFamily="34" charset="0"/>
                <a:cs typeface="Arial" pitchFamily="34" charset="0"/>
              </a:rPr>
              <a:t> </a:t>
            </a:r>
            <a:r>
              <a:rPr lang="en-US" sz="2400" dirty="0" err="1">
                <a:solidFill>
                  <a:srgbClr val="0070C0"/>
                </a:solidFill>
                <a:latin typeface="Arial" pitchFamily="34" charset="0"/>
                <a:cs typeface="Arial" pitchFamily="34" charset="0"/>
              </a:rPr>
              <a:t>ngày</a:t>
            </a:r>
            <a:r>
              <a:rPr lang="en-US" sz="2400" dirty="0">
                <a:solidFill>
                  <a:srgbClr val="0070C0"/>
                </a:solidFill>
                <a:latin typeface="Arial" pitchFamily="34" charset="0"/>
                <a:cs typeface="Arial" pitchFamily="34" charset="0"/>
              </a:rPr>
              <a:t> 4  </a:t>
            </a:r>
            <a:r>
              <a:rPr lang="en-US" sz="2400" dirty="0" err="1">
                <a:solidFill>
                  <a:srgbClr val="0070C0"/>
                </a:solidFill>
                <a:latin typeface="Arial" pitchFamily="34" charset="0"/>
                <a:cs typeface="Arial" pitchFamily="34" charset="0"/>
              </a:rPr>
              <a:t>tháng</a:t>
            </a:r>
            <a:r>
              <a:rPr lang="en-US" sz="2400" dirty="0">
                <a:solidFill>
                  <a:srgbClr val="0070C0"/>
                </a:solidFill>
                <a:latin typeface="Arial" pitchFamily="34" charset="0"/>
                <a:cs typeface="Arial" pitchFamily="34" charset="0"/>
              </a:rPr>
              <a:t> 12 </a:t>
            </a:r>
            <a:r>
              <a:rPr lang="en-US" sz="2400" dirty="0" err="1">
                <a:solidFill>
                  <a:srgbClr val="0070C0"/>
                </a:solidFill>
                <a:latin typeface="Arial" pitchFamily="34" charset="0"/>
                <a:cs typeface="Arial" pitchFamily="34" charset="0"/>
              </a:rPr>
              <a:t>năm</a:t>
            </a:r>
            <a:r>
              <a:rPr lang="en-US" sz="2400" dirty="0">
                <a:solidFill>
                  <a:srgbClr val="0070C0"/>
                </a:solidFill>
                <a:latin typeface="Arial" pitchFamily="34" charset="0"/>
                <a:cs typeface="Arial" pitchFamily="34" charset="0"/>
              </a:rPr>
              <a:t> 2024 </a:t>
            </a:r>
          </a:p>
        </p:txBody>
      </p:sp>
      <p:sp>
        <p:nvSpPr>
          <p:cNvPr id="28" name="TextBox 27"/>
          <p:cNvSpPr txBox="1"/>
          <p:nvPr/>
        </p:nvSpPr>
        <p:spPr>
          <a:xfrm>
            <a:off x="2466975" y="2369115"/>
            <a:ext cx="4114800" cy="438581"/>
          </a:xfrm>
          <a:prstGeom prst="rect">
            <a:avLst/>
          </a:prstGeom>
          <a:noFill/>
        </p:spPr>
        <p:txBody>
          <a:bodyPr wrap="square" lIns="68580" tIns="34290" rIns="68580" bIns="34290" rtlCol="0">
            <a:spAutoFit/>
          </a:bodyPr>
          <a:lstStyle/>
          <a:p>
            <a:pPr algn="ctr"/>
            <a:r>
              <a:rPr lang="en-US" sz="2400" dirty="0" err="1">
                <a:solidFill>
                  <a:srgbClr val="FF0000"/>
                </a:solidFill>
                <a:latin typeface="Arial" pitchFamily="34" charset="0"/>
                <a:cs typeface="Arial" pitchFamily="34" charset="0"/>
              </a:rPr>
              <a:t>Đọc</a:t>
            </a:r>
            <a:r>
              <a:rPr lang="en-US" sz="2400" dirty="0">
                <a:solidFill>
                  <a:srgbClr val="FF0000"/>
                </a:solidFill>
                <a:latin typeface="Arial" pitchFamily="34" charset="0"/>
                <a:cs typeface="Arial" pitchFamily="34" charset="0"/>
              </a:rPr>
              <a:t>: Thứ </a:t>
            </a:r>
            <a:r>
              <a:rPr lang="en-US" sz="2400" dirty="0" err="1">
                <a:solidFill>
                  <a:srgbClr val="FF0000"/>
                </a:solidFill>
                <a:latin typeface="Arial" pitchFamily="34" charset="0"/>
                <a:cs typeface="Arial" pitchFamily="34" charset="0"/>
              </a:rPr>
              <a:t>bảy</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xanh</a:t>
            </a:r>
            <a:r>
              <a:rPr lang="en-US" sz="2400" dirty="0">
                <a:solidFill>
                  <a:srgbClr val="FF0000"/>
                </a:solidFill>
                <a:latin typeface="Arial" pitchFamily="34" charset="0"/>
                <a:cs typeface="Arial" pitchFamily="34" charset="0"/>
              </a:rPr>
              <a:t> </a:t>
            </a:r>
          </a:p>
        </p:txBody>
      </p:sp>
      <p:sp>
        <p:nvSpPr>
          <p:cNvPr id="29" name="TextBox 28"/>
          <p:cNvSpPr txBox="1"/>
          <p:nvPr/>
        </p:nvSpPr>
        <p:spPr>
          <a:xfrm>
            <a:off x="2466975" y="1959540"/>
            <a:ext cx="4114800" cy="438581"/>
          </a:xfrm>
          <a:prstGeom prst="rect">
            <a:avLst/>
          </a:prstGeom>
          <a:noFill/>
        </p:spPr>
        <p:txBody>
          <a:bodyPr wrap="square" lIns="68580" tIns="34290" rIns="68580" bIns="34290" rtlCol="0">
            <a:spAutoFit/>
          </a:bodyPr>
          <a:lstStyle/>
          <a:p>
            <a:pPr algn="ctr"/>
            <a:r>
              <a:rPr lang="en-US" sz="2400" dirty="0">
                <a:solidFill>
                  <a:srgbClr val="0070C0"/>
                </a:solidFill>
                <a:latin typeface="Arial" pitchFamily="34" charset="0"/>
                <a:cs typeface="Arial" pitchFamily="34" charset="0"/>
              </a:rPr>
              <a:t>Tiếng Việt </a:t>
            </a:r>
          </a:p>
        </p:txBody>
      </p:sp>
    </p:spTree>
    <p:extLst>
      <p:ext uri="{BB962C8B-B14F-4D97-AF65-F5344CB8AC3E}">
        <p14:creationId xmlns:p14="http://schemas.microsoft.com/office/powerpoint/2010/main" val="221280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8765" y="400051"/>
            <a:ext cx="7684046" cy="3573089"/>
          </a:xfrm>
          <a:prstGeom prst="rect">
            <a:avLst/>
          </a:prstGeom>
        </p:spPr>
      </p:pic>
      <p:sp>
        <p:nvSpPr>
          <p:cNvPr id="28" name="TextBox 27"/>
          <p:cNvSpPr txBox="1"/>
          <p:nvPr/>
        </p:nvSpPr>
        <p:spPr>
          <a:xfrm>
            <a:off x="1590675" y="1140390"/>
            <a:ext cx="5650946" cy="1915909"/>
          </a:xfrm>
          <a:prstGeom prst="rect">
            <a:avLst/>
          </a:prstGeom>
          <a:noFill/>
        </p:spPr>
        <p:txBody>
          <a:bodyPr wrap="square" lIns="68580" tIns="34290" rIns="68580" bIns="34290" rtlCol="0">
            <a:spAutoFit/>
          </a:bodyPr>
          <a:lstStyle/>
          <a:p>
            <a:pPr algn="ctr"/>
            <a:r>
              <a:rPr lang="en-US" sz="6000" b="1" dirty="0">
                <a:solidFill>
                  <a:srgbClr val="FF0000"/>
                </a:solidFill>
                <a:latin typeface="Arial" panose="020B0604020202020204" pitchFamily="34" charset="0"/>
                <a:cs typeface="Arial" panose="020B0604020202020204" pitchFamily="34" charset="0"/>
              </a:rPr>
              <a:t>Khám phá và Luyện tập</a:t>
            </a:r>
          </a:p>
        </p:txBody>
      </p:sp>
    </p:spTree>
    <p:extLst>
      <p:ext uri="{BB962C8B-B14F-4D97-AF65-F5344CB8AC3E}">
        <p14:creationId xmlns:p14="http://schemas.microsoft.com/office/powerpoint/2010/main" val="2796431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217399"/>
            <a:ext cx="5974812" cy="4078986"/>
            <a:chOff x="1377738" y="1337715"/>
            <a:chExt cx="5974812" cy="3048001"/>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7738" y="1337715"/>
              <a:ext cx="5974812" cy="3048001"/>
            </a:xfrm>
            <a:prstGeom prst="rect">
              <a:avLst/>
            </a:prstGeom>
          </p:spPr>
        </p:pic>
        <p:sp>
          <p:nvSpPr>
            <p:cNvPr id="22" name="TextBox 21"/>
            <p:cNvSpPr txBox="1"/>
            <p:nvPr/>
          </p:nvSpPr>
          <p:spPr>
            <a:xfrm>
              <a:off x="1949388" y="2063082"/>
              <a:ext cx="4484765" cy="2023702"/>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Luyện</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đọc</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thành</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tiếng</a:t>
              </a:r>
              <a:endParaRPr lang="en-US" sz="5000" dirty="0">
                <a:solidFill>
                  <a:srgbClr val="FF0000"/>
                </a:solidFill>
                <a:latin typeface="Times New Roman" panose="02020603050405020304" pitchFamily="18" charset="0"/>
                <a:cs typeface="Times New Roman" panose="02020603050405020304" pitchFamily="18"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6634033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EBFF67DC-F5A8-4D11-B6BA-C6AA29C6C609}"/>
              </a:ext>
            </a:extLst>
          </p:cNvPr>
          <p:cNvSpPr txBox="1"/>
          <p:nvPr/>
        </p:nvSpPr>
        <p:spPr>
          <a:xfrm>
            <a:off x="3073474" y="70890"/>
            <a:ext cx="2619375" cy="523220"/>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rgbClr val="1D02BE"/>
                </a:solidFill>
                <a:latin typeface="Arial" panose="020B0604020202020204" pitchFamily="34" charset="0"/>
                <a:ea typeface="小美好体" panose="02010601030101010101" pitchFamily="2" charset="-122"/>
                <a:cs typeface="Arial" pitchFamily="34" charset="0"/>
              </a:rPr>
              <a:t>Thứ Bảy xanh</a:t>
            </a:r>
          </a:p>
        </p:txBody>
      </p:sp>
      <p:sp>
        <p:nvSpPr>
          <p:cNvPr id="12" name="文本框 10">
            <a:extLst>
              <a:ext uri="{FF2B5EF4-FFF2-40B4-BE49-F238E27FC236}">
                <a16:creationId xmlns:a16="http://schemas.microsoft.com/office/drawing/2014/main" id="{EBFF67DC-F5A8-4D11-B6BA-C6AA29C6C609}"/>
              </a:ext>
            </a:extLst>
          </p:cNvPr>
          <p:cNvSpPr txBox="1"/>
          <p:nvPr/>
        </p:nvSpPr>
        <p:spPr>
          <a:xfrm>
            <a:off x="290152" y="594110"/>
            <a:ext cx="8563696" cy="4801314"/>
          </a:xfrm>
          <a:prstGeom prst="rect">
            <a:avLst/>
          </a:prstGeom>
          <a:noFill/>
        </p:spPr>
        <p:txBody>
          <a:bodyPr wrap="square" rtlCol="0">
            <a:spAutoFit/>
            <a:scene3d>
              <a:camera prst="orthographicFront"/>
              <a:lightRig rig="threePt" dir="t"/>
            </a:scene3d>
            <a:sp3d contourW="12700"/>
          </a:bodyPr>
          <a:lstStyle/>
          <a:p>
            <a:pPr algn="just"/>
            <a:r>
              <a:rPr lang="en-US" sz="1800">
                <a:latin typeface="Arial" panose="020B0604020202020204" pitchFamily="34" charset="0"/>
                <a:cs typeface="Arial" pitchFamily="34" charset="0"/>
              </a:rPr>
              <a:t>         </a:t>
            </a:r>
            <a:r>
              <a:rPr lang="vi-VN" sz="1800">
                <a:latin typeface="Arial" panose="020B0604020202020204" pitchFamily="34" charset="0"/>
                <a:cs typeface="Arial" pitchFamily="34" charset="0"/>
              </a:rPr>
              <a:t>Ngày </a:t>
            </a:r>
            <a:r>
              <a:rPr lang="vi-VN" sz="1800" dirty="0">
                <a:latin typeface="Arial" pitchFamily="34" charset="0"/>
                <a:cs typeface="Arial" pitchFamily="34" charset="0"/>
              </a:rPr>
              <a:t>thứ Bảy xanh, các bạn học sinh hào hứng tạo nên nhiều mẫu chậu cây độc đáo từ những chiếc chai nhựa đã qua sử dụng.</a:t>
            </a:r>
          </a:p>
          <a:p>
            <a:pPr algn="just"/>
            <a:r>
              <a:rPr lang="vi-VN" sz="1800">
                <a:latin typeface="Arial" pitchFamily="34" charset="0"/>
                <a:cs typeface="Arial" pitchFamily="34" charset="0"/>
              </a:rPr>
              <a:t>      Ở </a:t>
            </a:r>
            <a:r>
              <a:rPr lang="vi-VN" sz="1800" dirty="0">
                <a:latin typeface="Arial" pitchFamily="34" charset="0"/>
                <a:cs typeface="Arial" pitchFamily="34" charset="0"/>
              </a:rPr>
              <a:t>khung cửa sổ lớp 3A, những chậu cây trầu bà được làm từ những chai nhựa khoét ngang, nối đuôi nhau giống đoàn tàu hoả đang chở bầu không khí tươi mát vào lớp học. Hàng chục chậu cây mười giờ hình chú gấu ngộ nghĩnh được treo so le như những đường thêu ngẫu hứng, chia khung cửa sổ lớp 3B thành ô hoạ tiết ca rô nhiều màu sắc trông rất vui mắt. Khung cửa sổ lớp 3C thật duyên dáng với những bông sen cạn đỏ thắm nở từ miệng chậu hình li rượu. Nhờ đôi bàn tay khéo léo của các bạn, những khung cửa sổ chỉ toàn song sát mọi hôm giờ mềm mại hơn hẳn. Chúng như được khoác chiếc áo mới dệt từ màu xanh tươi của lá trầu bà, màu hồng tím dịu dàng của hoa mười giờ, màu đỏ thắm của hoa sen cạn,...</a:t>
            </a:r>
          </a:p>
          <a:p>
            <a:pPr algn="just"/>
            <a:r>
              <a:rPr lang="en-US" sz="1800">
                <a:latin typeface="Arial" pitchFamily="34" charset="0"/>
                <a:cs typeface="Arial" pitchFamily="34" charset="0"/>
              </a:rPr>
              <a:t>       </a:t>
            </a:r>
            <a:r>
              <a:rPr lang="vi-VN" sz="1800">
                <a:latin typeface="Arial" pitchFamily="34" charset="0"/>
                <a:cs typeface="Arial" pitchFamily="34" charset="0"/>
              </a:rPr>
              <a:t>Trong </a:t>
            </a:r>
            <a:r>
              <a:rPr lang="vi-VN" sz="1800" dirty="0">
                <a:latin typeface="Arial" pitchFamily="34" charset="0"/>
                <a:cs typeface="Arial" pitchFamily="34" charset="0"/>
              </a:rPr>
              <a:t>ánh nắng mai hồng, mỗi chậu cây tái chế như một ánh mắt biết cười.</a:t>
            </a:r>
          </a:p>
          <a:p>
            <a:r>
              <a:rPr lang="en-US" sz="1800" dirty="0">
                <a:latin typeface="Arial" panose="020B0604020202020204" pitchFamily="34" charset="0"/>
                <a:cs typeface="Arial" pitchFamily="34" charset="0"/>
              </a:rPr>
              <a:t>                                                                                                             </a:t>
            </a:r>
            <a:r>
              <a:rPr lang="vi-VN" sz="1800" dirty="0">
                <a:latin typeface="Arial" panose="020B0604020202020204" pitchFamily="34" charset="0"/>
                <a:cs typeface="Arial" pitchFamily="34" charset="0"/>
              </a:rPr>
              <a:t>Nam Kha</a:t>
            </a:r>
          </a:p>
          <a:p>
            <a:br>
              <a:rPr lang="vi-VN" sz="1800" dirty="0">
                <a:latin typeface="Arial" panose="020B0604020202020204" pitchFamily="34" charset="0"/>
                <a:cs typeface="Arial" pitchFamily="34" charset="0"/>
              </a:rPr>
            </a:br>
            <a:br>
              <a:rPr lang="vi-VN" sz="1800" dirty="0">
                <a:latin typeface="Arial" panose="020B0604020202020204" pitchFamily="34" charset="0"/>
                <a:cs typeface="Arial" pitchFamily="34" charset="0"/>
              </a:rPr>
            </a:br>
            <a:endParaRPr lang="en-US" altLang="zh-CN" sz="1800" dirty="0">
              <a:latin typeface="Arial" panose="020B0604020202020204" pitchFamily="34" charset="0"/>
              <a:ea typeface="小美好体" panose="02010601030101010101" pitchFamily="2" charset="-122"/>
              <a:cs typeface="Arial" pitchFamily="34" charset="0"/>
            </a:endParaRPr>
          </a:p>
        </p:txBody>
      </p:sp>
    </p:spTree>
    <p:extLst>
      <p:ext uri="{BB962C8B-B14F-4D97-AF65-F5344CB8AC3E}">
        <p14:creationId xmlns:p14="http://schemas.microsoft.com/office/powerpoint/2010/main" val="19516604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87987" y="198885"/>
            <a:ext cx="4084262" cy="1220339"/>
            <a:chOff x="3249987" y="198885"/>
            <a:chExt cx="4084262" cy="1220339"/>
          </a:xfrm>
        </p:grpSpPr>
        <p:pic>
          <p:nvPicPr>
            <p:cNvPr id="19" name="图片 18">
              <a:extLst>
                <a:ext uri="{FF2B5EF4-FFF2-40B4-BE49-F238E27FC236}">
                  <a16:creationId xmlns:a16="http://schemas.microsoft.com/office/drawing/2014/main" id="{AF70ADAF-F0D8-4B19-A6D5-EB6F871C5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987" y="198885"/>
              <a:ext cx="3827088" cy="1220339"/>
            </a:xfrm>
            <a:prstGeom prst="rect">
              <a:avLst/>
            </a:prstGeom>
            <a:ln>
              <a:noFill/>
            </a:ln>
          </p:spPr>
        </p:pic>
        <p:sp>
          <p:nvSpPr>
            <p:cNvPr id="2" name="TextBox 1"/>
            <p:cNvSpPr txBox="1"/>
            <p:nvPr/>
          </p:nvSpPr>
          <p:spPr>
            <a:xfrm>
              <a:off x="3438524" y="442343"/>
              <a:ext cx="3895725"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Lắng nghe đọc mẫu</a:t>
              </a:r>
              <a:r>
                <a:rPr lang="en-US" sz="2800" dirty="0">
                  <a:solidFill>
                    <a:srgbClr val="FF0000"/>
                  </a:solidFill>
                  <a:latin typeface="Arial" pitchFamily="34" charset="0"/>
                  <a:cs typeface="Arial" pitchFamily="34" charset="0"/>
                </a:rPr>
                <a:t>.</a:t>
              </a:r>
            </a:p>
          </p:txBody>
        </p:sp>
      </p:grpSp>
      <p:sp>
        <p:nvSpPr>
          <p:cNvPr id="33" name="TextBox 28">
            <a:extLst>
              <a:ext uri="{FF2B5EF4-FFF2-40B4-BE49-F238E27FC236}">
                <a16:creationId xmlns:a16="http://schemas.microsoft.com/office/drawing/2014/main" id="{F74CED1A-BF61-4C41-8E46-B9F802732175}"/>
              </a:ext>
            </a:extLst>
          </p:cNvPr>
          <p:cNvSpPr txBox="1"/>
          <p:nvPr/>
        </p:nvSpPr>
        <p:spPr>
          <a:xfrm>
            <a:off x="3215478" y="3464775"/>
            <a:ext cx="2767407"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D02BE"/>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sp>
        <p:nvSpPr>
          <p:cNvPr id="34" name="TextBox 28">
            <a:extLst>
              <a:ext uri="{FF2B5EF4-FFF2-40B4-BE49-F238E27FC236}">
                <a16:creationId xmlns:a16="http://schemas.microsoft.com/office/drawing/2014/main" id="{A7ABAB69-206D-4C56-9E1F-711D5A292D78}"/>
              </a:ext>
            </a:extLst>
          </p:cNvPr>
          <p:cNvSpPr txBox="1"/>
          <p:nvPr/>
        </p:nvSpPr>
        <p:spPr>
          <a:xfrm>
            <a:off x="6022489" y="1569283"/>
            <a:ext cx="2302362"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8CDC03CB-BB07-4416-AE15-BC254EEBC839}"/>
              </a:ext>
            </a:extLst>
          </p:cNvPr>
          <p:cNvSpPr txBox="1"/>
          <p:nvPr/>
        </p:nvSpPr>
        <p:spPr>
          <a:xfrm>
            <a:off x="872275" y="1670575"/>
            <a:ext cx="2043134"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1EF1834E-AF42-436C-94E8-521CB723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4016319" y="3104355"/>
            <a:ext cx="946571" cy="837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51D2D7C8-3AB0-44F0-95CC-742E7B491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5057697" y="184263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515F7E32-6B9A-4F16-B0D8-B26971E7A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2655752" y="211814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94761FC-335F-437B-A776-668F8337CC9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3117971" y="1317482"/>
            <a:ext cx="2407482" cy="2205572"/>
          </a:xfrm>
          <a:prstGeom prst="rect">
            <a:avLst/>
          </a:prstGeom>
        </p:spPr>
      </p:pic>
    </p:spTree>
    <p:extLst>
      <p:ext uri="{BB962C8B-B14F-4D97-AF65-F5344CB8AC3E}">
        <p14:creationId xmlns:p14="http://schemas.microsoft.com/office/powerpoint/2010/main" val="2071346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strVal val="#ppt_w*0.70"/>
                                          </p:val>
                                        </p:tav>
                                        <p:tav tm="100000">
                                          <p:val>
                                            <p:strVal val="#ppt_w"/>
                                          </p:val>
                                        </p:tav>
                                      </p:tavLst>
                                    </p:anim>
                                    <p:anim calcmode="lin" valueType="num">
                                      <p:cBhvr>
                                        <p:cTn id="12" dur="500" fill="hold"/>
                                        <p:tgtEl>
                                          <p:spTgt spid="33"/>
                                        </p:tgtEl>
                                        <p:attrNameLst>
                                          <p:attrName>ppt_h</p:attrName>
                                        </p:attrNameLst>
                                      </p:cBhvr>
                                      <p:tavLst>
                                        <p:tav tm="0">
                                          <p:val>
                                            <p:strVal val="#ppt_h"/>
                                          </p:val>
                                        </p:tav>
                                        <p:tav tm="100000">
                                          <p:val>
                                            <p:strVal val="#ppt_h"/>
                                          </p:val>
                                        </p:tav>
                                      </p:tavLst>
                                    </p:anim>
                                    <p:animEffect transition="in" filter="fade">
                                      <p:cBhvr>
                                        <p:cTn id="13" dur="500"/>
                                        <p:tgtEl>
                                          <p:spTgt spid="33"/>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250"/>
                            </p:stCondLst>
                            <p:childTnLst>
                              <p:par>
                                <p:cTn id="18" presetID="55" presetClass="entr" presetSubtype="0" fill="hold" grpId="0" nodeType="afterEffect">
                                  <p:stCondLst>
                                    <p:cond delay="0"/>
                                  </p:stCondLst>
                                  <p:iterate type="lt">
                                    <p:tmPct val="10000"/>
                                  </p:iterate>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strVal val="#ppt_w*0.7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animEffect transition="in" filter="fade">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20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strVal val="#ppt_w*0.70"/>
                                          </p:val>
                                        </p:tav>
                                        <p:tav tm="100000">
                                          <p:val>
                                            <p:strVal val="#ppt_w"/>
                                          </p:val>
                                        </p:tav>
                                      </p:tavLst>
                                    </p:anim>
                                    <p:anim calcmode="lin" valueType="num">
                                      <p:cBhvr>
                                        <p:cTn id="30" dur="500" fill="hold"/>
                                        <p:tgtEl>
                                          <p:spTgt spid="35"/>
                                        </p:tgtEl>
                                        <p:attrNameLst>
                                          <p:attrName>ppt_h</p:attrName>
                                        </p:attrNameLst>
                                      </p:cBhvr>
                                      <p:tavLst>
                                        <p:tav tm="0">
                                          <p:val>
                                            <p:strVal val="#ppt_h"/>
                                          </p:val>
                                        </p:tav>
                                        <p:tav tm="100000">
                                          <p:val>
                                            <p:strVal val="#ppt_h"/>
                                          </p:val>
                                        </p:tav>
                                      </p:tavLst>
                                    </p:anim>
                                    <p:animEffect transition="in" filter="fade">
                                      <p:cBhvr>
                                        <p:cTn id="31" dur="500"/>
                                        <p:tgtEl>
                                          <p:spTgt spid="35"/>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9149" y="947849"/>
            <a:ext cx="5974812" cy="3850981"/>
            <a:chOff x="1388013" y="1114424"/>
            <a:chExt cx="5974812" cy="3048001"/>
          </a:xfrm>
        </p:grpSpPr>
        <p:pic>
          <p:nvPicPr>
            <p:cNvPr id="2"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013" y="1114424"/>
              <a:ext cx="5974812" cy="3048001"/>
            </a:xfrm>
            <a:prstGeom prst="rect">
              <a:avLst/>
            </a:prstGeom>
          </p:spPr>
        </p:pic>
        <p:sp>
          <p:nvSpPr>
            <p:cNvPr id="4" name="文本框 3">
              <a:extLst>
                <a:ext uri="{FF2B5EF4-FFF2-40B4-BE49-F238E27FC236}">
                  <a16:creationId xmlns:a16="http://schemas.microsoft.com/office/drawing/2014/main" id="{B3FD827D-2CDB-439C-A517-7322E542E79B}"/>
                </a:ext>
              </a:extLst>
            </p:cNvPr>
            <p:cNvSpPr txBox="1"/>
            <p:nvPr/>
          </p:nvSpPr>
          <p:spPr>
            <a:xfrm>
              <a:off x="2273914" y="2078738"/>
              <a:ext cx="4189033" cy="1437247"/>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rgbClr val="1D02BE"/>
                  </a:solidFill>
                  <a:latin typeface="Arial" pitchFamily="34" charset="0"/>
                  <a:ea typeface="小美好体" panose="02010601030101010101" pitchFamily="2" charset="-122"/>
                  <a:cs typeface="Arial" pitchFamily="34" charset="0"/>
                </a:rPr>
                <a:t>Toàn bài đọc giọng thong thả, chậm rãi, nhấn giọng những từ ngữ chỉ các loài cây, sự vật </a:t>
              </a:r>
              <a:endParaRPr lang="zh-CN" altLang="en-US" sz="2800" dirty="0">
                <a:solidFill>
                  <a:srgbClr val="1D02BE"/>
                </a:solidFill>
                <a:latin typeface="Arial" pitchFamily="34" charset="0"/>
                <a:ea typeface="小美好体" panose="02010601030101010101" pitchFamily="2" charset="-122"/>
                <a:cs typeface="Arial" pitchFamily="34" charset="0"/>
              </a:endParaRPr>
            </a:p>
          </p:txBody>
        </p:sp>
      </p:grpSp>
      <p:sp>
        <p:nvSpPr>
          <p:cNvPr id="8" name="文本框 7">
            <a:extLst>
              <a:ext uri="{FF2B5EF4-FFF2-40B4-BE49-F238E27FC236}">
                <a16:creationId xmlns:a16="http://schemas.microsoft.com/office/drawing/2014/main" id="{63E0CF8A-6207-4E8F-A7E4-9357E2F2440A}"/>
              </a:ext>
            </a:extLst>
          </p:cNvPr>
          <p:cNvSpPr txBox="1"/>
          <p:nvPr/>
        </p:nvSpPr>
        <p:spPr>
          <a:xfrm>
            <a:off x="1174416" y="416934"/>
            <a:ext cx="3362139"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itchFamily="34" charset="0"/>
                <a:cs typeface="Arial" pitchFamily="34" charset="0"/>
              </a:rPr>
              <a:t>Giọng đọc toàn bài</a:t>
            </a:r>
            <a:endParaRPr lang="zh-CN" altLang="en-US" sz="3000" b="0" dirty="0">
              <a:ln w="15875">
                <a:noFill/>
                <a:prstDash val="solid"/>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39041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8F85DD2B-6957-4F48-82CD-495CD154F7C9"/>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7月作品\13"/>
  <p:tag name="ISPRING_PRESENTATION_TITLE" val="新建 Microsoft PowerPoint 演示文稿"/>
  <p:tag name="ISPRING_FIRST_PUBLISH" val="1"/>
</p:tagLst>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571</TotalTime>
  <Words>1624</Words>
  <Application>Microsoft Office PowerPoint</Application>
  <PresentationFormat>On-screen Show (16:9)</PresentationFormat>
  <Paragraphs>132</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Arial</vt:lpstr>
      <vt:lpstr>Calibri</vt:lpstr>
      <vt:lpstr>Cooper Black</vt:lpstr>
      <vt:lpstr>Humanst521 BT</vt:lpstr>
      <vt:lpstr>Times New Roman</vt:lpstr>
      <vt:lpstr>VNI-Franko</vt:lpstr>
      <vt:lpstr>Wingdings</vt:lpstr>
      <vt:lpstr>小美好体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cp:lastModifiedBy>GIANG</cp:lastModifiedBy>
  <cp:revision>1</cp:revision>
  <dcterms:created xsi:type="dcterms:W3CDTF">2019-06-26T07:14:23Z</dcterms:created>
  <dcterms:modified xsi:type="dcterms:W3CDTF">2024-12-05T22:32:15Z</dcterms:modified>
</cp:coreProperties>
</file>