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19" r:id="rId2"/>
    <p:sldMasterId id="2147483722" r:id="rId3"/>
  </p:sldMasterIdLst>
  <p:notesMasterIdLst>
    <p:notesMasterId r:id="rId25"/>
  </p:notesMasterIdLst>
  <p:sldIdLst>
    <p:sldId id="258" r:id="rId4"/>
    <p:sldId id="2885" r:id="rId5"/>
    <p:sldId id="2904" r:id="rId6"/>
    <p:sldId id="277" r:id="rId7"/>
    <p:sldId id="278" r:id="rId8"/>
    <p:sldId id="257" r:id="rId9"/>
    <p:sldId id="279" r:id="rId10"/>
    <p:sldId id="280" r:id="rId11"/>
    <p:sldId id="281" r:id="rId12"/>
    <p:sldId id="282" r:id="rId13"/>
    <p:sldId id="2905" r:id="rId14"/>
    <p:sldId id="312" r:id="rId15"/>
    <p:sldId id="2908" r:id="rId16"/>
    <p:sldId id="2909" r:id="rId17"/>
    <p:sldId id="2911" r:id="rId18"/>
    <p:sldId id="2906" r:id="rId19"/>
    <p:sldId id="2880" r:id="rId20"/>
    <p:sldId id="2913" r:id="rId21"/>
    <p:sldId id="2896" r:id="rId22"/>
    <p:sldId id="2910" r:id="rId23"/>
    <p:sldId id="2901" r:id="rId24"/>
  </p:sldIdLst>
  <p:sldSz cx="12192000" cy="6858000"/>
  <p:notesSz cx="6858000" cy="9144000"/>
  <p:embeddedFontLst>
    <p:embeddedFont>
      <p:font typeface="DengXian" panose="02010600030101010101" pitchFamily="2" charset="-122"/>
      <p:regular r:id="rId26"/>
      <p:bold r:id="rId27"/>
    </p:embeddedFont>
    <p:embeddedFont>
      <p:font typeface="LNTH-LuoLuoNotangYuanTi 1" pitchFamily="2" charset="-128"/>
      <p:regular r:id="rId28"/>
    </p:embeddedFont>
    <p:embeddedFont>
      <p:font typeface="字魂105号-简雅黑" panose="020B0604020202020204" charset="-122"/>
      <p:regular r:id="rId29"/>
    </p:embeddedFont>
    <p:embeddedFont>
      <p:font typeface="#9Slide03 AllRoundGothic" panose="020B0703020202020104" pitchFamily="34" charset="0"/>
      <p:regular r:id="rId30"/>
    </p:embeddedFont>
    <p:embeddedFont>
      <p:font typeface="Cambria" panose="02040503050406030204" pitchFamily="18" charset="0"/>
      <p:regular r:id="rId31"/>
      <p:bold r:id="rId32"/>
      <p:italic r:id="rId33"/>
      <p:boldItalic r:id="rId34"/>
    </p:embeddedFont>
    <p:embeddedFont>
      <p:font typeface="Myriad Pro" panose="020B0503030403020204" pitchFamily="34" charset="0"/>
      <p:regular r:id="rId35"/>
      <p:bold r:id="rId36"/>
      <p:italic r:id="rId37"/>
      <p:boldItalic r:id="rId38"/>
    </p:embeddedFont>
    <p:embeddedFont>
      <p:font typeface="UTM Ambrosia" panose="02040603050506020204" pitchFamily="18" charset="0"/>
      <p:regular r:id="rId39"/>
    </p:embeddedFont>
    <p:embeddedFont>
      <p:font typeface="UTM Avo" panose="02040603050506020204" pitchFamily="18" charset="0"/>
      <p:regular r:id="rId40"/>
      <p:bold r:id="rId41"/>
      <p:italic r:id="rId42"/>
      <p:boldItalic r:id="rId43"/>
    </p:embeddedFont>
    <p:embeddedFont>
      <p:font typeface="UTM Duepuntozero" panose="02040603050506020204" pitchFamily="18" charset="0"/>
      <p:regular r:id="rId44"/>
      <p:bold r:id="rId45"/>
    </p:embeddedFont>
    <p:embeddedFont>
      <p:font typeface="UTM Kabel KT" panose="02040603050506020204" pitchFamily="18" charset="0"/>
      <p:regular r:id="rId46"/>
    </p:embeddedFont>
    <p:embeddedFont>
      <p:font typeface="UTM Loko" panose="02040603050506020204" pitchFamily="18" charset="0"/>
      <p:regular r:id="rId47"/>
    </p:embeddedFont>
    <p:embeddedFont>
      <p:font typeface="UTM Neutra" panose="02040603050506020204" pitchFamily="18" charset="0"/>
      <p:regular r:id="rId48"/>
    </p:embeddedFont>
    <p:embeddedFont>
      <p:font typeface="UTM Rockwell" panose="02040603050506020204" pitchFamily="18" charset="0"/>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8579"/>
    <a:srgbClr val="697D73"/>
    <a:srgbClr val="FEF5F0"/>
    <a:srgbClr val="FDF0EA"/>
    <a:srgbClr val="402629"/>
    <a:srgbClr val="473133"/>
    <a:srgbClr val="FFCE76"/>
    <a:srgbClr val="FF9801"/>
    <a:srgbClr val="1F4E79"/>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546" autoAdjust="0"/>
  </p:normalViewPr>
  <p:slideViewPr>
    <p:cSldViewPr snapToGrid="0">
      <p:cViewPr>
        <p:scale>
          <a:sx n="25" d="100"/>
          <a:sy n="25" d="100"/>
        </p:scale>
        <p:origin x="244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4.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06/07/2024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25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bg>
      <p:bgPr>
        <a:gradFill>
          <a:gsLst>
            <a:gs pos="19000">
              <a:srgbClr val="31A9D5"/>
            </a:gs>
            <a:gs pos="88000">
              <a:srgbClr val="4771D1"/>
            </a:gs>
          </a:gsLst>
          <a:lin ang="10800000" scaled="0"/>
        </a:gradFill>
        <a:effectLst/>
      </p:bgPr>
    </p:bg>
    <p:spTree>
      <p:nvGrpSpPr>
        <p:cNvPr id="1" name=""/>
        <p:cNvGrpSpPr/>
        <p:nvPr/>
      </p:nvGrpSpPr>
      <p:grpSpPr>
        <a:xfrm>
          <a:off x="0" y="0"/>
          <a:ext cx="0" cy="0"/>
          <a:chOff x="0" y="0"/>
          <a:chExt cx="0" cy="0"/>
        </a:xfrm>
      </p:grpSpPr>
      <p:sp>
        <p:nvSpPr>
          <p:cNvPr id="2" name="矩形 1"/>
          <p:cNvSpPr/>
          <p:nvPr userDrawn="1"/>
        </p:nvSpPr>
        <p:spPr>
          <a:xfrm rot="5400000">
            <a:off x="3691255" y="-1642745"/>
            <a:ext cx="4809490" cy="12191365"/>
          </a:xfrm>
          <a:prstGeom prst="rect">
            <a:avLst/>
          </a:prstGeom>
          <a:gradFill>
            <a:gsLst>
              <a:gs pos="0">
                <a:srgbClr val="DBBEE4">
                  <a:alpha val="0"/>
                </a:srgbClr>
              </a:gs>
              <a:gs pos="30000">
                <a:srgbClr val="DBBEE4">
                  <a:alpha val="57000"/>
                </a:srgbClr>
              </a:gs>
              <a:gs pos="100000">
                <a:srgbClr val="DBBEE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userDrawn="1"/>
        </p:nvSpPr>
        <p:spPr>
          <a:xfrm>
            <a:off x="191135" y="811530"/>
            <a:ext cx="11809730" cy="5845175"/>
          </a:xfrm>
          <a:prstGeom prst="roundRect">
            <a:avLst>
              <a:gd name="adj" fmla="val 5781"/>
            </a:avLst>
          </a:prstGeom>
          <a:solidFill>
            <a:schemeClr val="bg1"/>
          </a:solidFill>
          <a:ln>
            <a:noFill/>
          </a:ln>
          <a:effectLst>
            <a:outerShdw blurRad="114300" dist="38100" dir="16200000" rotWithShape="0">
              <a:srgbClr val="2868E7">
                <a:alpha val="8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userDrawn="1"/>
        </p:nvSpPr>
        <p:spPr>
          <a:xfrm>
            <a:off x="320675"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1493500" y="243205"/>
            <a:ext cx="309880" cy="309880"/>
          </a:xfrm>
          <a:prstGeom prst="ellipse">
            <a:avLst/>
          </a:prstGeom>
          <a:gradFill>
            <a:gsLst>
              <a:gs pos="0">
                <a:schemeClr val="bg1"/>
              </a:gs>
              <a:gs pos="49000">
                <a:schemeClr val="bg1">
                  <a:alpha val="0"/>
                </a:schemeClr>
              </a:gs>
              <a:gs pos="100000">
                <a:schemeClr val="bg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5205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B248-54D4-4F0E-BABA-E1DC444BBC7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DF15D-E8FC-41F3-BBD4-790CAF35974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4353D4-3238-4050-82BC-840A68F9BBA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5" name="Footer Placeholder 4">
            <a:extLst>
              <a:ext uri="{FF2B5EF4-FFF2-40B4-BE49-F238E27FC236}">
                <a16:creationId xmlns:a16="http://schemas.microsoft.com/office/drawing/2014/main" id="{E56BC86E-9340-46E5-9C21-9D19C5DDB2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BEF5C-BF0C-424D-8C08-63AE21523DBE}"/>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899676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C17CC-8DC7-4BFF-A5C4-85A898951B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BBA0A-2590-4748-BFA9-D27CF3D90B38}"/>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6B612-0378-49C9-85F5-6ECA0D675EB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5" name="Footer Placeholder 4">
            <a:extLst>
              <a:ext uri="{FF2B5EF4-FFF2-40B4-BE49-F238E27FC236}">
                <a16:creationId xmlns:a16="http://schemas.microsoft.com/office/drawing/2014/main" id="{F450D880-CD23-48B0-9273-350BA73C3E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EF1A1-591B-4E6B-97BE-EF2A47F077C5}"/>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452423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276D4-995B-4FBE-B35E-B80B406F61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EC984-9BB8-4722-B447-021CD571FA1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86B3F0-F6B7-4E8D-A6EE-9D5101BF4AA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5" name="Footer Placeholder 4">
            <a:extLst>
              <a:ext uri="{FF2B5EF4-FFF2-40B4-BE49-F238E27FC236}">
                <a16:creationId xmlns:a16="http://schemas.microsoft.com/office/drawing/2014/main" id="{391112C2-8787-4CD3-9C73-07B76D42C5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FC27CC-A7A0-4BD7-B13A-3EF487D4C10C}"/>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218817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94AB-F9B3-4536-91F2-51A63C39C5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661FB1-0CAE-4310-A89D-7C67CEF08F5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1C00C-60B1-4515-BB92-1DF47A20A9D0}"/>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A28A9-6417-4233-9957-74916994AE3D}"/>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6" name="Footer Placeholder 5">
            <a:extLst>
              <a:ext uri="{FF2B5EF4-FFF2-40B4-BE49-F238E27FC236}">
                <a16:creationId xmlns:a16="http://schemas.microsoft.com/office/drawing/2014/main" id="{215989E8-EF3A-4345-8346-43CA8D1ECB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DFC894-2419-4DAE-889A-3EE2C5133CDB}"/>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1759662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B084-6896-4CC4-BFF2-A317542F26B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A95718-11C3-4018-BC36-AB92BA3F16C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2011DE0-E8D2-4C5D-8897-1175CC5A83E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CB9F0-5B33-4F21-B0C8-6C195DFF181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83E746-3EA2-447D-9B6F-AFB7D88C8039}"/>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F92D6E-0467-42A6-A525-BC3241BDE7A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8" name="Footer Placeholder 7">
            <a:extLst>
              <a:ext uri="{FF2B5EF4-FFF2-40B4-BE49-F238E27FC236}">
                <a16:creationId xmlns:a16="http://schemas.microsoft.com/office/drawing/2014/main" id="{5E50F8B4-A650-4E59-A383-3FFE060BF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0C139F-2F1A-488A-A0E9-E4BB6937B14D}"/>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417845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12C0-89AC-40A0-B24A-D51C9611F7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FE69DB9-0B0B-475A-9B56-9DCA85A24063}"/>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4" name="Footer Placeholder 3">
            <a:extLst>
              <a:ext uri="{FF2B5EF4-FFF2-40B4-BE49-F238E27FC236}">
                <a16:creationId xmlns:a16="http://schemas.microsoft.com/office/drawing/2014/main" id="{429FA749-0F2E-4F9B-919D-889CABA20E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595A53-123F-4643-A4C8-16F705FFF4BA}"/>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387088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A74797-4846-4170-9FE6-1D2B0227EB4B}"/>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3" name="Footer Placeholder 2">
            <a:extLst>
              <a:ext uri="{FF2B5EF4-FFF2-40B4-BE49-F238E27FC236}">
                <a16:creationId xmlns:a16="http://schemas.microsoft.com/office/drawing/2014/main" id="{74D74A61-4AE9-48D6-8C93-C41C4D0EC0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63257B-D294-448F-B627-4BFA3459DFD9}"/>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668623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3967-0561-4D8D-9137-ECFBD47369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2A02FB-3AD1-45EC-8A7F-C949E5BE62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AA7C7-FA52-4362-A424-727EF17D10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4F2B6F-4C81-43A7-8FA5-2FCA8B5731F7}"/>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6" name="Footer Placeholder 5">
            <a:extLst>
              <a:ext uri="{FF2B5EF4-FFF2-40B4-BE49-F238E27FC236}">
                <a16:creationId xmlns:a16="http://schemas.microsoft.com/office/drawing/2014/main" id="{E66D5B9C-F991-4267-8EFE-1BB957FFFE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C510C75-D402-4FA7-87BF-81457A9ED06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30975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E559-3A20-4DDA-95CF-F318CF3A5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87590-83AF-4601-8E28-0A79B22CD85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6D679F-B295-48EE-BB29-96F83FF7AF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8FCE7E-5F88-4E5A-8A17-82994D853A05}"/>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6" name="Footer Placeholder 5">
            <a:extLst>
              <a:ext uri="{FF2B5EF4-FFF2-40B4-BE49-F238E27FC236}">
                <a16:creationId xmlns:a16="http://schemas.microsoft.com/office/drawing/2014/main" id="{21E6C912-0595-424A-B0B4-B7F70CA3F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1F3DFC-64DD-49EF-AFC4-CA7390564120}"/>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36766658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DBD1A-4941-49F2-A8F5-87EB087F04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68DD0A-AC59-40F6-AA9C-37038AA747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70CBB-FF3F-4B56-B0D5-3A214CD0CF19}"/>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5" name="Footer Placeholder 4">
            <a:extLst>
              <a:ext uri="{FF2B5EF4-FFF2-40B4-BE49-F238E27FC236}">
                <a16:creationId xmlns:a16="http://schemas.microsoft.com/office/drawing/2014/main" id="{C87E013F-18BD-46DF-B2F2-83B79B5C96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7B22B2-8923-4D6F-BB76-1A4D70EDAB03}"/>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669797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741DEE-8FCC-46D6-A94F-2DAB2D99614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6E2AFF-528B-4425-B543-3EA987B126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E71F15-73B7-4150-87A5-DC606D3AB688}"/>
              </a:ext>
            </a:extLst>
          </p:cNvPr>
          <p:cNvSpPr>
            <a:spLocks noGrp="1"/>
          </p:cNvSpPr>
          <p:nvPr>
            <p:ph type="dt" sz="half" idx="10"/>
          </p:nvPr>
        </p:nvSpPr>
        <p:spPr>
          <a:xfrm>
            <a:off x="838200" y="6356350"/>
            <a:ext cx="2743200" cy="365125"/>
          </a:xfrm>
          <a:prstGeom prst="rect">
            <a:avLst/>
          </a:prstGeom>
        </p:spPr>
        <p:txBody>
          <a:bodyPr/>
          <a:lstStyle/>
          <a:p>
            <a:fld id="{CEFD2ED6-A27B-4D01-A586-3590F8B5EFE0}" type="datetimeFigureOut">
              <a:rPr lang="en-US" smtClean="0"/>
              <a:t>06/07/2024</a:t>
            </a:fld>
            <a:endParaRPr lang="en-US"/>
          </a:p>
        </p:txBody>
      </p:sp>
      <p:sp>
        <p:nvSpPr>
          <p:cNvPr id="5" name="Footer Placeholder 4">
            <a:extLst>
              <a:ext uri="{FF2B5EF4-FFF2-40B4-BE49-F238E27FC236}">
                <a16:creationId xmlns:a16="http://schemas.microsoft.com/office/drawing/2014/main" id="{DA4E9483-6C92-44F0-9823-15ECD16E1F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4F5B86-6B69-4906-B7A2-7D2679DED7C1}"/>
              </a:ext>
            </a:extLst>
          </p:cNvPr>
          <p:cNvSpPr>
            <a:spLocks noGrp="1"/>
          </p:cNvSpPr>
          <p:nvPr>
            <p:ph type="sldNum" sz="quarter" idx="12"/>
          </p:nvPr>
        </p:nvSpPr>
        <p:spPr>
          <a:xfrm>
            <a:off x="8610600" y="6356350"/>
            <a:ext cx="2743200" cy="365125"/>
          </a:xfrm>
          <a:prstGeom prst="rect">
            <a:avLst/>
          </a:prstGeom>
        </p:spPr>
        <p:txBody>
          <a:bodyPr/>
          <a:lstStyle/>
          <a:p>
            <a:fld id="{FDB8BD84-9A5A-4207-A617-34CBF086EA09}" type="slidenum">
              <a:rPr lang="en-US" smtClean="0"/>
              <a:t>‹#›</a:t>
            </a:fld>
            <a:endParaRPr lang="en-US"/>
          </a:p>
        </p:txBody>
      </p:sp>
    </p:spTree>
    <p:extLst>
      <p:ext uri="{BB962C8B-B14F-4D97-AF65-F5344CB8AC3E}">
        <p14:creationId xmlns:p14="http://schemas.microsoft.com/office/powerpoint/2010/main" val="242803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D3C1E-DAA3-C7C1-15A4-4AEAFC71F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25FCF7-EA16-57B8-3732-9219FB4127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C9B0E2-7BFF-2B57-B490-EB06E81425CF}"/>
              </a:ext>
            </a:extLst>
          </p:cNvPr>
          <p:cNvSpPr>
            <a:spLocks noGrp="1"/>
          </p:cNvSpPr>
          <p:nvPr>
            <p:ph type="dt" sz="half" idx="10"/>
          </p:nvPr>
        </p:nvSpPr>
        <p:spPr/>
        <p:txBody>
          <a:bodyPr/>
          <a:lstStyle/>
          <a:p>
            <a:fld id="{4086BEA0-20A7-4CA0-A46B-6A7BF444DA49}" type="datetimeFigureOut">
              <a:rPr lang="en-US" smtClean="0"/>
              <a:t>06/07/2024</a:t>
            </a:fld>
            <a:endParaRPr lang="en-US"/>
          </a:p>
        </p:txBody>
      </p:sp>
      <p:sp>
        <p:nvSpPr>
          <p:cNvPr id="5" name="Footer Placeholder 4">
            <a:extLst>
              <a:ext uri="{FF2B5EF4-FFF2-40B4-BE49-F238E27FC236}">
                <a16:creationId xmlns:a16="http://schemas.microsoft.com/office/drawing/2014/main" id="{EF65D8C3-665B-E34E-9A67-6F8822E34C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648CD8-BC04-328A-172E-657F821B9E2B}"/>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97142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06/07/2024</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06/07/2024</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4D4CA67-25E3-505F-7DC1-C08D948370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1"/>
          <a:stretch>
            <a:fillRect/>
          </a:stretch>
        </p:blipFill>
        <p:spPr>
          <a:xfrm>
            <a:off x="0" y="0"/>
            <a:ext cx="12192000" cy="7059150"/>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6" r:id="rId7"/>
    <p:sldLayoutId id="2147483717" r:id="rId8"/>
    <p:sldLayoutId id="2147483718" r:id="rId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50AC32E-F8EF-04A4-C061-9E22C40415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60372174"/>
      </p:ext>
    </p:extLst>
  </p:cSld>
  <p:clrMap bg1="lt1" tx1="dk1" bg2="lt2" tx2="dk2" accent1="accent1" accent2="accent2" accent3="accent3" accent4="accent4" accent5="accent5" accent6="accent6" hlink="hlink" folHlink="folHlink"/>
  <p:sldLayoutIdLst>
    <p:sldLayoutId id="2147483720" r:id="rId1"/>
    <p:sldLayoutId id="214748372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C58283D6-6451-2AC4-0D25-02DBA46791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114864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sp>
        <p:nvSpPr>
          <p:cNvPr id="5" name="TextBox 1">
            <a:extLst>
              <a:ext uri="{FF2B5EF4-FFF2-40B4-BE49-F238E27FC236}">
                <a16:creationId xmlns:a16="http://schemas.microsoft.com/office/drawing/2014/main" id="{84A87C66-03B6-9A22-0635-E028014EA853}"/>
              </a:ext>
            </a:extLst>
          </p:cNvPr>
          <p:cNvSpPr txBox="1"/>
          <p:nvPr/>
        </p:nvSpPr>
        <p:spPr>
          <a:xfrm>
            <a:off x="1433784" y="484132"/>
            <a:ext cx="46622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rPr>
              <a:t>BÀI</a:t>
            </a:r>
            <a:r>
              <a:rPr kumimoji="0" lang="en-US" altLang="zh-CN" sz="8000" b="1" i="0" u="none" strike="noStrike" kern="1200" cap="none" spc="0" normalizeH="0" noProof="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rPr>
              <a:t> 10 - TIẾT 3</a:t>
            </a:r>
            <a:endParaRPr kumimoji="0" lang="en-US" altLang="zh-CN" sz="8000" b="1" i="0" u="none" strike="noStrike" kern="1200" cap="none" spc="0" normalizeH="0" baseline="0" noProof="0" dirty="0">
              <a:ln>
                <a:noFill/>
              </a:ln>
              <a:effectLst>
                <a:outerShdw blurRad="38100" dist="38100" dir="2700000" algn="tl">
                  <a:srgbClr val="000000">
                    <a:alpha val="43137"/>
                  </a:srgbClr>
                </a:outerShdw>
              </a:effectLst>
              <a:uLnTx/>
              <a:uFillTx/>
              <a:latin typeface="UTM Ambrosia" panose="02040603050506020204" pitchFamily="18" charset="0"/>
              <a:ea typeface="思源宋体 CN Heavy" panose="02020900000000000000" pitchFamily="18" charset="-122"/>
              <a:cs typeface="+mn-cs"/>
            </a:endParaRPr>
          </a:p>
        </p:txBody>
      </p:sp>
      <p:sp>
        <p:nvSpPr>
          <p:cNvPr id="6" name="TextBox 1">
            <a:extLst>
              <a:ext uri="{FF2B5EF4-FFF2-40B4-BE49-F238E27FC236}">
                <a16:creationId xmlns:a16="http://schemas.microsoft.com/office/drawing/2014/main" id="{1A1BA360-FB59-6C3D-5829-9CB1283E9C8A}"/>
              </a:ext>
            </a:extLst>
          </p:cNvPr>
          <p:cNvSpPr txBox="1"/>
          <p:nvPr/>
        </p:nvSpPr>
        <p:spPr>
          <a:xfrm>
            <a:off x="0" y="1807571"/>
            <a:ext cx="7420937" cy="4154984"/>
          </a:xfrm>
          <a:prstGeom prst="rect">
            <a:avLst/>
          </a:prstGeom>
          <a:noFill/>
        </p:spPr>
        <p:txBody>
          <a:bodyPr wrap="square" rtlCol="0">
            <a:spAutoFit/>
          </a:bodyPr>
          <a:lstStyle/>
          <a:p>
            <a:pPr lvl="0" algn="ctr"/>
            <a:r>
              <a:rPr lang="en-US" altLang="zh-CN" sz="6600">
                <a:solidFill>
                  <a:srgbClr val="00B0F0"/>
                </a:solidFill>
                <a:effectLst>
                  <a:outerShdw blurRad="12700" dist="88900" dir="2700000" algn="tl">
                    <a:prstClr val="black"/>
                  </a:outerShdw>
                </a:effectLst>
                <a:latin typeface="UTM Loko" panose="02040603050506020204" pitchFamily="18" charset="0"/>
                <a:ea typeface="思源宋体 CN Heavy" panose="02020900000000000000" pitchFamily="18" charset="-122"/>
              </a:rPr>
              <a:t>TRIỀU TRẦN VÀ KHÁNG CHIẾN CHỐNG MÔNG – NGUYÊN</a:t>
            </a:r>
            <a:endParaRPr kumimoji="0" lang="en-US" altLang="zh-CN" sz="6600" b="0" i="0" u="none" strike="noStrike" kern="1200" cap="none" spc="0" normalizeH="0" baseline="0" noProof="0" dirty="0">
              <a:ln>
                <a:noFill/>
              </a:ln>
              <a:solidFill>
                <a:srgbClr val="00B0F0"/>
              </a:solidFill>
              <a:effectLst>
                <a:outerShdw blurRad="12700" dist="88900" dir="2700000" algn="tl">
                  <a:prstClr val="black"/>
                </a:outerShdw>
              </a:effectLst>
              <a:uLnTx/>
              <a:uFillTx/>
              <a:latin typeface="UTM Loko" panose="02040603050506020204" pitchFamily="18" charset="0"/>
              <a:ea typeface="思源宋体 CN Heavy" panose="02020900000000000000" pitchFamily="18" charset="-122"/>
            </a:endParaRPr>
          </a:p>
        </p:txBody>
      </p:sp>
    </p:spTree>
    <p:extLst>
      <p:ext uri="{BB962C8B-B14F-4D97-AF65-F5344CB8AC3E}">
        <p14:creationId xmlns:p14="http://schemas.microsoft.com/office/powerpoint/2010/main" val="165405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3" y="4597833"/>
            <a:ext cx="11790427" cy="7092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782794"/>
            <a:ext cx="11457129" cy="4524315"/>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a:solidFill>
                  <a:prstClr val="black"/>
                </a:solidFill>
                <a:latin typeface="Times New Roman" panose="02020603050405020304" pitchFamily="18" charset="0"/>
                <a:cs typeface="Times New Roman" panose="02020603050405020304" pitchFamily="18" charset="0"/>
              </a:rPr>
              <a:t>Khi giặc Nguyên chuẩn bị xâm lược, vua Trần tổ chức Hội nghị Bình Than bàn cách chống giặc. Vì còn nhỏ tuổi, </a:t>
            </a:r>
            <a:r>
              <a:rPr lang="en-US" altLang="en-US" sz="4400" b="1">
                <a:solidFill>
                  <a:prstClr val="black"/>
                </a:solidFill>
                <a:latin typeface="Times New Roman" panose="02020603050405020304" pitchFamily="18" charset="0"/>
                <a:cs typeface="Times New Roman" panose="02020603050405020304" pitchFamily="18" charset="0"/>
              </a:rPr>
              <a:t>........</a:t>
            </a:r>
            <a:r>
              <a:rPr lang="vi-VN" altLang="en-US" sz="4400" b="1">
                <a:solidFill>
                  <a:prstClr val="black"/>
                </a:solidFill>
                <a:latin typeface="Times New Roman" panose="02020603050405020304" pitchFamily="18" charset="0"/>
                <a:cs typeface="Times New Roman" panose="02020603050405020304" pitchFamily="18" charset="0"/>
              </a:rPr>
              <a:t>không được tham dự. </a:t>
            </a:r>
            <a:endParaRPr lang="en-US" altLang="en-US" sz="4400" b="1">
              <a:solidFill>
                <a:prstClr val="black"/>
              </a:solidFill>
              <a:latin typeface="Times New Roman" panose="02020603050405020304" pitchFamily="18" charset="0"/>
              <a:cs typeface="Times New Roman" panose="02020603050405020304" pitchFamily="18" charset="0"/>
            </a:endParaRPr>
          </a:p>
          <a:p>
            <a:pPr lvl="8"/>
            <a:r>
              <a:rPr lang="en-US" altLang="en-US" sz="5400">
                <a:solidFill>
                  <a:prstClr val="black"/>
                </a:solidFill>
                <a:latin typeface="Times New Roman" panose="02020603050405020304" pitchFamily="18" charset="0"/>
                <a:ea typeface="字魂105号-简雅黑"/>
                <a:cs typeface="Times New Roman" panose="02020603050405020304" pitchFamily="18" charset="0"/>
              </a:rPr>
              <a:t>A. Trần Thủ Độ</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a:t>
            </a:r>
            <a:r>
              <a:rPr kumimoji="0" lang="vi-VN" altLang="en-US" sz="5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a:t>
            </a:r>
            <a:r>
              <a:rPr kumimoji="0" lang="en-US" altLang="en-US" sz="5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Trần</a:t>
            </a:r>
            <a:r>
              <a:rPr kumimoji="0" lang="en-US" altLang="en-US" sz="5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Cảnh</a:t>
            </a:r>
            <a:endParaRPr kumimoji="0" lang="vi-VN" altLang="en-US" sz="5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lang="en-US" altLang="en-US" sz="5400" noProof="0">
                <a:solidFill>
                  <a:prstClr val="black"/>
                </a:solidFill>
                <a:latin typeface="Times New Roman" panose="02020603050405020304" pitchFamily="18" charset="0"/>
                <a:ea typeface="字魂105号-简雅黑"/>
                <a:cs typeface="Times New Roman" panose="02020603050405020304" pitchFamily="18" charset="0"/>
              </a:rPr>
              <a:t>C. Trần Quốc Toản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3963959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B121A537-BD19-3E14-6E34-CB4A2FA9FCEC}"/>
              </a:ext>
            </a:extLst>
          </p:cNvPr>
          <p:cNvGrpSpPr/>
          <p:nvPr/>
        </p:nvGrpSpPr>
        <p:grpSpPr>
          <a:xfrm>
            <a:off x="1359851" y="1769237"/>
            <a:ext cx="5440999" cy="1927365"/>
            <a:chOff x="3104493" y="1661566"/>
            <a:chExt cx="8588692" cy="1927365"/>
          </a:xfrm>
        </p:grpSpPr>
        <p:sp>
          <p:nvSpPr>
            <p:cNvPr id="4" name="TextBox 3">
              <a:extLst>
                <a:ext uri="{FF2B5EF4-FFF2-40B4-BE49-F238E27FC236}">
                  <a16:creationId xmlns:a16="http://schemas.microsoft.com/office/drawing/2014/main" id="{9F71204F-74A4-6122-6476-2F05985DF907}"/>
                </a:ext>
              </a:extLst>
            </p:cNvPr>
            <p:cNvSpPr txBox="1"/>
            <p:nvPr/>
          </p:nvSpPr>
          <p:spPr>
            <a:xfrm>
              <a:off x="3104493" y="1726883"/>
              <a:ext cx="8528179" cy="1862048"/>
            </a:xfrm>
            <a:prstGeom prst="rect">
              <a:avLst/>
            </a:prstGeom>
            <a:noFill/>
          </p:spPr>
          <p:txBody>
            <a:bodyPr wrap="square" rtlCol="0">
              <a:spAutoFit/>
            </a:bodyPr>
            <a:lstStyle/>
            <a:p>
              <a:pPr algn="ctr"/>
              <a:r>
                <a:rPr lang="en-US" sz="11500" b="1">
                  <a:latin typeface="UTM Neutra" panose="02040603050506020204" pitchFamily="18" charset="0"/>
                </a:rPr>
                <a:t>LUYỆN TẬP</a:t>
              </a:r>
              <a:endParaRPr lang="en-US" sz="11500" b="1" dirty="0">
                <a:latin typeface="UTM Neutra" panose="02040603050506020204" pitchFamily="18" charset="0"/>
              </a:endParaRPr>
            </a:p>
          </p:txBody>
        </p:sp>
        <p:sp>
          <p:nvSpPr>
            <p:cNvPr id="5" name="TextBox 4">
              <a:extLst>
                <a:ext uri="{FF2B5EF4-FFF2-40B4-BE49-F238E27FC236}">
                  <a16:creationId xmlns:a16="http://schemas.microsoft.com/office/drawing/2014/main" id="{5A89CC06-B0B0-B262-AD28-506391FE896A}"/>
                </a:ext>
              </a:extLst>
            </p:cNvPr>
            <p:cNvSpPr txBox="1"/>
            <p:nvPr/>
          </p:nvSpPr>
          <p:spPr>
            <a:xfrm>
              <a:off x="3165006" y="1661566"/>
              <a:ext cx="8528179" cy="1862048"/>
            </a:xfrm>
            <a:prstGeom prst="rect">
              <a:avLst/>
            </a:prstGeom>
            <a:noFill/>
          </p:spPr>
          <p:txBody>
            <a:bodyPr wrap="square" rtlCol="0">
              <a:spAutoFit/>
            </a:bodyPr>
            <a:lstStyle/>
            <a:p>
              <a:pPr algn="ctr"/>
              <a:r>
                <a:rPr lang="en-US" sz="11500" b="1">
                  <a:solidFill>
                    <a:srgbClr val="66FF66"/>
                  </a:solidFill>
                  <a:latin typeface="UTM Neutra" panose="02040603050506020204" pitchFamily="18" charset="0"/>
                </a:rPr>
                <a:t>LUYỆN TẬP</a:t>
              </a:r>
              <a:endParaRPr lang="en-US" sz="11500" b="1" dirty="0">
                <a:solidFill>
                  <a:srgbClr val="66FF66"/>
                </a:solidFill>
                <a:latin typeface="UTM Neutra" panose="02040603050506020204" pitchFamily="18" charset="0"/>
              </a:endParaRPr>
            </a:p>
          </p:txBody>
        </p:sp>
      </p:grpSp>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9BBC12-E114-D118-A7E0-1FDEF14934C7}"/>
              </a:ext>
            </a:extLst>
          </p:cNvPr>
          <p:cNvGrpSpPr/>
          <p:nvPr/>
        </p:nvGrpSpPr>
        <p:grpSpPr>
          <a:xfrm>
            <a:off x="323420" y="294411"/>
            <a:ext cx="11545159" cy="1796060"/>
            <a:chOff x="586398" y="4769963"/>
            <a:chExt cx="11602189" cy="2974272"/>
          </a:xfrm>
        </p:grpSpPr>
        <p:sp>
          <p:nvSpPr>
            <p:cNvPr id="5" name="Rectangle: Rounded Corners 4">
              <a:extLst>
                <a:ext uri="{FF2B5EF4-FFF2-40B4-BE49-F238E27FC236}">
                  <a16:creationId xmlns:a16="http://schemas.microsoft.com/office/drawing/2014/main" id="{17E2A979-7D51-12EA-8868-010B64F219A9}"/>
                </a:ext>
              </a:extLst>
            </p:cNvPr>
            <p:cNvSpPr/>
            <p:nvPr/>
          </p:nvSpPr>
          <p:spPr>
            <a:xfrm>
              <a:off x="586398" y="4769963"/>
              <a:ext cx="11602189" cy="2974272"/>
            </a:xfrm>
            <a:prstGeom prst="roundRect">
              <a:avLst/>
            </a:prstGeom>
            <a:noFill/>
            <a:ln w="38100">
              <a:solidFill>
                <a:srgbClr val="371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35BEE1D-90B8-474A-788B-7304449C00A5}"/>
                </a:ext>
              </a:extLst>
            </p:cNvPr>
            <p:cNvSpPr txBox="1"/>
            <p:nvPr/>
          </p:nvSpPr>
          <p:spPr>
            <a:xfrm>
              <a:off x="741771" y="4839074"/>
              <a:ext cx="11246177" cy="29051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effectLst/>
                  <a:uLnTx/>
                  <a:uFillTx/>
                  <a:latin typeface="Times New Roman" panose="02020603050405020304" pitchFamily="18" charset="0"/>
                  <a:ea typeface="+mn-ea"/>
                  <a:cs typeface="Times New Roman" panose="02020603050405020304" pitchFamily="18" charset="0"/>
                </a:rPr>
                <a:t>Hoàn thành bảng thông tin về một số thành tựu trong công cuộc xây dựng và bảo vệ đất nước dưới Triều Trần theo mẫu dưới đây vào vở:</a:t>
              </a:r>
              <a:endParaRPr kumimoji="0" lang="vi-VN" sz="36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grpSp>
      <p:pic>
        <p:nvPicPr>
          <p:cNvPr id="8" name="Picture 7">
            <a:extLst>
              <a:ext uri="{FF2B5EF4-FFF2-40B4-BE49-F238E27FC236}">
                <a16:creationId xmlns:a16="http://schemas.microsoft.com/office/drawing/2014/main" id="{CC071F13-1542-DB31-A6A1-EEC8155C1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13" y="2596160"/>
            <a:ext cx="10514174" cy="3771899"/>
          </a:xfrm>
          <a:prstGeom prst="rect">
            <a:avLst/>
          </a:prstGeom>
          <a:solidFill>
            <a:schemeClr val="bg1"/>
          </a:solidFill>
        </p:spPr>
      </p:pic>
    </p:spTree>
    <p:extLst>
      <p:ext uri="{BB962C8B-B14F-4D97-AF65-F5344CB8AC3E}">
        <p14:creationId xmlns:p14="http://schemas.microsoft.com/office/powerpoint/2010/main" val="3133238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11A01CB-19DA-E683-DBD6-05981ED58B4B}"/>
              </a:ext>
            </a:extLst>
          </p:cNvPr>
          <p:cNvGraphicFramePr>
            <a:graphicFrameLocks noGrp="1"/>
          </p:cNvGraphicFramePr>
          <p:nvPr>
            <p:extLst>
              <p:ext uri="{D42A27DB-BD31-4B8C-83A1-F6EECF244321}">
                <p14:modId xmlns:p14="http://schemas.microsoft.com/office/powerpoint/2010/main" val="3362015243"/>
              </p:ext>
            </p:extLst>
          </p:nvPr>
        </p:nvGraphicFramePr>
        <p:xfrm>
          <a:off x="466725" y="596392"/>
          <a:ext cx="11258550" cy="5665216"/>
        </p:xfrm>
        <a:graphic>
          <a:graphicData uri="http://schemas.openxmlformats.org/drawingml/2006/table">
            <a:tbl>
              <a:tblPr firstRow="1" firstCol="1" lastRow="1" lastCol="1" bandRow="1" bandCol="1"/>
              <a:tblGrid>
                <a:gridCol w="2895600">
                  <a:extLst>
                    <a:ext uri="{9D8B030D-6E8A-4147-A177-3AD203B41FA5}">
                      <a16:colId xmlns:a16="http://schemas.microsoft.com/office/drawing/2014/main" val="3162682074"/>
                    </a:ext>
                  </a:extLst>
                </a:gridCol>
                <a:gridCol w="8362950">
                  <a:extLst>
                    <a:ext uri="{9D8B030D-6E8A-4147-A177-3AD203B41FA5}">
                      <a16:colId xmlns:a16="http://schemas.microsoft.com/office/drawing/2014/main" val="522837555"/>
                    </a:ext>
                  </a:extLst>
                </a:gridCol>
              </a:tblGrid>
              <a:tr h="241935">
                <a:tc>
                  <a:txBody>
                    <a:bodyPr/>
                    <a:lstStyle/>
                    <a:p>
                      <a:pPr marL="365760">
                        <a:lnSpc>
                          <a:spcPct val="120000"/>
                        </a:lnSpc>
                        <a:spcBef>
                          <a:spcPts val="320"/>
                        </a:spcBef>
                        <a:spcAft>
                          <a:spcPts val="0"/>
                        </a:spcAft>
                      </a:pPr>
                      <a:r>
                        <a:rPr lang="vi-VN" sz="3200" b="1">
                          <a:solidFill>
                            <a:srgbClr val="FF0000"/>
                          </a:solidFill>
                          <a:effectLst/>
                          <a:latin typeface="Cambria" panose="02040503050406030204" pitchFamily="18" charset="0"/>
                          <a:ea typeface="Myriad Pro" panose="020B0503030403020204" pitchFamily="34" charset="0"/>
                          <a:cs typeface="Cambria" panose="02040503050406030204" pitchFamily="18" charset="0"/>
                        </a:rPr>
                        <a:t>Nét</a:t>
                      </a:r>
                      <a:r>
                        <a:rPr lang="vi-VN" sz="3200" b="1" spc="-5">
                          <a:solidFill>
                            <a:srgbClr val="FF0000"/>
                          </a:solidFill>
                          <a:effectLst/>
                          <a:latin typeface="Cambria" panose="02040503050406030204" pitchFamily="18" charset="0"/>
                          <a:ea typeface="Myriad Pro" panose="020B0503030403020204" pitchFamily="34" charset="0"/>
                          <a:cs typeface="Cambria" panose="02040503050406030204" pitchFamily="18" charset="0"/>
                        </a:rPr>
                        <a:t> </a:t>
                      </a:r>
                      <a:r>
                        <a:rPr lang="vi-VN" sz="3200" b="1" spc="-10">
                          <a:solidFill>
                            <a:srgbClr val="FF0000"/>
                          </a:solidFill>
                          <a:effectLst/>
                          <a:latin typeface="Cambria" panose="02040503050406030204" pitchFamily="18" charset="0"/>
                          <a:ea typeface="Myriad Pro" panose="020B0503030403020204" pitchFamily="34" charset="0"/>
                          <a:cs typeface="Cambria" panose="02040503050406030204" pitchFamily="18" charset="0"/>
                        </a:rPr>
                        <a:t>chính</a:t>
                      </a:r>
                      <a:endParaRPr lang="en-US" sz="3200">
                        <a:solidFill>
                          <a:srgbClr val="FF0000"/>
                        </a:solidFill>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0" algn="ctr">
                        <a:lnSpc>
                          <a:spcPct val="120000"/>
                        </a:lnSpc>
                        <a:spcBef>
                          <a:spcPts val="320"/>
                        </a:spcBef>
                        <a:spcAft>
                          <a:spcPts val="0"/>
                        </a:spcAft>
                      </a:pPr>
                      <a:r>
                        <a:rPr lang="vi-VN" sz="3200" b="1">
                          <a:solidFill>
                            <a:srgbClr val="FF0000"/>
                          </a:solidFill>
                          <a:effectLst/>
                          <a:latin typeface="Cambria" panose="02040503050406030204" pitchFamily="18" charset="0"/>
                          <a:ea typeface="Myriad Pro" panose="020B0503030403020204" pitchFamily="34" charset="0"/>
                          <a:cs typeface="Cambria" panose="02040503050406030204" pitchFamily="18" charset="0"/>
                        </a:rPr>
                        <a:t>Thành</a:t>
                      </a:r>
                      <a:r>
                        <a:rPr lang="vi-VN" sz="3200" b="1" spc="-25">
                          <a:solidFill>
                            <a:srgbClr val="FF0000"/>
                          </a:solidFill>
                          <a:effectLst/>
                          <a:latin typeface="Cambria" panose="02040503050406030204" pitchFamily="18" charset="0"/>
                          <a:ea typeface="Myriad Pro" panose="020B0503030403020204" pitchFamily="34" charset="0"/>
                          <a:cs typeface="Cambria" panose="02040503050406030204" pitchFamily="18" charset="0"/>
                        </a:rPr>
                        <a:t> tựu</a:t>
                      </a:r>
                      <a:endParaRPr lang="en-US" sz="3200">
                        <a:solidFill>
                          <a:srgbClr val="FF0000"/>
                        </a:solidFill>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0732161"/>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Kinh</a:t>
                      </a:r>
                      <a:r>
                        <a:rPr lang="vi-VN" sz="3200" spc="10">
                          <a:effectLst/>
                          <a:latin typeface="Cambria" panose="02040503050406030204" pitchFamily="18" charset="0"/>
                          <a:ea typeface="Myriad Pro" panose="020B0503030403020204" pitchFamily="34" charset="0"/>
                          <a:cs typeface="Cambria" panose="02040503050406030204" pitchFamily="18" charset="0"/>
                        </a:rPr>
                        <a:t> </a:t>
                      </a:r>
                      <a:r>
                        <a:rPr lang="vi-VN" sz="3200" spc="-35">
                          <a:effectLst/>
                          <a:latin typeface="Cambria" panose="02040503050406030204" pitchFamily="18" charset="0"/>
                          <a:ea typeface="Myriad Pro" panose="020B0503030403020204" pitchFamily="34" charset="0"/>
                          <a:cs typeface="Cambria" panose="02040503050406030204" pitchFamily="18" charset="0"/>
                        </a:rPr>
                        <a:t>tế</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Nhà</a:t>
                      </a:r>
                      <a:r>
                        <a:rPr lang="vi-VN" sz="3200" spc="-8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Trần</a:t>
                      </a:r>
                      <a:r>
                        <a:rPr lang="vi-VN" sz="3200" spc="-6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có</a:t>
                      </a:r>
                      <a:r>
                        <a:rPr lang="vi-VN" sz="3200" spc="-6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nhiều</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chính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sách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phát</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triển</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kinh</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tế</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như</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đặt</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ra</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các</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chức</a:t>
                      </a:r>
                      <a:r>
                        <a:rPr lang="vi-VN" sz="3200" spc="-55">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quan chăm lo và khuyến khích sản xuất, đắp đê, khai hoang…</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5515419"/>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Văn</a:t>
                      </a:r>
                      <a:r>
                        <a:rPr lang="vi-VN" sz="3200" spc="-40">
                          <a:effectLst/>
                          <a:latin typeface="Cambria" panose="02040503050406030204" pitchFamily="18" charset="0"/>
                          <a:ea typeface="Myriad Pro" panose="020B0503030403020204" pitchFamily="34" charset="0"/>
                          <a:cs typeface="Cambria" panose="02040503050406030204" pitchFamily="18" charset="0"/>
                        </a:rPr>
                        <a:t> </a:t>
                      </a:r>
                      <a:r>
                        <a:rPr lang="vi-VN" sz="3200" spc="-25">
                          <a:effectLst/>
                          <a:latin typeface="Cambria" panose="02040503050406030204" pitchFamily="18" charset="0"/>
                          <a:ea typeface="Myriad Pro" panose="020B0503030403020204" pitchFamily="34" charset="0"/>
                          <a:cs typeface="Cambria" panose="02040503050406030204" pitchFamily="18" charset="0"/>
                        </a:rPr>
                        <a:t>hoá</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Giáo dục, thi cử có bước phát triển mới: đặt lệ lấy đỗ Tam khôi (Trạng</a:t>
                      </a:r>
                      <a:r>
                        <a:rPr lang="vi-VN" sz="3200" spc="200">
                          <a:effectLst/>
                          <a:latin typeface="Cambria" panose="02040503050406030204" pitchFamily="18" charset="0"/>
                          <a:ea typeface="Myriad Pro" panose="020B0503030403020204" pitchFamily="34" charset="0"/>
                          <a:cs typeface="Cambria" panose="02040503050406030204" pitchFamily="18" charset="0"/>
                        </a:rPr>
                        <a:t> </a:t>
                      </a:r>
                      <a:r>
                        <a:rPr lang="vi-VN" sz="3200">
                          <a:effectLst/>
                          <a:latin typeface="Cambria" panose="02040503050406030204" pitchFamily="18" charset="0"/>
                          <a:ea typeface="Myriad Pro" panose="020B0503030403020204" pitchFamily="34" charset="0"/>
                          <a:cs typeface="Cambria" panose="02040503050406030204" pitchFamily="18" charset="0"/>
                        </a:rPr>
                        <a:t>nguyên, Bảng nhãn, Thám hoa), tuyển chọn người tài ra giúp nước.</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7441876"/>
                  </a:ext>
                </a:extLst>
              </a:tr>
              <a:tr h="445135">
                <a:tc>
                  <a:txBody>
                    <a:bodyPr/>
                    <a:lstStyle/>
                    <a:p>
                      <a:pPr marL="50800" algn="ctr">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Chống ngoại </a:t>
                      </a:r>
                      <a:r>
                        <a:rPr lang="vi-VN" sz="3200" spc="-25">
                          <a:effectLst/>
                          <a:latin typeface="Cambria" panose="02040503050406030204" pitchFamily="18" charset="0"/>
                          <a:ea typeface="Myriad Pro" panose="020B0503030403020204" pitchFamily="34" charset="0"/>
                          <a:cs typeface="Cambria" panose="02040503050406030204" pitchFamily="18" charset="0"/>
                        </a:rPr>
                        <a:t>xâm</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nSpc>
                          <a:spcPct val="120000"/>
                        </a:lnSpc>
                        <a:spcBef>
                          <a:spcPts val="320"/>
                        </a:spcBef>
                        <a:spcAft>
                          <a:spcPts val="0"/>
                        </a:spcAft>
                      </a:pPr>
                      <a:r>
                        <a:rPr lang="vi-VN" sz="3200">
                          <a:effectLst/>
                          <a:latin typeface="Cambria" panose="02040503050406030204" pitchFamily="18" charset="0"/>
                          <a:ea typeface="Myriad Pro" panose="020B0503030403020204" pitchFamily="34" charset="0"/>
                          <a:cs typeface="Cambria" panose="02040503050406030204" pitchFamily="18" charset="0"/>
                        </a:rPr>
                        <a:t>Ba lần kháng chiến chống quân Mông – Nguyên thắng lợi vào các năm 1258, 1285 và 1287 – 1288.</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7882943"/>
                  </a:ext>
                </a:extLst>
              </a:tr>
            </a:tbl>
          </a:graphicData>
        </a:graphic>
      </p:graphicFrame>
    </p:spTree>
    <p:extLst>
      <p:ext uri="{BB962C8B-B14F-4D97-AF65-F5344CB8AC3E}">
        <p14:creationId xmlns:p14="http://schemas.microsoft.com/office/powerpoint/2010/main" val="12463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3C6233-CA17-5DB8-90A0-12FD84AE8028}"/>
              </a:ext>
            </a:extLst>
          </p:cNvPr>
          <p:cNvPicPr>
            <a:picLocks noChangeAspect="1"/>
          </p:cNvPicPr>
          <p:nvPr/>
        </p:nvPicPr>
        <p:blipFill>
          <a:blip r:embed="rId3"/>
          <a:stretch>
            <a:fillRect/>
          </a:stretch>
        </p:blipFill>
        <p:spPr>
          <a:xfrm>
            <a:off x="-241888" y="0"/>
            <a:ext cx="12675775" cy="7143629"/>
          </a:xfrm>
          <a:prstGeom prst="rect">
            <a:avLst/>
          </a:prstGeom>
        </p:spPr>
      </p:pic>
      <p:grpSp>
        <p:nvGrpSpPr>
          <p:cNvPr id="4" name="Group 3">
            <a:extLst>
              <a:ext uri="{FF2B5EF4-FFF2-40B4-BE49-F238E27FC236}">
                <a16:creationId xmlns:a16="http://schemas.microsoft.com/office/drawing/2014/main" id="{A19BBC12-E114-D118-A7E0-1FDEF14934C7}"/>
              </a:ext>
            </a:extLst>
          </p:cNvPr>
          <p:cNvGrpSpPr/>
          <p:nvPr/>
        </p:nvGrpSpPr>
        <p:grpSpPr>
          <a:xfrm>
            <a:off x="4953001" y="294411"/>
            <a:ext cx="5772150" cy="1796060"/>
            <a:chOff x="586398" y="4769963"/>
            <a:chExt cx="11602189" cy="2974272"/>
          </a:xfrm>
        </p:grpSpPr>
        <p:sp>
          <p:nvSpPr>
            <p:cNvPr id="5" name="Rectangle: Rounded Corners 4">
              <a:extLst>
                <a:ext uri="{FF2B5EF4-FFF2-40B4-BE49-F238E27FC236}">
                  <a16:creationId xmlns:a16="http://schemas.microsoft.com/office/drawing/2014/main" id="{17E2A979-7D51-12EA-8868-010B64F219A9}"/>
                </a:ext>
              </a:extLst>
            </p:cNvPr>
            <p:cNvSpPr/>
            <p:nvPr/>
          </p:nvSpPr>
          <p:spPr>
            <a:xfrm>
              <a:off x="586398" y="4769963"/>
              <a:ext cx="11602189" cy="2974272"/>
            </a:xfrm>
            <a:prstGeom prst="roundRect">
              <a:avLst/>
            </a:prstGeom>
            <a:noFill/>
            <a:ln w="38100">
              <a:solidFill>
                <a:srgbClr val="371E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35BEE1D-90B8-474A-788B-7304449C00A5}"/>
                </a:ext>
              </a:extLst>
            </p:cNvPr>
            <p:cNvSpPr txBox="1"/>
            <p:nvPr/>
          </p:nvSpPr>
          <p:spPr>
            <a:xfrm>
              <a:off x="741771" y="4839074"/>
              <a:ext cx="11246177" cy="29051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 Nêu những điều em đã học được từ một nhân vật lịch sử dưới Triều Trần.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662196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098" name="Picture 2" descr="Đoạn văn phân tích chi tiết Trần Quốc Toản bóp nát quả cam (5 mẫu) - Văn 8">
            <a:extLst>
              <a:ext uri="{FF2B5EF4-FFF2-40B4-BE49-F238E27FC236}">
                <a16:creationId xmlns:a16="http://schemas.microsoft.com/office/drawing/2014/main" id="{2D1BB47D-BA46-2DD4-E8A3-98569D09FBA0}"/>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E72100D-E205-ABBD-C97E-2B29DE468536}"/>
              </a:ext>
            </a:extLst>
          </p:cNvPr>
          <p:cNvSpPr/>
          <p:nvPr/>
        </p:nvSpPr>
        <p:spPr>
          <a:xfrm>
            <a:off x="560357" y="481407"/>
            <a:ext cx="11414185" cy="3785652"/>
          </a:xfrm>
          <a:prstGeom prst="rect">
            <a:avLst/>
          </a:prstGeom>
        </p:spPr>
        <p:txBody>
          <a:bodyPr wrap="square">
            <a:spAutoFit/>
          </a:bodyPr>
          <a:lstStyle/>
          <a:p>
            <a:pPr algn="ctr"/>
            <a:r>
              <a:rPr lang="vi-VN" sz="4000" b="1">
                <a:solidFill>
                  <a:srgbClr val="002060"/>
                </a:solidFill>
                <a:latin typeface="UTM Rockwell" panose="02040603050506020204" pitchFamily="18" charset="0"/>
              </a:rPr>
              <a:t>Thông qua nhân vật Trần Quốc Toản, em đã học được về tinh thần quả cảm, dù còn nhỏ tuổi nhưng đã có chí khí, lòng căm thù giặc, sẵn sàng đứng lên chiến đấu để bảo vệ nền độc lập của Tổ quốc</a:t>
            </a:r>
            <a:endParaRPr lang="en-US" sz="1100" i="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428238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grpSp>
        <p:nvGrpSpPr>
          <p:cNvPr id="3" name="Group 2">
            <a:extLst>
              <a:ext uri="{FF2B5EF4-FFF2-40B4-BE49-F238E27FC236}">
                <a16:creationId xmlns:a16="http://schemas.microsoft.com/office/drawing/2014/main" id="{B121A537-BD19-3E14-6E34-CB4A2FA9FCEC}"/>
              </a:ext>
            </a:extLst>
          </p:cNvPr>
          <p:cNvGrpSpPr/>
          <p:nvPr/>
        </p:nvGrpSpPr>
        <p:grpSpPr>
          <a:xfrm>
            <a:off x="1359851" y="1834554"/>
            <a:ext cx="5473224" cy="3631763"/>
            <a:chOff x="3104493" y="1726883"/>
            <a:chExt cx="8639560" cy="3631763"/>
          </a:xfrm>
        </p:grpSpPr>
        <p:sp>
          <p:nvSpPr>
            <p:cNvPr id="4" name="TextBox 3">
              <a:extLst>
                <a:ext uri="{FF2B5EF4-FFF2-40B4-BE49-F238E27FC236}">
                  <a16:creationId xmlns:a16="http://schemas.microsoft.com/office/drawing/2014/main" id="{9F71204F-74A4-6122-6476-2F05985DF907}"/>
                </a:ext>
              </a:extLst>
            </p:cNvPr>
            <p:cNvSpPr txBox="1"/>
            <p:nvPr/>
          </p:nvSpPr>
          <p:spPr>
            <a:xfrm>
              <a:off x="3104493" y="1726883"/>
              <a:ext cx="852817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prstClr val="black"/>
                  </a:solidFill>
                  <a:effectLst/>
                  <a:uLnTx/>
                  <a:uFillTx/>
                  <a:latin typeface="UTM Neutra" panose="02040603050506020204" pitchFamily="18" charset="0"/>
                  <a:ea typeface="+mn-ea"/>
                  <a:cs typeface="+mn-cs"/>
                </a:rPr>
                <a:t>VẬN DỤNG</a:t>
              </a:r>
            </a:p>
          </p:txBody>
        </p:sp>
        <p:sp>
          <p:nvSpPr>
            <p:cNvPr id="5" name="TextBox 4">
              <a:extLst>
                <a:ext uri="{FF2B5EF4-FFF2-40B4-BE49-F238E27FC236}">
                  <a16:creationId xmlns:a16="http://schemas.microsoft.com/office/drawing/2014/main" id="{5A89CC06-B0B0-B262-AD28-506391FE896A}"/>
                </a:ext>
              </a:extLst>
            </p:cNvPr>
            <p:cNvSpPr txBox="1"/>
            <p:nvPr/>
          </p:nvSpPr>
          <p:spPr>
            <a:xfrm>
              <a:off x="3215873" y="1726883"/>
              <a:ext cx="852818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a:noFill/>
                  </a:ln>
                  <a:solidFill>
                    <a:srgbClr val="66FF66"/>
                  </a:solidFill>
                  <a:effectLst/>
                  <a:uLnTx/>
                  <a:uFillTx/>
                  <a:latin typeface="UTM Neutra" panose="02040603050506020204" pitchFamily="18" charset="0"/>
                  <a:ea typeface="+mn-ea"/>
                  <a:cs typeface="+mn-cs"/>
                </a:rPr>
                <a:t>VẬN DỤNG</a:t>
              </a:r>
              <a:endParaRPr kumimoji="0" lang="en-US" sz="11500" b="1" i="0" u="none" strike="noStrike" kern="1200" cap="none" spc="0" normalizeH="0" baseline="0" noProof="0" dirty="0">
                <a:ln>
                  <a:noFill/>
                </a:ln>
                <a:solidFill>
                  <a:srgbClr val="66FF66"/>
                </a:solidFill>
                <a:effectLst/>
                <a:uLnTx/>
                <a:uFillTx/>
                <a:latin typeface="UTM Neutra" panose="02040603050506020204" pitchFamily="18" charset="0"/>
                <a:ea typeface="+mn-ea"/>
                <a:cs typeface="+mn-cs"/>
              </a:endParaRPr>
            </a:p>
          </p:txBody>
        </p:sp>
      </p:grpSp>
    </p:spTree>
    <p:extLst>
      <p:ext uri="{BB962C8B-B14F-4D97-AF65-F5344CB8AC3E}">
        <p14:creationId xmlns:p14="http://schemas.microsoft.com/office/powerpoint/2010/main" val="39842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A8F2F2-4DD9-901F-07E0-12FE0F6F7D0F}"/>
              </a:ext>
            </a:extLst>
          </p:cNvPr>
          <p:cNvSpPr txBox="1"/>
          <p:nvPr/>
        </p:nvSpPr>
        <p:spPr>
          <a:xfrm>
            <a:off x="969907" y="478972"/>
            <a:ext cx="1051888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a:ln>
                  <a:noFill/>
                </a:ln>
                <a:solidFill>
                  <a:srgbClr val="002060"/>
                </a:solidFill>
                <a:effectLst/>
                <a:uLnTx/>
                <a:uFillTx/>
                <a:latin typeface="Arial" panose="020B0604020202020204" pitchFamily="34" charset="0"/>
                <a:ea typeface="等线" panose="02010600030101010101" pitchFamily="2" charset="-122"/>
                <a:cs typeface="+mn-cs"/>
              </a:rPr>
              <a:t>Sưu tầm và giới thiệu về một nhân vật lịch sử dưới Triều Trần (gợi ý: Nguyễn Hiền, Mạc Đĩnh Chi, Yết Kiêu, Dã Tượng,...).</a:t>
            </a:r>
            <a:endParaRPr kumimoji="0" lang="vi-VN" altLang="zh-CN" sz="4000" b="1" i="0" u="none" strike="noStrike" kern="1200" cap="none" spc="0" normalizeH="0" baseline="0" noProof="0" dirty="0">
              <a:ln>
                <a:noFill/>
              </a:ln>
              <a:solidFill>
                <a:srgbClr val="002060"/>
              </a:solidFill>
              <a:effectLst/>
              <a:uLnTx/>
              <a:uFillTx/>
              <a:latin typeface="Arial" panose="020B0604020202020204" pitchFamily="34"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BB900A90-32CF-307A-C1F2-7AA3CE65A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361476"/>
            <a:ext cx="3939195" cy="4017552"/>
          </a:xfrm>
          <a:prstGeom prst="rect">
            <a:avLst/>
          </a:prstGeom>
        </p:spPr>
      </p:pic>
    </p:spTree>
    <p:extLst>
      <p:ext uri="{BB962C8B-B14F-4D97-AF65-F5344CB8AC3E}">
        <p14:creationId xmlns:p14="http://schemas.microsoft.com/office/powerpoint/2010/main" val="147121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60542143">
            <a:hlinkClick r:id="" action="ppaction://media"/>
            <a:extLst>
              <a:ext uri="{FF2B5EF4-FFF2-40B4-BE49-F238E27FC236}">
                <a16:creationId xmlns:a16="http://schemas.microsoft.com/office/drawing/2014/main" id="{92E93604-69AF-9F01-8908-709F0A9417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561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AA46FC6B-60A9-DED6-3E41-9D19A7A10A5D}"/>
              </a:ext>
            </a:extLst>
          </p:cNvPr>
          <p:cNvPicPr>
            <a:picLocks noChangeAspect="1"/>
          </p:cNvPicPr>
          <p:nvPr/>
        </p:nvPicPr>
        <p:blipFill>
          <a:blip r:embed="rId3"/>
          <a:srcRect/>
          <a:stretch>
            <a:fillRect/>
          </a:stretch>
        </p:blipFill>
        <p:spPr>
          <a:xfrm>
            <a:off x="0" y="2800861"/>
            <a:ext cx="3282082" cy="3486939"/>
          </a:xfrm>
          <a:prstGeom prst="rect">
            <a:avLst/>
          </a:prstGeom>
        </p:spPr>
      </p:pic>
      <p:pic>
        <p:nvPicPr>
          <p:cNvPr id="11" name="Picture 7">
            <a:extLst>
              <a:ext uri="{FF2B5EF4-FFF2-40B4-BE49-F238E27FC236}">
                <a16:creationId xmlns:a16="http://schemas.microsoft.com/office/drawing/2014/main" id="{19A98E4E-B330-B930-B749-8A2EDE3B2BC0}"/>
              </a:ext>
            </a:extLst>
          </p:cNvPr>
          <p:cNvPicPr>
            <a:picLocks noChangeAspect="1"/>
          </p:cNvPicPr>
          <p:nvPr/>
        </p:nvPicPr>
        <p:blipFill>
          <a:blip r:embed="rId4"/>
          <a:srcRect/>
          <a:stretch>
            <a:fillRect/>
          </a:stretch>
        </p:blipFill>
        <p:spPr>
          <a:xfrm>
            <a:off x="9122082" y="2632716"/>
            <a:ext cx="2800304" cy="3544688"/>
          </a:xfrm>
          <a:prstGeom prst="rect">
            <a:avLst/>
          </a:prstGeom>
        </p:spPr>
      </p:pic>
      <p:grpSp>
        <p:nvGrpSpPr>
          <p:cNvPr id="12" name="Group 5">
            <a:extLst>
              <a:ext uri="{FF2B5EF4-FFF2-40B4-BE49-F238E27FC236}">
                <a16:creationId xmlns:a16="http://schemas.microsoft.com/office/drawing/2014/main" id="{3E7D9364-9142-169F-A980-35C4175A284E}"/>
              </a:ext>
            </a:extLst>
          </p:cNvPr>
          <p:cNvGrpSpPr/>
          <p:nvPr/>
        </p:nvGrpSpPr>
        <p:grpSpPr>
          <a:xfrm>
            <a:off x="2890431" y="2136400"/>
            <a:ext cx="6623303" cy="3544688"/>
            <a:chOff x="2302333" y="1742761"/>
            <a:chExt cx="7587334" cy="4157308"/>
          </a:xfrm>
        </p:grpSpPr>
        <p:pic>
          <p:nvPicPr>
            <p:cNvPr id="13" name="Picture 1">
              <a:extLst>
                <a:ext uri="{FF2B5EF4-FFF2-40B4-BE49-F238E27FC236}">
                  <a16:creationId xmlns:a16="http://schemas.microsoft.com/office/drawing/2014/main" id="{8836EAD3-8741-8BE9-9A59-0B1BA551E96E}"/>
                </a:ext>
              </a:extLst>
            </p:cNvPr>
            <p:cNvPicPr>
              <a:picLocks noChangeAspect="1"/>
            </p:cNvPicPr>
            <p:nvPr/>
          </p:nvPicPr>
          <p:blipFill>
            <a:blip r:embed="rId5"/>
            <a:stretch>
              <a:fillRect/>
            </a:stretch>
          </p:blipFill>
          <p:spPr>
            <a:xfrm>
              <a:off x="2302333" y="1742761"/>
              <a:ext cx="7587334" cy="1999138"/>
            </a:xfrm>
            <a:prstGeom prst="rect">
              <a:avLst/>
            </a:prstGeom>
          </p:spPr>
        </p:pic>
        <p:pic>
          <p:nvPicPr>
            <p:cNvPr id="14" name="Picture 4">
              <a:extLst>
                <a:ext uri="{FF2B5EF4-FFF2-40B4-BE49-F238E27FC236}">
                  <a16:creationId xmlns:a16="http://schemas.microsoft.com/office/drawing/2014/main" id="{221696B8-2ECB-A0D2-F64D-85B701D1F084}"/>
                </a:ext>
              </a:extLst>
            </p:cNvPr>
            <p:cNvPicPr>
              <a:picLocks noChangeAspect="1"/>
            </p:cNvPicPr>
            <p:nvPr/>
          </p:nvPicPr>
          <p:blipFill>
            <a:blip r:embed="rId6"/>
            <a:stretch>
              <a:fillRect/>
            </a:stretch>
          </p:blipFill>
          <p:spPr>
            <a:xfrm>
              <a:off x="4248826" y="3963591"/>
              <a:ext cx="3694347" cy="1936478"/>
            </a:xfrm>
            <a:prstGeom prst="rect">
              <a:avLst/>
            </a:prstGeom>
          </p:spPr>
        </p:pic>
      </p:grpSp>
      <p:sp>
        <p:nvSpPr>
          <p:cNvPr id="15" name="TextBox 67">
            <a:extLst>
              <a:ext uri="{FF2B5EF4-FFF2-40B4-BE49-F238E27FC236}">
                <a16:creationId xmlns:a16="http://schemas.microsoft.com/office/drawing/2014/main" id="{8B18361D-ACF7-A102-E037-2B386556573A}"/>
              </a:ext>
            </a:extLst>
          </p:cNvPr>
          <p:cNvSpPr txBox="1"/>
          <p:nvPr/>
        </p:nvSpPr>
        <p:spPr>
          <a:xfrm>
            <a:off x="663807" y="1369579"/>
            <a:ext cx="10996828" cy="156966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0">
                  <a:solidFill>
                    <a:prstClr val="white"/>
                  </a:solidFill>
                  <a:prstDash val="solid"/>
                </a:ln>
                <a:solidFill>
                  <a:prstClr val="white"/>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TRÌNH BÀY TRƯỚC LỚP</a:t>
            </a:r>
            <a:endParaRPr kumimoji="0" lang="en-US" sz="9600" b="1" i="0" u="none" strike="noStrike" kern="1200" cap="none" spc="0" normalizeH="0" baseline="0" noProof="0" dirty="0">
              <a:ln w="190500">
                <a:solidFill>
                  <a:prstClr val="white"/>
                </a:solidFill>
                <a:prstDash val="solid"/>
              </a:ln>
              <a:solidFill>
                <a:prstClr val="white"/>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22" name="TextBox 67">
            <a:extLst>
              <a:ext uri="{FF2B5EF4-FFF2-40B4-BE49-F238E27FC236}">
                <a16:creationId xmlns:a16="http://schemas.microsoft.com/office/drawing/2014/main" id="{1C546291-87C7-D8D5-6408-ADCB7846104D}"/>
              </a:ext>
            </a:extLst>
          </p:cNvPr>
          <p:cNvSpPr txBox="1"/>
          <p:nvPr/>
        </p:nvSpPr>
        <p:spPr>
          <a:xfrm>
            <a:off x="663807" y="1386222"/>
            <a:ext cx="10996828" cy="156966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Ì</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N</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H </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B</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À</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Y</a:t>
            </a:r>
            <a:r>
              <a:rPr kumimoji="0" lang="en-US" sz="9600" b="1" i="0" u="none" strike="noStrike" kern="1200" cap="none" spc="0" normalizeH="0" baseline="0" noProof="0">
                <a:ln w="19050">
                  <a:solidFill>
                    <a:srgbClr val="002060"/>
                  </a:solidFill>
                  <a:prstDash val="solid"/>
                </a:ln>
                <a:solidFill>
                  <a:srgbClr val="FF8633"/>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T</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R</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Ư</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9600" b="1" i="0" u="none" strike="noStrike" kern="1200" cap="none" spc="0" normalizeH="0" baseline="0" noProof="0">
                <a:ln w="19050">
                  <a:solidFill>
                    <a:srgbClr val="002060"/>
                  </a:solidFill>
                  <a:prstDash val="solid"/>
                </a:ln>
                <a:solidFill>
                  <a:srgbClr val="66FF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C</a:t>
            </a:r>
            <a:r>
              <a:rPr kumimoji="0" lang="en-US" sz="9600" b="1" i="0" u="none" strike="noStrike" kern="1200" cap="none" spc="0" normalizeH="0" baseline="0" noProof="0">
                <a:ln w="19050">
                  <a:solidFill>
                    <a:srgbClr val="002060"/>
                  </a:solidFill>
                  <a:prstDash val="solid"/>
                </a:ln>
                <a:solidFill>
                  <a:srgbClr val="FF7C80"/>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 </a:t>
            </a:r>
            <a:r>
              <a:rPr kumimoji="0" lang="en-US" sz="9600" b="1" i="0" u="none" strike="noStrike" kern="1200" cap="none" spc="0" normalizeH="0" baseline="0" noProof="0">
                <a:ln w="19050">
                  <a:solidFill>
                    <a:srgbClr val="002060"/>
                  </a:solidFill>
                  <a:prstDash val="solid"/>
                </a:ln>
                <a:solidFill>
                  <a:srgbClr val="CC99FF"/>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L</a:t>
            </a:r>
            <a:r>
              <a:rPr kumimoji="0" lang="en-US" sz="9600" b="1" i="0" u="none" strike="noStrike" kern="1200" cap="none" spc="0" normalizeH="0" baseline="0" noProof="0">
                <a:ln w="19050">
                  <a:solidFill>
                    <a:srgbClr val="002060"/>
                  </a:solidFill>
                  <a:prstDash val="solid"/>
                </a:ln>
                <a:solidFill>
                  <a:srgbClr val="99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Ớ</a:t>
            </a:r>
            <a:r>
              <a:rPr kumimoji="0" lang="en-US" sz="9600" b="1" i="0" u="none" strike="noStrike" kern="1200" cap="none" spc="0" normalizeH="0" baseline="0" noProof="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rPr>
              <a:t>P</a:t>
            </a:r>
            <a:endParaRPr kumimoji="0" lang="en-US" sz="9600" b="1" i="0" u="none" strike="noStrike" kern="1200" cap="none" spc="0" normalizeH="0" baseline="0" noProof="0" dirty="0">
              <a:ln w="19050">
                <a:solidFill>
                  <a:srgbClr val="002060"/>
                </a:solidFill>
                <a:prstDash val="solid"/>
              </a:ln>
              <a:solidFill>
                <a:srgbClr val="FFFF99"/>
              </a:solidFill>
              <a:effectLst>
                <a:outerShdw dist="38100" dir="2700000" algn="tl" rotWithShape="0">
                  <a:srgbClr val="F6F000">
                    <a:lumMod val="40000"/>
                    <a:lumOff val="60000"/>
                  </a:srgbClr>
                </a:outerShdw>
              </a:effectLst>
              <a:uLnTx/>
              <a:uFillTx/>
              <a:latin typeface="LNTH-LuoLuoNotangYuanTi 1" pitchFamily="2" charset="-128"/>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9621520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8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8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Trò-chơi-chíu.wav"/>
                                            </p:tgtEl>
                                          </p:cMediaNode>
                                        </p:audio>
                                      </p:sub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0EAEA6E4-F16D-6EB3-4941-36949300C6CA}"/>
              </a:ext>
            </a:extLst>
          </p:cNvPr>
          <p:cNvGrpSpPr/>
          <p:nvPr/>
        </p:nvGrpSpPr>
        <p:grpSpPr>
          <a:xfrm>
            <a:off x="365774" y="1387366"/>
            <a:ext cx="11479237" cy="5139711"/>
            <a:chOff x="379827" y="1909992"/>
            <a:chExt cx="11479237" cy="3461804"/>
          </a:xfrm>
        </p:grpSpPr>
        <p:sp>
          <p:nvSpPr>
            <p:cNvPr id="17" name="Rectangle: Rounded Corners 16">
              <a:extLst>
                <a:ext uri="{FF2B5EF4-FFF2-40B4-BE49-F238E27FC236}">
                  <a16:creationId xmlns:a16="http://schemas.microsoft.com/office/drawing/2014/main" id="{B6387542-5DE0-02B6-8719-5945F8A08F84}"/>
                </a:ext>
              </a:extLst>
            </p:cNvPr>
            <p:cNvSpPr/>
            <p:nvPr/>
          </p:nvSpPr>
          <p:spPr>
            <a:xfrm>
              <a:off x="379827" y="1909992"/>
              <a:ext cx="11479237" cy="3461804"/>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DFCC654-E3CF-47F7-D829-376BE5F94B70}"/>
                </a:ext>
              </a:extLst>
            </p:cNvPr>
            <p:cNvGrpSpPr/>
            <p:nvPr/>
          </p:nvGrpSpPr>
          <p:grpSpPr>
            <a:xfrm>
              <a:off x="526317" y="2022826"/>
              <a:ext cx="10838908" cy="3121700"/>
              <a:chOff x="502989" y="1367915"/>
              <a:chExt cx="10838908" cy="3121700"/>
            </a:xfrm>
          </p:grpSpPr>
          <p:sp>
            <p:nvSpPr>
              <p:cNvPr id="9" name="TextBox 8">
                <a:extLst>
                  <a:ext uri="{FF2B5EF4-FFF2-40B4-BE49-F238E27FC236}">
                    <a16:creationId xmlns:a16="http://schemas.microsoft.com/office/drawing/2014/main" id="{4E5F3CD2-26BC-74B5-2761-9AC645579932}"/>
                  </a:ext>
                </a:extLst>
              </p:cNvPr>
              <p:cNvSpPr txBox="1"/>
              <p:nvPr/>
            </p:nvSpPr>
            <p:spPr>
              <a:xfrm>
                <a:off x="1226654" y="1442305"/>
                <a:ext cx="10115243" cy="3047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Nhận thức khoa học Lịch sử và Địa lí: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Trình bày được công cuộc xây dựng đất nước dưới Triều Trần.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Kể được một số câu chuyện về một số nhân vật lịch sử tiêu biểu thời Trần.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Tìm hiểu lịch sử và địa lí: kể lại được chiến thắng trên sông Bạch Đằng năm 1288 có sử dụng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	Vận dụng kiến thức, kĩ năng đã học: sưu tầm và kể lại được một số câu chuyện liên quan đến sự kiện và nhân vật tiêu biểu Triều Trần.</a:t>
                </a:r>
              </a:p>
            </p:txBody>
          </p:sp>
          <p:pic>
            <p:nvPicPr>
              <p:cNvPr id="4" name="Picture 3">
                <a:extLst>
                  <a:ext uri="{FF2B5EF4-FFF2-40B4-BE49-F238E27FC236}">
                    <a16:creationId xmlns:a16="http://schemas.microsoft.com/office/drawing/2014/main" id="{26F48AF5-3FFC-8E56-F066-E01C711BF7EF}"/>
                  </a:ext>
                </a:extLst>
              </p:cNvPr>
              <p:cNvPicPr>
                <a:picLocks noChangeAspect="1"/>
              </p:cNvPicPr>
              <p:nvPr/>
            </p:nvPicPr>
            <p:blipFill>
              <a:blip r:embed="rId3"/>
              <a:stretch>
                <a:fillRect/>
              </a:stretch>
            </p:blipFill>
            <p:spPr>
              <a:xfrm>
                <a:off x="567610" y="1367915"/>
                <a:ext cx="447933" cy="331917"/>
              </a:xfrm>
              <a:prstGeom prst="rect">
                <a:avLst/>
              </a:prstGeom>
            </p:spPr>
          </p:pic>
          <p:pic>
            <p:nvPicPr>
              <p:cNvPr id="11" name="Picture 10">
                <a:extLst>
                  <a:ext uri="{FF2B5EF4-FFF2-40B4-BE49-F238E27FC236}">
                    <a16:creationId xmlns:a16="http://schemas.microsoft.com/office/drawing/2014/main" id="{BAAD7BED-0572-7DFC-07F8-EFC1301949A5}"/>
                  </a:ext>
                </a:extLst>
              </p:cNvPr>
              <p:cNvPicPr>
                <a:picLocks noChangeAspect="1"/>
              </p:cNvPicPr>
              <p:nvPr/>
            </p:nvPicPr>
            <p:blipFill>
              <a:blip r:embed="rId4"/>
              <a:stretch>
                <a:fillRect/>
              </a:stretch>
            </p:blipFill>
            <p:spPr>
              <a:xfrm>
                <a:off x="513505" y="1722776"/>
                <a:ext cx="471047" cy="366524"/>
              </a:xfrm>
              <a:prstGeom prst="rect">
                <a:avLst/>
              </a:prstGeom>
            </p:spPr>
          </p:pic>
          <p:pic>
            <p:nvPicPr>
              <p:cNvPr id="5" name="Picture 10">
                <a:extLst>
                  <a:ext uri="{FF2B5EF4-FFF2-40B4-BE49-F238E27FC236}">
                    <a16:creationId xmlns:a16="http://schemas.microsoft.com/office/drawing/2014/main" id="{EEE27D4A-DA47-5A53-8078-418B8F520138}"/>
                  </a:ext>
                </a:extLst>
              </p:cNvPr>
              <p:cNvPicPr>
                <a:picLocks noChangeAspect="1"/>
              </p:cNvPicPr>
              <p:nvPr/>
            </p:nvPicPr>
            <p:blipFill>
              <a:blip r:embed="rId4"/>
              <a:stretch>
                <a:fillRect/>
              </a:stretch>
            </p:blipFill>
            <p:spPr>
              <a:xfrm>
                <a:off x="511640" y="2508655"/>
                <a:ext cx="471047" cy="366524"/>
              </a:xfrm>
              <a:prstGeom prst="rect">
                <a:avLst/>
              </a:prstGeom>
            </p:spPr>
          </p:pic>
          <p:pic>
            <p:nvPicPr>
              <p:cNvPr id="6" name="Picture 10">
                <a:extLst>
                  <a:ext uri="{FF2B5EF4-FFF2-40B4-BE49-F238E27FC236}">
                    <a16:creationId xmlns:a16="http://schemas.microsoft.com/office/drawing/2014/main" id="{BD9D18F0-99BF-6D9F-C6CB-71428A2F5D2D}"/>
                  </a:ext>
                </a:extLst>
              </p:cNvPr>
              <p:cNvPicPr>
                <a:picLocks noChangeAspect="1"/>
              </p:cNvPicPr>
              <p:nvPr/>
            </p:nvPicPr>
            <p:blipFill>
              <a:blip r:embed="rId4"/>
              <a:stretch>
                <a:fillRect/>
              </a:stretch>
            </p:blipFill>
            <p:spPr>
              <a:xfrm>
                <a:off x="502989" y="3293634"/>
                <a:ext cx="471047" cy="366524"/>
              </a:xfrm>
              <a:prstGeom prst="rect">
                <a:avLst/>
              </a:prstGeom>
            </p:spPr>
          </p:pic>
        </p:grpSp>
      </p:grpSp>
      <p:pic>
        <p:nvPicPr>
          <p:cNvPr id="7" name="Picture 6">
            <a:extLst>
              <a:ext uri="{FF2B5EF4-FFF2-40B4-BE49-F238E27FC236}">
                <a16:creationId xmlns:a16="http://schemas.microsoft.com/office/drawing/2014/main" id="{71ECC78B-60D0-ABE7-6104-37F5542FB498}"/>
              </a:ext>
            </a:extLst>
          </p:cNvPr>
          <p:cNvPicPr>
            <a:picLocks noChangeAspect="1"/>
          </p:cNvPicPr>
          <p:nvPr/>
        </p:nvPicPr>
        <p:blipFill>
          <a:blip r:embed="rId5"/>
          <a:stretch>
            <a:fillRect/>
          </a:stretch>
        </p:blipFill>
        <p:spPr>
          <a:xfrm>
            <a:off x="3174275" y="120251"/>
            <a:ext cx="5005250" cy="2505673"/>
          </a:xfrm>
          <a:prstGeom prst="rect">
            <a:avLst/>
          </a:prstGeom>
        </p:spPr>
      </p:pic>
    </p:spTree>
    <p:extLst>
      <p:ext uri="{BB962C8B-B14F-4D97-AF65-F5344CB8AC3E}">
        <p14:creationId xmlns:p14="http://schemas.microsoft.com/office/powerpoint/2010/main" val="2868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AC6C4D75-D6AB-DA10-F766-6267D565A595}"/>
              </a:ext>
            </a:extLst>
          </p:cNvPr>
          <p:cNvGraphicFramePr>
            <a:graphicFrameLocks noGrp="1"/>
          </p:cNvGraphicFramePr>
          <p:nvPr/>
        </p:nvGraphicFramePr>
        <p:xfrm>
          <a:off x="255905" y="322864"/>
          <a:ext cx="11680190" cy="6212271"/>
        </p:xfrm>
        <a:graphic>
          <a:graphicData uri="http://schemas.openxmlformats.org/drawingml/2006/table">
            <a:tbl>
              <a:tblPr firstRow="1" firstCol="1" lastRow="1" lastCol="1" bandRow="1" bandCol="1"/>
              <a:tblGrid>
                <a:gridCol w="2571346">
                  <a:extLst>
                    <a:ext uri="{9D8B030D-6E8A-4147-A177-3AD203B41FA5}">
                      <a16:colId xmlns:a16="http://schemas.microsoft.com/office/drawing/2014/main" val="3374419252"/>
                    </a:ext>
                  </a:extLst>
                </a:gridCol>
                <a:gridCol w="9108844">
                  <a:extLst>
                    <a:ext uri="{9D8B030D-6E8A-4147-A177-3AD203B41FA5}">
                      <a16:colId xmlns:a16="http://schemas.microsoft.com/office/drawing/2014/main" val="1628274726"/>
                    </a:ext>
                  </a:extLst>
                </a:gridCol>
              </a:tblGrid>
              <a:tr h="241935">
                <a:tc>
                  <a:txBody>
                    <a:bodyPr/>
                    <a:lstStyle/>
                    <a:p>
                      <a:pPr marL="216535">
                        <a:lnSpc>
                          <a:spcPct val="120000"/>
                        </a:lnSpc>
                        <a:spcBef>
                          <a:spcPts val="320"/>
                        </a:spcBef>
                        <a:spcAft>
                          <a:spcPts val="0"/>
                        </a:spcAft>
                      </a:pP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Tên</a:t>
                      </a:r>
                      <a:r>
                        <a:rPr lang="vi-VN" sz="3200" b="1" spc="-4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nhân</a:t>
                      </a:r>
                      <a:r>
                        <a:rPr lang="vi-VN" sz="3200" b="1" spc="-4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spc="-2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vật</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algn="ctr">
                        <a:lnSpc>
                          <a:spcPct val="120000"/>
                        </a:lnSpc>
                        <a:spcBef>
                          <a:spcPts val="320"/>
                        </a:spcBef>
                        <a:spcAft>
                          <a:spcPts val="0"/>
                        </a:spcAft>
                      </a:pP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Đóng</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góp</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chính</a:t>
                      </a:r>
                      <a:r>
                        <a:rPr lang="vi-VN" sz="3200" b="1" spc="-5">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 </a:t>
                      </a:r>
                      <a:r>
                        <a:rPr lang="vi-VN" sz="3200" b="1">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(công </a:t>
                      </a:r>
                      <a:r>
                        <a:rPr lang="vi-VN" sz="3200" b="1" spc="-20">
                          <a:solidFill>
                            <a:srgbClr val="000000"/>
                          </a:solidFill>
                          <a:effectLst/>
                          <a:latin typeface="Myriad Pro" panose="020B0503030403020204" pitchFamily="34" charset="0"/>
                          <a:ea typeface="Myriad Pro" panose="020B0503030403020204" pitchFamily="34" charset="0"/>
                          <a:cs typeface="Myriad Pro" panose="020B0503030403020204" pitchFamily="34" charset="0"/>
                        </a:rPr>
                        <a:t>lao)</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5209468"/>
                  </a:ext>
                </a:extLst>
              </a:tr>
              <a:tr h="4451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Nguyễn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20">
                          <a:effectLst/>
                          <a:latin typeface="Myriad Pro" panose="020B0503030403020204" pitchFamily="34" charset="0"/>
                          <a:ea typeface="Myriad Pro" panose="020B0503030403020204" pitchFamily="34" charset="0"/>
                          <a:cs typeface="Myriad Pro" panose="020B0503030403020204" pitchFamily="34" charset="0"/>
                        </a:rPr>
                        <a:t>Hiền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marR="8699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Trạng nguyên nhỏ tuổi nhất trong lịch sử nước ta, nhờ tài ứng đối nên</a:t>
                      </a:r>
                      <a:r>
                        <a:rPr lang="vi-VN" sz="3200" spc="40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đã giúp Triều Trần ứng phó trong bang giao với nước lớn.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1254606"/>
                  </a:ext>
                </a:extLst>
              </a:tr>
              <a:tr h="4451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Mạc Đĩnh</a:t>
                      </a:r>
                      <a:r>
                        <a:rPr lang="vi-VN" sz="3200" spc="5">
                          <a:effectLst/>
                          <a:latin typeface="Myriad Pro" panose="020B0503030403020204" pitchFamily="34" charset="0"/>
                          <a:ea typeface="Myriad Pro" panose="020B0503030403020204" pitchFamily="34" charset="0"/>
                          <a:cs typeface="Myriad Pro" panose="020B0503030403020204" pitchFamily="34" charset="0"/>
                        </a:rPr>
                        <a:t> </a:t>
                      </a:r>
                      <a:r>
                        <a:rPr lang="vi-VN" sz="3200" spc="-25">
                          <a:effectLst/>
                          <a:latin typeface="Myriad Pro" panose="020B0503030403020204" pitchFamily="34" charset="0"/>
                          <a:ea typeface="Myriad Pro" panose="020B0503030403020204" pitchFamily="34" charset="0"/>
                          <a:cs typeface="Myriad Pro" panose="020B0503030403020204" pitchFamily="34" charset="0"/>
                        </a:rPr>
                        <a:t>Chi</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50800"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Trạng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nguyên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từng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sứ</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sang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nhà</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Nguyên,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nhờ</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tài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ứng</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đối</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khiến</a:t>
                      </a:r>
                      <a:r>
                        <a:rPr lang="vi-VN" sz="3200" spc="1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vua Nguyên phục tài, làm quan lớn trong triều nhưng sống liêm khiết.</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27751936"/>
                  </a:ext>
                </a:extLst>
              </a:tr>
              <a:tr h="241935">
                <a:tc>
                  <a:txBody>
                    <a:bodyPr/>
                    <a:lstStyle/>
                    <a:p>
                      <a:pPr marL="50165" algn="ctr">
                        <a:lnSpc>
                          <a:spcPct val="120000"/>
                        </a:lnSpc>
                        <a:spcBef>
                          <a:spcPts val="320"/>
                        </a:spcBef>
                        <a:spcAft>
                          <a:spcPts val="0"/>
                        </a:spcAft>
                      </a:pPr>
                      <a:r>
                        <a:rPr lang="vi-VN" sz="3200" spc="-20">
                          <a:effectLst/>
                          <a:latin typeface="Myriad Pro" panose="020B0503030403020204" pitchFamily="34" charset="0"/>
                          <a:ea typeface="Myriad Pro" panose="020B0503030403020204" pitchFamily="34" charset="0"/>
                          <a:cs typeface="Myriad Pro" panose="020B0503030403020204" pitchFamily="34" charset="0"/>
                        </a:rPr>
                        <a:t>Yết</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spc="-20">
                          <a:effectLst/>
                          <a:latin typeface="Myriad Pro" panose="020B0503030403020204" pitchFamily="34" charset="0"/>
                          <a:ea typeface="Myriad Pro" panose="020B0503030403020204" pitchFamily="34" charset="0"/>
                          <a:cs typeface="Myriad Pro" panose="020B0503030403020204" pitchFamily="34" charset="0"/>
                        </a:rPr>
                        <a:t>Kiêu</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marR="63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nô</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của</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Trần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Quốc</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Tuấn,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tham</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kháng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chiến</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chống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Mông</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Nguyên.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3914719"/>
                  </a:ext>
                </a:extLst>
              </a:tr>
              <a:tr h="241935">
                <a:tc>
                  <a:txBody>
                    <a:bodyPr/>
                    <a:lstStyle/>
                    <a:p>
                      <a:pPr marL="50165" algn="ctr">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Dã</a:t>
                      </a:r>
                      <a:r>
                        <a:rPr lang="vi-VN" sz="3200" spc="-50">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Tượng</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7620" marR="635" algn="l">
                        <a:lnSpc>
                          <a:spcPct val="120000"/>
                        </a:lnSpc>
                        <a:spcBef>
                          <a:spcPts val="320"/>
                        </a:spcBef>
                        <a:spcAft>
                          <a:spcPts val="0"/>
                        </a:spcAft>
                      </a:pP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nô</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của</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Trần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Quốc</a:t>
                      </a:r>
                      <a:r>
                        <a:rPr lang="vi-VN" sz="3200" spc="-6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Tuấn,</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tham</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gia</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kháng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chiến</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chống</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Mông</a:t>
                      </a:r>
                      <a:r>
                        <a:rPr lang="vi-VN" sz="3200" spc="-20">
                          <a:effectLst/>
                          <a:latin typeface="Myriad Pro" panose="020B0503030403020204" pitchFamily="34" charset="0"/>
                          <a:ea typeface="Myriad Pro" panose="020B0503030403020204" pitchFamily="34" charset="0"/>
                          <a:cs typeface="Myriad Pro" panose="020B0503030403020204" pitchFamily="34" charset="0"/>
                        </a:rPr>
                        <a:t> </a:t>
                      </a:r>
                      <a:r>
                        <a:rPr lang="vi-VN" sz="3200">
                          <a:effectLst/>
                          <a:latin typeface="Myriad Pro" panose="020B0503030403020204" pitchFamily="34" charset="0"/>
                          <a:ea typeface="Myriad Pro" panose="020B0503030403020204" pitchFamily="34" charset="0"/>
                          <a:cs typeface="Myriad Pro" panose="020B0503030403020204" pitchFamily="34" charset="0"/>
                        </a:rPr>
                        <a:t>–</a:t>
                      </a:r>
                      <a:r>
                        <a:rPr lang="vi-VN" sz="3200" spc="-15">
                          <a:effectLst/>
                          <a:latin typeface="Myriad Pro" panose="020B0503030403020204" pitchFamily="34" charset="0"/>
                          <a:ea typeface="Myriad Pro" panose="020B0503030403020204" pitchFamily="34" charset="0"/>
                          <a:cs typeface="Myriad Pro" panose="020B0503030403020204" pitchFamily="34" charset="0"/>
                        </a:rPr>
                        <a:t> </a:t>
                      </a:r>
                      <a:r>
                        <a:rPr lang="vi-VN" sz="3200" spc="-10">
                          <a:effectLst/>
                          <a:latin typeface="Myriad Pro" panose="020B0503030403020204" pitchFamily="34" charset="0"/>
                          <a:ea typeface="Myriad Pro" panose="020B0503030403020204" pitchFamily="34" charset="0"/>
                          <a:cs typeface="Myriad Pro" panose="020B0503030403020204" pitchFamily="34" charset="0"/>
                        </a:rPr>
                        <a:t>Nguyên.</a:t>
                      </a:r>
                      <a:endParaRPr lang="en-US" sz="3200">
                        <a:effectLst/>
                        <a:latin typeface="Myriad Pro" panose="020B0503030403020204" pitchFamily="34" charset="0"/>
                        <a:ea typeface="Myriad Pro" panose="020B0503030403020204" pitchFamily="34" charset="0"/>
                        <a:cs typeface="Myriad Pro" panose="020B050303040302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847449"/>
                  </a:ext>
                </a:extLst>
              </a:tr>
            </a:tbl>
          </a:graphicData>
        </a:graphic>
      </p:graphicFrame>
    </p:spTree>
    <p:extLst>
      <p:ext uri="{BB962C8B-B14F-4D97-AF65-F5344CB8AC3E}">
        <p14:creationId xmlns:p14="http://schemas.microsoft.com/office/powerpoint/2010/main" val="138756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831105" y="160020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2CE8BB5C-0D93-44AA-AF6A-9EEAD19F85A8}"/>
              </a:ext>
            </a:extLst>
          </p:cNvPr>
          <p:cNvPicPr>
            <a:picLocks noChangeAspect="1"/>
          </p:cNvPicPr>
          <p:nvPr/>
        </p:nvPicPr>
        <p:blipFill rotWithShape="1">
          <a:blip r:embed="rId2">
            <a:extLst>
              <a:ext uri="{28A0092B-C50C-407E-A947-70E740481C1C}">
                <a14:useLocalDpi xmlns:a14="http://schemas.microsoft.com/office/drawing/2010/main" val="0"/>
              </a:ext>
            </a:extLst>
          </a:blip>
          <a:srcRect r="11524"/>
          <a:stretch/>
        </p:blipFill>
        <p:spPr>
          <a:xfrm>
            <a:off x="-585216" y="0"/>
            <a:ext cx="12777216" cy="7214616"/>
          </a:xfrm>
          <a:prstGeom prst="rect">
            <a:avLst/>
          </a:prstGeom>
        </p:spPr>
      </p:pic>
    </p:spTree>
    <p:extLst>
      <p:ext uri="{BB962C8B-B14F-4D97-AF65-F5344CB8AC3E}">
        <p14:creationId xmlns:p14="http://schemas.microsoft.com/office/powerpoint/2010/main" val="402458689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376959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192024" y="2724912"/>
            <a:ext cx="11804904" cy="6400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TextBox 5">
            <a:extLst>
              <a:ext uri="{FF2B5EF4-FFF2-40B4-BE49-F238E27FC236}">
                <a16:creationId xmlns:a16="http://schemas.microsoft.com/office/drawing/2014/main" id="{932A1EBE-1C14-44C0-A693-B732DF982CB8}"/>
              </a:ext>
            </a:extLst>
          </p:cNvPr>
          <p:cNvSpPr txBox="1"/>
          <p:nvPr/>
        </p:nvSpPr>
        <p:spPr>
          <a:xfrm>
            <a:off x="480874" y="1332361"/>
            <a:ext cx="11230252"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Triều</a:t>
            </a:r>
            <a:r>
              <a:rPr kumimoji="0" lang="en-US" sz="4400" b="1" i="0" u="none" strike="noStrike" kern="1200" cap="none" spc="0" normalizeH="0" noProof="0">
                <a:ln>
                  <a:noFill/>
                </a:ln>
                <a:solidFill>
                  <a:prstClr val="black"/>
                </a:solidFill>
                <a:effectLst/>
                <a:uLnTx/>
                <a:uFillTx/>
                <a:latin typeface="Times New Roman" panose="02020603050405020304" pitchFamily="18" charset="0"/>
                <a:ea typeface="字魂105号-简雅黑"/>
                <a:cs typeface="+mn-cs"/>
              </a:rPr>
              <a:t> Trần được thành lập</a:t>
            </a: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vào năm nào?</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A</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1236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B</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Năm</a:t>
            </a:r>
            <a:r>
              <a:rPr kumimoji="0" 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mn-cs"/>
              </a:rPr>
              <a:t> 1226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C</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1216</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a:p>
            <a:pPr lvl="0" algn="ct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rPr>
              <a:t>D</a:t>
            </a:r>
            <a:r>
              <a:rPr kumimoji="0" 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mn-cs"/>
              </a:rPr>
              <a:t>. </a:t>
            </a:r>
            <a:r>
              <a:rPr lang="en-US" sz="4400">
                <a:solidFill>
                  <a:prstClr val="black"/>
                </a:solidFill>
                <a:latin typeface="Times New Roman" panose="02020603050405020304" pitchFamily="18" charset="0"/>
              </a:rPr>
              <a:t>Năm 1206</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sp>
        <p:nvSpPr>
          <p:cNvPr id="23" name="TextBox 22"/>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899400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1000" fill="hold"/>
                                        <p:tgtEl>
                                          <p:spTgt spid="22"/>
                                        </p:tgtEl>
                                        <p:attrNameLst>
                                          <p:attrName>ppt_w</p:attrName>
                                        </p:attrNameLst>
                                      </p:cBhvr>
                                      <p:tavLst>
                                        <p:tav tm="0">
                                          <p:val>
                                            <p:fltVal val="0"/>
                                          </p:val>
                                        </p:tav>
                                        <p:tav tm="100000">
                                          <p:val>
                                            <p:strVal val="#ppt_w"/>
                                          </p:val>
                                        </p:tav>
                                      </p:tavLst>
                                    </p:anim>
                                    <p:anim calcmode="lin" valueType="num">
                                      <p:cBhvr>
                                        <p:cTn id="36" dur="1000" fill="hold"/>
                                        <p:tgtEl>
                                          <p:spTgt spid="22"/>
                                        </p:tgtEl>
                                        <p:attrNameLst>
                                          <p:attrName>ppt_h</p:attrName>
                                        </p:attrNameLst>
                                      </p:cBhvr>
                                      <p:tavLst>
                                        <p:tav tm="0">
                                          <p:val>
                                            <p:fltVal val="0"/>
                                          </p:val>
                                        </p:tav>
                                        <p:tav tm="100000">
                                          <p:val>
                                            <p:strVal val="#ppt_h"/>
                                          </p:val>
                                        </p:tav>
                                      </p:tavLst>
                                    </p:anim>
                                    <p:anim calcmode="lin" valueType="num">
                                      <p:cBhvr>
                                        <p:cTn id="37" dur="1000" fill="hold"/>
                                        <p:tgtEl>
                                          <p:spTgt spid="22"/>
                                        </p:tgtEl>
                                        <p:attrNameLst>
                                          <p:attrName>style.rotation</p:attrName>
                                        </p:attrNameLst>
                                      </p:cBhvr>
                                      <p:tavLst>
                                        <p:tav tm="0">
                                          <p:val>
                                            <p:fltVal val="90"/>
                                          </p:val>
                                        </p:tav>
                                        <p:tav tm="100000">
                                          <p:val>
                                            <p:fltVal val="0"/>
                                          </p:val>
                                        </p:tav>
                                      </p:tavLst>
                                    </p:anim>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05A635-E95D-40ED-8F12-B7076922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40961"/>
            <a:ext cx="12192000" cy="1593483"/>
          </a:xfrm>
          <a:prstGeom prst="rect">
            <a:avLst/>
          </a:prstGeom>
        </p:spPr>
      </p:pic>
      <p:sp>
        <p:nvSpPr>
          <p:cNvPr id="16" name="Rectangle 15">
            <a:extLst>
              <a:ext uri="{FF2B5EF4-FFF2-40B4-BE49-F238E27FC236}">
                <a16:creationId xmlns:a16="http://schemas.microsoft.com/office/drawing/2014/main" id="{442C9D22-509B-4D66-A435-FA7F5C64D981}"/>
              </a:ext>
            </a:extLst>
          </p:cNvPr>
          <p:cNvSpPr/>
          <p:nvPr/>
        </p:nvSpPr>
        <p:spPr>
          <a:xfrm>
            <a:off x="365911" y="2724150"/>
            <a:ext cx="11457129" cy="7048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3" name="Rectangle 2">
            <a:extLst>
              <a:ext uri="{FF2B5EF4-FFF2-40B4-BE49-F238E27FC236}">
                <a16:creationId xmlns:a16="http://schemas.microsoft.com/office/drawing/2014/main" id="{27309260-C2CF-43F7-85C9-8D073B3F8CC9}"/>
              </a:ext>
            </a:extLst>
          </p:cNvPr>
          <p:cNvSpPr>
            <a:spLocks noChangeArrowheads="1"/>
          </p:cNvSpPr>
          <p:nvPr/>
        </p:nvSpPr>
        <p:spPr bwMode="auto">
          <a:xfrm>
            <a:off x="365911" y="1352181"/>
            <a:ext cx="11457129" cy="3385542"/>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vi-VN" altLang="en-US" sz="4400" b="1">
                <a:solidFill>
                  <a:prstClr val="black"/>
                </a:solidFill>
                <a:latin typeface="Times New Roman" panose="02020603050405020304" pitchFamily="18" charset="0"/>
                <a:cs typeface="Times New Roman" panose="02020603050405020304" pitchFamily="18" charset="0"/>
              </a:rPr>
              <a:t>Quân dân nhà Trần đã ba lần đánh tan quân xâm lược </a:t>
            </a:r>
            <a:r>
              <a:rPr lang="en-US" altLang="en-US" sz="4400" b="1">
                <a:solidFill>
                  <a:prstClr val="black"/>
                </a:solidFill>
                <a:latin typeface="Times New Roman" panose="02020603050405020304" pitchFamily="18" charset="0"/>
                <a:cs typeface="Times New Roman" panose="02020603050405020304" pitchFamily="18" charset="0"/>
              </a:rPr>
              <a:t>nào?</a:t>
            </a:r>
          </a:p>
          <a:p>
            <a:pPr lvl="8"/>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A. Mông</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Nguyên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B</a:t>
            </a: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Mông</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Hán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a:p>
            <a:pPr lvl="8"/>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C</a:t>
            </a:r>
            <a:r>
              <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Hán</a:t>
            </a:r>
            <a:r>
              <a:rPr kumimoji="0" lang="en-US" altLang="en-US" sz="4400" b="0" i="0" u="none" strike="noStrike" kern="1200" cap="none" spc="0" normalizeH="0" noProof="0">
                <a:ln>
                  <a:noFill/>
                </a:ln>
                <a:solidFill>
                  <a:prstClr val="black"/>
                </a:solidFill>
                <a:effectLst/>
                <a:uLnTx/>
                <a:uFillTx/>
                <a:latin typeface="Times New Roman" panose="02020603050405020304" pitchFamily="18" charset="0"/>
                <a:ea typeface="字魂105号-简雅黑"/>
                <a:cs typeface="Times New Roman" panose="02020603050405020304" pitchFamily="18" charset="0"/>
              </a:rPr>
              <a:t> - Nguyên</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字魂105号-简雅黑"/>
              <a:cs typeface="Times New Roman" panose="02020603050405020304" pitchFamily="18" charset="0"/>
            </a:endParaRPr>
          </a:p>
        </p:txBody>
      </p:sp>
    </p:spTree>
    <p:extLst>
      <p:ext uri="{BB962C8B-B14F-4D97-AF65-F5344CB8AC3E}">
        <p14:creationId xmlns:p14="http://schemas.microsoft.com/office/powerpoint/2010/main" val="12896335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188B7B-A65F-448B-A8D1-2E915C7B3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grpSp>
        <p:nvGrpSpPr>
          <p:cNvPr id="4" name="组合 26">
            <a:extLst>
              <a:ext uri="{FF2B5EF4-FFF2-40B4-BE49-F238E27FC236}">
                <a16:creationId xmlns:a16="http://schemas.microsoft.com/office/drawing/2014/main" id="{0C374E16-7C98-49FC-B1D9-6C7E62F8E063}"/>
              </a:ext>
            </a:extLst>
          </p:cNvPr>
          <p:cNvGrpSpPr/>
          <p:nvPr/>
        </p:nvGrpSpPr>
        <p:grpSpPr>
          <a:xfrm>
            <a:off x="404191" y="301486"/>
            <a:ext cx="11383617" cy="6255027"/>
            <a:chOff x="1979" y="1198"/>
            <a:chExt cx="15240" cy="8404"/>
          </a:xfrm>
        </p:grpSpPr>
        <p:sp>
          <p:nvSpPr>
            <p:cNvPr id="5" name="任意多边形 8">
              <a:extLst>
                <a:ext uri="{FF2B5EF4-FFF2-40B4-BE49-F238E27FC236}">
                  <a16:creationId xmlns:a16="http://schemas.microsoft.com/office/drawing/2014/main" id="{9D58301A-4CE4-4AAF-91B1-49E620EC794B}"/>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27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6" name="任意多边形 22">
              <a:extLst>
                <a:ext uri="{FF2B5EF4-FFF2-40B4-BE49-F238E27FC236}">
                  <a16:creationId xmlns:a16="http://schemas.microsoft.com/office/drawing/2014/main" id="{57700A3F-8C12-4E81-B453-D7D842B9A989}"/>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grpSp>
      <p:grpSp>
        <p:nvGrpSpPr>
          <p:cNvPr id="9" name="Group 8">
            <a:extLst>
              <a:ext uri="{FF2B5EF4-FFF2-40B4-BE49-F238E27FC236}">
                <a16:creationId xmlns:a16="http://schemas.microsoft.com/office/drawing/2014/main" id="{7491EA4E-318D-4A6A-8526-2BF3246F3A42}"/>
              </a:ext>
            </a:extLst>
          </p:cNvPr>
          <p:cNvGrpSpPr/>
          <p:nvPr/>
        </p:nvGrpSpPr>
        <p:grpSpPr>
          <a:xfrm>
            <a:off x="816745" y="3755254"/>
            <a:ext cx="2465230" cy="2465230"/>
            <a:chOff x="2299317" y="2263806"/>
            <a:chExt cx="1278384" cy="1278384"/>
          </a:xfrm>
        </p:grpSpPr>
        <p:sp>
          <p:nvSpPr>
            <p:cNvPr id="7" name="Oval 6">
              <a:extLst>
                <a:ext uri="{FF2B5EF4-FFF2-40B4-BE49-F238E27FC236}">
                  <a16:creationId xmlns:a16="http://schemas.microsoft.com/office/drawing/2014/main" id="{4B77ECFA-C174-46E9-AB78-624FC60A9A74}"/>
                </a:ext>
              </a:extLst>
            </p:cNvPr>
            <p:cNvSpPr/>
            <p:nvPr/>
          </p:nvSpPr>
          <p:spPr>
            <a:xfrm>
              <a:off x="2299317" y="2263806"/>
              <a:ext cx="1278384" cy="1278384"/>
            </a:xfrm>
            <a:prstGeom prst="ellipse">
              <a:avLst/>
            </a:prstGeom>
            <a:solidFill>
              <a:srgbClr val="D5A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105号-简雅黑"/>
                <a:ea typeface="字魂105号-简雅黑"/>
                <a:cs typeface="+mn-cs"/>
              </a:endParaRPr>
            </a:p>
          </p:txBody>
        </p:sp>
        <p:sp>
          <p:nvSpPr>
            <p:cNvPr id="8" name="Oval 7">
              <a:extLst>
                <a:ext uri="{FF2B5EF4-FFF2-40B4-BE49-F238E27FC236}">
                  <a16:creationId xmlns:a16="http://schemas.microsoft.com/office/drawing/2014/main" id="{891AF90F-BF22-498B-99A5-88AA16B7DCB8}"/>
                </a:ext>
              </a:extLst>
            </p:cNvPr>
            <p:cNvSpPr/>
            <p:nvPr/>
          </p:nvSpPr>
          <p:spPr>
            <a:xfrm>
              <a:off x="2405727" y="2370216"/>
              <a:ext cx="1065564" cy="1065564"/>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1</a:t>
              </a:r>
            </a:p>
          </p:txBody>
        </p:sp>
      </p:grpSp>
      <p:grpSp>
        <p:nvGrpSpPr>
          <p:cNvPr id="10" name="Group 9">
            <a:extLst>
              <a:ext uri="{FF2B5EF4-FFF2-40B4-BE49-F238E27FC236}">
                <a16:creationId xmlns:a16="http://schemas.microsoft.com/office/drawing/2014/main" id="{775C177F-5116-4904-8D71-C007476754E8}"/>
              </a:ext>
            </a:extLst>
          </p:cNvPr>
          <p:cNvGrpSpPr/>
          <p:nvPr/>
        </p:nvGrpSpPr>
        <p:grpSpPr>
          <a:xfrm>
            <a:off x="4863385" y="712975"/>
            <a:ext cx="2465230" cy="2465230"/>
            <a:chOff x="2299317" y="2263806"/>
            <a:chExt cx="1278384" cy="1278384"/>
          </a:xfrm>
        </p:grpSpPr>
        <p:sp>
          <p:nvSpPr>
            <p:cNvPr id="11" name="Oval 10">
              <a:extLst>
                <a:ext uri="{FF2B5EF4-FFF2-40B4-BE49-F238E27FC236}">
                  <a16:creationId xmlns:a16="http://schemas.microsoft.com/office/drawing/2014/main" id="{C3254455-6945-4176-8B0F-528B8F0CF7D0}"/>
                </a:ext>
              </a:extLst>
            </p:cNvPr>
            <p:cNvSpPr/>
            <p:nvPr/>
          </p:nvSpPr>
          <p:spPr>
            <a:xfrm>
              <a:off x="2299317" y="2263806"/>
              <a:ext cx="1278384" cy="1278384"/>
            </a:xfrm>
            <a:prstGeom prst="ellipse">
              <a:avLst/>
            </a:prstGeom>
            <a:solidFill>
              <a:srgbClr val="DBB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2" name="Oval 11">
              <a:extLst>
                <a:ext uri="{FF2B5EF4-FFF2-40B4-BE49-F238E27FC236}">
                  <a16:creationId xmlns:a16="http://schemas.microsoft.com/office/drawing/2014/main" id="{C41DAA72-6C19-4E80-8F1E-992360683D17}"/>
                </a:ext>
              </a:extLst>
            </p:cNvPr>
            <p:cNvSpPr/>
            <p:nvPr/>
          </p:nvSpPr>
          <p:spPr>
            <a:xfrm>
              <a:off x="2405727" y="2370216"/>
              <a:ext cx="1065564" cy="1065564"/>
            </a:xfrm>
            <a:prstGeom prst="ellipse">
              <a:avLst/>
            </a:prstGeom>
            <a:solidFill>
              <a:srgbClr val="822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2</a:t>
              </a:r>
            </a:p>
          </p:txBody>
        </p:sp>
      </p:grpSp>
      <p:grpSp>
        <p:nvGrpSpPr>
          <p:cNvPr id="13" name="Group 12">
            <a:extLst>
              <a:ext uri="{FF2B5EF4-FFF2-40B4-BE49-F238E27FC236}">
                <a16:creationId xmlns:a16="http://schemas.microsoft.com/office/drawing/2014/main" id="{BABB6B0E-9A52-482E-AB70-F2496F4A0C27}"/>
              </a:ext>
            </a:extLst>
          </p:cNvPr>
          <p:cNvGrpSpPr/>
          <p:nvPr/>
        </p:nvGrpSpPr>
        <p:grpSpPr>
          <a:xfrm>
            <a:off x="8910025" y="3657600"/>
            <a:ext cx="2465230" cy="2465230"/>
            <a:chOff x="2299317" y="2263806"/>
            <a:chExt cx="1278384" cy="1278384"/>
          </a:xfrm>
        </p:grpSpPr>
        <p:sp>
          <p:nvSpPr>
            <p:cNvPr id="14" name="Oval 13">
              <a:extLst>
                <a:ext uri="{FF2B5EF4-FFF2-40B4-BE49-F238E27FC236}">
                  <a16:creationId xmlns:a16="http://schemas.microsoft.com/office/drawing/2014/main" id="{A2C288C8-A1D5-40A9-941E-CE0862916C17}"/>
                </a:ext>
              </a:extLst>
            </p:cNvPr>
            <p:cNvSpPr/>
            <p:nvPr/>
          </p:nvSpPr>
          <p:spPr>
            <a:xfrm>
              <a:off x="2299317" y="2263806"/>
              <a:ext cx="1278384" cy="127838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字魂105号-简雅黑"/>
                <a:ea typeface="字魂105号-简雅黑"/>
                <a:cs typeface="+mn-cs"/>
              </a:endParaRPr>
            </a:p>
          </p:txBody>
        </p:sp>
        <p:sp>
          <p:nvSpPr>
            <p:cNvPr id="15" name="Oval 14">
              <a:extLst>
                <a:ext uri="{FF2B5EF4-FFF2-40B4-BE49-F238E27FC236}">
                  <a16:creationId xmlns:a16="http://schemas.microsoft.com/office/drawing/2014/main" id="{918E167C-F8D1-41AE-B9B0-18E7581E7B23}"/>
                </a:ext>
              </a:extLst>
            </p:cNvPr>
            <p:cNvSpPr/>
            <p:nvPr/>
          </p:nvSpPr>
          <p:spPr>
            <a:xfrm>
              <a:off x="2405727" y="2370216"/>
              <a:ext cx="1065564" cy="1065564"/>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Kabel KT" panose="02040603050506020204" pitchFamily="18" charset="0"/>
                  <a:ea typeface="字魂105号-简雅黑"/>
                  <a:cs typeface="+mn-cs"/>
                </a:rPr>
                <a:t>3</a:t>
              </a:r>
            </a:p>
          </p:txBody>
        </p:sp>
      </p:grpSp>
      <p:pic>
        <p:nvPicPr>
          <p:cNvPr id="19" name="Picture 18">
            <a:extLst>
              <a:ext uri="{FF2B5EF4-FFF2-40B4-BE49-F238E27FC236}">
                <a16:creationId xmlns:a16="http://schemas.microsoft.com/office/drawing/2014/main" id="{69319191-F831-4B85-A171-4CE8E84F7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2320" y="3178205"/>
            <a:ext cx="3153215" cy="3172268"/>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8C9FE035-4091-4822-BC77-F010228968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1345842" y="3266474"/>
            <a:ext cx="1490000" cy="782250"/>
          </a:xfrm>
          <a:prstGeom prst="rect">
            <a:avLst/>
          </a:prstGeom>
        </p:spPr>
      </p:pic>
      <p:pic>
        <p:nvPicPr>
          <p:cNvPr id="18" name="Picture 17">
            <a:extLst>
              <a:ext uri="{FF2B5EF4-FFF2-40B4-BE49-F238E27FC236}">
                <a16:creationId xmlns:a16="http://schemas.microsoft.com/office/drawing/2014/main" id="{3FD8F577-ED65-42CF-AE50-347AB76B3E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2214479" y="2349817"/>
            <a:ext cx="1490000" cy="782250"/>
          </a:xfrm>
          <a:prstGeom prst="rect">
            <a:avLst/>
          </a:prstGeom>
        </p:spPr>
      </p:pic>
      <p:pic>
        <p:nvPicPr>
          <p:cNvPr id="20" name="Picture 19">
            <a:extLst>
              <a:ext uri="{FF2B5EF4-FFF2-40B4-BE49-F238E27FC236}">
                <a16:creationId xmlns:a16="http://schemas.microsoft.com/office/drawing/2014/main" id="{601F623A-22FE-4DE4-8F65-FFA509759C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3286546" y="2002487"/>
            <a:ext cx="1490000" cy="782250"/>
          </a:xfrm>
          <a:prstGeom prst="rect">
            <a:avLst/>
          </a:prstGeom>
        </p:spPr>
      </p:pic>
      <p:pic>
        <p:nvPicPr>
          <p:cNvPr id="21" name="Picture 20">
            <a:extLst>
              <a:ext uri="{FF2B5EF4-FFF2-40B4-BE49-F238E27FC236}">
                <a16:creationId xmlns:a16="http://schemas.microsoft.com/office/drawing/2014/main" id="{B66BD16F-BCA2-4335-8416-F4DF6AB70B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882328">
            <a:off x="4256612" y="2344847"/>
            <a:ext cx="1490000" cy="782250"/>
          </a:xfrm>
          <a:prstGeom prst="rect">
            <a:avLst/>
          </a:prstGeom>
        </p:spPr>
      </p:pic>
      <p:pic>
        <p:nvPicPr>
          <p:cNvPr id="22" name="Picture 21">
            <a:extLst>
              <a:ext uri="{FF2B5EF4-FFF2-40B4-BE49-F238E27FC236}">
                <a16:creationId xmlns:a16="http://schemas.microsoft.com/office/drawing/2014/main" id="{294E0723-17AF-44B5-B71D-351277664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7062" y="37938"/>
            <a:ext cx="3153215" cy="317226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18C897-A91A-428B-B49F-E4F1B8D35B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804369">
            <a:off x="6469533" y="2136374"/>
            <a:ext cx="1490000" cy="782250"/>
          </a:xfrm>
          <a:prstGeom prst="rect">
            <a:avLst/>
          </a:prstGeom>
        </p:spPr>
      </p:pic>
      <p:pic>
        <p:nvPicPr>
          <p:cNvPr id="24" name="Picture 23">
            <a:extLst>
              <a:ext uri="{FF2B5EF4-FFF2-40B4-BE49-F238E27FC236}">
                <a16:creationId xmlns:a16="http://schemas.microsoft.com/office/drawing/2014/main" id="{C315BAFE-272B-46E4-AF7C-8DFC93EAA0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377009">
            <a:off x="6960279" y="3005475"/>
            <a:ext cx="1490000" cy="782250"/>
          </a:xfrm>
          <a:prstGeom prst="rect">
            <a:avLst/>
          </a:prstGeom>
        </p:spPr>
      </p:pic>
      <p:pic>
        <p:nvPicPr>
          <p:cNvPr id="25" name="Picture 24">
            <a:extLst>
              <a:ext uri="{FF2B5EF4-FFF2-40B4-BE49-F238E27FC236}">
                <a16:creationId xmlns:a16="http://schemas.microsoft.com/office/drawing/2014/main" id="{E1066864-2A0C-4124-B37F-8A94EC3508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868738">
            <a:off x="8201463" y="2940984"/>
            <a:ext cx="1490000" cy="782250"/>
          </a:xfrm>
          <a:prstGeom prst="rect">
            <a:avLst/>
          </a:prstGeom>
        </p:spPr>
      </p:pic>
      <p:pic>
        <p:nvPicPr>
          <p:cNvPr id="26" name="Picture 25">
            <a:extLst>
              <a:ext uri="{FF2B5EF4-FFF2-40B4-BE49-F238E27FC236}">
                <a16:creationId xmlns:a16="http://schemas.microsoft.com/office/drawing/2014/main" id="{123C07D5-DA9A-4C95-B1B2-49D0AB5E7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81556">
            <a:off x="9582061" y="3339903"/>
            <a:ext cx="1490000" cy="782250"/>
          </a:xfrm>
          <a:prstGeom prst="rect">
            <a:avLst/>
          </a:prstGeom>
        </p:spPr>
      </p:pic>
      <p:pic>
        <p:nvPicPr>
          <p:cNvPr id="27" name="Picture 26">
            <a:extLst>
              <a:ext uri="{FF2B5EF4-FFF2-40B4-BE49-F238E27FC236}">
                <a16:creationId xmlns:a16="http://schemas.microsoft.com/office/drawing/2014/main" id="{FEF3610A-D286-46A7-82C4-4F4B452B2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62773" y="3137714"/>
            <a:ext cx="3153215" cy="3172268"/>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0" y="0"/>
            <a:ext cx="21945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B5B21"/>
                </a:solidFill>
                <a:effectLst/>
                <a:uLnTx/>
                <a:uFillTx/>
                <a:latin typeface="#9Slide03 AllRoundGothic" panose="020B0703020202020104" pitchFamily="34" charset="0"/>
                <a:ea typeface="字魂105号-简雅黑"/>
                <a:cs typeface="+mn-cs"/>
              </a:rPr>
              <a:t>KTUTS</a:t>
            </a:r>
          </a:p>
        </p:txBody>
      </p:sp>
    </p:spTree>
    <p:extLst>
      <p:ext uri="{BB962C8B-B14F-4D97-AF65-F5344CB8AC3E}">
        <p14:creationId xmlns:p14="http://schemas.microsoft.com/office/powerpoint/2010/main" val="2251028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2500"/>
                            </p:stCondLst>
                            <p:childTnLst>
                              <p:par>
                                <p:cTn id="27" presetID="31" presetClass="entr" presetSubtype="0"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1000" fill="hold"/>
                                        <p:tgtEl>
                                          <p:spTgt spid="27"/>
                                        </p:tgtEl>
                                        <p:attrNameLst>
                                          <p:attrName>ppt_w</p:attrName>
                                        </p:attrNameLst>
                                      </p:cBhvr>
                                      <p:tavLst>
                                        <p:tav tm="0">
                                          <p:val>
                                            <p:fltVal val="0"/>
                                          </p:val>
                                        </p:tav>
                                        <p:tav tm="100000">
                                          <p:val>
                                            <p:strVal val="#ppt_w"/>
                                          </p:val>
                                        </p:tav>
                                      </p:tavLst>
                                    </p:anim>
                                    <p:anim calcmode="lin" valueType="num">
                                      <p:cBhvr>
                                        <p:cTn id="30" dur="1000" fill="hold"/>
                                        <p:tgtEl>
                                          <p:spTgt spid="27"/>
                                        </p:tgtEl>
                                        <p:attrNameLst>
                                          <p:attrName>ppt_h</p:attrName>
                                        </p:attrNameLst>
                                      </p:cBhvr>
                                      <p:tavLst>
                                        <p:tav tm="0">
                                          <p:val>
                                            <p:fltVal val="0"/>
                                          </p:val>
                                        </p:tav>
                                        <p:tav tm="100000">
                                          <p:val>
                                            <p:strVal val="#ppt_h"/>
                                          </p:val>
                                        </p:tav>
                                      </p:tavLst>
                                    </p:anim>
                                    <p:anim calcmode="lin" valueType="num">
                                      <p:cBhvr>
                                        <p:cTn id="31" dur="1000" fill="hold"/>
                                        <p:tgtEl>
                                          <p:spTgt spid="27"/>
                                        </p:tgtEl>
                                        <p:attrNameLst>
                                          <p:attrName>style.rotation</p:attrName>
                                        </p:attrNameLst>
                                      </p:cBhvr>
                                      <p:tavLst>
                                        <p:tav tm="0">
                                          <p:val>
                                            <p:fltVal val="90"/>
                                          </p:val>
                                        </p:tav>
                                        <p:tav tm="100000">
                                          <p:val>
                                            <p:fltVal val="0"/>
                                          </p:val>
                                        </p:tav>
                                      </p:tavLst>
                                    </p:anim>
                                    <p:animEffect transition="in" filter="fade">
                                      <p:cBhvr>
                                        <p:cTn id="32"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4187</TotalTime>
  <Words>581</Words>
  <Application>Microsoft Office PowerPoint</Application>
  <PresentationFormat>Widescreen</PresentationFormat>
  <Paragraphs>57</Paragraphs>
  <Slides>21</Slides>
  <Notes>0</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21</vt:i4>
      </vt:variant>
    </vt:vector>
  </HeadingPairs>
  <TitlesOfParts>
    <vt:vector size="41" baseType="lpstr">
      <vt:lpstr>Arial</vt:lpstr>
      <vt:lpstr>Times New Roman</vt:lpstr>
      <vt:lpstr>LNTH-LuoLuoNotangYuanTi 1</vt:lpstr>
      <vt:lpstr>Calibri</vt:lpstr>
      <vt:lpstr>UTM Kabel KT</vt:lpstr>
      <vt:lpstr>Aptos</vt:lpstr>
      <vt:lpstr>Cambria</vt:lpstr>
      <vt:lpstr>DengXian</vt:lpstr>
      <vt:lpstr>字魂105号-简雅黑</vt:lpstr>
      <vt:lpstr>#9Slide03 AllRoundGothic</vt:lpstr>
      <vt:lpstr>Myriad Pro</vt:lpstr>
      <vt:lpstr>UTM Rockwell</vt:lpstr>
      <vt:lpstr>UTM Loko</vt:lpstr>
      <vt:lpstr>UTM Ambrosia</vt:lpstr>
      <vt:lpstr>UTM Avo</vt:lpstr>
      <vt:lpstr>UTM Neutra</vt:lpstr>
      <vt:lpstr>UTM Duepuntozero</vt:lpstr>
      <vt:lpstr>Office 主题​​</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9</cp:revision>
  <dcterms:created xsi:type="dcterms:W3CDTF">2023-08-18T08:30:42Z</dcterms:created>
  <dcterms:modified xsi:type="dcterms:W3CDTF">2024-07-06T09:07:53Z</dcterms:modified>
  <cp:category>9Slide.vn</cp:category>
</cp:coreProperties>
</file>