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702" r:id="rId3"/>
  </p:sldMasterIdLst>
  <p:notesMasterIdLst>
    <p:notesMasterId r:id="rId32"/>
  </p:notesMasterIdLst>
  <p:sldIdLst>
    <p:sldId id="436" r:id="rId4"/>
    <p:sldId id="299" r:id="rId5"/>
    <p:sldId id="300" r:id="rId6"/>
    <p:sldId id="301" r:id="rId7"/>
    <p:sldId id="302" r:id="rId8"/>
    <p:sldId id="304" r:id="rId9"/>
    <p:sldId id="305" r:id="rId10"/>
    <p:sldId id="306" r:id="rId11"/>
    <p:sldId id="319" r:id="rId12"/>
    <p:sldId id="308" r:id="rId13"/>
    <p:sldId id="343" r:id="rId14"/>
    <p:sldId id="309" r:id="rId15"/>
    <p:sldId id="269" r:id="rId16"/>
    <p:sldId id="310" r:id="rId17"/>
    <p:sldId id="311" r:id="rId18"/>
    <p:sldId id="312" r:id="rId19"/>
    <p:sldId id="313" r:id="rId20"/>
    <p:sldId id="314" r:id="rId21"/>
    <p:sldId id="315" r:id="rId22"/>
    <p:sldId id="318" r:id="rId23"/>
    <p:sldId id="316" r:id="rId24"/>
    <p:sldId id="317" r:id="rId25"/>
    <p:sldId id="320" r:id="rId26"/>
    <p:sldId id="321" r:id="rId27"/>
    <p:sldId id="322" r:id="rId28"/>
    <p:sldId id="323" r:id="rId29"/>
    <p:sldId id="435" r:id="rId30"/>
    <p:sldId id="324" r:id="rId31"/>
  </p:sldIdLst>
  <p:sldSz cx="12192000" cy="6858000"/>
  <p:notesSz cx="6858000" cy="9144000"/>
  <p:embeddedFontLst>
    <p:embeddedFont>
      <p:font typeface="LNTH-LuoLuoNotangYuanTi 1"/>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E4EF"/>
    <a:srgbClr val="FDF988"/>
    <a:srgbClr val="F48FBB"/>
    <a:srgbClr val="F0F0F0"/>
    <a:srgbClr val="052E67"/>
    <a:srgbClr val="FF0066"/>
    <a:srgbClr val="FFCCFF"/>
    <a:srgbClr val="062863"/>
    <a:srgbClr val="062963"/>
    <a:srgbClr val="0242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49A75E-6DBA-4180-8EC1-DA95150EAE80}" v="678" dt="2023-10-13T07:04:47.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0144" autoAdjust="0"/>
  </p:normalViewPr>
  <p:slideViewPr>
    <p:cSldViewPr snapToGrid="0">
      <p:cViewPr varScale="1">
        <p:scale>
          <a:sx n="80" d="100"/>
          <a:sy n="80" d="100"/>
        </p:scale>
        <p:origin x="5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D1418-1E68-449D-B20A-97908FF4E71E}" type="datetimeFigureOut">
              <a:rPr lang="en-US" smtClean="0"/>
              <a:t>11/17/2024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8045F-57FC-49CF-AC97-4E0443826792}" type="slidenum">
              <a:rPr lang="en-US" smtClean="0"/>
              <a:t>‹#›</a:t>
            </a:fld>
            <a:endParaRPr lang="en-US"/>
          </a:p>
        </p:txBody>
      </p:sp>
    </p:spTree>
    <p:extLst>
      <p:ext uri="{BB962C8B-B14F-4D97-AF65-F5344CB8AC3E}">
        <p14:creationId xmlns:p14="http://schemas.microsoft.com/office/powerpoint/2010/main" val="1386432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B5DE8-7EC8-EBFC-542B-7B3661D79E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43DC9E-1F21-F6C1-765D-0415BF184E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400BEB-B472-9C5A-BB63-2349AAB33B52}"/>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11/17/2024</a:t>
            </a:fld>
            <a:endParaRPr lang="en-US"/>
          </a:p>
        </p:txBody>
      </p:sp>
      <p:sp>
        <p:nvSpPr>
          <p:cNvPr id="5" name="Footer Placeholder 4">
            <a:extLst>
              <a:ext uri="{FF2B5EF4-FFF2-40B4-BE49-F238E27FC236}">
                <a16:creationId xmlns:a16="http://schemas.microsoft.com/office/drawing/2014/main" id="{3395DE78-7A97-2541-509E-96C4DD7350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7B85EA-610C-E093-0B95-3A360DBB7DB0}"/>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996934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907A-A7EA-E2B9-9912-1558467763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8499DF-157C-E014-5DD4-D546E702FBD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7AC87-D520-7B84-2512-D6669FDA1452}"/>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11/17/2024</a:t>
            </a:fld>
            <a:endParaRPr lang="en-US"/>
          </a:p>
        </p:txBody>
      </p:sp>
      <p:sp>
        <p:nvSpPr>
          <p:cNvPr id="5" name="Footer Placeholder 4">
            <a:extLst>
              <a:ext uri="{FF2B5EF4-FFF2-40B4-BE49-F238E27FC236}">
                <a16:creationId xmlns:a16="http://schemas.microsoft.com/office/drawing/2014/main" id="{4536D1EE-C387-53A8-DC9B-96E37FE4FB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1D0FB8-6CA8-4565-F381-78E8DF326A99}"/>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1797950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AFD799-B4CF-8EE7-FCAE-C8A7281731C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541F77-DA55-3620-7C1D-7BAD33042E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53428-2720-EFF6-C980-D452CE342FA9}"/>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11/17/2024</a:t>
            </a:fld>
            <a:endParaRPr lang="en-US"/>
          </a:p>
        </p:txBody>
      </p:sp>
      <p:sp>
        <p:nvSpPr>
          <p:cNvPr id="5" name="Footer Placeholder 4">
            <a:extLst>
              <a:ext uri="{FF2B5EF4-FFF2-40B4-BE49-F238E27FC236}">
                <a16:creationId xmlns:a16="http://schemas.microsoft.com/office/drawing/2014/main" id="{B16E1422-08B3-A448-7391-029BFB2D70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FB7BDA-4A79-8F67-2D22-7F0400543991}"/>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941030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493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4051" y="-213245"/>
            <a:ext cx="11863777" cy="7274445"/>
          </a:xfrm>
          <a:prstGeom prst="rect">
            <a:avLst/>
          </a:prstGeom>
        </p:spPr>
      </p:pic>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10822" y="4210665"/>
            <a:ext cx="9329989" cy="2020817"/>
          </a:xfrm>
          <a:prstGeom prst="rect">
            <a:avLst/>
          </a:prstGeom>
        </p:spPr>
      </p:pic>
    </p:spTree>
    <p:extLst>
      <p:ext uri="{BB962C8B-B14F-4D97-AF65-F5344CB8AC3E}">
        <p14:creationId xmlns:p14="http://schemas.microsoft.com/office/powerpoint/2010/main" val="87312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壹</a:t>
              </a:r>
            </a:p>
          </p:txBody>
        </p:sp>
      </p:grpSp>
    </p:spTree>
    <p:extLst>
      <p:ext uri="{BB962C8B-B14F-4D97-AF65-F5344CB8AC3E}">
        <p14:creationId xmlns:p14="http://schemas.microsoft.com/office/powerpoint/2010/main" val="342351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贰</a:t>
              </a:r>
            </a:p>
          </p:txBody>
        </p:sp>
      </p:grpSp>
    </p:spTree>
    <p:extLst>
      <p:ext uri="{BB962C8B-B14F-4D97-AF65-F5344CB8AC3E}">
        <p14:creationId xmlns:p14="http://schemas.microsoft.com/office/powerpoint/2010/main" val="49022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叁</a:t>
              </a:r>
            </a:p>
          </p:txBody>
        </p:sp>
      </p:grpSp>
    </p:spTree>
    <p:extLst>
      <p:ext uri="{BB962C8B-B14F-4D97-AF65-F5344CB8AC3E}">
        <p14:creationId xmlns:p14="http://schemas.microsoft.com/office/powerpoint/2010/main" val="271712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肆</a:t>
              </a:r>
            </a:p>
          </p:txBody>
        </p:sp>
      </p:grpSp>
    </p:spTree>
    <p:extLst>
      <p:ext uri="{BB962C8B-B14F-4D97-AF65-F5344CB8AC3E}">
        <p14:creationId xmlns:p14="http://schemas.microsoft.com/office/powerpoint/2010/main" val="382279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390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4051" y="-213245"/>
            <a:ext cx="11863777" cy="7274445"/>
          </a:xfrm>
          <a:prstGeom prst="rect">
            <a:avLst/>
          </a:prstGeom>
        </p:spPr>
      </p:pic>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10822" y="4210665"/>
            <a:ext cx="9329989" cy="2020817"/>
          </a:xfrm>
          <a:prstGeom prst="rect">
            <a:avLst/>
          </a:prstGeom>
        </p:spPr>
      </p:pic>
    </p:spTree>
    <p:extLst>
      <p:ext uri="{BB962C8B-B14F-4D97-AF65-F5344CB8AC3E}">
        <p14:creationId xmlns:p14="http://schemas.microsoft.com/office/powerpoint/2010/main" val="305269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3BE6C-6A7D-88C1-43FE-45FC20892C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5A36F12-9E15-D379-E802-4674D2287C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DD888-A5D3-26AC-020F-8529B96A4EF4}"/>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11/17/2024</a:t>
            </a:fld>
            <a:endParaRPr lang="en-US"/>
          </a:p>
        </p:txBody>
      </p:sp>
      <p:sp>
        <p:nvSpPr>
          <p:cNvPr id="5" name="Footer Placeholder 4">
            <a:extLst>
              <a:ext uri="{FF2B5EF4-FFF2-40B4-BE49-F238E27FC236}">
                <a16:creationId xmlns:a16="http://schemas.microsoft.com/office/drawing/2014/main" id="{26F3B332-4107-A985-0B75-E900E91443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E369D2-03E7-E8C5-3EA1-2D4092DFC6AF}"/>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504783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壹</a:t>
              </a:r>
            </a:p>
          </p:txBody>
        </p:sp>
      </p:grpSp>
    </p:spTree>
    <p:extLst>
      <p:ext uri="{BB962C8B-B14F-4D97-AF65-F5344CB8AC3E}">
        <p14:creationId xmlns:p14="http://schemas.microsoft.com/office/powerpoint/2010/main" val="347165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贰</a:t>
              </a:r>
            </a:p>
          </p:txBody>
        </p:sp>
      </p:grpSp>
    </p:spTree>
    <p:extLst>
      <p:ext uri="{BB962C8B-B14F-4D97-AF65-F5344CB8AC3E}">
        <p14:creationId xmlns:p14="http://schemas.microsoft.com/office/powerpoint/2010/main" val="222001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叁</a:t>
              </a:r>
            </a:p>
          </p:txBody>
        </p:sp>
      </p:grpSp>
    </p:spTree>
    <p:extLst>
      <p:ext uri="{BB962C8B-B14F-4D97-AF65-F5344CB8AC3E}">
        <p14:creationId xmlns:p14="http://schemas.microsoft.com/office/powerpoint/2010/main" val="343282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肆</a:t>
              </a:r>
            </a:p>
          </p:txBody>
        </p:sp>
      </p:grpSp>
    </p:spTree>
    <p:extLst>
      <p:ext uri="{BB962C8B-B14F-4D97-AF65-F5344CB8AC3E}">
        <p14:creationId xmlns:p14="http://schemas.microsoft.com/office/powerpoint/2010/main" val="89696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7598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57663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98732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2196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09631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99702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819A0-D493-9968-72A8-82C55C50071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748485-2CEB-25E5-7620-232670B4CBC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FFD28B-CDF2-85A8-5CEE-713ADC2641BF}"/>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11/17/2024</a:t>
            </a:fld>
            <a:endParaRPr lang="en-US"/>
          </a:p>
        </p:txBody>
      </p:sp>
      <p:sp>
        <p:nvSpPr>
          <p:cNvPr id="5" name="Footer Placeholder 4">
            <a:extLst>
              <a:ext uri="{FF2B5EF4-FFF2-40B4-BE49-F238E27FC236}">
                <a16:creationId xmlns:a16="http://schemas.microsoft.com/office/drawing/2014/main" id="{3760668D-5765-B3FD-AB66-9D09CB66B1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B81107-8E4B-97E8-C35E-F3175BE43D06}"/>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657308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15">
            <a:extLst>
              <a:ext uri="{FF2B5EF4-FFF2-40B4-BE49-F238E27FC236}">
                <a16:creationId xmlns:a16="http://schemas.microsoft.com/office/drawing/2014/main" id="{491EC52B-110B-4E51-BDA0-C42D87615D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6201" b="13214"/>
          <a:stretch>
            <a:fillRect/>
          </a:stretch>
        </p:blipFill>
        <p:spPr>
          <a:xfrm>
            <a:off x="-1" y="0"/>
            <a:ext cx="12192001" cy="7167717"/>
          </a:xfrm>
          <a:prstGeom prst="rect">
            <a:avLst/>
          </a:prstGeom>
        </p:spPr>
      </p:pic>
      <p:pic>
        <p:nvPicPr>
          <p:cNvPr id="5" name="Picture 4" descr="A picture containing place of worship, lamasery, temple&#10;&#10;Description automatically generated">
            <a:extLst>
              <a:ext uri="{FF2B5EF4-FFF2-40B4-BE49-F238E27FC236}">
                <a16:creationId xmlns:a16="http://schemas.microsoft.com/office/drawing/2014/main" id="{FB454F1F-CD84-478E-9409-D74AE5D68EA4}"/>
              </a:ext>
            </a:extLst>
          </p:cNvPr>
          <p:cNvPicPr>
            <a:picLocks noChangeAspect="1"/>
          </p:cNvPicPr>
          <p:nvPr userDrawn="1"/>
        </p:nvPicPr>
        <p:blipFill>
          <a:blip r:embed="rId3">
            <a:alphaModFix amt="73000"/>
            <a:extLst>
              <a:ext uri="{BEBA8EAE-BF5A-486C-A8C5-ECC9F3942E4B}">
                <a14:imgProps xmlns:a14="http://schemas.microsoft.com/office/drawing/2010/main">
                  <a14:imgLayer r:embed="rId4">
                    <a14:imgEffect>
                      <a14:backgroundRemoval t="9784" b="89962" l="3429" r="98413">
                        <a14:foregroundMark x1="8508" y1="69759" x2="6476" y2="85642"/>
                        <a14:foregroundMark x1="4698" y1="74079" x2="4317" y2="83227"/>
                        <a14:foregroundMark x1="3429" y1="70013" x2="11365" y2="69759"/>
                        <a14:foregroundMark x1="11365" y1="69759" x2="13011" y2="69759"/>
                        <a14:foregroundMark x1="5587" y1="68742" x2="4254" y2="69377"/>
                        <a14:foregroundMark x1="8254" y1="65438" x2="10349" y2="66963"/>
                        <a14:foregroundMark x1="8381" y1="65057" x2="9968" y2="67090"/>
                        <a14:foregroundMark x1="11937" y1="68996" x2="12889" y2="70013"/>
                        <a14:foregroundMark x1="85905" y1="75604" x2="95048" y2="79288"/>
                        <a14:foregroundMark x1="98413" y1="76112" x2="97651" y2="77510"/>
                        <a14:foregroundMark x1="30032" y1="21347" x2="38603" y2="22999"/>
                        <a14:foregroundMark x1="39365" y1="22363" x2="44444" y2="23507"/>
                        <a14:foregroundMark x1="44444" y1="23507" x2="47492" y2="22872"/>
                        <a14:foregroundMark x1="51365" y1="22363" x2="67365" y2="23634"/>
                        <a14:foregroundMark x1="67365" y1="23634" x2="72354" y2="23449"/>
                        <a14:foregroundMark x1="67746" y1="22490" x2="71208" y2="21703"/>
                        <a14:foregroundMark x1="75935" y1="21741" x2="82222" y2="22999"/>
                        <a14:foregroundMark x1="73333" y1="21220" x2="73962" y2="21346"/>
                        <a14:backgroundMark x1="14540" y1="69123" x2="14095" y2="71792"/>
                        <a14:backgroundMark x1="72127" y1="20203" x2="72000" y2="21601"/>
                        <a14:backgroundMark x1="74984" y1="20457" x2="74476" y2="21728"/>
                        <a14:backgroundMark x1="74286" y1="20966" x2="73841" y2="20966"/>
                        <a14:backgroundMark x1="71683" y1="19441" x2="71619" y2="21601"/>
                        <a14:backgroundMark x1="71365" y1="21474" x2="71365" y2="21474"/>
                        <a14:backgroundMark x1="71238" y1="21601" x2="72190" y2="21347"/>
                        <a14:backgroundMark x1="73714" y1="22109" x2="73841" y2="21728"/>
                        <a14:backgroundMark x1="73968" y1="21474" x2="73841" y2="21474"/>
                      </a14:backgroundRemoval>
                    </a14:imgEffect>
                  </a14:imgLayer>
                </a14:imgProps>
              </a:ext>
              <a:ext uri="{28A0092B-C50C-407E-A947-70E740481C1C}">
                <a14:useLocalDpi xmlns:a14="http://schemas.microsoft.com/office/drawing/2010/main" val="0"/>
              </a:ext>
            </a:extLst>
          </a:blip>
          <a:stretch>
            <a:fillRect/>
          </a:stretch>
        </p:blipFill>
        <p:spPr>
          <a:xfrm>
            <a:off x="-219860" y="1075587"/>
            <a:ext cx="12192000" cy="6092130"/>
          </a:xfrm>
          <a:prstGeom prst="rect">
            <a:avLst/>
          </a:prstGeom>
        </p:spPr>
      </p:pic>
    </p:spTree>
    <p:extLst>
      <p:ext uri="{BB962C8B-B14F-4D97-AF65-F5344CB8AC3E}">
        <p14:creationId xmlns:p14="http://schemas.microsoft.com/office/powerpoint/2010/main" val="2738187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15">
            <a:extLst>
              <a:ext uri="{FF2B5EF4-FFF2-40B4-BE49-F238E27FC236}">
                <a16:creationId xmlns:a16="http://schemas.microsoft.com/office/drawing/2014/main" id="{AF20FD0D-031C-4065-8C4B-ABB72ECDF3C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6201" b="13214"/>
          <a:stretch>
            <a:fillRect/>
          </a:stretch>
        </p:blipFill>
        <p:spPr>
          <a:xfrm>
            <a:off x="0" y="0"/>
            <a:ext cx="12192001" cy="7167717"/>
          </a:xfrm>
          <a:prstGeom prst="rect">
            <a:avLst/>
          </a:prstGeom>
        </p:spPr>
      </p:pic>
    </p:spTree>
    <p:extLst>
      <p:ext uri="{BB962C8B-B14F-4D97-AF65-F5344CB8AC3E}">
        <p14:creationId xmlns:p14="http://schemas.microsoft.com/office/powerpoint/2010/main" val="108920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图片 15">
            <a:extLst>
              <a:ext uri="{FF2B5EF4-FFF2-40B4-BE49-F238E27FC236}">
                <a16:creationId xmlns:a16="http://schemas.microsoft.com/office/drawing/2014/main" id="{7FD4093E-D36D-4860-A82C-F6C20A1D5E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6201" b="13214"/>
          <a:stretch>
            <a:fillRect/>
          </a:stretch>
        </p:blipFill>
        <p:spPr>
          <a:xfrm>
            <a:off x="0" y="0"/>
            <a:ext cx="12192001" cy="716771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7BCAC344-CB25-46EE-B250-E84526F4517A}"/>
              </a:ext>
            </a:extLst>
          </p:cNvPr>
          <p:cNvPicPr>
            <a:picLocks noChangeAspect="1"/>
          </p:cNvPicPr>
          <p:nvPr userDrawn="1"/>
        </p:nvPicPr>
        <p:blipFill rotWithShape="1">
          <a:blip r:embed="rId3">
            <a:alphaModFix amt="55000"/>
            <a:extLst>
              <a:ext uri="{28A0092B-C50C-407E-A947-70E740481C1C}">
                <a14:useLocalDpi xmlns:a14="http://schemas.microsoft.com/office/drawing/2010/main" val="0"/>
              </a:ext>
            </a:extLst>
          </a:blip>
          <a:srcRect b="3317"/>
          <a:stretch/>
        </p:blipFill>
        <p:spPr>
          <a:xfrm>
            <a:off x="3195687" y="0"/>
            <a:ext cx="5561814" cy="7193429"/>
          </a:xfrm>
          <a:prstGeom prst="rect">
            <a:avLst/>
          </a:prstGeom>
        </p:spPr>
      </p:pic>
    </p:spTree>
    <p:extLst>
      <p:ext uri="{BB962C8B-B14F-4D97-AF65-F5344CB8AC3E}">
        <p14:creationId xmlns:p14="http://schemas.microsoft.com/office/powerpoint/2010/main" val="1076249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A picture containing text, nature, drawing&#10;&#10;Description automatically generated">
            <a:extLst>
              <a:ext uri="{FF2B5EF4-FFF2-40B4-BE49-F238E27FC236}">
                <a16:creationId xmlns:a16="http://schemas.microsoft.com/office/drawing/2014/main" id="{97BD3563-F657-46C6-8371-F23562633C96}"/>
              </a:ext>
            </a:extLst>
          </p:cNvPr>
          <p:cNvPicPr>
            <a:picLocks noChangeAspect="1"/>
          </p:cNvPicPr>
          <p:nvPr userDrawn="1"/>
        </p:nvPicPr>
        <p:blipFill>
          <a:blip r:embed="rId2">
            <a:alphaModFix amt="68000"/>
            <a:extLst>
              <a:ext uri="{28A0092B-C50C-407E-A947-70E740481C1C}">
                <a14:useLocalDpi xmlns:a14="http://schemas.microsoft.com/office/drawing/2010/main" val="0"/>
              </a:ext>
            </a:extLst>
          </a:blip>
          <a:stretch>
            <a:fillRect/>
          </a:stretch>
        </p:blipFill>
        <p:spPr>
          <a:xfrm>
            <a:off x="-1" y="1"/>
            <a:ext cx="12192001" cy="6858000"/>
          </a:xfrm>
          <a:prstGeom prst="rect">
            <a:avLst/>
          </a:prstGeom>
        </p:spPr>
      </p:pic>
    </p:spTree>
    <p:extLst>
      <p:ext uri="{BB962C8B-B14F-4D97-AF65-F5344CB8AC3E}">
        <p14:creationId xmlns:p14="http://schemas.microsoft.com/office/powerpoint/2010/main" val="890099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F9AF6CE-BCBC-4343-B8DC-8E3736E9C2E0}"/>
              </a:ext>
            </a:extLst>
          </p:cNvPr>
          <p:cNvPicPr>
            <a:picLocks noChangeAspect="1"/>
          </p:cNvPicPr>
          <p:nvPr userDrawn="1"/>
        </p:nvPicPr>
        <p:blipFill>
          <a:blip r:embed="rId2">
            <a:alphaModFix amt="7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7724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8" name="Title 7">
            <a:extLst>
              <a:ext uri="{FF2B5EF4-FFF2-40B4-BE49-F238E27FC236}">
                <a16:creationId xmlns:a16="http://schemas.microsoft.com/office/drawing/2014/main" id="{1E5BD443-6BC5-4920-AA07-5F13ED5CB5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89383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2093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4555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38065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11/17/2024</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50895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A4D57-1CB4-5DF2-F29E-8E84F29E74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980EC7-D1D1-628B-DCDF-58C680AF606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4E85F9-6D7E-C95F-6C18-388AC6A72D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7AED1D-3022-AA02-71CD-BDFEA3189751}"/>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11/17/2024</a:t>
            </a:fld>
            <a:endParaRPr lang="en-US"/>
          </a:p>
        </p:txBody>
      </p:sp>
      <p:sp>
        <p:nvSpPr>
          <p:cNvPr id="6" name="Footer Placeholder 5">
            <a:extLst>
              <a:ext uri="{FF2B5EF4-FFF2-40B4-BE49-F238E27FC236}">
                <a16:creationId xmlns:a16="http://schemas.microsoft.com/office/drawing/2014/main" id="{1B0977CF-A765-090A-9211-4E91365A4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EA9E4-9806-6F62-F52E-7B102126C61C}"/>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16808581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11/17/2024</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65524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11/17/2024</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89037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11/17/2024</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68313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11/17/2024</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141696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11/17/2024</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57042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11/17/2024</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5084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11/17/2024</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832774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11/17/2024</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322376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11/17/2024</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4411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11/17/2024</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07060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C643D-C08B-DF76-DF56-FFE92AEEA4F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79DC8E9-BBBB-8E8D-2D8B-50C1F868639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8E1134-FBE5-187C-3510-8263E6ED1D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2B51CD-837E-0B39-142A-13A72E733B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A2E16-CC06-9B3F-063C-143D54EB32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9DDF14-E0BB-0417-B37A-60E04500B37C}"/>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11/17/2024</a:t>
            </a:fld>
            <a:endParaRPr lang="en-US"/>
          </a:p>
        </p:txBody>
      </p:sp>
      <p:sp>
        <p:nvSpPr>
          <p:cNvPr id="8" name="Footer Placeholder 7">
            <a:extLst>
              <a:ext uri="{FF2B5EF4-FFF2-40B4-BE49-F238E27FC236}">
                <a16:creationId xmlns:a16="http://schemas.microsoft.com/office/drawing/2014/main" id="{0996EC59-9123-363D-B7EB-9EF6CBEE9E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F1E074-85C8-E8BF-EA4C-F8253AB5DD2D}"/>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5744118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011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AEA81-CEA3-150C-C771-4483F4E311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A6E4FE-7C4B-B432-6542-D2D2FA00533C}"/>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11/17/2024</a:t>
            </a:fld>
            <a:endParaRPr lang="en-US"/>
          </a:p>
        </p:txBody>
      </p:sp>
      <p:sp>
        <p:nvSpPr>
          <p:cNvPr id="4" name="Footer Placeholder 3">
            <a:extLst>
              <a:ext uri="{FF2B5EF4-FFF2-40B4-BE49-F238E27FC236}">
                <a16:creationId xmlns:a16="http://schemas.microsoft.com/office/drawing/2014/main" id="{AA79F77F-526F-00F7-EE7D-8C184B76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56F25E-D92A-32C1-59CE-2D51EF2CC0B0}"/>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8273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D93F8C-95D5-4681-FBF5-9CAC0E6673CE}"/>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11/17/2024</a:t>
            </a:fld>
            <a:endParaRPr lang="en-US"/>
          </a:p>
        </p:txBody>
      </p:sp>
      <p:sp>
        <p:nvSpPr>
          <p:cNvPr id="3" name="Footer Placeholder 2">
            <a:extLst>
              <a:ext uri="{FF2B5EF4-FFF2-40B4-BE49-F238E27FC236}">
                <a16:creationId xmlns:a16="http://schemas.microsoft.com/office/drawing/2014/main" id="{DED4EE61-707A-B2AF-3440-28E44FBA3B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ADAC6E-42D5-61E1-D5BC-081E90EC2B4C}"/>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86557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D0D3-EAE0-D562-5C13-E324E86CDA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E8D4DF-4E4F-0705-7305-6DA89C523EB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6A9868-B1CC-40CF-AC1B-EE26ABEC20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07B208-385A-F16A-2673-5319857095B6}"/>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11/17/2024</a:t>
            </a:fld>
            <a:endParaRPr lang="en-US"/>
          </a:p>
        </p:txBody>
      </p:sp>
      <p:sp>
        <p:nvSpPr>
          <p:cNvPr id="6" name="Footer Placeholder 5">
            <a:extLst>
              <a:ext uri="{FF2B5EF4-FFF2-40B4-BE49-F238E27FC236}">
                <a16:creationId xmlns:a16="http://schemas.microsoft.com/office/drawing/2014/main" id="{69D36544-B118-22F3-D972-0BD2B3383D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8647D2-170A-BBB9-C874-2928054C4115}"/>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873470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11F7-354E-6927-6B79-1D61090E5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F7DB17-3D0F-83B5-C254-F49B278C90A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8A5475-B32B-3EC7-DF28-B9031CEDEC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0942C1-08E6-AB73-8313-21BF9597CC14}"/>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11/17/2024</a:t>
            </a:fld>
            <a:endParaRPr lang="en-US"/>
          </a:p>
        </p:txBody>
      </p:sp>
      <p:sp>
        <p:nvSpPr>
          <p:cNvPr id="6" name="Footer Placeholder 5">
            <a:extLst>
              <a:ext uri="{FF2B5EF4-FFF2-40B4-BE49-F238E27FC236}">
                <a16:creationId xmlns:a16="http://schemas.microsoft.com/office/drawing/2014/main" id="{FBD2861E-3599-F756-08E1-A00E57CC85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217DB4-DA6F-8150-693F-217AAC62F4E1}"/>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212550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7EBA118-FD2B-9264-C459-EE4E39CA049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26" name="Picture 2" descr="Picture background">
            <a:extLst>
              <a:ext uri="{FF2B5EF4-FFF2-40B4-BE49-F238E27FC236}">
                <a16:creationId xmlns:a16="http://schemas.microsoft.com/office/drawing/2014/main" id="{2E500BBC-9DAC-9F71-B27D-58741853F3DD}"/>
              </a:ext>
            </a:extLst>
          </p:cNvPr>
          <p:cNvPicPr>
            <a:picLocks noChangeAspect="1" noChangeArrowheads="1"/>
          </p:cNvPicPr>
          <p:nvPr userDrawn="1"/>
        </p:nvPicPr>
        <p:blipFill rotWithShape="1">
          <a:blip r:embed="rId25">
            <a:alphaModFix amt="70000"/>
            <a:extLst>
              <a:ext uri="{28A0092B-C50C-407E-A947-70E740481C1C}">
                <a14:useLocalDpi xmlns:a14="http://schemas.microsoft.com/office/drawing/2010/main" val="0"/>
              </a:ext>
            </a:extLst>
          </a:blip>
          <a:srcRect b="1291"/>
          <a:stretch/>
        </p:blipFill>
        <p:spPr bwMode="auto">
          <a:xfrm>
            <a:off x="0" y="0"/>
            <a:ext cx="12192000" cy="7521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8430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9" r:id="rId12"/>
    <p:sldLayoutId id="2147483690" r:id="rId13"/>
    <p:sldLayoutId id="2147483691" r:id="rId14"/>
    <p:sldLayoutId id="2147483692" r:id="rId15"/>
    <p:sldLayoutId id="2147483693" r:id="rId16"/>
    <p:sldLayoutId id="2147483694" r:id="rId17"/>
    <p:sldLayoutId id="2147483696" r:id="rId18"/>
    <p:sldLayoutId id="2147483697" r:id="rId19"/>
    <p:sldLayoutId id="2147483698" r:id="rId20"/>
    <p:sldLayoutId id="2147483699" r:id="rId21"/>
    <p:sldLayoutId id="2147483700" r:id="rId22"/>
    <p:sldLayoutId id="214748370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78001C1-4FE4-933B-C45F-DB806C59C5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7194114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06724A9-F091-6A53-8533-BE8A6C1C0F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11/17/2024</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46129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3.wav"/><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microsoft.com/office/2007/relationships/media" Target="../media/media2.mp3"/><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audio" Target="../media/media1.mp3"/><Relationship Id="rId16" Type="http://schemas.microsoft.com/office/2007/relationships/hdphoto" Target="../media/hdphoto3.wdp"/><Relationship Id="rId1" Type="http://schemas.microsoft.com/office/2007/relationships/media" Target="../media/media1.mp3"/><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slideLayout" Target="../slideLayouts/slideLayout7.xml"/><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audio" Target="../media/media2.mp3"/><Relationship Id="rId9" Type="http://schemas.openxmlformats.org/officeDocument/2006/relationships/image" Target="../media/image38.png"/><Relationship Id="rId14" Type="http://schemas.openxmlformats.org/officeDocument/2006/relationships/image" Target="../media/image43.svg"/></Relationships>
</file>

<file path=ppt/slides/_rels/slide2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0.png"/><Relationship Id="rId3" Type="http://schemas.microsoft.com/office/2007/relationships/media" Target="../media/media2.mp3"/><Relationship Id="rId7" Type="http://schemas.openxmlformats.org/officeDocument/2006/relationships/image" Target="../media/image36.png"/><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43.svg"/><Relationship Id="rId1" Type="http://schemas.microsoft.com/office/2007/relationships/media" Target="../media/media1.mp3"/><Relationship Id="rId6" Type="http://schemas.openxmlformats.org/officeDocument/2006/relationships/image" Target="../media/image35.png"/><Relationship Id="rId11" Type="http://schemas.openxmlformats.org/officeDocument/2006/relationships/image" Target="../media/image44.png"/><Relationship Id="rId5" Type="http://schemas.openxmlformats.org/officeDocument/2006/relationships/slideLayout" Target="../slideLayouts/slideLayout7.xml"/><Relationship Id="rId15" Type="http://schemas.openxmlformats.org/officeDocument/2006/relationships/image" Target="../media/image42.png"/><Relationship Id="rId10" Type="http://schemas.openxmlformats.org/officeDocument/2006/relationships/image" Target="../media/image39.svg"/><Relationship Id="rId4" Type="http://schemas.openxmlformats.org/officeDocument/2006/relationships/audio" Target="../media/media2.mp3"/><Relationship Id="rId9" Type="http://schemas.openxmlformats.org/officeDocument/2006/relationships/image" Target="../media/image38.png"/><Relationship Id="rId14" Type="http://schemas.openxmlformats.org/officeDocument/2006/relationships/image" Target="../media/image41.sv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1">
            <a:extLst>
              <a:ext uri="{FF2B5EF4-FFF2-40B4-BE49-F238E27FC236}">
                <a16:creationId xmlns:a16="http://schemas.microsoft.com/office/drawing/2014/main" id="{D3B9FB71-32B9-4FBC-8E83-190B8BF204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062" y="3865343"/>
            <a:ext cx="11105219" cy="2301521"/>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134" y="4781708"/>
            <a:ext cx="13462085" cy="3118964"/>
          </a:xfrm>
          <a:prstGeom prst="rect">
            <a:avLst/>
          </a:prstGeom>
        </p:spPr>
      </p:pic>
      <p:pic>
        <p:nvPicPr>
          <p:cNvPr id="21" name="图片 3">
            <a:extLst>
              <a:ext uri="{FF2B5EF4-FFF2-40B4-BE49-F238E27FC236}">
                <a16:creationId xmlns:a16="http://schemas.microsoft.com/office/drawing/2014/main" id="{52DE6407-29E8-49D9-88C1-4E0123C22E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175" y="4362988"/>
            <a:ext cx="1931987"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7">
            <a:extLst>
              <a:ext uri="{FF2B5EF4-FFF2-40B4-BE49-F238E27FC236}">
                <a16:creationId xmlns:a16="http://schemas.microsoft.com/office/drawing/2014/main" id="{E6E19D82-CF13-43FE-8211-3F3613A33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135" y="3865342"/>
            <a:ext cx="3052373" cy="263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18FCC2F2-6A54-4C08-9631-7A8210140774}"/>
              </a:ext>
            </a:extLst>
          </p:cNvPr>
          <p:cNvSpPr txBox="1"/>
          <p:nvPr/>
        </p:nvSpPr>
        <p:spPr>
          <a:xfrm>
            <a:off x="169966" y="4686019"/>
            <a:ext cx="196794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UTM Ong Do Gia" panose="02040603050506020204" pitchFamily="18" charset="0"/>
                <a:ea typeface="+mn-ea"/>
                <a:cs typeface="+mn-cs"/>
              </a:rPr>
              <a:t>BÀI</a:t>
            </a:r>
            <a:r>
              <a:rPr kumimoji="0" lang="en-US" sz="4000" b="1" i="0" u="none" strike="noStrike" kern="1200" cap="none" spc="0" normalizeH="0" noProof="0">
                <a:ln>
                  <a:noFill/>
                </a:ln>
                <a:solidFill>
                  <a:prstClr val="white"/>
                </a:solidFill>
                <a:effectLst/>
                <a:uLnTx/>
                <a:uFillTx/>
                <a:latin typeface="UTM Ong Do Gia" panose="02040603050506020204" pitchFamily="18" charset="0"/>
                <a:ea typeface="+mn-ea"/>
                <a:cs typeface="+mn-cs"/>
              </a:rPr>
              <a:t> 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baseline="0">
                <a:solidFill>
                  <a:prstClr val="white"/>
                </a:solidFill>
                <a:latin typeface="UTM Ong Do Gia" panose="02040603050506020204" pitchFamily="18" charset="0"/>
              </a:rPr>
              <a:t>Tiết</a:t>
            </a:r>
            <a:r>
              <a:rPr lang="en-US" sz="4000" b="1">
                <a:solidFill>
                  <a:prstClr val="white"/>
                </a:solidFill>
                <a:latin typeface="UTM Ong Do Gia" panose="02040603050506020204" pitchFamily="18" charset="0"/>
              </a:rPr>
              <a:t> 1</a:t>
            </a:r>
            <a:endParaRPr kumimoji="0" lang="en-US" sz="4000" b="1" i="0" u="none" strike="noStrike" kern="1200" cap="none" spc="0" normalizeH="0" baseline="0" noProof="0" dirty="0">
              <a:ln>
                <a:noFill/>
              </a:ln>
              <a:solidFill>
                <a:prstClr val="white"/>
              </a:solidFill>
              <a:effectLst/>
              <a:uLnTx/>
              <a:uFillTx/>
              <a:latin typeface="UTM Ong Do Gia" panose="02040603050506020204" pitchFamily="18" charset="0"/>
              <a:ea typeface="+mn-ea"/>
              <a:cs typeface="+mn-cs"/>
            </a:endParaRPr>
          </a:p>
        </p:txBody>
      </p:sp>
      <p:pic>
        <p:nvPicPr>
          <p:cNvPr id="2" name="Picture 1">
            <a:extLst>
              <a:ext uri="{FF2B5EF4-FFF2-40B4-BE49-F238E27FC236}">
                <a16:creationId xmlns:a16="http://schemas.microsoft.com/office/drawing/2014/main" id="{60792CAB-0DAD-FDCD-13B3-C5D72819F7EE}"/>
              </a:ext>
            </a:extLst>
          </p:cNvPr>
          <p:cNvPicPr>
            <a:picLocks noChangeAspect="1"/>
          </p:cNvPicPr>
          <p:nvPr/>
        </p:nvPicPr>
        <p:blipFill>
          <a:blip r:embed="rId6"/>
          <a:stretch>
            <a:fillRect/>
          </a:stretch>
        </p:blipFill>
        <p:spPr>
          <a:xfrm>
            <a:off x="2726683" y="5288103"/>
            <a:ext cx="9851990" cy="2213040"/>
          </a:xfrm>
          <a:prstGeom prst="rect">
            <a:avLst/>
          </a:prstGeom>
        </p:spPr>
      </p:pic>
    </p:spTree>
    <p:extLst>
      <p:ext uri="{BB962C8B-B14F-4D97-AF65-F5344CB8AC3E}">
        <p14:creationId xmlns:p14="http://schemas.microsoft.com/office/powerpoint/2010/main" val="37467934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23" presetClass="entr" presetSubtype="16"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500" fill="hold"/>
                                        <p:tgtEl>
                                          <p:spTgt spid="29"/>
                                        </p:tgtEl>
                                        <p:attrNameLst>
                                          <p:attrName>ppt_w</p:attrName>
                                        </p:attrNameLst>
                                      </p:cBhvr>
                                      <p:tavLst>
                                        <p:tav tm="0">
                                          <p:val>
                                            <p:fltVal val="0"/>
                                          </p:val>
                                        </p:tav>
                                        <p:tav tm="100000">
                                          <p:val>
                                            <p:strVal val="#ppt_w"/>
                                          </p:val>
                                        </p:tav>
                                      </p:tavLst>
                                    </p:anim>
                                    <p:anim calcmode="lin" valueType="num">
                                      <p:cBhvr>
                                        <p:cTn id="17" dur="500" fill="hold"/>
                                        <p:tgtEl>
                                          <p:spTgt spid="29"/>
                                        </p:tgtEl>
                                        <p:attrNameLst>
                                          <p:attrName>ppt_h</p:attrName>
                                        </p:attrNameLst>
                                      </p:cBhvr>
                                      <p:tavLst>
                                        <p:tav tm="0">
                                          <p:val>
                                            <p:fltVal val="0"/>
                                          </p:val>
                                        </p:tav>
                                        <p:tav tm="100000">
                                          <p:val>
                                            <p:strVal val="#ppt_h"/>
                                          </p:val>
                                        </p:tav>
                                      </p:tavLst>
                                    </p:anim>
                                  </p:childTnLst>
                                </p:cTn>
                              </p:par>
                              <p:par>
                                <p:cTn id="18" presetID="16" presetClass="entr" presetSubtype="21"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32" presetClass="emph" presetSubtype="0"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id="{FE129BB6-C79E-95F8-F495-B712D36CD893}"/>
              </a:ext>
            </a:extLst>
          </p:cNvPr>
          <p:cNvSpPr/>
          <p:nvPr/>
        </p:nvSpPr>
        <p:spPr>
          <a:xfrm>
            <a:off x="-285750" y="240990"/>
            <a:ext cx="12744450" cy="648828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3" name="Picture 2">
            <a:extLst>
              <a:ext uri="{FF2B5EF4-FFF2-40B4-BE49-F238E27FC236}">
                <a16:creationId xmlns:a16="http://schemas.microsoft.com/office/drawing/2014/main" id="{E083C160-BA8A-9684-3C8C-9DA6E8079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97" y="1617909"/>
            <a:ext cx="11986203" cy="4116141"/>
          </a:xfrm>
          <a:prstGeom prst="rect">
            <a:avLst/>
          </a:prstGeom>
        </p:spPr>
      </p:pic>
    </p:spTree>
    <p:extLst>
      <p:ext uri="{BB962C8B-B14F-4D97-AF65-F5344CB8AC3E}">
        <p14:creationId xmlns:p14="http://schemas.microsoft.com/office/powerpoint/2010/main" val="32225643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22D0E9-FA72-40D2-9D9F-AE4004BB52E3}"/>
              </a:ext>
            </a:extLst>
          </p:cNvPr>
          <p:cNvSpPr>
            <a:spLocks noChangeArrowheads="1"/>
          </p:cNvSpPr>
          <p:nvPr/>
        </p:nvSpPr>
        <p:spPr bwMode="auto">
          <a:xfrm>
            <a:off x="1143000" y="3147261"/>
            <a:ext cx="10692973" cy="3218795"/>
          </a:xfrm>
          <a:prstGeom prst="rect">
            <a:avLst/>
          </a:prstGeom>
          <a:noFill/>
          <a:ln w="9525">
            <a:noFill/>
            <a:miter lim="800000"/>
            <a:headEnd/>
            <a:tailEnd/>
          </a:ln>
        </p:spPr>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Theo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truyền</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thuyết</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khi</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thuyền</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vua</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tạm</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đỗ</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dưới</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thành</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Đại</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La,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có</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rồng</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vàng</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hiện</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lên</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chỗ</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thuyền</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ngự</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vì</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thế</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vua</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đổi</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tên</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Đại</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La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là</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Thăng</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Long,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có</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nghĩa</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là</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rồng</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bay </a:t>
            </a:r>
            <a:r>
              <a:rPr kumimoji="0" lang="en-US" sz="3000" b="1" i="0" u="none" strike="noStrike" kern="1200" cap="none" spc="0" normalizeH="0" baseline="0" noProof="0" dirty="0" err="1">
                <a:ln>
                  <a:noFill/>
                </a:ln>
                <a:solidFill>
                  <a:prstClr val="black"/>
                </a:solidFill>
                <a:effectLst/>
                <a:uLnTx/>
                <a:uFillTx/>
                <a:latin typeface="UTM Androgyne" panose="02040603050506020204" pitchFamily="18" charset="0"/>
                <a:ea typeface="+mn-ea"/>
                <a:cs typeface="Times New Roman" panose="02020603050405020304" pitchFamily="18" charset="0"/>
              </a:rPr>
              <a:t>lên</a:t>
            </a:r>
            <a:r>
              <a:rPr kumimoji="0" lang="en-US" sz="3000" b="1" i="0" u="none"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rPr>
              <a:t>. </a:t>
            </a:r>
            <a:endParaRPr kumimoji="0" lang="en-US" sz="3000" b="1" i="0" u="sng" strike="noStrike" kern="1200" cap="none" spc="0" normalizeH="0" baseline="0" noProof="0" dirty="0">
              <a:ln>
                <a:noFill/>
              </a:ln>
              <a:solidFill>
                <a:prstClr val="black"/>
              </a:solidFill>
              <a:effectLst/>
              <a:uLnTx/>
              <a:uFillTx/>
              <a:latin typeface="UTM Androgyne"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65693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id="{FE129BB6-C79E-95F8-F495-B712D36CD893}"/>
              </a:ext>
            </a:extLst>
          </p:cNvPr>
          <p:cNvSpPr/>
          <p:nvPr/>
        </p:nvSpPr>
        <p:spPr>
          <a:xfrm>
            <a:off x="-285750" y="240990"/>
            <a:ext cx="12744450" cy="648828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B4974D89-C79E-BBCF-66EA-978062C86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13" y="792330"/>
            <a:ext cx="10927774" cy="5551320"/>
          </a:xfrm>
          <a:prstGeom prst="rect">
            <a:avLst/>
          </a:prstGeom>
        </p:spPr>
      </p:pic>
    </p:spTree>
    <p:extLst>
      <p:ext uri="{BB962C8B-B14F-4D97-AF65-F5344CB8AC3E}">
        <p14:creationId xmlns:p14="http://schemas.microsoft.com/office/powerpoint/2010/main" val="361795874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14" name="Group 12">
            <a:extLst>
              <a:ext uri="{FF2B5EF4-FFF2-40B4-BE49-F238E27FC236}">
                <a16:creationId xmlns:a16="http://schemas.microsoft.com/office/drawing/2014/main" id="{FAD5EE75-91DD-7AAB-150C-514ED2DB5DC2}"/>
              </a:ext>
            </a:extLst>
          </p:cNvPr>
          <p:cNvGrpSpPr/>
          <p:nvPr/>
        </p:nvGrpSpPr>
        <p:grpSpPr>
          <a:xfrm>
            <a:off x="1857374" y="1001383"/>
            <a:ext cx="9544051" cy="1595297"/>
            <a:chOff x="2608465" y="1819280"/>
            <a:chExt cx="8334808" cy="1595297"/>
          </a:xfrm>
        </p:grpSpPr>
        <p:sp>
          <p:nvSpPr>
            <p:cNvPr id="15" name="TextBox 67">
              <a:extLst>
                <a:ext uri="{FF2B5EF4-FFF2-40B4-BE49-F238E27FC236}">
                  <a16:creationId xmlns:a16="http://schemas.microsoft.com/office/drawing/2014/main" id="{591ED3CF-644C-AEC6-2E82-790D304B3414}"/>
                </a:ext>
              </a:extLst>
            </p:cNvPr>
            <p:cNvSpPr txBox="1"/>
            <p:nvPr/>
          </p:nvSpPr>
          <p:spPr>
            <a:xfrm>
              <a:off x="2608465" y="1844917"/>
              <a:ext cx="8334808" cy="1569660"/>
            </a:xfrm>
            <a:prstGeom prst="rect">
              <a:avLst/>
            </a:prstGeom>
            <a:noFill/>
          </p:spPr>
          <p:txBody>
            <a:bodyPr wrap="square" rtlCol="0">
              <a:prstTxWarp prst="textArchUp">
                <a:avLst/>
              </a:prstTxWarp>
              <a:spAutoFit/>
            </a:bodyPr>
            <a:lstStyle/>
            <a:p>
              <a:pPr algn="ctr"/>
              <a:r>
                <a:rPr lang="en-US" sz="96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TRÌNH BÀY TRƯỚC LỚP</a:t>
              </a:r>
              <a:endParaRPr lang="en-US" sz="96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16" name="TextBox 67">
              <a:extLst>
                <a:ext uri="{FF2B5EF4-FFF2-40B4-BE49-F238E27FC236}">
                  <a16:creationId xmlns:a16="http://schemas.microsoft.com/office/drawing/2014/main" id="{F2FE0DAB-6AE2-C636-9E87-674CA5A35B54}"/>
                </a:ext>
              </a:extLst>
            </p:cNvPr>
            <p:cNvSpPr txBox="1"/>
            <p:nvPr/>
          </p:nvSpPr>
          <p:spPr>
            <a:xfrm>
              <a:off x="2661242" y="1819280"/>
              <a:ext cx="8225833" cy="1569660"/>
            </a:xfrm>
            <a:prstGeom prst="rect">
              <a:avLst/>
            </a:prstGeom>
            <a:noFill/>
          </p:spPr>
          <p:txBody>
            <a:bodyPr wrap="square" rtlCol="0">
              <a:prstTxWarp prst="textArchUp">
                <a:avLst>
                  <a:gd name="adj" fmla="val 10404526"/>
                </a:avLst>
              </a:prstTxWarp>
              <a:spAutoFit/>
            </a:bodyPr>
            <a:lstStyle/>
            <a:p>
              <a:pPr algn="ctr"/>
              <a:r>
                <a:rPr lang="en-US" sz="9600" b="1" dirty="0">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9600" b="1" dirty="0">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R</a:t>
              </a:r>
              <a:r>
                <a:rPr lang="en-US" sz="9600" b="1" dirty="0">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Ì</a:t>
              </a:r>
              <a:r>
                <a:rPr lang="en-US" sz="9600" b="1" dirty="0">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dirty="0">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 </a:t>
              </a:r>
              <a:r>
                <a:rPr lang="en-US" sz="9600" b="1" dirty="0">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B</a:t>
              </a:r>
              <a:r>
                <a:rPr lang="en-US" sz="9600" b="1" dirty="0">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À</a:t>
              </a:r>
              <a:r>
                <a:rPr lang="en-US" sz="9600" b="1" dirty="0">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Y</a:t>
              </a:r>
              <a:r>
                <a:rPr lang="en-US" sz="9600" b="1" dirty="0">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dirty="0">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9600" b="1" dirty="0">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R</a:t>
              </a:r>
              <a:r>
                <a:rPr lang="en-US" sz="9600" b="1" dirty="0">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a:t>
              </a:r>
              <a:r>
                <a:rPr lang="en-US" sz="9600" b="1" dirty="0">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9600" b="1" dirty="0">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9600" b="1" dirty="0">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dirty="0">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L</a:t>
              </a:r>
              <a:r>
                <a:rPr lang="en-US" sz="9600" b="1" dirty="0">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9600" b="1" dirty="0">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P</a:t>
              </a:r>
            </a:p>
          </p:txBody>
        </p:sp>
      </p:grpSp>
    </p:spTree>
    <p:extLst>
      <p:ext uri="{BB962C8B-B14F-4D97-AF65-F5344CB8AC3E}">
        <p14:creationId xmlns:p14="http://schemas.microsoft.com/office/powerpoint/2010/main" val="465641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9">
            <a:extLst>
              <a:ext uri="{FF2B5EF4-FFF2-40B4-BE49-F238E27FC236}">
                <a16:creationId xmlns:a16="http://schemas.microsoft.com/office/drawing/2014/main" id="{2C0B2B5A-A76C-3C53-64B1-5A993F135340}"/>
              </a:ext>
            </a:extLst>
          </p:cNvPr>
          <p:cNvGrpSpPr/>
          <p:nvPr/>
        </p:nvGrpSpPr>
        <p:grpSpPr>
          <a:xfrm>
            <a:off x="1146174" y="953315"/>
            <a:ext cx="9899652" cy="1428148"/>
            <a:chOff x="-551543" y="2235200"/>
            <a:chExt cx="13208000" cy="1428148"/>
          </a:xfrm>
        </p:grpSpPr>
        <p:sp>
          <p:nvSpPr>
            <p:cNvPr id="5" name="TextBox 13">
              <a:extLst>
                <a:ext uri="{FF2B5EF4-FFF2-40B4-BE49-F238E27FC236}">
                  <a16:creationId xmlns:a16="http://schemas.microsoft.com/office/drawing/2014/main" id="{2DB49D19-9FE9-F90E-5919-F05217FEAF9F}"/>
                </a:ext>
              </a:extLst>
            </p:cNvPr>
            <p:cNvSpPr txBox="1"/>
            <p:nvPr/>
          </p:nvSpPr>
          <p:spPr>
            <a:xfrm>
              <a:off x="-551543" y="2235200"/>
              <a:ext cx="13208000" cy="1428148"/>
            </a:xfrm>
            <a:prstGeom prst="rect">
              <a:avLst/>
            </a:prstGeom>
            <a:noFill/>
          </p:spPr>
          <p:txBody>
            <a:bodyPr wrap="square" rtlCol="0">
              <a:spAutoFit/>
            </a:bodyPr>
            <a:lstStyle/>
            <a:p>
              <a:pPr algn="ctr">
                <a:lnSpc>
                  <a:spcPct val="130000"/>
                </a:lnSpc>
                <a:buClrTx/>
                <a:buFontTx/>
                <a:buNone/>
              </a:pPr>
              <a:r>
                <a:rPr lang="it-IT" sz="7200" b="1">
                  <a:ln w="190500">
                    <a:solidFill>
                      <a:schemeClr val="bg1"/>
                    </a:solidFill>
                    <a:prstDash val="solid"/>
                  </a:ln>
                  <a:solidFill>
                    <a:srgbClr val="FF0000"/>
                  </a:solidFill>
                  <a:effectLst>
                    <a:outerShdw blurRad="12700" dist="38100" dir="2700000" algn="tl" rotWithShape="0">
                      <a:srgbClr val="5B9BD5">
                        <a:lumMod val="60000"/>
                        <a:lumOff val="40000"/>
                      </a:srgbClr>
                    </a:outerShdw>
                  </a:effectLst>
                  <a:latin typeface="iCiel Pony" panose="02000000000000000000" pitchFamily="2" charset="-93"/>
                </a:rPr>
                <a:t>TRÒ CHƠI: AI HIỂU BIẾT</a:t>
              </a:r>
            </a:p>
          </p:txBody>
        </p:sp>
        <p:sp>
          <p:nvSpPr>
            <p:cNvPr id="6" name="TextBox 13">
              <a:extLst>
                <a:ext uri="{FF2B5EF4-FFF2-40B4-BE49-F238E27FC236}">
                  <a16:creationId xmlns:a16="http://schemas.microsoft.com/office/drawing/2014/main" id="{CCF8B123-5E6A-57B3-39BA-D9715997E054}"/>
                </a:ext>
              </a:extLst>
            </p:cNvPr>
            <p:cNvSpPr txBox="1"/>
            <p:nvPr/>
          </p:nvSpPr>
          <p:spPr>
            <a:xfrm>
              <a:off x="-551543" y="2235200"/>
              <a:ext cx="13208000" cy="1428148"/>
            </a:xfrm>
            <a:prstGeom prst="rect">
              <a:avLst/>
            </a:prstGeom>
            <a:noFill/>
          </p:spPr>
          <p:txBody>
            <a:bodyPr wrap="square" rtlCol="0">
              <a:spAutoFit/>
            </a:bodyPr>
            <a:lstStyle/>
            <a:p>
              <a:pPr algn="ctr">
                <a:lnSpc>
                  <a:spcPct val="130000"/>
                </a:lnSpc>
                <a:buClrTx/>
                <a:buFontTx/>
                <a:buNone/>
              </a:pPr>
              <a:r>
                <a:rPr lang="en-US" sz="7200" b="1">
                  <a:ln w="19050">
                    <a:solidFill>
                      <a:srgbClr val="002060"/>
                    </a:solidFill>
                    <a:prstDash val="solid"/>
                  </a:ln>
                  <a:solidFill>
                    <a:srgbClr val="FF0000"/>
                  </a:solidFill>
                  <a:effectLst>
                    <a:outerShdw blurRad="12700" dist="38100" dir="2700000" algn="tl" rotWithShape="0">
                      <a:srgbClr val="5B9BD5">
                        <a:lumMod val="60000"/>
                        <a:lumOff val="40000"/>
                      </a:srgbClr>
                    </a:outerShdw>
                  </a:effectLst>
                  <a:latin typeface="iCiel Pony" panose="02000000000000000000" pitchFamily="2" charset="-93"/>
                </a:rPr>
                <a:t>TRÒ CHƠI: AI HIỂU BIẾT</a:t>
              </a:r>
              <a:endParaRPr lang="en-US" sz="7200" b="1" kern="1200" dirty="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latin typeface="iCiel Pony" panose="02000000000000000000" pitchFamily="2" charset="-93"/>
              </a:endParaRPr>
            </a:p>
          </p:txBody>
        </p:sp>
      </p:grpSp>
    </p:spTree>
    <p:extLst>
      <p:ext uri="{BB962C8B-B14F-4D97-AF65-F5344CB8AC3E}">
        <p14:creationId xmlns:p14="http://schemas.microsoft.com/office/powerpoint/2010/main" val="23494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 name="Hình chữ nhật: Góc Tròn 29">
            <a:extLst>
              <a:ext uri="{FF2B5EF4-FFF2-40B4-BE49-F238E27FC236}">
                <a16:creationId xmlns:a16="http://schemas.microsoft.com/office/drawing/2014/main" id="{7B5B7E7E-4142-FB6C-65D4-FED800602EB0}"/>
              </a:ext>
            </a:extLst>
          </p:cNvPr>
          <p:cNvSpPr/>
          <p:nvPr/>
        </p:nvSpPr>
        <p:spPr>
          <a:xfrm>
            <a:off x="1060347" y="610965"/>
            <a:ext cx="10407753"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rPr>
              <a:t>Triều Lý được thành lập vào năm nào? </a:t>
            </a:r>
            <a:endParaRPr lang="en-US" sz="3600">
              <a:solidFill>
                <a:schemeClr val="tx1"/>
              </a:solidFill>
            </a:endParaRPr>
          </a:p>
        </p:txBody>
      </p:sp>
      <p:pic>
        <p:nvPicPr>
          <p:cNvPr id="4" name="Picture 17">
            <a:extLst>
              <a:ext uri="{FF2B5EF4-FFF2-40B4-BE49-F238E27FC236}">
                <a16:creationId xmlns:a16="http://schemas.microsoft.com/office/drawing/2014/main"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5" name="Hình chữ nhật: Góc Tròn 29">
            <a:extLst>
              <a:ext uri="{FF2B5EF4-FFF2-40B4-BE49-F238E27FC236}">
                <a16:creationId xmlns:a16="http://schemas.microsoft.com/office/drawing/2014/main" id="{CD2874A0-6509-01AF-D247-075038BE8AA3}"/>
              </a:ext>
            </a:extLst>
          </p:cNvPr>
          <p:cNvSpPr/>
          <p:nvPr/>
        </p:nvSpPr>
        <p:spPr>
          <a:xfrm>
            <a:off x="892123" y="3268761"/>
            <a:ext cx="10407753" cy="1707648"/>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rgbClr val="FF0000"/>
                </a:solidFill>
              </a:rPr>
              <a:t>Triều Lý được thành lập vào năm </a:t>
            </a:r>
            <a:r>
              <a:rPr lang="en-US" sz="4000">
                <a:solidFill>
                  <a:srgbClr val="FF0000"/>
                </a:solidFill>
              </a:rPr>
              <a:t>1009</a:t>
            </a:r>
          </a:p>
        </p:txBody>
      </p:sp>
    </p:spTree>
    <p:extLst>
      <p:ext uri="{BB962C8B-B14F-4D97-AF65-F5344CB8AC3E}">
        <p14:creationId xmlns:p14="http://schemas.microsoft.com/office/powerpoint/2010/main" val="1242566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ình chữ nhật: Góc Tròn 29">
            <a:extLst>
              <a:ext uri="{FF2B5EF4-FFF2-40B4-BE49-F238E27FC236}">
                <a16:creationId xmlns:a16="http://schemas.microsoft.com/office/drawing/2014/main" id="{7B5B7E7E-4142-FB6C-65D4-FED800602EB0}"/>
              </a:ext>
            </a:extLst>
          </p:cNvPr>
          <p:cNvSpPr/>
          <p:nvPr/>
        </p:nvSpPr>
        <p:spPr>
          <a:xfrm>
            <a:off x="1060347" y="610965"/>
            <a:ext cx="10407753"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prstClr val="black"/>
                </a:solidFill>
              </a:rPr>
              <a:t>Ai là người sáng lập ra Triều Lý? </a:t>
            </a:r>
            <a:endParaRPr kumimoji="0" lang="en-US" sz="36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17">
            <a:extLst>
              <a:ext uri="{FF2B5EF4-FFF2-40B4-BE49-F238E27FC236}">
                <a16:creationId xmlns:a16="http://schemas.microsoft.com/office/drawing/2014/main"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6" name="Hình chữ nhật: Góc Tròn 29">
            <a:extLst>
              <a:ext uri="{FF2B5EF4-FFF2-40B4-BE49-F238E27FC236}">
                <a16:creationId xmlns:a16="http://schemas.microsoft.com/office/drawing/2014/main" id="{EEE31715-3931-2150-FD3B-61C34F6EF4D0}"/>
              </a:ext>
            </a:extLst>
          </p:cNvPr>
          <p:cNvSpPr/>
          <p:nvPr/>
        </p:nvSpPr>
        <p:spPr>
          <a:xfrm>
            <a:off x="892123" y="3268761"/>
            <a:ext cx="10407753" cy="1707648"/>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rgbClr val="FF0000"/>
                </a:solidFill>
              </a:rPr>
              <a:t>Lý Công Uẩn</a:t>
            </a:r>
            <a:r>
              <a:rPr lang="en-US" sz="4000">
                <a:solidFill>
                  <a:srgbClr val="FF0000"/>
                </a:solidFill>
              </a:rPr>
              <a:t> </a:t>
            </a:r>
            <a:r>
              <a:rPr lang="vi-VN" sz="4000">
                <a:solidFill>
                  <a:srgbClr val="FF0000"/>
                </a:solidFill>
              </a:rPr>
              <a:t>là người sáng lập ra Triều Lý</a:t>
            </a:r>
            <a:r>
              <a:rPr lang="en-US" sz="4000">
                <a:solidFill>
                  <a:srgbClr val="FF0000"/>
                </a:solidFill>
              </a:rPr>
              <a:t> </a:t>
            </a:r>
            <a:r>
              <a:rPr lang="vi-VN" sz="4000">
                <a:solidFill>
                  <a:srgbClr val="FF0000"/>
                </a:solidFill>
              </a:rPr>
              <a:t> </a:t>
            </a:r>
            <a:endParaRPr lang="en-US" sz="4000">
              <a:solidFill>
                <a:srgbClr val="FF0000"/>
              </a:solidFill>
            </a:endParaRPr>
          </a:p>
        </p:txBody>
      </p:sp>
    </p:spTree>
    <p:extLst>
      <p:ext uri="{BB962C8B-B14F-4D97-AF65-F5344CB8AC3E}">
        <p14:creationId xmlns:p14="http://schemas.microsoft.com/office/powerpoint/2010/main" val="1290378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ình chữ nhật: Góc Tròn 29">
            <a:extLst>
              <a:ext uri="{FF2B5EF4-FFF2-40B4-BE49-F238E27FC236}">
                <a16:creationId xmlns:a16="http://schemas.microsoft.com/office/drawing/2014/main" id="{7B5B7E7E-4142-FB6C-65D4-FED800602EB0}"/>
              </a:ext>
            </a:extLst>
          </p:cNvPr>
          <p:cNvSpPr/>
          <p:nvPr/>
        </p:nvSpPr>
        <p:spPr>
          <a:xfrm>
            <a:off x="1060347" y="610965"/>
            <a:ext cx="10407753"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prstClr val="black"/>
                </a:solidFill>
              </a:rPr>
              <a:t>Lý Công Uẩn được ai ủng hộ </a:t>
            </a:r>
            <a:endParaRPr lang="en-US" sz="3600">
              <a:solidFill>
                <a:prstClr val="black"/>
              </a:solidFill>
            </a:endParaRPr>
          </a:p>
          <a:p>
            <a:pPr lvl="0" algn="ctr"/>
            <a:r>
              <a:rPr lang="vi-VN" sz="3600">
                <a:solidFill>
                  <a:prstClr val="black"/>
                </a:solidFill>
              </a:rPr>
              <a:t>và suy tôn lên ngôi vua? </a:t>
            </a:r>
            <a:endParaRPr kumimoji="0" lang="en-US" sz="36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17">
            <a:extLst>
              <a:ext uri="{FF2B5EF4-FFF2-40B4-BE49-F238E27FC236}">
                <a16:creationId xmlns:a16="http://schemas.microsoft.com/office/drawing/2014/main"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6" name="Hình chữ nhật: Góc Tròn 29">
            <a:extLst>
              <a:ext uri="{FF2B5EF4-FFF2-40B4-BE49-F238E27FC236}">
                <a16:creationId xmlns:a16="http://schemas.microsoft.com/office/drawing/2014/main" id="{EEE31715-3931-2150-FD3B-61C34F6EF4D0}"/>
              </a:ext>
            </a:extLst>
          </p:cNvPr>
          <p:cNvSpPr/>
          <p:nvPr/>
        </p:nvSpPr>
        <p:spPr>
          <a:xfrm>
            <a:off x="1766809" y="3420907"/>
            <a:ext cx="8994827" cy="1707648"/>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kumimoji="0" lang="vi-VN" sz="4000" b="0" i="0" u="none" strike="noStrike" kern="1200" cap="none" spc="0" normalizeH="0" baseline="0" noProof="0">
                <a:ln>
                  <a:noFill/>
                </a:ln>
                <a:solidFill>
                  <a:srgbClr val="FF0000"/>
                </a:solidFill>
                <a:effectLst/>
                <a:uLnTx/>
                <a:uFillTx/>
                <a:latin typeface="Arial" panose="020B0604020202020204" pitchFamily="34" charset="0"/>
                <a:ea typeface="+mn-ea"/>
                <a:cs typeface="+mn-cs"/>
              </a:rPr>
              <a:t>Lý Công Uẩn</a:t>
            </a:r>
            <a:r>
              <a:rPr kumimoji="0" lang="en-US" sz="4000" b="0" i="0" u="none" strike="noStrike" kern="1200" cap="none" spc="0" normalizeH="0" baseline="0" noProof="0">
                <a:ln>
                  <a:noFill/>
                </a:ln>
                <a:solidFill>
                  <a:srgbClr val="FF0000"/>
                </a:solidFill>
                <a:effectLst/>
                <a:uLnTx/>
                <a:uFillTx/>
                <a:latin typeface="Aptos" panose="02110004020202020204"/>
                <a:ea typeface="+mn-ea"/>
                <a:cs typeface="+mn-cs"/>
              </a:rPr>
              <a:t> </a:t>
            </a:r>
            <a:r>
              <a:rPr lang="vi-VN" sz="4000">
                <a:solidFill>
                  <a:srgbClr val="FF0000"/>
                </a:solidFill>
              </a:rPr>
              <a:t>được các quan lại ủng hộ, và suy tôn lên ngôi vua</a:t>
            </a:r>
            <a:r>
              <a:rPr lang="en-US" sz="4000">
                <a:solidFill>
                  <a:srgbClr val="FF0000"/>
                </a:solidFill>
              </a:rPr>
              <a:t>.</a:t>
            </a:r>
            <a:endParaRPr kumimoji="0" lang="en-US" sz="4000" b="0" i="0" u="none" strike="noStrike" kern="1200" cap="none" spc="0" normalizeH="0" baseline="0" noProof="0">
              <a:ln>
                <a:noFill/>
              </a:ln>
              <a:solidFill>
                <a:srgbClr val="FF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604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ình chữ nhật: Góc Tròn 29">
            <a:extLst>
              <a:ext uri="{FF2B5EF4-FFF2-40B4-BE49-F238E27FC236}">
                <a16:creationId xmlns:a16="http://schemas.microsoft.com/office/drawing/2014/main" id="{7B5B7E7E-4142-FB6C-65D4-FED800602EB0}"/>
              </a:ext>
            </a:extLst>
          </p:cNvPr>
          <p:cNvSpPr/>
          <p:nvPr/>
        </p:nvSpPr>
        <p:spPr>
          <a:xfrm>
            <a:off x="1060347" y="610965"/>
            <a:ext cx="10407753"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prstClr val="black"/>
                </a:solidFill>
              </a:rPr>
              <a:t>Năm 1010, Lý Thái Tổ </a:t>
            </a:r>
            <a:endParaRPr lang="en-US" sz="3600">
              <a:solidFill>
                <a:prstClr val="black"/>
              </a:solidFill>
            </a:endParaRPr>
          </a:p>
          <a:p>
            <a:pPr lvl="0" algn="ctr"/>
            <a:r>
              <a:rPr lang="vi-VN" sz="3600">
                <a:solidFill>
                  <a:prstClr val="black"/>
                </a:solidFill>
              </a:rPr>
              <a:t>đã có quyết định quan trọng gì? </a:t>
            </a:r>
            <a:endParaRPr kumimoji="0" lang="en-US" sz="36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17">
            <a:extLst>
              <a:ext uri="{FF2B5EF4-FFF2-40B4-BE49-F238E27FC236}">
                <a16:creationId xmlns:a16="http://schemas.microsoft.com/office/drawing/2014/main"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6" name="Hình chữ nhật: Góc Tròn 29">
            <a:extLst>
              <a:ext uri="{FF2B5EF4-FFF2-40B4-BE49-F238E27FC236}">
                <a16:creationId xmlns:a16="http://schemas.microsoft.com/office/drawing/2014/main" id="{EEE31715-3931-2150-FD3B-61C34F6EF4D0}"/>
              </a:ext>
            </a:extLst>
          </p:cNvPr>
          <p:cNvSpPr/>
          <p:nvPr/>
        </p:nvSpPr>
        <p:spPr>
          <a:xfrm>
            <a:off x="1766809" y="3287538"/>
            <a:ext cx="8994827" cy="2088667"/>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a:solidFill>
                  <a:srgbClr val="FF0000"/>
                </a:solidFill>
              </a:rPr>
              <a:t>Mùa thu năm 1010, vua Lý Thái Tổ ban Chiếu dời đô, quyết định dời đô từ Hoa Lư về thành Đại La. </a:t>
            </a:r>
            <a:endParaRPr kumimoji="0" lang="en-US" sz="4000" b="0" i="0" u="none" strike="noStrike" kern="1200" cap="none" spc="0" normalizeH="0" baseline="0" noProof="0">
              <a:ln>
                <a:noFill/>
              </a:ln>
              <a:solidFill>
                <a:srgbClr val="FF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0610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ình chữ nhật: Góc Tròn 29">
            <a:extLst>
              <a:ext uri="{FF2B5EF4-FFF2-40B4-BE49-F238E27FC236}">
                <a16:creationId xmlns:a16="http://schemas.microsoft.com/office/drawing/2014/main" id="{7B5B7E7E-4142-FB6C-65D4-FED800602EB0}"/>
              </a:ext>
            </a:extLst>
          </p:cNvPr>
          <p:cNvSpPr/>
          <p:nvPr/>
        </p:nvSpPr>
        <p:spPr>
          <a:xfrm>
            <a:off x="1060347" y="610965"/>
            <a:ext cx="10407753"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a:solidFill>
                  <a:prstClr val="black"/>
                </a:solidFill>
              </a:rPr>
              <a:t>Quyết định ấy cho thấy tầm nhìn</a:t>
            </a:r>
            <a:endParaRPr lang="en-US" sz="4400">
              <a:solidFill>
                <a:prstClr val="black"/>
              </a:solidFill>
            </a:endParaRPr>
          </a:p>
          <a:p>
            <a:pPr lvl="0" algn="ctr"/>
            <a:r>
              <a:rPr lang="vi-VN" sz="4400">
                <a:solidFill>
                  <a:prstClr val="black"/>
                </a:solidFill>
              </a:rPr>
              <a:t> như thế nào của nhà vua?</a:t>
            </a:r>
            <a:endParaRPr kumimoji="0" lang="en-US" sz="4400" b="0" i="0" u="none" strike="noStrike" kern="1200" cap="none" spc="0" normalizeH="0" baseline="0" noProof="0">
              <a:ln>
                <a:noFill/>
              </a:ln>
              <a:solidFill>
                <a:prstClr val="black"/>
              </a:solidFill>
              <a:effectLst/>
              <a:uLnTx/>
              <a:uFillTx/>
              <a:latin typeface="Aptos" panose="02110004020202020204"/>
            </a:endParaRPr>
          </a:p>
        </p:txBody>
      </p:sp>
      <p:pic>
        <p:nvPicPr>
          <p:cNvPr id="4" name="Picture 17">
            <a:extLst>
              <a:ext uri="{FF2B5EF4-FFF2-40B4-BE49-F238E27FC236}">
                <a16:creationId xmlns:a16="http://schemas.microsoft.com/office/drawing/2014/main"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6" name="Hình chữ nhật: Góc Tròn 29">
            <a:extLst>
              <a:ext uri="{FF2B5EF4-FFF2-40B4-BE49-F238E27FC236}">
                <a16:creationId xmlns:a16="http://schemas.microsoft.com/office/drawing/2014/main" id="{EEE31715-3931-2150-FD3B-61C34F6EF4D0}"/>
              </a:ext>
            </a:extLst>
          </p:cNvPr>
          <p:cNvSpPr/>
          <p:nvPr/>
        </p:nvSpPr>
        <p:spPr>
          <a:xfrm>
            <a:off x="2235954" y="3186387"/>
            <a:ext cx="7720091" cy="2675112"/>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a:solidFill>
                  <a:srgbClr val="FF0000"/>
                </a:solidFill>
              </a:rPr>
              <a:t>Quyết định ấy đã cho thấy tầm nhìn của vua Lý Thái Tổ trong việc chọn kinh đô, mở ra thời kì phát triển mới của đất nước.</a:t>
            </a:r>
            <a:endParaRPr kumimoji="0" lang="en-US" sz="4000" b="0" i="0" u="none" strike="noStrike" kern="1200" cap="none" spc="0" normalizeH="0" baseline="0" noProof="0">
              <a:ln>
                <a:noFill/>
              </a:ln>
              <a:solidFill>
                <a:srgbClr val="FF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3660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6F039071-9699-F7B4-19DE-B03B7B29B6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649"/>
            <a:ext cx="12304460" cy="7250442"/>
          </a:xfrm>
          <a:prstGeom prst="rect">
            <a:avLst/>
          </a:prstGeom>
        </p:spPr>
      </p:pic>
      <p:pic>
        <p:nvPicPr>
          <p:cNvPr id="2" name="Picture 1">
            <a:extLst>
              <a:ext uri="{FF2B5EF4-FFF2-40B4-BE49-F238E27FC236}">
                <a16:creationId xmlns:a16="http://schemas.microsoft.com/office/drawing/2014/main" id="{D59A1A5A-BA23-FDFE-BE80-C6DC4B48B95D}"/>
              </a:ext>
            </a:extLst>
          </p:cNvPr>
          <p:cNvPicPr>
            <a:picLocks noChangeAspect="1"/>
          </p:cNvPicPr>
          <p:nvPr/>
        </p:nvPicPr>
        <p:blipFill>
          <a:blip r:embed="rId3"/>
          <a:stretch>
            <a:fillRect/>
          </a:stretch>
        </p:blipFill>
        <p:spPr>
          <a:xfrm>
            <a:off x="101425" y="-101115"/>
            <a:ext cx="12101609" cy="4090771"/>
          </a:xfrm>
          <a:prstGeom prst="rect">
            <a:avLst/>
          </a:prstGeom>
        </p:spPr>
      </p:pic>
      <p:sp>
        <p:nvSpPr>
          <p:cNvPr id="3" name="文本框 10">
            <a:extLst>
              <a:ext uri="{FF2B5EF4-FFF2-40B4-BE49-F238E27FC236}">
                <a16:creationId xmlns:a16="http://schemas.microsoft.com/office/drawing/2014/main" id="{1B98CEA5-E12A-5FE0-E8CA-FB4E413FEE93}"/>
              </a:ext>
            </a:extLst>
          </p:cNvPr>
          <p:cNvSpPr txBox="1"/>
          <p:nvPr/>
        </p:nvSpPr>
        <p:spPr>
          <a:xfrm>
            <a:off x="7432487" y="2466146"/>
            <a:ext cx="553998" cy="1998285"/>
          </a:xfrm>
          <a:prstGeom prst="rect">
            <a:avLst/>
          </a:prstGeom>
          <a:noFill/>
        </p:spPr>
        <p:txBody>
          <a:bodyPr vert="eaVert" wrap="square" rtlCol="0">
            <a:spAutoFit/>
          </a:bodyPr>
          <a:lstStyle>
            <a:defPPr>
              <a:defRPr lang="zh-CN"/>
            </a:defPPr>
            <a:lvl1pPr>
              <a:lnSpc>
                <a:spcPct val="200000"/>
              </a:lnSpc>
              <a:defRPr sz="1200" u="sng">
                <a:solidFill>
                  <a:schemeClr val="bg1">
                    <a:lumMod val="50000"/>
                  </a:schemeClr>
                </a:solidFill>
                <a:latin typeface="方正硬笔楷书繁体" panose="03000509000000000000" pitchFamily="65" charset="-122"/>
                <a:ea typeface="方正硬笔楷书繁体" panose="03000509000000000000" pitchFamily="65" charset="-122"/>
              </a:defRPr>
            </a:lvl1p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200" b="0" i="0" u="sng" strike="noStrike" kern="0" cap="none" spc="0" normalizeH="0" baseline="0" noProof="0" dirty="0" err="1">
                <a:ln>
                  <a:noFill/>
                </a:ln>
                <a:solidFill>
                  <a:prstClr val="white">
                    <a:lumMod val="50000"/>
                  </a:prstClr>
                </a:solidFill>
                <a:effectLst/>
                <a:uLnTx/>
                <a:uFillTx/>
                <a:ea typeface="方正硬笔楷书繁体" panose="03000509000000000000" pitchFamily="65" charset="-122"/>
              </a:rPr>
              <a:t>Sự</a:t>
            </a:r>
            <a:r>
              <a:rPr kumimoji="0" lang="en-US" altLang="zh-CN" sz="1200" b="0" i="0" u="sng" strike="noStrike" kern="0" cap="none" spc="0" normalizeH="0" baseline="0" noProof="0" dirty="0">
                <a:ln>
                  <a:noFill/>
                </a:ln>
                <a:solidFill>
                  <a:prstClr val="white">
                    <a:lumMod val="50000"/>
                  </a:prstClr>
                </a:solidFill>
                <a:effectLst/>
                <a:uLnTx/>
                <a:uFillTx/>
                <a:ea typeface="方正硬笔楷书繁体" panose="03000509000000000000" pitchFamily="65" charset="-122"/>
              </a:rPr>
              <a:t> ra </a:t>
            </a:r>
            <a:r>
              <a:rPr kumimoji="0" lang="en-US" altLang="zh-CN" sz="1200" b="0" i="0" u="sng" strike="noStrike" kern="0" cap="none" spc="0" normalizeH="0" baseline="0" noProof="0" dirty="0" err="1">
                <a:ln>
                  <a:noFill/>
                </a:ln>
                <a:solidFill>
                  <a:prstClr val="white">
                    <a:lumMod val="50000"/>
                  </a:prstClr>
                </a:solidFill>
                <a:effectLst/>
                <a:uLnTx/>
                <a:uFillTx/>
                <a:ea typeface="方正硬笔楷书繁体" panose="03000509000000000000" pitchFamily="65" charset="-122"/>
              </a:rPr>
              <a:t>đời</a:t>
            </a:r>
            <a:r>
              <a:rPr kumimoji="0" lang="en-US" altLang="zh-CN" sz="1200" b="0" i="0" u="sng" strike="noStrike" kern="0" cap="none" spc="0" normalizeH="0" baseline="0" noProof="0" dirty="0">
                <a:ln>
                  <a:noFill/>
                </a:ln>
                <a:solidFill>
                  <a:prstClr val="white">
                    <a:lumMod val="50000"/>
                  </a:prstClr>
                </a:solidFill>
                <a:effectLst/>
                <a:uLnTx/>
                <a:uFillTx/>
                <a:ea typeface="方正硬笔楷书繁体" panose="03000509000000000000" pitchFamily="65" charset="-122"/>
              </a:rPr>
              <a:t> </a:t>
            </a:r>
            <a:r>
              <a:rPr kumimoji="0" lang="en-US" altLang="zh-CN" sz="1200" b="0" i="0" u="sng" strike="noStrike" kern="0" cap="none" spc="0" normalizeH="0" baseline="0" noProof="0" dirty="0" err="1">
                <a:ln>
                  <a:noFill/>
                </a:ln>
                <a:solidFill>
                  <a:prstClr val="white">
                    <a:lumMod val="50000"/>
                  </a:prstClr>
                </a:solidFill>
                <a:effectLst/>
                <a:uLnTx/>
                <a:uFillTx/>
                <a:ea typeface="方正硬笔楷书繁体" panose="03000509000000000000" pitchFamily="65" charset="-122"/>
              </a:rPr>
              <a:t>của</a:t>
            </a:r>
            <a:endParaRPr kumimoji="0" lang="zh-CN" altLang="en-US" sz="1200" b="0" i="0" u="sng" strike="noStrike" kern="0" cap="none" spc="0" normalizeH="0" baseline="0" noProof="0" dirty="0">
              <a:ln>
                <a:noFill/>
              </a:ln>
              <a:solidFill>
                <a:prstClr val="white">
                  <a:lumMod val="50000"/>
                </a:prstClr>
              </a:solidFill>
              <a:effectLst/>
              <a:uLnTx/>
              <a:uFillTx/>
              <a:ea typeface="方正硬笔楷书繁体" panose="03000509000000000000" pitchFamily="65" charset="-122"/>
            </a:endParaRPr>
          </a:p>
        </p:txBody>
      </p:sp>
    </p:spTree>
    <p:extLst>
      <p:ext uri="{BB962C8B-B14F-4D97-AF65-F5344CB8AC3E}">
        <p14:creationId xmlns:p14="http://schemas.microsoft.com/office/powerpoint/2010/main" val="1591073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
                                        </p:tgtEl>
                                        <p:attrNameLst>
                                          <p:attrName>ppt_y</p:attrName>
                                        </p:attrNameLst>
                                      </p:cBhvr>
                                      <p:tavLst>
                                        <p:tav tm="0">
                                          <p:val>
                                            <p:strVal val="#ppt_y"/>
                                          </p:val>
                                        </p:tav>
                                        <p:tav tm="100000">
                                          <p:val>
                                            <p:strVal val="#ppt_y"/>
                                          </p:val>
                                        </p:tav>
                                      </p:tavLst>
                                    </p:anim>
                                    <p:anim calcmode="lin" valueType="num">
                                      <p:cBhvr>
                                        <p:cTn id="1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4FE2EB6C-3FA1-27B7-0945-DC6B570F1C1B}"/>
              </a:ext>
            </a:extLst>
          </p:cNvPr>
          <p:cNvSpPr/>
          <p:nvPr/>
        </p:nvSpPr>
        <p:spPr>
          <a:xfrm>
            <a:off x="0" y="241269"/>
            <a:ext cx="12192000" cy="6616731"/>
          </a:xfrm>
          <a:prstGeom prst="roundRect">
            <a:avLst>
              <a:gd name="adj" fmla="val 9943"/>
            </a:avLst>
          </a:prstGeom>
          <a:solidFill>
            <a:srgbClr val="F6E4EF"/>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a:solidFill>
                  <a:prstClr val="black"/>
                </a:solidFill>
                <a:latin typeface="Calibri" panose="020F0502020204030204" pitchFamily="34" charset="0"/>
                <a:cs typeface="Calibri" panose="020F0502020204030204" pitchFamily="34" charset="0"/>
              </a:rPr>
              <a:t>Chiếu dời đô</a:t>
            </a:r>
          </a:p>
          <a:p>
            <a:pPr lvl="0" algn="just">
              <a:defRPr/>
            </a:pPr>
            <a:r>
              <a:rPr lang="en-US" sz="2800" b="1">
                <a:solidFill>
                  <a:prstClr val="black"/>
                </a:solidFill>
                <a:latin typeface="Calibri" panose="020F0502020204030204" pitchFamily="34" charset="0"/>
                <a:cs typeface="Calibri" panose="020F0502020204030204" pitchFamily="34" charset="0"/>
              </a:rPr>
              <a:t>	</a:t>
            </a:r>
            <a:r>
              <a:rPr lang="vi-VN" sz="2800" b="1">
                <a:solidFill>
                  <a:prstClr val="black"/>
                </a:solidFill>
                <a:latin typeface="Calibri" panose="020F0502020204030204" pitchFamily="34" charset="0"/>
                <a:cs typeface="Calibri" panose="020F0502020204030204" pitchFamily="34" charset="0"/>
              </a:rPr>
              <a:t>“Xưa các bậc đế vương mấy lần dời đô. Phải đâu các vua theo ý riêng mình mà tự tiện</a:t>
            </a:r>
            <a:r>
              <a:rPr lang="en-US" sz="2800" b="1">
                <a:solidFill>
                  <a:prstClr val="black"/>
                </a:solidFill>
                <a:latin typeface="Calibri" panose="020F0502020204030204" pitchFamily="34" charset="0"/>
                <a:cs typeface="Calibri" panose="020F0502020204030204" pitchFamily="34" charset="0"/>
              </a:rPr>
              <a:t> </a:t>
            </a:r>
            <a:r>
              <a:rPr lang="vi-VN" sz="2800" b="1">
                <a:solidFill>
                  <a:prstClr val="black"/>
                </a:solidFill>
                <a:latin typeface="Calibri" panose="020F0502020204030204" pitchFamily="34" charset="0"/>
                <a:cs typeface="Calibri" panose="020F0502020204030204" pitchFamily="34" charset="0"/>
              </a:rPr>
              <a:t>chuyển dời? Chỉ vì muốn đóng đô ở nơi trung tâm, mưu toan nghiệp lớn, </a:t>
            </a:r>
            <a:r>
              <a:rPr lang="vi-VN" sz="2800" b="1">
                <a:solidFill>
                  <a:srgbClr val="FF0000"/>
                </a:solidFill>
                <a:latin typeface="Calibri" panose="020F0502020204030204" pitchFamily="34" charset="0"/>
                <a:cs typeface="Calibri" panose="020F0502020204030204" pitchFamily="34" charset="0"/>
              </a:rPr>
              <a:t>tính kế muôn đời</a:t>
            </a:r>
            <a:r>
              <a:rPr lang="en-US" sz="2800" b="1">
                <a:solidFill>
                  <a:srgbClr val="FF0000"/>
                </a:solidFill>
                <a:latin typeface="Calibri" panose="020F0502020204030204" pitchFamily="34" charset="0"/>
                <a:cs typeface="Calibri" panose="020F0502020204030204" pitchFamily="34" charset="0"/>
              </a:rPr>
              <a:t> </a:t>
            </a:r>
            <a:r>
              <a:rPr lang="vi-VN" sz="2800" b="1">
                <a:solidFill>
                  <a:srgbClr val="FF0000"/>
                </a:solidFill>
                <a:latin typeface="Calibri" panose="020F0502020204030204" pitchFamily="34" charset="0"/>
                <a:cs typeface="Calibri" panose="020F0502020204030204" pitchFamily="34" charset="0"/>
              </a:rPr>
              <a:t>cho con cháu</a:t>
            </a:r>
            <a:r>
              <a:rPr lang="vi-VN" sz="2800" b="1">
                <a:solidFill>
                  <a:prstClr val="black"/>
                </a:solidFill>
                <a:latin typeface="Calibri" panose="020F0502020204030204" pitchFamily="34" charset="0"/>
                <a:cs typeface="Calibri" panose="020F0502020204030204" pitchFamily="34" charset="0"/>
              </a:rPr>
              <a:t>, </a:t>
            </a:r>
            <a:r>
              <a:rPr lang="vi-VN" sz="2800" b="1">
                <a:solidFill>
                  <a:srgbClr val="FF0000"/>
                </a:solidFill>
                <a:latin typeface="Calibri" panose="020F0502020204030204" pitchFamily="34" charset="0"/>
                <a:cs typeface="Calibri" panose="020F0502020204030204" pitchFamily="34" charset="0"/>
              </a:rPr>
              <a:t>trên vâng mệnh trời, dưới theo ý dân, nếu thấy thuận tiện thì thay đổi. Cho</a:t>
            </a:r>
            <a:r>
              <a:rPr lang="en-US" sz="2800" b="1">
                <a:solidFill>
                  <a:srgbClr val="FF0000"/>
                </a:solidFill>
                <a:latin typeface="Calibri" panose="020F0502020204030204" pitchFamily="34" charset="0"/>
                <a:cs typeface="Calibri" panose="020F0502020204030204" pitchFamily="34" charset="0"/>
              </a:rPr>
              <a:t> </a:t>
            </a:r>
            <a:r>
              <a:rPr lang="vi-VN" sz="2800" b="1">
                <a:solidFill>
                  <a:srgbClr val="FF0000"/>
                </a:solidFill>
                <a:latin typeface="Calibri" panose="020F0502020204030204" pitchFamily="34" charset="0"/>
                <a:cs typeface="Calibri" panose="020F0502020204030204" pitchFamily="34" charset="0"/>
              </a:rPr>
              <a:t>nên vận nước lâu dài, phong tục phồn thịnh...</a:t>
            </a:r>
            <a:endParaRPr lang="en-US" sz="2800" b="1">
              <a:solidFill>
                <a:srgbClr val="FF0000"/>
              </a:solidFill>
              <a:latin typeface="Calibri" panose="020F0502020204030204" pitchFamily="34" charset="0"/>
              <a:cs typeface="Calibri" panose="020F0502020204030204" pitchFamily="34" charset="0"/>
            </a:endParaRPr>
          </a:p>
          <a:p>
            <a:pPr lvl="0" algn="just">
              <a:defRPr/>
            </a:pPr>
            <a:r>
              <a:rPr lang="en-US" sz="2800" b="1">
                <a:solidFill>
                  <a:prstClr val="black"/>
                </a:solidFill>
                <a:latin typeface="Calibri" panose="020F0502020204030204" pitchFamily="34" charset="0"/>
                <a:cs typeface="Calibri" panose="020F0502020204030204" pitchFamily="34" charset="0"/>
              </a:rPr>
              <a:t>	</a:t>
            </a:r>
            <a:r>
              <a:rPr lang="vi-VN" sz="2800" b="1">
                <a:solidFill>
                  <a:prstClr val="black"/>
                </a:solidFill>
                <a:latin typeface="Calibri" panose="020F0502020204030204" pitchFamily="34" charset="0"/>
                <a:cs typeface="Calibri" panose="020F0502020204030204" pitchFamily="34" charset="0"/>
              </a:rPr>
              <a:t>Huống gì thành </a:t>
            </a:r>
            <a:r>
              <a:rPr lang="vi-VN" sz="2800" b="1">
                <a:solidFill>
                  <a:srgbClr val="FF0000"/>
                </a:solidFill>
                <a:latin typeface="Calibri" panose="020F0502020204030204" pitchFamily="34" charset="0"/>
                <a:cs typeface="Calibri" panose="020F0502020204030204" pitchFamily="34" charset="0"/>
              </a:rPr>
              <a:t>Đại La ở vào nơi trung tâm trời đất, được cái thế rồng cuộn hổ ngồi.</a:t>
            </a:r>
            <a:r>
              <a:rPr lang="en-US" sz="2800" b="1">
                <a:solidFill>
                  <a:prstClr val="black"/>
                </a:solidFill>
                <a:latin typeface="Calibri" panose="020F0502020204030204" pitchFamily="34" charset="0"/>
                <a:cs typeface="Calibri" panose="020F0502020204030204" pitchFamily="34" charset="0"/>
              </a:rPr>
              <a:t> </a:t>
            </a:r>
            <a:r>
              <a:rPr lang="vi-VN" sz="2800" b="1">
                <a:solidFill>
                  <a:prstClr val="black"/>
                </a:solidFill>
                <a:latin typeface="Calibri" panose="020F0502020204030204" pitchFamily="34" charset="0"/>
                <a:cs typeface="Calibri" panose="020F0502020204030204" pitchFamily="34" charset="0"/>
              </a:rPr>
              <a:t>Đã đúng ngôi nam bắc đông tây, lại tiện hướng nhìn sông dựa núi. Địa thế rộng mà bằng,</a:t>
            </a:r>
            <a:r>
              <a:rPr lang="en-US" sz="2800" b="1">
                <a:solidFill>
                  <a:prstClr val="black"/>
                </a:solidFill>
                <a:latin typeface="Calibri" panose="020F0502020204030204" pitchFamily="34" charset="0"/>
                <a:cs typeface="Calibri" panose="020F0502020204030204" pitchFamily="34" charset="0"/>
              </a:rPr>
              <a:t> </a:t>
            </a:r>
            <a:r>
              <a:rPr lang="vi-VN" sz="2800" b="1">
                <a:solidFill>
                  <a:prstClr val="black"/>
                </a:solidFill>
                <a:latin typeface="Calibri" panose="020F0502020204030204" pitchFamily="34" charset="0"/>
                <a:cs typeface="Calibri" panose="020F0502020204030204" pitchFamily="34" charset="0"/>
              </a:rPr>
              <a:t>đất đai cao mà thoáng. </a:t>
            </a:r>
            <a:r>
              <a:rPr lang="vi-VN" sz="2800" b="1">
                <a:solidFill>
                  <a:srgbClr val="FF0000"/>
                </a:solidFill>
                <a:latin typeface="Calibri" panose="020F0502020204030204" pitchFamily="34" charset="0"/>
                <a:cs typeface="Calibri" panose="020F0502020204030204" pitchFamily="34" charset="0"/>
              </a:rPr>
              <a:t>Dân cư khỏi chịu cảnh khốn khổ ngập lụt, muôn vật cũng rất mực</a:t>
            </a:r>
            <a:r>
              <a:rPr lang="en-US" sz="2800" b="1">
                <a:solidFill>
                  <a:srgbClr val="FF0000"/>
                </a:solidFill>
                <a:latin typeface="Calibri" panose="020F0502020204030204" pitchFamily="34" charset="0"/>
                <a:cs typeface="Calibri" panose="020F0502020204030204" pitchFamily="34" charset="0"/>
              </a:rPr>
              <a:t> </a:t>
            </a:r>
            <a:r>
              <a:rPr lang="vi-VN" sz="2800" b="1">
                <a:solidFill>
                  <a:srgbClr val="FF0000"/>
                </a:solidFill>
                <a:latin typeface="Calibri" panose="020F0502020204030204" pitchFamily="34" charset="0"/>
                <a:cs typeface="Calibri" panose="020F0502020204030204" pitchFamily="34" charset="0"/>
              </a:rPr>
              <a:t>phong phú, tốt tươi. </a:t>
            </a:r>
            <a:r>
              <a:rPr lang="vi-VN" sz="2800" b="1">
                <a:solidFill>
                  <a:prstClr val="black"/>
                </a:solidFill>
                <a:latin typeface="Calibri" panose="020F0502020204030204" pitchFamily="34" charset="0"/>
                <a:cs typeface="Calibri" panose="020F0502020204030204" pitchFamily="34" charset="0"/>
              </a:rPr>
              <a:t>Xem khắp đất Việt, chỉ nơi này là thắng địa. Thật là </a:t>
            </a:r>
            <a:r>
              <a:rPr lang="vi-VN" sz="2800" b="1">
                <a:solidFill>
                  <a:srgbClr val="FF0000"/>
                </a:solidFill>
                <a:latin typeface="Calibri" panose="020F0502020204030204" pitchFamily="34" charset="0"/>
                <a:cs typeface="Calibri" panose="020F0502020204030204" pitchFamily="34" charset="0"/>
              </a:rPr>
              <a:t>chỗ tụ hội trọng</a:t>
            </a:r>
            <a:r>
              <a:rPr lang="en-US" sz="2800" b="1">
                <a:solidFill>
                  <a:srgbClr val="FF0000"/>
                </a:solidFill>
                <a:latin typeface="Calibri" panose="020F0502020204030204" pitchFamily="34" charset="0"/>
                <a:cs typeface="Calibri" panose="020F0502020204030204" pitchFamily="34" charset="0"/>
              </a:rPr>
              <a:t> </a:t>
            </a:r>
            <a:r>
              <a:rPr lang="vi-VN" sz="2800" b="1">
                <a:solidFill>
                  <a:srgbClr val="FF0000"/>
                </a:solidFill>
                <a:latin typeface="Calibri" panose="020F0502020204030204" pitchFamily="34" charset="0"/>
                <a:cs typeface="Calibri" panose="020F0502020204030204" pitchFamily="34" charset="0"/>
              </a:rPr>
              <a:t>yếu của bốn phương đất nước</a:t>
            </a:r>
            <a:r>
              <a:rPr lang="vi-VN" sz="2800" b="1">
                <a:solidFill>
                  <a:prstClr val="black"/>
                </a:solidFill>
                <a:latin typeface="Calibri" panose="020F0502020204030204" pitchFamily="34" charset="0"/>
                <a:cs typeface="Calibri" panose="020F0502020204030204" pitchFamily="34" charset="0"/>
              </a:rPr>
              <a:t>, cũng là nơi kinh đô bậc nhất của đế vương muôn đời. Trẫm</a:t>
            </a:r>
            <a:r>
              <a:rPr lang="en-US" sz="2800" b="1">
                <a:solidFill>
                  <a:prstClr val="black"/>
                </a:solidFill>
                <a:latin typeface="Calibri" panose="020F0502020204030204" pitchFamily="34" charset="0"/>
                <a:cs typeface="Calibri" panose="020F0502020204030204" pitchFamily="34" charset="0"/>
              </a:rPr>
              <a:t> </a:t>
            </a:r>
            <a:r>
              <a:rPr lang="vi-VN" sz="2800" b="1">
                <a:solidFill>
                  <a:prstClr val="black"/>
                </a:solidFill>
                <a:latin typeface="Calibri" panose="020F0502020204030204" pitchFamily="34" charset="0"/>
                <a:cs typeface="Calibri" panose="020F0502020204030204" pitchFamily="34" charset="0"/>
              </a:rPr>
              <a:t>muốn dựa vào sự thuận lợi của đất ấy để định chỗ ở. Các khanh nghĩ thế nào?”.</a:t>
            </a:r>
          </a:p>
          <a:p>
            <a:pPr lvl="0" algn="just">
              <a:defRPr/>
            </a:pPr>
            <a:r>
              <a:rPr lang="vi-VN" sz="2400" b="1" i="1">
                <a:solidFill>
                  <a:prstClr val="black"/>
                </a:solidFill>
                <a:latin typeface="Calibri" panose="020F0502020204030204" pitchFamily="34" charset="0"/>
                <a:cs typeface="Calibri" panose="020F0502020204030204" pitchFamily="34" charset="0"/>
              </a:rPr>
              <a:t>(Viện Văn học, Thơ văn Lý – Trần, tập 1, NXB Khoa học xã hội, Hà Nội, 1977, trang 229 – 230)</a:t>
            </a:r>
            <a:endParaRPr lang="vi-VN" sz="2800" b="1" i="1">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193205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ình chữ nhật: Góc Tròn 29">
            <a:extLst>
              <a:ext uri="{FF2B5EF4-FFF2-40B4-BE49-F238E27FC236}">
                <a16:creationId xmlns:a16="http://schemas.microsoft.com/office/drawing/2014/main" id="{7B5B7E7E-4142-FB6C-65D4-FED800602EB0}"/>
              </a:ext>
            </a:extLst>
          </p:cNvPr>
          <p:cNvSpPr/>
          <p:nvPr/>
        </p:nvSpPr>
        <p:spPr>
          <a:xfrm>
            <a:off x="1060347" y="610965"/>
            <a:ext cx="10407753"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a:solidFill>
                  <a:prstClr val="black"/>
                </a:solidFill>
              </a:rPr>
              <a:t>Nội dung của “Chiếu dời đô”</a:t>
            </a:r>
            <a:r>
              <a:rPr lang="en-US" sz="4000">
                <a:solidFill>
                  <a:prstClr val="black"/>
                </a:solidFill>
                <a:latin typeface="Arial" panose="020B0604020202020204" pitchFamily="34" charset="0"/>
                <a:cs typeface="Arial" panose="020B0604020202020204" pitchFamily="34" charset="0"/>
              </a:rPr>
              <a:t> là gì?</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17">
            <a:extLst>
              <a:ext uri="{FF2B5EF4-FFF2-40B4-BE49-F238E27FC236}">
                <a16:creationId xmlns:a16="http://schemas.microsoft.com/office/drawing/2014/main"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6" name="Hình chữ nhật: Góc Tròn 29">
            <a:extLst>
              <a:ext uri="{FF2B5EF4-FFF2-40B4-BE49-F238E27FC236}">
                <a16:creationId xmlns:a16="http://schemas.microsoft.com/office/drawing/2014/main" id="{EEE31715-3931-2150-FD3B-61C34F6EF4D0}"/>
              </a:ext>
            </a:extLst>
          </p:cNvPr>
          <p:cNvSpPr/>
          <p:nvPr/>
        </p:nvSpPr>
        <p:spPr>
          <a:xfrm>
            <a:off x="2235954" y="3186387"/>
            <a:ext cx="7720091" cy="2675112"/>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a:solidFill>
                  <a:srgbClr val="FF0000"/>
                </a:solidFill>
              </a:rPr>
              <a:t>Nội dung của “Chiếu dời đô”: thông báo rộng rãi quyết định về việc dời đô từ Hoa Lư ra thành Đại La cho nhân dân biết</a:t>
            </a:r>
            <a:endParaRPr kumimoji="0" lang="en-US" sz="4000" b="0" i="0" u="none" strike="noStrike" kern="1200" cap="none" spc="0" normalizeH="0" baseline="0" noProof="0">
              <a:ln>
                <a:noFill/>
              </a:ln>
              <a:solidFill>
                <a:srgbClr val="FF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4471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ình chữ nhật: Góc Tròn 29">
            <a:extLst>
              <a:ext uri="{FF2B5EF4-FFF2-40B4-BE49-F238E27FC236}">
                <a16:creationId xmlns:a16="http://schemas.microsoft.com/office/drawing/2014/main" id="{7B5B7E7E-4142-FB6C-65D4-FED800602EB0}"/>
              </a:ext>
            </a:extLst>
          </p:cNvPr>
          <p:cNvSpPr/>
          <p:nvPr/>
        </p:nvSpPr>
        <p:spPr>
          <a:xfrm>
            <a:off x="1060347" y="610965"/>
            <a:ext cx="10407753"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prstClr val="black"/>
                </a:solidFill>
                <a:latin typeface="Arial" panose="020B0604020202020204" pitchFamily="34" charset="0"/>
              </a:rPr>
              <a:t>Ý nghĩa</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của “Chiếu dời đô”</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là gì?</a:t>
            </a:r>
          </a:p>
        </p:txBody>
      </p:sp>
      <p:pic>
        <p:nvPicPr>
          <p:cNvPr id="4" name="Picture 17">
            <a:extLst>
              <a:ext uri="{FF2B5EF4-FFF2-40B4-BE49-F238E27FC236}">
                <a16:creationId xmlns:a16="http://schemas.microsoft.com/office/drawing/2014/main"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6" name="Hình chữ nhật: Góc Tròn 29">
            <a:extLst>
              <a:ext uri="{FF2B5EF4-FFF2-40B4-BE49-F238E27FC236}">
                <a16:creationId xmlns:a16="http://schemas.microsoft.com/office/drawing/2014/main" id="{EEE31715-3931-2150-FD3B-61C34F6EF4D0}"/>
              </a:ext>
            </a:extLst>
          </p:cNvPr>
          <p:cNvSpPr/>
          <p:nvPr/>
        </p:nvSpPr>
        <p:spPr>
          <a:xfrm>
            <a:off x="850798" y="3186387"/>
            <a:ext cx="10407752" cy="2675112"/>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FF0000"/>
                </a:solidFill>
              </a:rPr>
              <a:t>Ý nghĩa của “Chiếu dời đô”: thể hiện tầm nhìn sáng suốt của vua Lý Thái Tổ, đồng thời mở ra thời kỳ phát triển mới của đất nước</a:t>
            </a:r>
            <a:endParaRPr kumimoji="0" lang="en-US" sz="4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4091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678C9D-0443-AC71-D65D-2AF74D11487B}"/>
              </a:ext>
            </a:extLst>
          </p:cNvPr>
          <p:cNvPicPr>
            <a:picLocks noChangeAspect="1"/>
          </p:cNvPicPr>
          <p:nvPr/>
        </p:nvPicPr>
        <p:blipFill>
          <a:blip r:embed="rId2"/>
          <a:stretch>
            <a:fillRect/>
          </a:stretch>
        </p:blipFill>
        <p:spPr>
          <a:xfrm>
            <a:off x="90391" y="0"/>
            <a:ext cx="12101609" cy="4090771"/>
          </a:xfrm>
          <a:prstGeom prst="rect">
            <a:avLst/>
          </a:prstGeom>
        </p:spPr>
      </p:pic>
    </p:spTree>
    <p:extLst>
      <p:ext uri="{BB962C8B-B14F-4D97-AF65-F5344CB8AC3E}">
        <p14:creationId xmlns:p14="http://schemas.microsoft.com/office/powerpoint/2010/main" val="292592070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m-thanh-tra-loi-sai-www_tiengdong_com">
            <a:hlinkClick r:id="" action="ppaction://media"/>
            <a:extLst>
              <a:ext uri="{FF2B5EF4-FFF2-40B4-BE49-F238E27FC236}">
                <a16:creationId xmlns:a16="http://schemas.microsoft.com/office/drawing/2014/main" id="{3C5BDFC2-E919-A026-5850-C081993359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632984"/>
            <a:ext cx="487363" cy="487363"/>
          </a:xfrm>
          <a:prstGeom prst="rect">
            <a:avLst/>
          </a:prstGeom>
        </p:spPr>
      </p:pic>
      <p:pic>
        <p:nvPicPr>
          <p:cNvPr id="4" name="Tieng-tinh-tinh-www_nhacchuongvui_com">
            <a:hlinkClick r:id="" action="ppaction://media"/>
            <a:extLst>
              <a:ext uri="{FF2B5EF4-FFF2-40B4-BE49-F238E27FC236}">
                <a16:creationId xmlns:a16="http://schemas.microsoft.com/office/drawing/2014/main" id="{500FBAE2-CF62-3792-7A29-FF297789E49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0107" y="-242118"/>
            <a:ext cx="487363" cy="487363"/>
          </a:xfrm>
          <a:prstGeom prst="rect">
            <a:avLst/>
          </a:prstGeom>
        </p:spPr>
      </p:pic>
      <p:pic>
        <p:nvPicPr>
          <p:cNvPr id="5" name="Am-thanh-tra-loi-sai-www_tiengdong_com">
            <a:hlinkClick r:id="" action="ppaction://media"/>
            <a:extLst>
              <a:ext uri="{FF2B5EF4-FFF2-40B4-BE49-F238E27FC236}">
                <a16:creationId xmlns:a16="http://schemas.microsoft.com/office/drawing/2014/main" id="{38700A8A-5C5E-C474-EA47-B331E347C2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1407240"/>
            <a:ext cx="487363" cy="487363"/>
          </a:xfrm>
          <a:prstGeom prst="rect">
            <a:avLst/>
          </a:prstGeom>
        </p:spPr>
      </p:pic>
      <p:pic>
        <p:nvPicPr>
          <p:cNvPr id="6" name="Am-thanh-tra-loi-sai-www_tiengdong_com">
            <a:hlinkClick r:id="" action="ppaction://media"/>
            <a:extLst>
              <a:ext uri="{FF2B5EF4-FFF2-40B4-BE49-F238E27FC236}">
                <a16:creationId xmlns:a16="http://schemas.microsoft.com/office/drawing/2014/main" id="{4AE0BD54-A889-609B-40D5-7261693C35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2181496"/>
            <a:ext cx="487363" cy="487363"/>
          </a:xfrm>
          <a:prstGeom prst="rect">
            <a:avLst/>
          </a:prstGeom>
        </p:spPr>
      </p:pic>
      <p:sp>
        <p:nvSpPr>
          <p:cNvPr id="7" name="Plaque 14">
            <a:extLst>
              <a:ext uri="{FF2B5EF4-FFF2-40B4-BE49-F238E27FC236}">
                <a16:creationId xmlns:a16="http://schemas.microsoft.com/office/drawing/2014/main" id="{4C53DC23-486C-E12E-577A-BA8F1B61953F}"/>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a:solidFill>
                  <a:srgbClr val="0070C0"/>
                </a:solidFill>
                <a:latin typeface="Calibri" panose="020F0502020204030204"/>
              </a:rPr>
              <a:t>Lý Công Uẩn </a:t>
            </a:r>
            <a:r>
              <a:rPr lang="en-US" sz="4400" b="1">
                <a:solidFill>
                  <a:srgbClr val="0070C0"/>
                </a:solidFill>
                <a:latin typeface="Calibri" panose="020F0502020204030204"/>
              </a:rPr>
              <a:t>lấy niên hiệu là gì?</a:t>
            </a:r>
            <a:endParaRPr kumimoji="0" lang="en-US" sz="4400" b="1" i="0" u="none" strike="noStrike" kern="1200" cap="none" spc="0" normalizeH="0" baseline="0" noProof="0">
              <a:ln>
                <a:noFill/>
              </a:ln>
              <a:solidFill>
                <a:srgbClr val="0070C0"/>
              </a:solidFill>
              <a:effectLst/>
              <a:uLnTx/>
              <a:uFillTx/>
              <a:latin typeface="Calibri" panose="020F0502020204030204"/>
              <a:ea typeface="+mn-ea"/>
              <a:cs typeface="+mn-cs"/>
            </a:endParaRPr>
          </a:p>
        </p:txBody>
      </p:sp>
      <p:grpSp>
        <p:nvGrpSpPr>
          <p:cNvPr id="8" name="Group 18">
            <a:extLst>
              <a:ext uri="{FF2B5EF4-FFF2-40B4-BE49-F238E27FC236}">
                <a16:creationId xmlns:a16="http://schemas.microsoft.com/office/drawing/2014/main" id="{8E94FEC1-E87D-D371-2CBA-5E66DF1B0716}"/>
              </a:ext>
            </a:extLst>
          </p:cNvPr>
          <p:cNvGrpSpPr/>
          <p:nvPr/>
        </p:nvGrpSpPr>
        <p:grpSpPr>
          <a:xfrm>
            <a:off x="346578" y="2961441"/>
            <a:ext cx="5413796" cy="1380931"/>
            <a:chOff x="261306" y="4457700"/>
            <a:chExt cx="8120694" cy="2071397"/>
          </a:xfrm>
        </p:grpSpPr>
        <p:sp>
          <p:nvSpPr>
            <p:cNvPr id="9" name="a">
              <a:extLst>
                <a:ext uri="{FF2B5EF4-FFF2-40B4-BE49-F238E27FC236}">
                  <a16:creationId xmlns:a16="http://schemas.microsoft.com/office/drawing/2014/main" id="{A3926122-ACE6-C234-82F5-B4E2532E6A41}"/>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5400" b="1">
                  <a:solidFill>
                    <a:srgbClr val="FF0000"/>
                  </a:solidFill>
                  <a:latin typeface="Calibri" panose="020F0502020204030204"/>
                </a:rPr>
                <a:t>Thiên Lý</a:t>
              </a:r>
              <a:endPar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 name="Picture 4">
              <a:extLst>
                <a:ext uri="{FF2B5EF4-FFF2-40B4-BE49-F238E27FC236}">
                  <a16:creationId xmlns:a16="http://schemas.microsoft.com/office/drawing/2014/main" id="{42CEFCBF-57E4-EB95-6256-78848FAEF7E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1306" y="4590362"/>
              <a:ext cx="1635021" cy="1811658"/>
            </a:xfrm>
            <a:prstGeom prst="rect">
              <a:avLst/>
            </a:prstGeom>
          </p:spPr>
        </p:pic>
      </p:grpSp>
      <p:grpSp>
        <p:nvGrpSpPr>
          <p:cNvPr id="11" name="Group 19">
            <a:extLst>
              <a:ext uri="{FF2B5EF4-FFF2-40B4-BE49-F238E27FC236}">
                <a16:creationId xmlns:a16="http://schemas.microsoft.com/office/drawing/2014/main" id="{C1F2E19C-7BE0-5548-DBDF-E9B989ACEAAA}"/>
              </a:ext>
            </a:extLst>
          </p:cNvPr>
          <p:cNvGrpSpPr/>
          <p:nvPr/>
        </p:nvGrpSpPr>
        <p:grpSpPr>
          <a:xfrm>
            <a:off x="6280832" y="2944734"/>
            <a:ext cx="5317213" cy="1380931"/>
            <a:chOff x="9092412" y="4457700"/>
            <a:chExt cx="7975819" cy="2071397"/>
          </a:xfrm>
        </p:grpSpPr>
        <p:sp>
          <p:nvSpPr>
            <p:cNvPr id="12" name="b">
              <a:extLst>
                <a:ext uri="{FF2B5EF4-FFF2-40B4-BE49-F238E27FC236}">
                  <a16:creationId xmlns:a16="http://schemas.microsoft.com/office/drawing/2014/main" id="{3F8D0944-5CDF-F6F0-5B67-848EAF7CAD81}"/>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6000" b="1">
                  <a:solidFill>
                    <a:srgbClr val="FF0000"/>
                  </a:solidFill>
                  <a:latin typeface="Calibri" panose="020F0502020204030204"/>
                </a:rPr>
                <a:t>Lý Thuận</a:t>
              </a:r>
              <a:endPar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3" name="Picture 11">
              <a:extLst>
                <a:ext uri="{FF2B5EF4-FFF2-40B4-BE49-F238E27FC236}">
                  <a16:creationId xmlns:a16="http://schemas.microsoft.com/office/drawing/2014/main" id="{E14BE921-6B66-3BBE-4C97-9B69A8E5A2B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092412" y="4674503"/>
              <a:ext cx="1510072" cy="1680192"/>
            </a:xfrm>
            <a:prstGeom prst="rect">
              <a:avLst/>
            </a:prstGeom>
          </p:spPr>
        </p:pic>
      </p:grpSp>
      <p:grpSp>
        <p:nvGrpSpPr>
          <p:cNvPr id="14" name="Group 23">
            <a:extLst>
              <a:ext uri="{FF2B5EF4-FFF2-40B4-BE49-F238E27FC236}">
                <a16:creationId xmlns:a16="http://schemas.microsoft.com/office/drawing/2014/main" id="{FB778B2D-F944-3E0A-B003-616D3335F87D}"/>
              </a:ext>
            </a:extLst>
          </p:cNvPr>
          <p:cNvGrpSpPr/>
          <p:nvPr/>
        </p:nvGrpSpPr>
        <p:grpSpPr>
          <a:xfrm>
            <a:off x="346578" y="4953039"/>
            <a:ext cx="5394065" cy="1380931"/>
            <a:chOff x="290902" y="7429560"/>
            <a:chExt cx="8091098" cy="2071397"/>
          </a:xfrm>
        </p:grpSpPr>
        <p:sp>
          <p:nvSpPr>
            <p:cNvPr id="15" name="c">
              <a:extLst>
                <a:ext uri="{FF2B5EF4-FFF2-40B4-BE49-F238E27FC236}">
                  <a16:creationId xmlns:a16="http://schemas.microsoft.com/office/drawing/2014/main" id="{945C1F57-55F3-E6E8-4A86-4980BC7DF888}"/>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6000" b="1">
                  <a:solidFill>
                    <a:srgbClr val="FF0000"/>
                  </a:solidFill>
                  <a:latin typeface="Calibri" panose="020F0502020204030204"/>
                </a:rPr>
                <a:t>Thuận Thời</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6" name="Picture 12">
              <a:extLst>
                <a:ext uri="{FF2B5EF4-FFF2-40B4-BE49-F238E27FC236}">
                  <a16:creationId xmlns:a16="http://schemas.microsoft.com/office/drawing/2014/main" id="{32683101-F92A-AF97-41CF-4D33B044580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90902" y="7611927"/>
              <a:ext cx="1634189" cy="1783562"/>
            </a:xfrm>
            <a:prstGeom prst="rect">
              <a:avLst/>
            </a:prstGeom>
          </p:spPr>
        </p:pic>
      </p:grpSp>
      <p:grpSp>
        <p:nvGrpSpPr>
          <p:cNvPr id="17" name="Group 22">
            <a:extLst>
              <a:ext uri="{FF2B5EF4-FFF2-40B4-BE49-F238E27FC236}">
                <a16:creationId xmlns:a16="http://schemas.microsoft.com/office/drawing/2014/main" id="{8140D190-CA75-2419-E0EF-1B6F113F1602}"/>
              </a:ext>
            </a:extLst>
          </p:cNvPr>
          <p:cNvGrpSpPr/>
          <p:nvPr/>
        </p:nvGrpSpPr>
        <p:grpSpPr>
          <a:xfrm>
            <a:off x="6289823" y="4920397"/>
            <a:ext cx="5363155" cy="1380931"/>
            <a:chOff x="9023496" y="7429559"/>
            <a:chExt cx="8044733" cy="2071397"/>
          </a:xfrm>
        </p:grpSpPr>
        <p:sp>
          <p:nvSpPr>
            <p:cNvPr id="18" name="d">
              <a:extLst>
                <a:ext uri="{FF2B5EF4-FFF2-40B4-BE49-F238E27FC236}">
                  <a16:creationId xmlns:a16="http://schemas.microsoft.com/office/drawing/2014/main" id="{08ECF7FA-03D9-8EAC-F384-F1F426B8A0EF}"/>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Calibri" panose="020F0502020204030204"/>
                  <a:ea typeface="+mn-ea"/>
                  <a:cs typeface="+mn-cs"/>
                </a:rPr>
                <a:t>Thuận Thiên</a:t>
              </a:r>
              <a:endParaRPr kumimoji="0" lang="en-US" sz="6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9" name="Picture 13">
              <a:extLst>
                <a:ext uri="{FF2B5EF4-FFF2-40B4-BE49-F238E27FC236}">
                  <a16:creationId xmlns:a16="http://schemas.microsoft.com/office/drawing/2014/main" id="{54F17C64-447F-B46D-6736-14AEAFF17AD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23496" y="7719196"/>
              <a:ext cx="1357830" cy="1492121"/>
            </a:xfrm>
            <a:prstGeom prst="rect">
              <a:avLst/>
            </a:prstGeom>
          </p:spPr>
        </p:pic>
      </p:grpSp>
      <p:pic>
        <p:nvPicPr>
          <p:cNvPr id="26" name="Đúng">
            <a:extLst>
              <a:ext uri="{FF2B5EF4-FFF2-40B4-BE49-F238E27FC236}">
                <a16:creationId xmlns:a16="http://schemas.microsoft.com/office/drawing/2014/main" id="{70BC2B3A-E2BB-FC5F-56FB-0849C0C63204}"/>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83767" y="4932892"/>
            <a:ext cx="1486303" cy="1189041"/>
          </a:xfrm>
          <a:prstGeom prst="rect">
            <a:avLst/>
          </a:prstGeom>
        </p:spPr>
      </p:pic>
    </p:spTree>
    <p:extLst>
      <p:ext uri="{BB962C8B-B14F-4D97-AF65-F5344CB8AC3E}">
        <p14:creationId xmlns:p14="http://schemas.microsoft.com/office/powerpoint/2010/main" val="11688170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2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14:bounceEnd="72000">
                                          <p:cBhvr additive="base">
                                            <p:cTn id="11" dur="1000" fill="hold"/>
                                            <p:tgtEl>
                                              <p:spTgt spid="1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14:bounceEnd="72000">
                                          <p:cBhvr additive="base">
                                            <p:cTn id="15" dur="10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17"/>
                                            </p:tgtEl>
                                            <p:attrNameLst>
                                              <p:attrName>style.visibility</p:attrName>
                                            </p:attrNameLst>
                                          </p:cBhvr>
                                          <p:to>
                                            <p:strVal val="visible"/>
                                          </p:to>
                                        </p:set>
                                        <p:anim calcmode="lin" valueType="num" p14:bounceEnd="72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3"/>
                                            </p:tgtEl>
                                          </p:cBhvr>
                                        </p:cmd>
                                      </p:childTnLst>
                                    </p:cTn>
                                  </p:par>
                                  <p:par>
                                    <p:cTn id="26" presetID="26" presetClass="emph" presetSubtype="0" fill="hold" nodeType="withEffect">
                                      <p:stCondLst>
                                        <p:cond delay="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6"/>
                                            </p:tgtEl>
                                          </p:cBhvr>
                                        </p:cmd>
                                      </p:childTnLst>
                                    </p:cTn>
                                  </p:par>
                                  <p:par>
                                    <p:cTn id="34" presetID="26" presetClass="emph" presetSubtype="0" fill="hold" nodeType="withEffect">
                                      <p:stCondLst>
                                        <p:cond delay="0"/>
                                      </p:stCondLst>
                                      <p:childTnLst>
                                        <p:animEffect transition="out" filter="fade">
                                          <p:cBhvr>
                                            <p:cTn id="35" dur="500" tmFilter="0, 0; .2, .5; .8, .5; 1, 0"/>
                                            <p:tgtEl>
                                              <p:spTgt spid="14"/>
                                            </p:tgtEl>
                                          </p:cBhvr>
                                        </p:animEffect>
                                        <p:animScale>
                                          <p:cBhvr>
                                            <p:cTn id="36"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7"/>
                                            </p:tgtEl>
                                          </p:cBhvr>
                                        </p:animEffect>
                                        <p:animScale>
                                          <p:cBhvr>
                                            <p:cTn id="42" dur="250" autoRev="1" fill="hold"/>
                                            <p:tgtEl>
                                              <p:spTgt spid="17"/>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ppt_w</p:attrName>
                                            </p:attrNameLst>
                                          </p:cBhvr>
                                          <p:tavLst>
                                            <p:tav tm="0">
                                              <p:val>
                                                <p:fltVal val="0"/>
                                              </p:val>
                                            </p:tav>
                                            <p:tav tm="100000">
                                              <p:val>
                                                <p:strVal val="#ppt_w"/>
                                              </p:val>
                                            </p:tav>
                                          </p:tavLst>
                                        </p:anim>
                                        <p:anim calcmode="lin" valueType="num">
                                          <p:cBhvr>
                                            <p:cTn id="46" dur="500" fill="hold"/>
                                            <p:tgtEl>
                                              <p:spTgt spid="26"/>
                                            </p:tgtEl>
                                            <p:attrNameLst>
                                              <p:attrName>ppt_h</p:attrName>
                                            </p:attrNameLst>
                                          </p:cBhvr>
                                          <p:tavLst>
                                            <p:tav tm="0">
                                              <p:val>
                                                <p:fltVal val="0"/>
                                              </p:val>
                                            </p:tav>
                                            <p:tav tm="100000">
                                              <p:val>
                                                <p:strVal val="#ppt_h"/>
                                              </p:val>
                                            </p:tav>
                                          </p:tavLst>
                                        </p:anim>
                                        <p:anim calcmode="lin" valueType="num">
                                          <p:cBhvr>
                                            <p:cTn id="47" dur="500" fill="hold"/>
                                            <p:tgtEl>
                                              <p:spTgt spid="26"/>
                                            </p:tgtEl>
                                            <p:attrNameLst>
                                              <p:attrName>style.rotation</p:attrName>
                                            </p:attrNameLst>
                                          </p:cBhvr>
                                          <p:tavLst>
                                            <p:tav tm="0">
                                              <p:val>
                                                <p:fltVal val="360"/>
                                              </p:val>
                                            </p:tav>
                                            <p:tav tm="100000">
                                              <p:val>
                                                <p:fltVal val="0"/>
                                              </p:val>
                                            </p:tav>
                                          </p:tavLst>
                                        </p:anim>
                                        <p:animEffect transition="in" filter="fade">
                                          <p:cBhvr>
                                            <p:cTn id="48" dur="500"/>
                                            <p:tgtEl>
                                              <p:spTgt spid="26"/>
                                            </p:tgtEl>
                                          </p:cBhvr>
                                        </p:animEffect>
                                      </p:childTnLst>
                                    </p:cTn>
                                  </p:par>
                                  <p:par>
                                    <p:cTn id="49" presetID="1" presetClass="mediacall" presetSubtype="0" fill="hold" nodeType="withEffect">
                                      <p:stCondLst>
                                        <p:cond delay="0"/>
                                      </p:stCondLst>
                                      <p:childTnLst>
                                        <p:cmd type="call" cmd="playFrom(0.0)">
                                          <p:cBhvr>
                                            <p:cTn id="50" dur="3448" fill="hold"/>
                                            <p:tgtEl>
                                              <p:spTgt spid="4"/>
                                            </p:tgtEl>
                                          </p:cBhvr>
                                        </p:cmd>
                                      </p:childTnLst>
                                    </p:cTn>
                                  </p:par>
                                  <p:par>
                                    <p:cTn id="51" presetID="32" presetClass="emph" presetSubtype="0" fill="hold" nodeType="withEffect">
                                      <p:stCondLst>
                                        <p:cond delay="200"/>
                                      </p:stCondLst>
                                      <p:childTnLst>
                                        <p:animRot by="120000">
                                          <p:cBhvr>
                                            <p:cTn id="52" dur="100" fill="hold">
                                              <p:stCondLst>
                                                <p:cond delay="0"/>
                                              </p:stCondLst>
                                            </p:cTn>
                                            <p:tgtEl>
                                              <p:spTgt spid="26"/>
                                            </p:tgtEl>
                                            <p:attrNameLst>
                                              <p:attrName>r</p:attrName>
                                            </p:attrNameLst>
                                          </p:cBhvr>
                                        </p:animRot>
                                        <p:animRot by="-240000">
                                          <p:cBhvr>
                                            <p:cTn id="53" dur="200" fill="hold">
                                              <p:stCondLst>
                                                <p:cond delay="200"/>
                                              </p:stCondLst>
                                            </p:cTn>
                                            <p:tgtEl>
                                              <p:spTgt spid="26"/>
                                            </p:tgtEl>
                                            <p:attrNameLst>
                                              <p:attrName>r</p:attrName>
                                            </p:attrNameLst>
                                          </p:cBhvr>
                                        </p:animRot>
                                        <p:animRot by="240000">
                                          <p:cBhvr>
                                            <p:cTn id="54" dur="200" fill="hold">
                                              <p:stCondLst>
                                                <p:cond delay="400"/>
                                              </p:stCondLst>
                                            </p:cTn>
                                            <p:tgtEl>
                                              <p:spTgt spid="26"/>
                                            </p:tgtEl>
                                            <p:attrNameLst>
                                              <p:attrName>r</p:attrName>
                                            </p:attrNameLst>
                                          </p:cBhvr>
                                        </p:animRot>
                                        <p:animRot by="-240000">
                                          <p:cBhvr>
                                            <p:cTn id="55" dur="200" fill="hold">
                                              <p:stCondLst>
                                                <p:cond delay="600"/>
                                              </p:stCondLst>
                                            </p:cTn>
                                            <p:tgtEl>
                                              <p:spTgt spid="26"/>
                                            </p:tgtEl>
                                            <p:attrNameLst>
                                              <p:attrName>r</p:attrName>
                                            </p:attrNameLst>
                                          </p:cBhvr>
                                        </p:animRot>
                                        <p:animRot by="120000">
                                          <p:cBhvr>
                                            <p:cTn id="56" dur="200" fill="hold">
                                              <p:stCondLst>
                                                <p:cond delay="800"/>
                                              </p:stCondLst>
                                            </p:cTn>
                                            <p:tgtEl>
                                              <p:spTgt spid="26"/>
                                            </p:tgtEl>
                                            <p:attrNameLst>
                                              <p:attrName>r</p:attrName>
                                            </p:attrNameLst>
                                          </p:cBhvr>
                                        </p:animRot>
                                      </p:childTnLst>
                                    </p:cTn>
                                  </p:par>
                                  <p:par>
                                    <p:cTn id="57" presetID="31" presetClass="exit" presetSubtype="0" fill="hold" nodeType="withEffect">
                                      <p:stCondLst>
                                        <p:cond delay="200"/>
                                      </p:stCondLst>
                                      <p:childTnLst>
                                        <p:anim calcmode="lin" valueType="num">
                                          <p:cBhvr>
                                            <p:cTn id="58" dur="1000"/>
                                            <p:tgtEl>
                                              <p:spTgt spid="8"/>
                                            </p:tgtEl>
                                            <p:attrNameLst>
                                              <p:attrName>ppt_w</p:attrName>
                                            </p:attrNameLst>
                                          </p:cBhvr>
                                          <p:tavLst>
                                            <p:tav tm="0">
                                              <p:val>
                                                <p:strVal val="ppt_w"/>
                                              </p:val>
                                            </p:tav>
                                            <p:tav tm="100000">
                                              <p:val>
                                                <p:fltVal val="0"/>
                                              </p:val>
                                            </p:tav>
                                          </p:tavLst>
                                        </p:anim>
                                        <p:anim calcmode="lin" valueType="num">
                                          <p:cBhvr>
                                            <p:cTn id="59" dur="1000"/>
                                            <p:tgtEl>
                                              <p:spTgt spid="8"/>
                                            </p:tgtEl>
                                            <p:attrNameLst>
                                              <p:attrName>ppt_h</p:attrName>
                                            </p:attrNameLst>
                                          </p:cBhvr>
                                          <p:tavLst>
                                            <p:tav tm="0">
                                              <p:val>
                                                <p:strVal val="ppt_h"/>
                                              </p:val>
                                            </p:tav>
                                            <p:tav tm="100000">
                                              <p:val>
                                                <p:fltVal val="0"/>
                                              </p:val>
                                            </p:tav>
                                          </p:tavLst>
                                        </p:anim>
                                        <p:anim calcmode="lin" valueType="num">
                                          <p:cBhvr>
                                            <p:cTn id="60" dur="1000"/>
                                            <p:tgtEl>
                                              <p:spTgt spid="8"/>
                                            </p:tgtEl>
                                            <p:attrNameLst>
                                              <p:attrName>style.rotation</p:attrName>
                                            </p:attrNameLst>
                                          </p:cBhvr>
                                          <p:tavLst>
                                            <p:tav tm="0">
                                              <p:val>
                                                <p:fltVal val="0"/>
                                              </p:val>
                                            </p:tav>
                                            <p:tav tm="100000">
                                              <p:val>
                                                <p:fltVal val="90"/>
                                              </p:val>
                                            </p:tav>
                                          </p:tavLst>
                                        </p:anim>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14"/>
                                            </p:tgtEl>
                                            <p:attrNameLst>
                                              <p:attrName>ppt_w</p:attrName>
                                            </p:attrNameLst>
                                          </p:cBhvr>
                                          <p:tavLst>
                                            <p:tav tm="0">
                                              <p:val>
                                                <p:strVal val="ppt_w"/>
                                              </p:val>
                                            </p:tav>
                                            <p:tav tm="100000">
                                              <p:val>
                                                <p:fltVal val="0"/>
                                              </p:val>
                                            </p:tav>
                                          </p:tavLst>
                                        </p:anim>
                                        <p:anim calcmode="lin" valueType="num">
                                          <p:cBhvr>
                                            <p:cTn id="65" dur="1000"/>
                                            <p:tgtEl>
                                              <p:spTgt spid="14"/>
                                            </p:tgtEl>
                                            <p:attrNameLst>
                                              <p:attrName>ppt_h</p:attrName>
                                            </p:attrNameLst>
                                          </p:cBhvr>
                                          <p:tavLst>
                                            <p:tav tm="0">
                                              <p:val>
                                                <p:strVal val="ppt_h"/>
                                              </p:val>
                                            </p:tav>
                                            <p:tav tm="100000">
                                              <p:val>
                                                <p:fltVal val="0"/>
                                              </p:val>
                                            </p:tav>
                                          </p:tavLst>
                                        </p:anim>
                                        <p:anim calcmode="lin" valueType="num">
                                          <p:cBhvr>
                                            <p:cTn id="66" dur="1000"/>
                                            <p:tgtEl>
                                              <p:spTgt spid="14"/>
                                            </p:tgtEl>
                                            <p:attrNameLst>
                                              <p:attrName>style.rotation</p:attrName>
                                            </p:attrNameLst>
                                          </p:cBhvr>
                                          <p:tavLst>
                                            <p:tav tm="0">
                                              <p:val>
                                                <p:fltVal val="0"/>
                                              </p:val>
                                            </p:tav>
                                            <p:tav tm="100000">
                                              <p:val>
                                                <p:fltVal val="90"/>
                                              </p:val>
                                            </p:tav>
                                          </p:tavLst>
                                        </p:anim>
                                        <p:animEffect transition="out" filter="fade">
                                          <p:cBhvr>
                                            <p:cTn id="67" dur="1000"/>
                                            <p:tgtEl>
                                              <p:spTgt spid="14"/>
                                            </p:tgtEl>
                                          </p:cBhvr>
                                        </p:animEffect>
                                        <p:set>
                                          <p:cBhvr>
                                            <p:cTn id="68" dur="1" fill="hold">
                                              <p:stCondLst>
                                                <p:cond delay="999"/>
                                              </p:stCondLst>
                                            </p:cTn>
                                            <p:tgtEl>
                                              <p:spTgt spid="14"/>
                                            </p:tgtEl>
                                            <p:attrNameLst>
                                              <p:attrName>style.visibility</p:attrName>
                                            </p:attrNameLst>
                                          </p:cBhvr>
                                          <p:to>
                                            <p:strVal val="hidden"/>
                                          </p:to>
                                        </p:set>
                                      </p:childTnLst>
                                    </p:cTn>
                                  </p:par>
                                  <p:par>
                                    <p:cTn id="69" presetID="31" presetClass="exit" presetSubtype="0" fill="hold" nodeType="withEffect">
                                      <p:stCondLst>
                                        <p:cond delay="200"/>
                                      </p:stCondLst>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5"/>
                                            </p:tgtEl>
                                          </p:cBhvr>
                                        </p:cmd>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audio>
                  <p:cMediaNode vol="80000">
                    <p:cTn id="86" fill="hold" display="0">
                      <p:stCondLst>
                        <p:cond delay="indefinite"/>
                      </p:stCondLst>
                      <p:endCondLst>
                        <p:cond evt="onStopAudio" delay="0">
                          <p:tgtEl>
                            <p:sldTgt/>
                          </p:tgtEl>
                        </p:cond>
                      </p:endCondLst>
                    </p:cTn>
                    <p:tgtEl>
                      <p:spTgt spid="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3"/>
                                            </p:tgtEl>
                                          </p:cBhvr>
                                        </p:cmd>
                                      </p:childTnLst>
                                    </p:cTn>
                                  </p:par>
                                  <p:par>
                                    <p:cTn id="26" presetID="26" presetClass="emph" presetSubtype="0" fill="hold" nodeType="withEffect">
                                      <p:stCondLst>
                                        <p:cond delay="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6"/>
                                            </p:tgtEl>
                                          </p:cBhvr>
                                        </p:cmd>
                                      </p:childTnLst>
                                    </p:cTn>
                                  </p:par>
                                  <p:par>
                                    <p:cTn id="34" presetID="26" presetClass="emph" presetSubtype="0" fill="hold" nodeType="withEffect">
                                      <p:stCondLst>
                                        <p:cond delay="0"/>
                                      </p:stCondLst>
                                      <p:childTnLst>
                                        <p:animEffect transition="out" filter="fade">
                                          <p:cBhvr>
                                            <p:cTn id="35" dur="500" tmFilter="0, 0; .2, .5; .8, .5; 1, 0"/>
                                            <p:tgtEl>
                                              <p:spTgt spid="14"/>
                                            </p:tgtEl>
                                          </p:cBhvr>
                                        </p:animEffect>
                                        <p:animScale>
                                          <p:cBhvr>
                                            <p:cTn id="36"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7"/>
                                            </p:tgtEl>
                                          </p:cBhvr>
                                        </p:animEffect>
                                        <p:animScale>
                                          <p:cBhvr>
                                            <p:cTn id="42" dur="250" autoRev="1" fill="hold"/>
                                            <p:tgtEl>
                                              <p:spTgt spid="17"/>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ppt_w</p:attrName>
                                            </p:attrNameLst>
                                          </p:cBhvr>
                                          <p:tavLst>
                                            <p:tav tm="0">
                                              <p:val>
                                                <p:fltVal val="0"/>
                                              </p:val>
                                            </p:tav>
                                            <p:tav tm="100000">
                                              <p:val>
                                                <p:strVal val="#ppt_w"/>
                                              </p:val>
                                            </p:tav>
                                          </p:tavLst>
                                        </p:anim>
                                        <p:anim calcmode="lin" valueType="num">
                                          <p:cBhvr>
                                            <p:cTn id="46" dur="500" fill="hold"/>
                                            <p:tgtEl>
                                              <p:spTgt spid="26"/>
                                            </p:tgtEl>
                                            <p:attrNameLst>
                                              <p:attrName>ppt_h</p:attrName>
                                            </p:attrNameLst>
                                          </p:cBhvr>
                                          <p:tavLst>
                                            <p:tav tm="0">
                                              <p:val>
                                                <p:fltVal val="0"/>
                                              </p:val>
                                            </p:tav>
                                            <p:tav tm="100000">
                                              <p:val>
                                                <p:strVal val="#ppt_h"/>
                                              </p:val>
                                            </p:tav>
                                          </p:tavLst>
                                        </p:anim>
                                        <p:anim calcmode="lin" valueType="num">
                                          <p:cBhvr>
                                            <p:cTn id="47" dur="500" fill="hold"/>
                                            <p:tgtEl>
                                              <p:spTgt spid="26"/>
                                            </p:tgtEl>
                                            <p:attrNameLst>
                                              <p:attrName>style.rotation</p:attrName>
                                            </p:attrNameLst>
                                          </p:cBhvr>
                                          <p:tavLst>
                                            <p:tav tm="0">
                                              <p:val>
                                                <p:fltVal val="360"/>
                                              </p:val>
                                            </p:tav>
                                            <p:tav tm="100000">
                                              <p:val>
                                                <p:fltVal val="0"/>
                                              </p:val>
                                            </p:tav>
                                          </p:tavLst>
                                        </p:anim>
                                        <p:animEffect transition="in" filter="fade">
                                          <p:cBhvr>
                                            <p:cTn id="48" dur="500"/>
                                            <p:tgtEl>
                                              <p:spTgt spid="26"/>
                                            </p:tgtEl>
                                          </p:cBhvr>
                                        </p:animEffect>
                                      </p:childTnLst>
                                    </p:cTn>
                                  </p:par>
                                  <p:par>
                                    <p:cTn id="49" presetID="1" presetClass="mediacall" presetSubtype="0" fill="hold" nodeType="withEffect">
                                      <p:stCondLst>
                                        <p:cond delay="0"/>
                                      </p:stCondLst>
                                      <p:childTnLst>
                                        <p:cmd type="call" cmd="playFrom(0.0)">
                                          <p:cBhvr>
                                            <p:cTn id="50" dur="3448" fill="hold"/>
                                            <p:tgtEl>
                                              <p:spTgt spid="4"/>
                                            </p:tgtEl>
                                          </p:cBhvr>
                                        </p:cmd>
                                      </p:childTnLst>
                                    </p:cTn>
                                  </p:par>
                                  <p:par>
                                    <p:cTn id="51" presetID="32" presetClass="emph" presetSubtype="0" fill="hold" nodeType="withEffect">
                                      <p:stCondLst>
                                        <p:cond delay="200"/>
                                      </p:stCondLst>
                                      <p:childTnLst>
                                        <p:animRot by="120000">
                                          <p:cBhvr>
                                            <p:cTn id="52" dur="100" fill="hold">
                                              <p:stCondLst>
                                                <p:cond delay="0"/>
                                              </p:stCondLst>
                                            </p:cTn>
                                            <p:tgtEl>
                                              <p:spTgt spid="26"/>
                                            </p:tgtEl>
                                            <p:attrNameLst>
                                              <p:attrName>r</p:attrName>
                                            </p:attrNameLst>
                                          </p:cBhvr>
                                        </p:animRot>
                                        <p:animRot by="-240000">
                                          <p:cBhvr>
                                            <p:cTn id="53" dur="200" fill="hold">
                                              <p:stCondLst>
                                                <p:cond delay="200"/>
                                              </p:stCondLst>
                                            </p:cTn>
                                            <p:tgtEl>
                                              <p:spTgt spid="26"/>
                                            </p:tgtEl>
                                            <p:attrNameLst>
                                              <p:attrName>r</p:attrName>
                                            </p:attrNameLst>
                                          </p:cBhvr>
                                        </p:animRot>
                                        <p:animRot by="240000">
                                          <p:cBhvr>
                                            <p:cTn id="54" dur="200" fill="hold">
                                              <p:stCondLst>
                                                <p:cond delay="400"/>
                                              </p:stCondLst>
                                            </p:cTn>
                                            <p:tgtEl>
                                              <p:spTgt spid="26"/>
                                            </p:tgtEl>
                                            <p:attrNameLst>
                                              <p:attrName>r</p:attrName>
                                            </p:attrNameLst>
                                          </p:cBhvr>
                                        </p:animRot>
                                        <p:animRot by="-240000">
                                          <p:cBhvr>
                                            <p:cTn id="55" dur="200" fill="hold">
                                              <p:stCondLst>
                                                <p:cond delay="600"/>
                                              </p:stCondLst>
                                            </p:cTn>
                                            <p:tgtEl>
                                              <p:spTgt spid="26"/>
                                            </p:tgtEl>
                                            <p:attrNameLst>
                                              <p:attrName>r</p:attrName>
                                            </p:attrNameLst>
                                          </p:cBhvr>
                                        </p:animRot>
                                        <p:animRot by="120000">
                                          <p:cBhvr>
                                            <p:cTn id="56" dur="200" fill="hold">
                                              <p:stCondLst>
                                                <p:cond delay="800"/>
                                              </p:stCondLst>
                                            </p:cTn>
                                            <p:tgtEl>
                                              <p:spTgt spid="26"/>
                                            </p:tgtEl>
                                            <p:attrNameLst>
                                              <p:attrName>r</p:attrName>
                                            </p:attrNameLst>
                                          </p:cBhvr>
                                        </p:animRot>
                                      </p:childTnLst>
                                    </p:cTn>
                                  </p:par>
                                  <p:par>
                                    <p:cTn id="57" presetID="31" presetClass="exit" presetSubtype="0" fill="hold" nodeType="withEffect">
                                      <p:stCondLst>
                                        <p:cond delay="200"/>
                                      </p:stCondLst>
                                      <p:childTnLst>
                                        <p:anim calcmode="lin" valueType="num">
                                          <p:cBhvr>
                                            <p:cTn id="58" dur="1000"/>
                                            <p:tgtEl>
                                              <p:spTgt spid="8"/>
                                            </p:tgtEl>
                                            <p:attrNameLst>
                                              <p:attrName>ppt_w</p:attrName>
                                            </p:attrNameLst>
                                          </p:cBhvr>
                                          <p:tavLst>
                                            <p:tav tm="0">
                                              <p:val>
                                                <p:strVal val="ppt_w"/>
                                              </p:val>
                                            </p:tav>
                                            <p:tav tm="100000">
                                              <p:val>
                                                <p:fltVal val="0"/>
                                              </p:val>
                                            </p:tav>
                                          </p:tavLst>
                                        </p:anim>
                                        <p:anim calcmode="lin" valueType="num">
                                          <p:cBhvr>
                                            <p:cTn id="59" dur="1000"/>
                                            <p:tgtEl>
                                              <p:spTgt spid="8"/>
                                            </p:tgtEl>
                                            <p:attrNameLst>
                                              <p:attrName>ppt_h</p:attrName>
                                            </p:attrNameLst>
                                          </p:cBhvr>
                                          <p:tavLst>
                                            <p:tav tm="0">
                                              <p:val>
                                                <p:strVal val="ppt_h"/>
                                              </p:val>
                                            </p:tav>
                                            <p:tav tm="100000">
                                              <p:val>
                                                <p:fltVal val="0"/>
                                              </p:val>
                                            </p:tav>
                                          </p:tavLst>
                                        </p:anim>
                                        <p:anim calcmode="lin" valueType="num">
                                          <p:cBhvr>
                                            <p:cTn id="60" dur="1000"/>
                                            <p:tgtEl>
                                              <p:spTgt spid="8"/>
                                            </p:tgtEl>
                                            <p:attrNameLst>
                                              <p:attrName>style.rotation</p:attrName>
                                            </p:attrNameLst>
                                          </p:cBhvr>
                                          <p:tavLst>
                                            <p:tav tm="0">
                                              <p:val>
                                                <p:fltVal val="0"/>
                                              </p:val>
                                            </p:tav>
                                            <p:tav tm="100000">
                                              <p:val>
                                                <p:fltVal val="90"/>
                                              </p:val>
                                            </p:tav>
                                          </p:tavLst>
                                        </p:anim>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14"/>
                                            </p:tgtEl>
                                            <p:attrNameLst>
                                              <p:attrName>ppt_w</p:attrName>
                                            </p:attrNameLst>
                                          </p:cBhvr>
                                          <p:tavLst>
                                            <p:tav tm="0">
                                              <p:val>
                                                <p:strVal val="ppt_w"/>
                                              </p:val>
                                            </p:tav>
                                            <p:tav tm="100000">
                                              <p:val>
                                                <p:fltVal val="0"/>
                                              </p:val>
                                            </p:tav>
                                          </p:tavLst>
                                        </p:anim>
                                        <p:anim calcmode="lin" valueType="num">
                                          <p:cBhvr>
                                            <p:cTn id="65" dur="1000"/>
                                            <p:tgtEl>
                                              <p:spTgt spid="14"/>
                                            </p:tgtEl>
                                            <p:attrNameLst>
                                              <p:attrName>ppt_h</p:attrName>
                                            </p:attrNameLst>
                                          </p:cBhvr>
                                          <p:tavLst>
                                            <p:tav tm="0">
                                              <p:val>
                                                <p:strVal val="ppt_h"/>
                                              </p:val>
                                            </p:tav>
                                            <p:tav tm="100000">
                                              <p:val>
                                                <p:fltVal val="0"/>
                                              </p:val>
                                            </p:tav>
                                          </p:tavLst>
                                        </p:anim>
                                        <p:anim calcmode="lin" valueType="num">
                                          <p:cBhvr>
                                            <p:cTn id="66" dur="1000"/>
                                            <p:tgtEl>
                                              <p:spTgt spid="14"/>
                                            </p:tgtEl>
                                            <p:attrNameLst>
                                              <p:attrName>style.rotation</p:attrName>
                                            </p:attrNameLst>
                                          </p:cBhvr>
                                          <p:tavLst>
                                            <p:tav tm="0">
                                              <p:val>
                                                <p:fltVal val="0"/>
                                              </p:val>
                                            </p:tav>
                                            <p:tav tm="100000">
                                              <p:val>
                                                <p:fltVal val="90"/>
                                              </p:val>
                                            </p:tav>
                                          </p:tavLst>
                                        </p:anim>
                                        <p:animEffect transition="out" filter="fade">
                                          <p:cBhvr>
                                            <p:cTn id="67" dur="1000"/>
                                            <p:tgtEl>
                                              <p:spTgt spid="14"/>
                                            </p:tgtEl>
                                          </p:cBhvr>
                                        </p:animEffect>
                                        <p:set>
                                          <p:cBhvr>
                                            <p:cTn id="68" dur="1" fill="hold">
                                              <p:stCondLst>
                                                <p:cond delay="999"/>
                                              </p:stCondLst>
                                            </p:cTn>
                                            <p:tgtEl>
                                              <p:spTgt spid="14"/>
                                            </p:tgtEl>
                                            <p:attrNameLst>
                                              <p:attrName>style.visibility</p:attrName>
                                            </p:attrNameLst>
                                          </p:cBhvr>
                                          <p:to>
                                            <p:strVal val="hidden"/>
                                          </p:to>
                                        </p:set>
                                      </p:childTnLst>
                                    </p:cTn>
                                  </p:par>
                                  <p:par>
                                    <p:cTn id="69" presetID="31" presetClass="exit" presetSubtype="0" fill="hold" nodeType="withEffect">
                                      <p:stCondLst>
                                        <p:cond delay="200"/>
                                      </p:stCondLst>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5"/>
                                            </p:tgtEl>
                                          </p:cBhvr>
                                        </p:cmd>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audio>
                  <p:cMediaNode vol="80000">
                    <p:cTn id="86" fill="hold" display="0">
                      <p:stCondLst>
                        <p:cond delay="indefinite"/>
                      </p:stCondLst>
                      <p:endCondLst>
                        <p:cond evt="onStopAudio" delay="0">
                          <p:tgtEl>
                            <p:sldTgt/>
                          </p:tgtEl>
                        </p:cond>
                      </p:endCondLst>
                    </p:cTn>
                    <p:tgtEl>
                      <p:spTgt spid="6"/>
                    </p:tgtEl>
                  </p:cMediaNode>
                </p:audio>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m-thanh-tra-loi-sai-www_tiengdong_com">
            <a:hlinkClick r:id="" action="ppaction://media"/>
            <a:extLst>
              <a:ext uri="{FF2B5EF4-FFF2-40B4-BE49-F238E27FC236}">
                <a16:creationId xmlns:a16="http://schemas.microsoft.com/office/drawing/2014/main" id="{C07E9C4A-7B7D-3F4C-79D7-F615B071A2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632984"/>
            <a:ext cx="487363" cy="487363"/>
          </a:xfrm>
          <a:prstGeom prst="rect">
            <a:avLst/>
          </a:prstGeom>
        </p:spPr>
      </p:pic>
      <p:pic>
        <p:nvPicPr>
          <p:cNvPr id="20" name="Tieng-tinh-tinh-www_nhacchuongvui_com">
            <a:hlinkClick r:id="" action="ppaction://media"/>
            <a:extLst>
              <a:ext uri="{FF2B5EF4-FFF2-40B4-BE49-F238E27FC236}">
                <a16:creationId xmlns:a16="http://schemas.microsoft.com/office/drawing/2014/main" id="{B9EB2D76-DB9E-D2B0-2591-1A368B02853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0107" y="-242118"/>
            <a:ext cx="487363" cy="487363"/>
          </a:xfrm>
          <a:prstGeom prst="rect">
            <a:avLst/>
          </a:prstGeom>
        </p:spPr>
      </p:pic>
      <p:pic>
        <p:nvPicPr>
          <p:cNvPr id="21" name="Am-thanh-tra-loi-sai-www_tiengdong_com">
            <a:hlinkClick r:id="" action="ppaction://media"/>
            <a:extLst>
              <a:ext uri="{FF2B5EF4-FFF2-40B4-BE49-F238E27FC236}">
                <a16:creationId xmlns:a16="http://schemas.microsoft.com/office/drawing/2014/main" id="{8A6DF557-9B80-4DD3-F704-90844F7A99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1407240"/>
            <a:ext cx="487363" cy="487363"/>
          </a:xfrm>
          <a:prstGeom prst="rect">
            <a:avLst/>
          </a:prstGeom>
        </p:spPr>
      </p:pic>
      <p:pic>
        <p:nvPicPr>
          <p:cNvPr id="22" name="Am-thanh-tra-loi-sai-www_tiengdong_com">
            <a:hlinkClick r:id="" action="ppaction://media"/>
            <a:extLst>
              <a:ext uri="{FF2B5EF4-FFF2-40B4-BE49-F238E27FC236}">
                <a16:creationId xmlns:a16="http://schemas.microsoft.com/office/drawing/2014/main" id="{8E9651CC-85D5-0278-FDB9-E2489B228C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2181496"/>
            <a:ext cx="487363" cy="487363"/>
          </a:xfrm>
          <a:prstGeom prst="rect">
            <a:avLst/>
          </a:prstGeom>
        </p:spPr>
      </p:pic>
      <p:sp>
        <p:nvSpPr>
          <p:cNvPr id="23" name="Plaque 14">
            <a:extLst>
              <a:ext uri="{FF2B5EF4-FFF2-40B4-BE49-F238E27FC236}">
                <a16:creationId xmlns:a16="http://schemas.microsoft.com/office/drawing/2014/main" id="{CEA39A2D-5278-BEE5-832B-05FBAC3662B0}"/>
              </a:ext>
            </a:extLst>
          </p:cNvPr>
          <p:cNvSpPr/>
          <p:nvPr/>
        </p:nvSpPr>
        <p:spPr>
          <a:xfrm>
            <a:off x="762000" y="482600"/>
            <a:ext cx="10617200"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70C0"/>
                </a:solidFill>
                <a:effectLst/>
                <a:uLnTx/>
                <a:uFillTx/>
                <a:latin typeface="Calibri" panose="020F0502020204030204"/>
                <a:ea typeface="+mn-ea"/>
                <a:cs typeface="+mn-cs"/>
              </a:rPr>
              <a:t>Lý</a:t>
            </a:r>
            <a:r>
              <a:rPr kumimoji="0" lang="en-US" sz="5400" b="1" i="0" u="none" strike="noStrike" kern="1200" cap="none" spc="0" normalizeH="0" noProof="0">
                <a:ln>
                  <a:noFill/>
                </a:ln>
                <a:solidFill>
                  <a:srgbClr val="0070C0"/>
                </a:solidFill>
                <a:effectLst/>
                <a:uLnTx/>
                <a:uFillTx/>
                <a:latin typeface="Calibri" panose="020F0502020204030204"/>
                <a:ea typeface="+mn-ea"/>
                <a:cs typeface="+mn-cs"/>
              </a:rPr>
              <a:t> Công Uẩn lên ngôi vua năm nào?</a:t>
            </a:r>
            <a:endParaRPr kumimoji="0" lang="en-US" sz="5400" b="1" i="0" u="none" strike="noStrike" kern="1200" cap="none" spc="0" normalizeH="0" baseline="0" noProof="0">
              <a:ln>
                <a:noFill/>
              </a:ln>
              <a:solidFill>
                <a:srgbClr val="0070C0"/>
              </a:solidFill>
              <a:effectLst/>
              <a:uLnTx/>
              <a:uFillTx/>
              <a:latin typeface="Calibri" panose="020F0502020204030204"/>
              <a:ea typeface="+mn-ea"/>
              <a:cs typeface="+mn-cs"/>
            </a:endParaRPr>
          </a:p>
        </p:txBody>
      </p:sp>
      <p:grpSp>
        <p:nvGrpSpPr>
          <p:cNvPr id="24" name="Group 18">
            <a:extLst>
              <a:ext uri="{FF2B5EF4-FFF2-40B4-BE49-F238E27FC236}">
                <a16:creationId xmlns:a16="http://schemas.microsoft.com/office/drawing/2014/main" id="{FBF9283D-B77B-306C-7ABD-748465480CE0}"/>
              </a:ext>
            </a:extLst>
          </p:cNvPr>
          <p:cNvGrpSpPr/>
          <p:nvPr/>
        </p:nvGrpSpPr>
        <p:grpSpPr>
          <a:xfrm>
            <a:off x="349875" y="2961443"/>
            <a:ext cx="5410499" cy="1380932"/>
            <a:chOff x="266252" y="4457700"/>
            <a:chExt cx="8115749" cy="2071397"/>
          </a:xfrm>
        </p:grpSpPr>
        <p:sp>
          <p:nvSpPr>
            <p:cNvPr id="25" name="a">
              <a:extLst>
                <a:ext uri="{FF2B5EF4-FFF2-40B4-BE49-F238E27FC236}">
                  <a16:creationId xmlns:a16="http://schemas.microsoft.com/office/drawing/2014/main" id="{6C7D755D-B80A-9637-6707-22972D72F596}"/>
                </a:ext>
              </a:extLst>
            </p:cNvPr>
            <p:cNvSpPr/>
            <p:nvPr/>
          </p:nvSpPr>
          <p:spPr>
            <a:xfrm>
              <a:off x="1078816" y="4457700"/>
              <a:ext cx="7303185"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C00000"/>
                  </a:solidFill>
                  <a:effectLst/>
                  <a:uLnTx/>
                  <a:uFillTx/>
                  <a:latin typeface="Calibri" panose="020F0502020204030204"/>
                  <a:ea typeface="+mn-ea"/>
                  <a:cs typeface="+mn-cs"/>
                </a:rPr>
                <a:t>1019</a:t>
              </a:r>
            </a:p>
          </p:txBody>
        </p:sp>
        <p:pic>
          <p:nvPicPr>
            <p:cNvPr id="27" name="Picture 4">
              <a:extLst>
                <a:ext uri="{FF2B5EF4-FFF2-40B4-BE49-F238E27FC236}">
                  <a16:creationId xmlns:a16="http://schemas.microsoft.com/office/drawing/2014/main" id="{ACD1CFD2-0596-5828-AB5B-62FC46E4ED8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6252" y="4699902"/>
              <a:ext cx="1279612" cy="1417853"/>
            </a:xfrm>
            <a:prstGeom prst="rect">
              <a:avLst/>
            </a:prstGeom>
          </p:spPr>
        </p:pic>
      </p:grpSp>
      <p:grpSp>
        <p:nvGrpSpPr>
          <p:cNvPr id="28" name="Group 19">
            <a:extLst>
              <a:ext uri="{FF2B5EF4-FFF2-40B4-BE49-F238E27FC236}">
                <a16:creationId xmlns:a16="http://schemas.microsoft.com/office/drawing/2014/main" id="{FAAC8417-7BFA-D394-EE17-0A359925BB85}"/>
              </a:ext>
            </a:extLst>
          </p:cNvPr>
          <p:cNvGrpSpPr/>
          <p:nvPr/>
        </p:nvGrpSpPr>
        <p:grpSpPr>
          <a:xfrm>
            <a:off x="6289824" y="2944734"/>
            <a:ext cx="5308220" cy="1380931"/>
            <a:chOff x="9105901" y="4457700"/>
            <a:chExt cx="7962330" cy="2071397"/>
          </a:xfrm>
        </p:grpSpPr>
        <p:sp>
          <p:nvSpPr>
            <p:cNvPr id="29" name="b">
              <a:extLst>
                <a:ext uri="{FF2B5EF4-FFF2-40B4-BE49-F238E27FC236}">
                  <a16:creationId xmlns:a16="http://schemas.microsoft.com/office/drawing/2014/main" id="{24C5A610-D6BB-E038-E9AA-3D39479A0CC8}"/>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9999"/>
                  </a:solidFill>
                  <a:effectLst/>
                  <a:uLnTx/>
                  <a:uFillTx/>
                  <a:latin typeface="Calibri" panose="020F0502020204030204"/>
                  <a:ea typeface="+mn-ea"/>
                  <a:cs typeface="+mn-cs"/>
                </a:rPr>
                <a:t> </a:t>
              </a:r>
              <a:r>
                <a:rPr kumimoji="0" lang="en-US" sz="5400" b="1" i="0" u="none" strike="noStrike" kern="1200" cap="none" spc="0" normalizeH="0" baseline="0" noProof="0">
                  <a:ln>
                    <a:noFill/>
                  </a:ln>
                  <a:solidFill>
                    <a:srgbClr val="C00000"/>
                  </a:solidFill>
                  <a:effectLst/>
                  <a:uLnTx/>
                  <a:uFillTx/>
                  <a:latin typeface="Calibri" panose="020F0502020204030204"/>
                  <a:ea typeface="+mn-ea"/>
                  <a:cs typeface="+mn-cs"/>
                </a:rPr>
                <a:t>1009</a:t>
              </a:r>
              <a:endParaRPr lang="en-US" sz="5400" b="1">
                <a:solidFill>
                  <a:srgbClr val="C00000"/>
                </a:solidFill>
                <a:latin typeface="Calibri" panose="020F0502020204030204"/>
              </a:endParaRPr>
            </a:p>
          </p:txBody>
        </p:sp>
        <p:pic>
          <p:nvPicPr>
            <p:cNvPr id="30" name="Picture 11">
              <a:extLst>
                <a:ext uri="{FF2B5EF4-FFF2-40B4-BE49-F238E27FC236}">
                  <a16:creationId xmlns:a16="http://schemas.microsoft.com/office/drawing/2014/main" id="{AC2AF3B2-609A-EDD0-4529-AA6DB06A894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05901" y="4724966"/>
              <a:ext cx="1377585" cy="1532778"/>
            </a:xfrm>
            <a:prstGeom prst="rect">
              <a:avLst/>
            </a:prstGeom>
          </p:spPr>
        </p:pic>
      </p:grpSp>
      <p:pic>
        <p:nvPicPr>
          <p:cNvPr id="31" name="Đúng">
            <a:extLst>
              <a:ext uri="{FF2B5EF4-FFF2-40B4-BE49-F238E27FC236}">
                <a16:creationId xmlns:a16="http://schemas.microsoft.com/office/drawing/2014/main" id="{9B9DE246-C8E8-8550-EE79-F7C0514A91BC}"/>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5876258" y="3109539"/>
            <a:ext cx="1486303" cy="1189041"/>
          </a:xfrm>
          <a:prstGeom prst="rect">
            <a:avLst/>
          </a:prstGeom>
        </p:spPr>
      </p:pic>
      <p:grpSp>
        <p:nvGrpSpPr>
          <p:cNvPr id="32" name="Group 23">
            <a:extLst>
              <a:ext uri="{FF2B5EF4-FFF2-40B4-BE49-F238E27FC236}">
                <a16:creationId xmlns:a16="http://schemas.microsoft.com/office/drawing/2014/main" id="{ACA211E2-8902-A721-E0FA-B45ABA1D6FD2}"/>
              </a:ext>
            </a:extLst>
          </p:cNvPr>
          <p:cNvGrpSpPr/>
          <p:nvPr/>
        </p:nvGrpSpPr>
        <p:grpSpPr>
          <a:xfrm>
            <a:off x="363313" y="4953039"/>
            <a:ext cx="5377330" cy="1380931"/>
            <a:chOff x="316005" y="7429560"/>
            <a:chExt cx="8065995" cy="2071397"/>
          </a:xfrm>
        </p:grpSpPr>
        <p:sp>
          <p:nvSpPr>
            <p:cNvPr id="33" name="c">
              <a:extLst>
                <a:ext uri="{FF2B5EF4-FFF2-40B4-BE49-F238E27FC236}">
                  <a16:creationId xmlns:a16="http://schemas.microsoft.com/office/drawing/2014/main" id="{D496EC53-1F57-B3FE-FB29-FBA483EBFABB}"/>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C00000"/>
                  </a:solidFill>
                  <a:effectLst/>
                  <a:uLnTx/>
                  <a:uFillTx/>
                  <a:latin typeface="Calibri" panose="020F0502020204030204"/>
                  <a:ea typeface="+mn-ea"/>
                  <a:cs typeface="+mn-cs"/>
                </a:rPr>
                <a:t>1099</a:t>
              </a:r>
              <a:endParaRPr kumimoji="0" lang="vi-VN" sz="5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34" name="Picture 12">
              <a:extLst>
                <a:ext uri="{FF2B5EF4-FFF2-40B4-BE49-F238E27FC236}">
                  <a16:creationId xmlns:a16="http://schemas.microsoft.com/office/drawing/2014/main" id="{39E2E26A-42E2-B3AF-00D4-C56CB92135D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16005" y="7807031"/>
              <a:ext cx="1299108" cy="1417854"/>
            </a:xfrm>
            <a:prstGeom prst="rect">
              <a:avLst/>
            </a:prstGeom>
          </p:spPr>
        </p:pic>
      </p:grpSp>
      <p:grpSp>
        <p:nvGrpSpPr>
          <p:cNvPr id="35" name="Group 22">
            <a:extLst>
              <a:ext uri="{FF2B5EF4-FFF2-40B4-BE49-F238E27FC236}">
                <a16:creationId xmlns:a16="http://schemas.microsoft.com/office/drawing/2014/main" id="{F2BA6FEB-2DDE-50EE-122B-8DB10B6F77AA}"/>
              </a:ext>
            </a:extLst>
          </p:cNvPr>
          <p:cNvGrpSpPr/>
          <p:nvPr/>
        </p:nvGrpSpPr>
        <p:grpSpPr>
          <a:xfrm>
            <a:off x="6361297" y="4920397"/>
            <a:ext cx="5291681" cy="1380931"/>
            <a:chOff x="9130707" y="7429559"/>
            <a:chExt cx="7937522" cy="2071397"/>
          </a:xfrm>
        </p:grpSpPr>
        <p:sp>
          <p:nvSpPr>
            <p:cNvPr id="36" name="d">
              <a:extLst>
                <a:ext uri="{FF2B5EF4-FFF2-40B4-BE49-F238E27FC236}">
                  <a16:creationId xmlns:a16="http://schemas.microsoft.com/office/drawing/2014/main" id="{608BF530-1E66-255E-F9C8-508BAD8585DA}"/>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Calibri" panose="020F0502020204030204"/>
                </a:rPr>
                <a:t>1090</a:t>
              </a:r>
              <a:endParaRPr kumimoji="0" lang="en-US" sz="4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7" name="Picture 13">
              <a:extLst>
                <a:ext uri="{FF2B5EF4-FFF2-40B4-BE49-F238E27FC236}">
                  <a16:creationId xmlns:a16="http://schemas.microsoft.com/office/drawing/2014/main" id="{772BDD2F-35BE-8ADF-6E20-FF2C3906C11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130707" y="7855990"/>
              <a:ext cx="1268676" cy="1394150"/>
            </a:xfrm>
            <a:prstGeom prst="rect">
              <a:avLst/>
            </a:prstGeom>
          </p:spPr>
        </p:pic>
      </p:grpSp>
    </p:spTree>
    <p:extLst>
      <p:ext uri="{BB962C8B-B14F-4D97-AF65-F5344CB8AC3E}">
        <p14:creationId xmlns:p14="http://schemas.microsoft.com/office/powerpoint/2010/main" val="25461253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70667">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32"/>
                                            </p:tgtEl>
                                            <p:attrNameLst>
                                              <p:attrName>style.visibility</p:attrName>
                                            </p:attrNameLst>
                                          </p:cBhvr>
                                          <p:to>
                                            <p:strVal val="visible"/>
                                          </p:to>
                                        </p:set>
                                        <p:anim calcmode="lin" valueType="num" p14:bounceEnd="70667">
                                          <p:cBhvr additive="base">
                                            <p:cTn id="11" dur="1000" fill="hold"/>
                                            <p:tgtEl>
                                              <p:spTgt spid="32"/>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8"/>
                                            </p:tgtEl>
                                            <p:attrNameLst>
                                              <p:attrName>style.visibility</p:attrName>
                                            </p:attrNameLst>
                                          </p:cBhvr>
                                          <p:to>
                                            <p:strVal val="visible"/>
                                          </p:to>
                                        </p:set>
                                        <p:anim calcmode="lin" valueType="num" p14:bounceEnd="70667">
                                          <p:cBhvr additive="base">
                                            <p:cTn id="15" dur="1000" fill="hold"/>
                                            <p:tgtEl>
                                              <p:spTgt spid="28"/>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35"/>
                                            </p:tgtEl>
                                            <p:attrNameLst>
                                              <p:attrName>style.visibility</p:attrName>
                                            </p:attrNameLst>
                                          </p:cBhvr>
                                          <p:to>
                                            <p:strVal val="visible"/>
                                          </p:to>
                                        </p:set>
                                        <p:anim calcmode="lin" valueType="num" p14:bounceEnd="70667">
                                          <p:cBhvr additive="base">
                                            <p:cTn id="19" dur="1000" fill="hold"/>
                                            <p:tgtEl>
                                              <p:spTgt spid="35"/>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
                                            </p:tgtEl>
                                          </p:cBhvr>
                                        </p:cmd>
                                      </p:childTnLst>
                                    </p:cTn>
                                  </p:par>
                                  <p:par>
                                    <p:cTn id="26" presetID="26" presetClass="emph" presetSubtype="0" fill="hold" nodeType="withEffect">
                                      <p:stCondLst>
                                        <p:cond delay="0"/>
                                      </p:stCondLst>
                                      <p:childTnLst>
                                        <p:animEffect transition="out" filter="fade">
                                          <p:cBhvr>
                                            <p:cTn id="27" dur="500" tmFilter="0, 0; .2, .5; .8, .5; 1, 0"/>
                                            <p:tgtEl>
                                              <p:spTgt spid="24"/>
                                            </p:tgtEl>
                                          </p:cBhvr>
                                        </p:animEffect>
                                        <p:animScale>
                                          <p:cBhvr>
                                            <p:cTn id="28"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29" restart="whenNotActive" fill="hold" evtFilter="cancelBubble" nodeType="interactiveSeq">
                    <p:stCondLst>
                      <p:cond evt="onClick" delay="0">
                        <p:tgtEl>
                          <p:spTgt spid="3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22"/>
                                            </p:tgtEl>
                                          </p:cBhvr>
                                        </p:cmd>
                                      </p:childTnLst>
                                    </p:cTn>
                                  </p:par>
                                  <p:par>
                                    <p:cTn id="34" presetID="26" presetClass="emph" presetSubtype="0" fill="hold" nodeType="withEffect">
                                      <p:stCondLst>
                                        <p:cond delay="0"/>
                                      </p:stCondLst>
                                      <p:childTnLst>
                                        <p:animEffect transition="out" filter="fade">
                                          <p:cBhvr>
                                            <p:cTn id="35" dur="500" tmFilter="0, 0; .2, .5; .8, .5; 1, 0"/>
                                            <p:tgtEl>
                                              <p:spTgt spid="32"/>
                                            </p:tgtEl>
                                          </p:cBhvr>
                                        </p:animEffect>
                                        <p:animScale>
                                          <p:cBhvr>
                                            <p:cTn id="36" dur="250" autoRev="1" fill="hold"/>
                                            <p:tgtEl>
                                              <p:spTgt spid="32"/>
                                            </p:tgtEl>
                                          </p:cBhvr>
                                          <p:by x="105000" y="105000"/>
                                        </p:animScale>
                                      </p:childTnLst>
                                    </p:cTn>
                                  </p:par>
                                </p:childTnLst>
                              </p:cTn>
                            </p:par>
                          </p:childTnLst>
                        </p:cTn>
                      </p:par>
                    </p:childTnLst>
                  </p:cTn>
                  <p:nextCondLst>
                    <p:cond evt="onClick" delay="0">
                      <p:tgtEl>
                        <p:spTgt spid="32"/>
                      </p:tgtEl>
                    </p:cond>
                  </p:nextCondLst>
                </p:seq>
                <p:seq concurrent="1" nextAc="seek">
                  <p:cTn id="37" restart="whenNotActive" fill="hold" evtFilter="cancelBubble" nodeType="interactiveSeq">
                    <p:stCondLst>
                      <p:cond evt="onClick" delay="0">
                        <p:tgtEl>
                          <p:spTgt spid="3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5120" fill="hold"/>
                                            <p:tgtEl>
                                              <p:spTgt spid="21"/>
                                            </p:tgtEl>
                                          </p:cBhvr>
                                        </p:cmd>
                                      </p:childTnLst>
                                    </p:cTn>
                                  </p:par>
                                  <p:par>
                                    <p:cTn id="42" presetID="26" presetClass="emph" presetSubtype="0" fill="hold" nodeType="withEffect">
                                      <p:stCondLst>
                                        <p:cond delay="0"/>
                                      </p:stCondLst>
                                      <p:childTnLst>
                                        <p:animEffect transition="out" filter="fade">
                                          <p:cBhvr>
                                            <p:cTn id="43" dur="500" tmFilter="0, 0; .2, .5; .8, .5; 1, 0"/>
                                            <p:tgtEl>
                                              <p:spTgt spid="35"/>
                                            </p:tgtEl>
                                          </p:cBhvr>
                                        </p:animEffect>
                                        <p:animScale>
                                          <p:cBhvr>
                                            <p:cTn id="44" dur="250" autoRev="1" fill="hold"/>
                                            <p:tgtEl>
                                              <p:spTgt spid="35"/>
                                            </p:tgtEl>
                                          </p:cBhvr>
                                          <p:by x="105000" y="105000"/>
                                        </p:animScale>
                                      </p:childTnLst>
                                    </p:cTn>
                                  </p:par>
                                </p:childTnLst>
                              </p:cTn>
                            </p:par>
                          </p:childTnLst>
                        </p:cTn>
                      </p:par>
                    </p:childTnLst>
                  </p:cTn>
                  <p:nextCondLst>
                    <p:cond evt="onClick" delay="0">
                      <p:tgtEl>
                        <p:spTgt spid="35"/>
                      </p:tgtEl>
                    </p:cond>
                  </p:nextCondLst>
                </p:seq>
                <p:seq concurrent="1" nextAc="seek">
                  <p:cTn id="45" restart="whenNotActive" fill="hold" evtFilter="cancelBubble" nodeType="interactiveSeq">
                    <p:stCondLst>
                      <p:cond evt="onClick" delay="0">
                        <p:tgtEl>
                          <p:spTgt spid="28"/>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8"/>
                                            </p:tgtEl>
                                          </p:cBhvr>
                                        </p:animEffect>
                                        <p:animScale>
                                          <p:cBhvr>
                                            <p:cTn id="50" dur="250" autoRev="1" fill="hold"/>
                                            <p:tgtEl>
                                              <p:spTgt spid="28"/>
                                            </p:tgtEl>
                                          </p:cBhvr>
                                          <p:by x="105000" y="105000"/>
                                        </p:animScale>
                                      </p:childTnLst>
                                    </p:cTn>
                                  </p:par>
                                  <p:par>
                                    <p:cTn id="51" presetID="49" presetClass="entr" presetSubtype="0" decel="10000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p:cTn id="53" dur="500" fill="hold"/>
                                            <p:tgtEl>
                                              <p:spTgt spid="31"/>
                                            </p:tgtEl>
                                            <p:attrNameLst>
                                              <p:attrName>ppt_w</p:attrName>
                                            </p:attrNameLst>
                                          </p:cBhvr>
                                          <p:tavLst>
                                            <p:tav tm="0">
                                              <p:val>
                                                <p:fltVal val="0"/>
                                              </p:val>
                                            </p:tav>
                                            <p:tav tm="100000">
                                              <p:val>
                                                <p:strVal val="#ppt_w"/>
                                              </p:val>
                                            </p:tav>
                                          </p:tavLst>
                                        </p:anim>
                                        <p:anim calcmode="lin" valueType="num">
                                          <p:cBhvr>
                                            <p:cTn id="54" dur="500" fill="hold"/>
                                            <p:tgtEl>
                                              <p:spTgt spid="31"/>
                                            </p:tgtEl>
                                            <p:attrNameLst>
                                              <p:attrName>ppt_h</p:attrName>
                                            </p:attrNameLst>
                                          </p:cBhvr>
                                          <p:tavLst>
                                            <p:tav tm="0">
                                              <p:val>
                                                <p:fltVal val="0"/>
                                              </p:val>
                                            </p:tav>
                                            <p:tav tm="100000">
                                              <p:val>
                                                <p:strVal val="#ppt_h"/>
                                              </p:val>
                                            </p:tav>
                                          </p:tavLst>
                                        </p:anim>
                                        <p:anim calcmode="lin" valueType="num">
                                          <p:cBhvr>
                                            <p:cTn id="55" dur="500" fill="hold"/>
                                            <p:tgtEl>
                                              <p:spTgt spid="31"/>
                                            </p:tgtEl>
                                            <p:attrNameLst>
                                              <p:attrName>style.rotation</p:attrName>
                                            </p:attrNameLst>
                                          </p:cBhvr>
                                          <p:tavLst>
                                            <p:tav tm="0">
                                              <p:val>
                                                <p:fltVal val="360"/>
                                              </p:val>
                                            </p:tav>
                                            <p:tav tm="100000">
                                              <p:val>
                                                <p:fltVal val="0"/>
                                              </p:val>
                                            </p:tav>
                                          </p:tavLst>
                                        </p:anim>
                                        <p:animEffect transition="in" filter="fade">
                                          <p:cBhvr>
                                            <p:cTn id="56" dur="500"/>
                                            <p:tgtEl>
                                              <p:spTgt spid="31"/>
                                            </p:tgtEl>
                                          </p:cBhvr>
                                        </p:animEffect>
                                      </p:childTnLst>
                                    </p:cTn>
                                  </p:par>
                                  <p:par>
                                    <p:cTn id="57" presetID="1" presetClass="mediacall" presetSubtype="0" fill="hold" nodeType="withEffect">
                                      <p:stCondLst>
                                        <p:cond delay="0"/>
                                      </p:stCondLst>
                                      <p:childTnLst>
                                        <p:cmd type="call" cmd="playFrom(0.0)">
                                          <p:cBhvr>
                                            <p:cTn id="58" dur="3448" fill="hold"/>
                                            <p:tgtEl>
                                              <p:spTgt spid="20"/>
                                            </p:tgtEl>
                                          </p:cBhvr>
                                        </p:cmd>
                                      </p:childTnLst>
                                    </p:cTn>
                                  </p:par>
                                  <p:par>
                                    <p:cTn id="59" presetID="32" presetClass="emph" presetSubtype="0" fill="hold" nodeType="withEffect">
                                      <p:stCondLst>
                                        <p:cond delay="20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cTn>
                                  </p:par>
                                  <p:par>
                                    <p:cTn id="65" presetID="31" presetClass="exit" presetSubtype="0" fill="hold" nodeType="withEffect">
                                      <p:stCondLst>
                                        <p:cond delay="200"/>
                                      </p:stCondLst>
                                      <p:childTnLst>
                                        <p:anim calcmode="lin" valueType="num">
                                          <p:cBhvr>
                                            <p:cTn id="66" dur="1000"/>
                                            <p:tgtEl>
                                              <p:spTgt spid="24"/>
                                            </p:tgtEl>
                                            <p:attrNameLst>
                                              <p:attrName>ppt_w</p:attrName>
                                            </p:attrNameLst>
                                          </p:cBhvr>
                                          <p:tavLst>
                                            <p:tav tm="0">
                                              <p:val>
                                                <p:strVal val="ppt_w"/>
                                              </p:val>
                                            </p:tav>
                                            <p:tav tm="100000">
                                              <p:val>
                                                <p:fltVal val="0"/>
                                              </p:val>
                                            </p:tav>
                                          </p:tavLst>
                                        </p:anim>
                                        <p:anim calcmode="lin" valueType="num">
                                          <p:cBhvr>
                                            <p:cTn id="67" dur="1000"/>
                                            <p:tgtEl>
                                              <p:spTgt spid="24"/>
                                            </p:tgtEl>
                                            <p:attrNameLst>
                                              <p:attrName>ppt_h</p:attrName>
                                            </p:attrNameLst>
                                          </p:cBhvr>
                                          <p:tavLst>
                                            <p:tav tm="0">
                                              <p:val>
                                                <p:strVal val="ppt_h"/>
                                              </p:val>
                                            </p:tav>
                                            <p:tav tm="100000">
                                              <p:val>
                                                <p:fltVal val="0"/>
                                              </p:val>
                                            </p:tav>
                                          </p:tavLst>
                                        </p:anim>
                                        <p:anim calcmode="lin" valueType="num">
                                          <p:cBhvr>
                                            <p:cTn id="68" dur="1000"/>
                                            <p:tgtEl>
                                              <p:spTgt spid="24"/>
                                            </p:tgtEl>
                                            <p:attrNameLst>
                                              <p:attrName>style.rotation</p:attrName>
                                            </p:attrNameLst>
                                          </p:cBhvr>
                                          <p:tavLst>
                                            <p:tav tm="0">
                                              <p:val>
                                                <p:fltVal val="0"/>
                                              </p:val>
                                            </p:tav>
                                            <p:tav tm="100000">
                                              <p:val>
                                                <p:fltVal val="90"/>
                                              </p:val>
                                            </p:tav>
                                          </p:tavLst>
                                        </p:anim>
                                        <p:animEffect transition="out" filter="fade">
                                          <p:cBhvr>
                                            <p:cTn id="69" dur="1000"/>
                                            <p:tgtEl>
                                              <p:spTgt spid="24"/>
                                            </p:tgtEl>
                                          </p:cBhvr>
                                        </p:animEffect>
                                        <p:set>
                                          <p:cBhvr>
                                            <p:cTn id="70" dur="1" fill="hold">
                                              <p:stCondLst>
                                                <p:cond delay="999"/>
                                              </p:stCondLst>
                                            </p:cTn>
                                            <p:tgtEl>
                                              <p:spTgt spid="24"/>
                                            </p:tgtEl>
                                            <p:attrNameLst>
                                              <p:attrName>style.visibility</p:attrName>
                                            </p:attrNameLst>
                                          </p:cBhvr>
                                          <p:to>
                                            <p:strVal val="hidden"/>
                                          </p:to>
                                        </p:set>
                                      </p:childTnLst>
                                    </p:cTn>
                                  </p:par>
                                  <p:par>
                                    <p:cTn id="71" presetID="31" presetClass="exit" presetSubtype="0" fill="hold" nodeType="withEffect">
                                      <p:stCondLst>
                                        <p:cond delay="200"/>
                                      </p:stCondLst>
                                      <p:childTnLst>
                                        <p:anim calcmode="lin" valueType="num">
                                          <p:cBhvr>
                                            <p:cTn id="72" dur="1000"/>
                                            <p:tgtEl>
                                              <p:spTgt spid="32"/>
                                            </p:tgtEl>
                                            <p:attrNameLst>
                                              <p:attrName>ppt_w</p:attrName>
                                            </p:attrNameLst>
                                          </p:cBhvr>
                                          <p:tavLst>
                                            <p:tav tm="0">
                                              <p:val>
                                                <p:strVal val="ppt_w"/>
                                              </p:val>
                                            </p:tav>
                                            <p:tav tm="100000">
                                              <p:val>
                                                <p:fltVal val="0"/>
                                              </p:val>
                                            </p:tav>
                                          </p:tavLst>
                                        </p:anim>
                                        <p:anim calcmode="lin" valueType="num">
                                          <p:cBhvr>
                                            <p:cTn id="73" dur="1000"/>
                                            <p:tgtEl>
                                              <p:spTgt spid="32"/>
                                            </p:tgtEl>
                                            <p:attrNameLst>
                                              <p:attrName>ppt_h</p:attrName>
                                            </p:attrNameLst>
                                          </p:cBhvr>
                                          <p:tavLst>
                                            <p:tav tm="0">
                                              <p:val>
                                                <p:strVal val="ppt_h"/>
                                              </p:val>
                                            </p:tav>
                                            <p:tav tm="100000">
                                              <p:val>
                                                <p:fltVal val="0"/>
                                              </p:val>
                                            </p:tav>
                                          </p:tavLst>
                                        </p:anim>
                                        <p:anim calcmode="lin" valueType="num">
                                          <p:cBhvr>
                                            <p:cTn id="74" dur="1000"/>
                                            <p:tgtEl>
                                              <p:spTgt spid="32"/>
                                            </p:tgtEl>
                                            <p:attrNameLst>
                                              <p:attrName>style.rotation</p:attrName>
                                            </p:attrNameLst>
                                          </p:cBhvr>
                                          <p:tavLst>
                                            <p:tav tm="0">
                                              <p:val>
                                                <p:fltVal val="0"/>
                                              </p:val>
                                            </p:tav>
                                            <p:tav tm="100000">
                                              <p:val>
                                                <p:fltVal val="90"/>
                                              </p:val>
                                            </p:tav>
                                          </p:tavLst>
                                        </p:anim>
                                        <p:animEffect transition="out" filter="fade">
                                          <p:cBhvr>
                                            <p:cTn id="75" dur="1000"/>
                                            <p:tgtEl>
                                              <p:spTgt spid="32"/>
                                            </p:tgtEl>
                                          </p:cBhvr>
                                        </p:animEffect>
                                        <p:set>
                                          <p:cBhvr>
                                            <p:cTn id="76" dur="1" fill="hold">
                                              <p:stCondLst>
                                                <p:cond delay="999"/>
                                              </p:stCondLst>
                                            </p:cTn>
                                            <p:tgtEl>
                                              <p:spTgt spid="32"/>
                                            </p:tgtEl>
                                            <p:attrNameLst>
                                              <p:attrName>style.visibility</p:attrName>
                                            </p:attrNameLst>
                                          </p:cBhvr>
                                          <p:to>
                                            <p:strVal val="hidden"/>
                                          </p:to>
                                        </p:set>
                                      </p:childTnLst>
                                    </p:cTn>
                                  </p:par>
                                  <p:par>
                                    <p:cTn id="77" presetID="31" presetClass="exit" presetSubtype="0" fill="hold" nodeType="withEffect">
                                      <p:stCondLst>
                                        <p:cond delay="200"/>
                                      </p:stCondLst>
                                      <p:childTnLst>
                                        <p:anim calcmode="lin" valueType="num">
                                          <p:cBhvr>
                                            <p:cTn id="78" dur="1000"/>
                                            <p:tgtEl>
                                              <p:spTgt spid="35"/>
                                            </p:tgtEl>
                                            <p:attrNameLst>
                                              <p:attrName>ppt_w</p:attrName>
                                            </p:attrNameLst>
                                          </p:cBhvr>
                                          <p:tavLst>
                                            <p:tav tm="0">
                                              <p:val>
                                                <p:strVal val="ppt_w"/>
                                              </p:val>
                                            </p:tav>
                                            <p:tav tm="100000">
                                              <p:val>
                                                <p:fltVal val="0"/>
                                              </p:val>
                                            </p:tav>
                                          </p:tavLst>
                                        </p:anim>
                                        <p:anim calcmode="lin" valueType="num">
                                          <p:cBhvr>
                                            <p:cTn id="79" dur="1000"/>
                                            <p:tgtEl>
                                              <p:spTgt spid="35"/>
                                            </p:tgtEl>
                                            <p:attrNameLst>
                                              <p:attrName>ppt_h</p:attrName>
                                            </p:attrNameLst>
                                          </p:cBhvr>
                                          <p:tavLst>
                                            <p:tav tm="0">
                                              <p:val>
                                                <p:strVal val="ppt_h"/>
                                              </p:val>
                                            </p:tav>
                                            <p:tav tm="100000">
                                              <p:val>
                                                <p:fltVal val="0"/>
                                              </p:val>
                                            </p:tav>
                                          </p:tavLst>
                                        </p:anim>
                                        <p:anim calcmode="lin" valueType="num">
                                          <p:cBhvr>
                                            <p:cTn id="80" dur="1000"/>
                                            <p:tgtEl>
                                              <p:spTgt spid="35"/>
                                            </p:tgtEl>
                                            <p:attrNameLst>
                                              <p:attrName>style.rotation</p:attrName>
                                            </p:attrNameLst>
                                          </p:cBhvr>
                                          <p:tavLst>
                                            <p:tav tm="0">
                                              <p:val>
                                                <p:fltVal val="0"/>
                                              </p:val>
                                            </p:tav>
                                            <p:tav tm="100000">
                                              <p:val>
                                                <p:fltVal val="90"/>
                                              </p:val>
                                            </p:tav>
                                          </p:tavLst>
                                        </p:anim>
                                        <p:animEffect transition="out" filter="fade">
                                          <p:cBhvr>
                                            <p:cTn id="81" dur="1000"/>
                                            <p:tgtEl>
                                              <p:spTgt spid="35"/>
                                            </p:tgtEl>
                                          </p:cBhvr>
                                        </p:animEffect>
                                        <p:set>
                                          <p:cBhvr>
                                            <p:cTn id="82"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8"/>
                      </p:tgtEl>
                    </p:cond>
                  </p:nextCondLst>
                </p:seq>
                <p:audio>
                  <p:cMediaNode vol="80000">
                    <p:cTn id="83" fill="hold" display="0">
                      <p:stCondLst>
                        <p:cond delay="indefinite"/>
                      </p:stCondLst>
                      <p:endCondLst>
                        <p:cond evt="onStopAudio" delay="0">
                          <p:tgtEl>
                            <p:sldTgt/>
                          </p:tgtEl>
                        </p:cond>
                      </p:endCondLst>
                    </p:cTn>
                    <p:tgtEl>
                      <p:spTgt spid="2"/>
                    </p:tgtEl>
                  </p:cMediaNode>
                </p:audio>
                <p:audio>
                  <p:cMediaNode vol="80000">
                    <p:cTn id="84" fill="hold" display="0">
                      <p:stCondLst>
                        <p:cond delay="indefinite"/>
                      </p:stCondLst>
                      <p:endCondLst>
                        <p:cond evt="onStopAudio" delay="0">
                          <p:tgtEl>
                            <p:sldTgt/>
                          </p:tgtEl>
                        </p:cond>
                      </p:endCondLst>
                    </p:cTn>
                    <p:tgtEl>
                      <p:spTgt spid="20"/>
                    </p:tgtEl>
                  </p:cMediaNode>
                </p:audio>
                <p:audio>
                  <p:cMediaNode vol="80000">
                    <p:cTn id="85" fill="hold" display="0">
                      <p:stCondLst>
                        <p:cond delay="indefinite"/>
                      </p:stCondLst>
                      <p:endCondLst>
                        <p:cond evt="onStopAudio" delay="0">
                          <p:tgtEl>
                            <p:sldTgt/>
                          </p:tgtEl>
                        </p:cond>
                      </p:endCondLst>
                    </p:cTn>
                    <p:tgtEl>
                      <p:spTgt spid="21"/>
                    </p:tgtEl>
                  </p:cMediaNode>
                </p:audio>
                <p:audio>
                  <p:cMediaNode vol="80000">
                    <p:cTn id="86" fill="hold" display="0">
                      <p:stCondLst>
                        <p:cond delay="indefinite"/>
                      </p:stCondLst>
                      <p:endCondLst>
                        <p:cond evt="onStopAudio" delay="0">
                          <p:tgtEl>
                            <p:sldTgt/>
                          </p:tgtEl>
                        </p:cond>
                      </p:endCondLst>
                    </p:cTn>
                    <p:tgtEl>
                      <p:spTgt spid="2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ppt_x"/>
                                              </p:val>
                                            </p:tav>
                                            <p:tav tm="100000">
                                              <p:val>
                                                <p:strVal val="#ppt_x"/>
                                              </p:val>
                                            </p:tav>
                                          </p:tavLst>
                                        </p:anim>
                                        <p:anim calcmode="lin" valueType="num">
                                          <p:cBhvr additive="base">
                                            <p:cTn id="12" dur="10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000" fill="hold"/>
                                            <p:tgtEl>
                                              <p:spTgt spid="28"/>
                                            </p:tgtEl>
                                            <p:attrNameLst>
                                              <p:attrName>ppt_x</p:attrName>
                                            </p:attrNameLst>
                                          </p:cBhvr>
                                          <p:tavLst>
                                            <p:tav tm="0">
                                              <p:val>
                                                <p:strVal val="#ppt_x"/>
                                              </p:val>
                                            </p:tav>
                                            <p:tav tm="100000">
                                              <p:val>
                                                <p:strVal val="#ppt_x"/>
                                              </p:val>
                                            </p:tav>
                                          </p:tavLst>
                                        </p:anim>
                                        <p:anim calcmode="lin" valueType="num">
                                          <p:cBhvr additive="base">
                                            <p:cTn id="16" dur="10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1000" fill="hold"/>
                                            <p:tgtEl>
                                              <p:spTgt spid="35"/>
                                            </p:tgtEl>
                                            <p:attrNameLst>
                                              <p:attrName>ppt_x</p:attrName>
                                            </p:attrNameLst>
                                          </p:cBhvr>
                                          <p:tavLst>
                                            <p:tav tm="0">
                                              <p:val>
                                                <p:strVal val="#ppt_x"/>
                                              </p:val>
                                            </p:tav>
                                            <p:tav tm="100000">
                                              <p:val>
                                                <p:strVal val="#ppt_x"/>
                                              </p:val>
                                            </p:tav>
                                          </p:tavLst>
                                        </p:anim>
                                        <p:anim calcmode="lin" valueType="num">
                                          <p:cBhvr additive="base">
                                            <p:cTn id="20" dur="10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
                                            </p:tgtEl>
                                          </p:cBhvr>
                                        </p:cmd>
                                      </p:childTnLst>
                                    </p:cTn>
                                  </p:par>
                                  <p:par>
                                    <p:cTn id="26" presetID="26" presetClass="emph" presetSubtype="0" fill="hold" nodeType="withEffect">
                                      <p:stCondLst>
                                        <p:cond delay="0"/>
                                      </p:stCondLst>
                                      <p:childTnLst>
                                        <p:animEffect transition="out" filter="fade">
                                          <p:cBhvr>
                                            <p:cTn id="27" dur="500" tmFilter="0, 0; .2, .5; .8, .5; 1, 0"/>
                                            <p:tgtEl>
                                              <p:spTgt spid="24"/>
                                            </p:tgtEl>
                                          </p:cBhvr>
                                        </p:animEffect>
                                        <p:animScale>
                                          <p:cBhvr>
                                            <p:cTn id="28"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29" restart="whenNotActive" fill="hold" evtFilter="cancelBubble" nodeType="interactiveSeq">
                    <p:stCondLst>
                      <p:cond evt="onClick" delay="0">
                        <p:tgtEl>
                          <p:spTgt spid="3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22"/>
                                            </p:tgtEl>
                                          </p:cBhvr>
                                        </p:cmd>
                                      </p:childTnLst>
                                    </p:cTn>
                                  </p:par>
                                  <p:par>
                                    <p:cTn id="34" presetID="26" presetClass="emph" presetSubtype="0" fill="hold" nodeType="withEffect">
                                      <p:stCondLst>
                                        <p:cond delay="0"/>
                                      </p:stCondLst>
                                      <p:childTnLst>
                                        <p:animEffect transition="out" filter="fade">
                                          <p:cBhvr>
                                            <p:cTn id="35" dur="500" tmFilter="0, 0; .2, .5; .8, .5; 1, 0"/>
                                            <p:tgtEl>
                                              <p:spTgt spid="32"/>
                                            </p:tgtEl>
                                          </p:cBhvr>
                                        </p:animEffect>
                                        <p:animScale>
                                          <p:cBhvr>
                                            <p:cTn id="36" dur="250" autoRev="1" fill="hold"/>
                                            <p:tgtEl>
                                              <p:spTgt spid="32"/>
                                            </p:tgtEl>
                                          </p:cBhvr>
                                          <p:by x="105000" y="105000"/>
                                        </p:animScale>
                                      </p:childTnLst>
                                    </p:cTn>
                                  </p:par>
                                </p:childTnLst>
                              </p:cTn>
                            </p:par>
                          </p:childTnLst>
                        </p:cTn>
                      </p:par>
                    </p:childTnLst>
                  </p:cTn>
                  <p:nextCondLst>
                    <p:cond evt="onClick" delay="0">
                      <p:tgtEl>
                        <p:spTgt spid="32"/>
                      </p:tgtEl>
                    </p:cond>
                  </p:nextCondLst>
                </p:seq>
                <p:seq concurrent="1" nextAc="seek">
                  <p:cTn id="37" restart="whenNotActive" fill="hold" evtFilter="cancelBubble" nodeType="interactiveSeq">
                    <p:stCondLst>
                      <p:cond evt="onClick" delay="0">
                        <p:tgtEl>
                          <p:spTgt spid="3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5120" fill="hold"/>
                                            <p:tgtEl>
                                              <p:spTgt spid="21"/>
                                            </p:tgtEl>
                                          </p:cBhvr>
                                        </p:cmd>
                                      </p:childTnLst>
                                    </p:cTn>
                                  </p:par>
                                  <p:par>
                                    <p:cTn id="42" presetID="26" presetClass="emph" presetSubtype="0" fill="hold" nodeType="withEffect">
                                      <p:stCondLst>
                                        <p:cond delay="0"/>
                                      </p:stCondLst>
                                      <p:childTnLst>
                                        <p:animEffect transition="out" filter="fade">
                                          <p:cBhvr>
                                            <p:cTn id="43" dur="500" tmFilter="0, 0; .2, .5; .8, .5; 1, 0"/>
                                            <p:tgtEl>
                                              <p:spTgt spid="35"/>
                                            </p:tgtEl>
                                          </p:cBhvr>
                                        </p:animEffect>
                                        <p:animScale>
                                          <p:cBhvr>
                                            <p:cTn id="44" dur="250" autoRev="1" fill="hold"/>
                                            <p:tgtEl>
                                              <p:spTgt spid="35"/>
                                            </p:tgtEl>
                                          </p:cBhvr>
                                          <p:by x="105000" y="105000"/>
                                        </p:animScale>
                                      </p:childTnLst>
                                    </p:cTn>
                                  </p:par>
                                </p:childTnLst>
                              </p:cTn>
                            </p:par>
                          </p:childTnLst>
                        </p:cTn>
                      </p:par>
                    </p:childTnLst>
                  </p:cTn>
                  <p:nextCondLst>
                    <p:cond evt="onClick" delay="0">
                      <p:tgtEl>
                        <p:spTgt spid="35"/>
                      </p:tgtEl>
                    </p:cond>
                  </p:nextCondLst>
                </p:seq>
                <p:seq concurrent="1" nextAc="seek">
                  <p:cTn id="45" restart="whenNotActive" fill="hold" evtFilter="cancelBubble" nodeType="interactiveSeq">
                    <p:stCondLst>
                      <p:cond evt="onClick" delay="0">
                        <p:tgtEl>
                          <p:spTgt spid="28"/>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8"/>
                                            </p:tgtEl>
                                          </p:cBhvr>
                                        </p:animEffect>
                                        <p:animScale>
                                          <p:cBhvr>
                                            <p:cTn id="50" dur="250" autoRev="1" fill="hold"/>
                                            <p:tgtEl>
                                              <p:spTgt spid="28"/>
                                            </p:tgtEl>
                                          </p:cBhvr>
                                          <p:by x="105000" y="105000"/>
                                        </p:animScale>
                                      </p:childTnLst>
                                    </p:cTn>
                                  </p:par>
                                  <p:par>
                                    <p:cTn id="51" presetID="49" presetClass="entr" presetSubtype="0" decel="10000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p:cTn id="53" dur="500" fill="hold"/>
                                            <p:tgtEl>
                                              <p:spTgt spid="31"/>
                                            </p:tgtEl>
                                            <p:attrNameLst>
                                              <p:attrName>ppt_w</p:attrName>
                                            </p:attrNameLst>
                                          </p:cBhvr>
                                          <p:tavLst>
                                            <p:tav tm="0">
                                              <p:val>
                                                <p:fltVal val="0"/>
                                              </p:val>
                                            </p:tav>
                                            <p:tav tm="100000">
                                              <p:val>
                                                <p:strVal val="#ppt_w"/>
                                              </p:val>
                                            </p:tav>
                                          </p:tavLst>
                                        </p:anim>
                                        <p:anim calcmode="lin" valueType="num">
                                          <p:cBhvr>
                                            <p:cTn id="54" dur="500" fill="hold"/>
                                            <p:tgtEl>
                                              <p:spTgt spid="31"/>
                                            </p:tgtEl>
                                            <p:attrNameLst>
                                              <p:attrName>ppt_h</p:attrName>
                                            </p:attrNameLst>
                                          </p:cBhvr>
                                          <p:tavLst>
                                            <p:tav tm="0">
                                              <p:val>
                                                <p:fltVal val="0"/>
                                              </p:val>
                                            </p:tav>
                                            <p:tav tm="100000">
                                              <p:val>
                                                <p:strVal val="#ppt_h"/>
                                              </p:val>
                                            </p:tav>
                                          </p:tavLst>
                                        </p:anim>
                                        <p:anim calcmode="lin" valueType="num">
                                          <p:cBhvr>
                                            <p:cTn id="55" dur="500" fill="hold"/>
                                            <p:tgtEl>
                                              <p:spTgt spid="31"/>
                                            </p:tgtEl>
                                            <p:attrNameLst>
                                              <p:attrName>style.rotation</p:attrName>
                                            </p:attrNameLst>
                                          </p:cBhvr>
                                          <p:tavLst>
                                            <p:tav tm="0">
                                              <p:val>
                                                <p:fltVal val="360"/>
                                              </p:val>
                                            </p:tav>
                                            <p:tav tm="100000">
                                              <p:val>
                                                <p:fltVal val="0"/>
                                              </p:val>
                                            </p:tav>
                                          </p:tavLst>
                                        </p:anim>
                                        <p:animEffect transition="in" filter="fade">
                                          <p:cBhvr>
                                            <p:cTn id="56" dur="500"/>
                                            <p:tgtEl>
                                              <p:spTgt spid="31"/>
                                            </p:tgtEl>
                                          </p:cBhvr>
                                        </p:animEffect>
                                      </p:childTnLst>
                                    </p:cTn>
                                  </p:par>
                                  <p:par>
                                    <p:cTn id="57" presetID="1" presetClass="mediacall" presetSubtype="0" fill="hold" nodeType="withEffect">
                                      <p:stCondLst>
                                        <p:cond delay="0"/>
                                      </p:stCondLst>
                                      <p:childTnLst>
                                        <p:cmd type="call" cmd="playFrom(0.0)">
                                          <p:cBhvr>
                                            <p:cTn id="58" dur="3448" fill="hold"/>
                                            <p:tgtEl>
                                              <p:spTgt spid="20"/>
                                            </p:tgtEl>
                                          </p:cBhvr>
                                        </p:cmd>
                                      </p:childTnLst>
                                    </p:cTn>
                                  </p:par>
                                  <p:par>
                                    <p:cTn id="59" presetID="32" presetClass="emph" presetSubtype="0" fill="hold" nodeType="withEffect">
                                      <p:stCondLst>
                                        <p:cond delay="20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cTn>
                                  </p:par>
                                  <p:par>
                                    <p:cTn id="65" presetID="31" presetClass="exit" presetSubtype="0" fill="hold" nodeType="withEffect">
                                      <p:stCondLst>
                                        <p:cond delay="200"/>
                                      </p:stCondLst>
                                      <p:childTnLst>
                                        <p:anim calcmode="lin" valueType="num">
                                          <p:cBhvr>
                                            <p:cTn id="66" dur="1000"/>
                                            <p:tgtEl>
                                              <p:spTgt spid="24"/>
                                            </p:tgtEl>
                                            <p:attrNameLst>
                                              <p:attrName>ppt_w</p:attrName>
                                            </p:attrNameLst>
                                          </p:cBhvr>
                                          <p:tavLst>
                                            <p:tav tm="0">
                                              <p:val>
                                                <p:strVal val="ppt_w"/>
                                              </p:val>
                                            </p:tav>
                                            <p:tav tm="100000">
                                              <p:val>
                                                <p:fltVal val="0"/>
                                              </p:val>
                                            </p:tav>
                                          </p:tavLst>
                                        </p:anim>
                                        <p:anim calcmode="lin" valueType="num">
                                          <p:cBhvr>
                                            <p:cTn id="67" dur="1000"/>
                                            <p:tgtEl>
                                              <p:spTgt spid="24"/>
                                            </p:tgtEl>
                                            <p:attrNameLst>
                                              <p:attrName>ppt_h</p:attrName>
                                            </p:attrNameLst>
                                          </p:cBhvr>
                                          <p:tavLst>
                                            <p:tav tm="0">
                                              <p:val>
                                                <p:strVal val="ppt_h"/>
                                              </p:val>
                                            </p:tav>
                                            <p:tav tm="100000">
                                              <p:val>
                                                <p:fltVal val="0"/>
                                              </p:val>
                                            </p:tav>
                                          </p:tavLst>
                                        </p:anim>
                                        <p:anim calcmode="lin" valueType="num">
                                          <p:cBhvr>
                                            <p:cTn id="68" dur="1000"/>
                                            <p:tgtEl>
                                              <p:spTgt spid="24"/>
                                            </p:tgtEl>
                                            <p:attrNameLst>
                                              <p:attrName>style.rotation</p:attrName>
                                            </p:attrNameLst>
                                          </p:cBhvr>
                                          <p:tavLst>
                                            <p:tav tm="0">
                                              <p:val>
                                                <p:fltVal val="0"/>
                                              </p:val>
                                            </p:tav>
                                            <p:tav tm="100000">
                                              <p:val>
                                                <p:fltVal val="90"/>
                                              </p:val>
                                            </p:tav>
                                          </p:tavLst>
                                        </p:anim>
                                        <p:animEffect transition="out" filter="fade">
                                          <p:cBhvr>
                                            <p:cTn id="69" dur="1000"/>
                                            <p:tgtEl>
                                              <p:spTgt spid="24"/>
                                            </p:tgtEl>
                                          </p:cBhvr>
                                        </p:animEffect>
                                        <p:set>
                                          <p:cBhvr>
                                            <p:cTn id="70" dur="1" fill="hold">
                                              <p:stCondLst>
                                                <p:cond delay="999"/>
                                              </p:stCondLst>
                                            </p:cTn>
                                            <p:tgtEl>
                                              <p:spTgt spid="24"/>
                                            </p:tgtEl>
                                            <p:attrNameLst>
                                              <p:attrName>style.visibility</p:attrName>
                                            </p:attrNameLst>
                                          </p:cBhvr>
                                          <p:to>
                                            <p:strVal val="hidden"/>
                                          </p:to>
                                        </p:set>
                                      </p:childTnLst>
                                    </p:cTn>
                                  </p:par>
                                  <p:par>
                                    <p:cTn id="71" presetID="31" presetClass="exit" presetSubtype="0" fill="hold" nodeType="withEffect">
                                      <p:stCondLst>
                                        <p:cond delay="200"/>
                                      </p:stCondLst>
                                      <p:childTnLst>
                                        <p:anim calcmode="lin" valueType="num">
                                          <p:cBhvr>
                                            <p:cTn id="72" dur="1000"/>
                                            <p:tgtEl>
                                              <p:spTgt spid="32"/>
                                            </p:tgtEl>
                                            <p:attrNameLst>
                                              <p:attrName>ppt_w</p:attrName>
                                            </p:attrNameLst>
                                          </p:cBhvr>
                                          <p:tavLst>
                                            <p:tav tm="0">
                                              <p:val>
                                                <p:strVal val="ppt_w"/>
                                              </p:val>
                                            </p:tav>
                                            <p:tav tm="100000">
                                              <p:val>
                                                <p:fltVal val="0"/>
                                              </p:val>
                                            </p:tav>
                                          </p:tavLst>
                                        </p:anim>
                                        <p:anim calcmode="lin" valueType="num">
                                          <p:cBhvr>
                                            <p:cTn id="73" dur="1000"/>
                                            <p:tgtEl>
                                              <p:spTgt spid="32"/>
                                            </p:tgtEl>
                                            <p:attrNameLst>
                                              <p:attrName>ppt_h</p:attrName>
                                            </p:attrNameLst>
                                          </p:cBhvr>
                                          <p:tavLst>
                                            <p:tav tm="0">
                                              <p:val>
                                                <p:strVal val="ppt_h"/>
                                              </p:val>
                                            </p:tav>
                                            <p:tav tm="100000">
                                              <p:val>
                                                <p:fltVal val="0"/>
                                              </p:val>
                                            </p:tav>
                                          </p:tavLst>
                                        </p:anim>
                                        <p:anim calcmode="lin" valueType="num">
                                          <p:cBhvr>
                                            <p:cTn id="74" dur="1000"/>
                                            <p:tgtEl>
                                              <p:spTgt spid="32"/>
                                            </p:tgtEl>
                                            <p:attrNameLst>
                                              <p:attrName>style.rotation</p:attrName>
                                            </p:attrNameLst>
                                          </p:cBhvr>
                                          <p:tavLst>
                                            <p:tav tm="0">
                                              <p:val>
                                                <p:fltVal val="0"/>
                                              </p:val>
                                            </p:tav>
                                            <p:tav tm="100000">
                                              <p:val>
                                                <p:fltVal val="90"/>
                                              </p:val>
                                            </p:tav>
                                          </p:tavLst>
                                        </p:anim>
                                        <p:animEffect transition="out" filter="fade">
                                          <p:cBhvr>
                                            <p:cTn id="75" dur="1000"/>
                                            <p:tgtEl>
                                              <p:spTgt spid="32"/>
                                            </p:tgtEl>
                                          </p:cBhvr>
                                        </p:animEffect>
                                        <p:set>
                                          <p:cBhvr>
                                            <p:cTn id="76" dur="1" fill="hold">
                                              <p:stCondLst>
                                                <p:cond delay="999"/>
                                              </p:stCondLst>
                                            </p:cTn>
                                            <p:tgtEl>
                                              <p:spTgt spid="32"/>
                                            </p:tgtEl>
                                            <p:attrNameLst>
                                              <p:attrName>style.visibility</p:attrName>
                                            </p:attrNameLst>
                                          </p:cBhvr>
                                          <p:to>
                                            <p:strVal val="hidden"/>
                                          </p:to>
                                        </p:set>
                                      </p:childTnLst>
                                    </p:cTn>
                                  </p:par>
                                  <p:par>
                                    <p:cTn id="77" presetID="31" presetClass="exit" presetSubtype="0" fill="hold" nodeType="withEffect">
                                      <p:stCondLst>
                                        <p:cond delay="200"/>
                                      </p:stCondLst>
                                      <p:childTnLst>
                                        <p:anim calcmode="lin" valueType="num">
                                          <p:cBhvr>
                                            <p:cTn id="78" dur="1000"/>
                                            <p:tgtEl>
                                              <p:spTgt spid="35"/>
                                            </p:tgtEl>
                                            <p:attrNameLst>
                                              <p:attrName>ppt_w</p:attrName>
                                            </p:attrNameLst>
                                          </p:cBhvr>
                                          <p:tavLst>
                                            <p:tav tm="0">
                                              <p:val>
                                                <p:strVal val="ppt_w"/>
                                              </p:val>
                                            </p:tav>
                                            <p:tav tm="100000">
                                              <p:val>
                                                <p:fltVal val="0"/>
                                              </p:val>
                                            </p:tav>
                                          </p:tavLst>
                                        </p:anim>
                                        <p:anim calcmode="lin" valueType="num">
                                          <p:cBhvr>
                                            <p:cTn id="79" dur="1000"/>
                                            <p:tgtEl>
                                              <p:spTgt spid="35"/>
                                            </p:tgtEl>
                                            <p:attrNameLst>
                                              <p:attrName>ppt_h</p:attrName>
                                            </p:attrNameLst>
                                          </p:cBhvr>
                                          <p:tavLst>
                                            <p:tav tm="0">
                                              <p:val>
                                                <p:strVal val="ppt_h"/>
                                              </p:val>
                                            </p:tav>
                                            <p:tav tm="100000">
                                              <p:val>
                                                <p:fltVal val="0"/>
                                              </p:val>
                                            </p:tav>
                                          </p:tavLst>
                                        </p:anim>
                                        <p:anim calcmode="lin" valueType="num">
                                          <p:cBhvr>
                                            <p:cTn id="80" dur="1000"/>
                                            <p:tgtEl>
                                              <p:spTgt spid="35"/>
                                            </p:tgtEl>
                                            <p:attrNameLst>
                                              <p:attrName>style.rotation</p:attrName>
                                            </p:attrNameLst>
                                          </p:cBhvr>
                                          <p:tavLst>
                                            <p:tav tm="0">
                                              <p:val>
                                                <p:fltVal val="0"/>
                                              </p:val>
                                            </p:tav>
                                            <p:tav tm="100000">
                                              <p:val>
                                                <p:fltVal val="90"/>
                                              </p:val>
                                            </p:tav>
                                          </p:tavLst>
                                        </p:anim>
                                        <p:animEffect transition="out" filter="fade">
                                          <p:cBhvr>
                                            <p:cTn id="81" dur="1000"/>
                                            <p:tgtEl>
                                              <p:spTgt spid="35"/>
                                            </p:tgtEl>
                                          </p:cBhvr>
                                        </p:animEffect>
                                        <p:set>
                                          <p:cBhvr>
                                            <p:cTn id="82"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8"/>
                      </p:tgtEl>
                    </p:cond>
                  </p:nextCondLst>
                </p:seq>
                <p:audio>
                  <p:cMediaNode vol="80000">
                    <p:cTn id="83" fill="hold" display="0">
                      <p:stCondLst>
                        <p:cond delay="indefinite"/>
                      </p:stCondLst>
                      <p:endCondLst>
                        <p:cond evt="onStopAudio" delay="0">
                          <p:tgtEl>
                            <p:sldTgt/>
                          </p:tgtEl>
                        </p:cond>
                      </p:endCondLst>
                    </p:cTn>
                    <p:tgtEl>
                      <p:spTgt spid="2"/>
                    </p:tgtEl>
                  </p:cMediaNode>
                </p:audio>
                <p:audio>
                  <p:cMediaNode vol="80000">
                    <p:cTn id="84" fill="hold" display="0">
                      <p:stCondLst>
                        <p:cond delay="indefinite"/>
                      </p:stCondLst>
                      <p:endCondLst>
                        <p:cond evt="onStopAudio" delay="0">
                          <p:tgtEl>
                            <p:sldTgt/>
                          </p:tgtEl>
                        </p:cond>
                      </p:endCondLst>
                    </p:cTn>
                    <p:tgtEl>
                      <p:spTgt spid="20"/>
                    </p:tgtEl>
                  </p:cMediaNode>
                </p:audio>
                <p:audio>
                  <p:cMediaNode vol="80000">
                    <p:cTn id="85" fill="hold" display="0">
                      <p:stCondLst>
                        <p:cond delay="indefinite"/>
                      </p:stCondLst>
                      <p:endCondLst>
                        <p:cond evt="onStopAudio" delay="0">
                          <p:tgtEl>
                            <p:sldTgt/>
                          </p:tgtEl>
                        </p:cond>
                      </p:endCondLst>
                    </p:cTn>
                    <p:tgtEl>
                      <p:spTgt spid="21"/>
                    </p:tgtEl>
                  </p:cMediaNode>
                </p:audio>
                <p:audio>
                  <p:cMediaNode vol="80000">
                    <p:cTn id="86" fill="hold" display="0">
                      <p:stCondLst>
                        <p:cond delay="indefinite"/>
                      </p:stCondLst>
                      <p:endCondLst>
                        <p:cond evt="onStopAudio" delay="0">
                          <p:tgtEl>
                            <p:sldTgt/>
                          </p:tgtEl>
                        </p:cond>
                      </p:endCondLst>
                    </p:cTn>
                    <p:tgtEl>
                      <p:spTgt spid="22"/>
                    </p:tgtEl>
                  </p:cMediaNode>
                </p:audio>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14">
            <a:extLst>
              <a:ext uri="{FF2B5EF4-FFF2-40B4-BE49-F238E27FC236}">
                <a16:creationId xmlns:a16="http://schemas.microsoft.com/office/drawing/2014/main" id="{D9EB0555-1100-E0EB-2C78-41090F19184D}"/>
              </a:ext>
            </a:extLst>
          </p:cNvPr>
          <p:cNvSpPr/>
          <p:nvPr/>
        </p:nvSpPr>
        <p:spPr>
          <a:xfrm>
            <a:off x="762000" y="482600"/>
            <a:ext cx="10617200"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0070C0"/>
                </a:solidFill>
                <a:latin typeface="Calibri" panose="020F0502020204030204"/>
              </a:rPr>
              <a:t>Ý nghĩa của Chiếu dời đô?</a:t>
            </a:r>
            <a:endParaRPr kumimoji="0" lang="en-US" sz="5400" b="0" i="0" u="none" strike="noStrike" kern="1200" cap="none" spc="0" normalizeH="0" baseline="0" noProof="0">
              <a:ln>
                <a:noFill/>
              </a:ln>
              <a:solidFill>
                <a:srgbClr val="0070C0"/>
              </a:solidFill>
              <a:effectLst/>
              <a:uLnTx/>
              <a:uFillTx/>
              <a:latin typeface="Calibri" panose="020F0502020204030204"/>
              <a:ea typeface="+mn-ea"/>
              <a:cs typeface="Calibri" panose="020F0502020204030204" pitchFamily="34" charset="0"/>
            </a:endParaRPr>
          </a:p>
        </p:txBody>
      </p:sp>
      <p:sp>
        <p:nvSpPr>
          <p:cNvPr id="15" name="c">
            <a:extLst>
              <a:ext uri="{FF2B5EF4-FFF2-40B4-BE49-F238E27FC236}">
                <a16:creationId xmlns:a16="http://schemas.microsoft.com/office/drawing/2014/main" id="{790F614D-0FFB-8940-B699-AD12F9A99330}"/>
              </a:ext>
            </a:extLst>
          </p:cNvPr>
          <p:cNvSpPr/>
          <p:nvPr/>
        </p:nvSpPr>
        <p:spPr>
          <a:xfrm>
            <a:off x="871854" y="3105151"/>
            <a:ext cx="10253346" cy="3228820"/>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T</a:t>
            </a:r>
            <a:r>
              <a:rPr kumimoji="0" lang="vi-VN" sz="48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hể hiện tầm nhìn sáng suốt của vua Lý Thái Tổ, đồng thời mở ra thời kỳ phát triển mới của đất nước</a:t>
            </a:r>
            <a:endParaRPr kumimoji="0" lang="en-US" sz="4800" b="1" i="0" u="none" strike="noStrike" kern="1200" cap="none" spc="0" normalizeH="0" baseline="0" noProof="0">
              <a:ln>
                <a:noFill/>
              </a:ln>
              <a:solidFill>
                <a:srgbClr val="ED7D31">
                  <a:lumMod val="50000"/>
                </a:srgbClr>
              </a:solidFill>
              <a:effectLst/>
              <a:uLnTx/>
              <a:uFillTx/>
              <a:latin typeface="Calibri" panose="020F0502020204030204"/>
              <a:ea typeface="+mn-ea"/>
              <a:cs typeface="+mn-cs"/>
            </a:endParaRPr>
          </a:p>
        </p:txBody>
      </p:sp>
      <p:pic>
        <p:nvPicPr>
          <p:cNvPr id="2" name="Tieng-tinh-tinh-www_nhacchuongvui_com">
            <a:hlinkClick r:id="" action="ppaction://media"/>
            <a:extLst>
              <a:ext uri="{FF2B5EF4-FFF2-40B4-BE49-F238E27FC236}">
                <a16:creationId xmlns:a16="http://schemas.microsoft.com/office/drawing/2014/main" id="{217DCE5E-35D3-DB35-373A-5161F8D2B2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0107" y="-242118"/>
            <a:ext cx="487363" cy="487363"/>
          </a:xfrm>
          <a:prstGeom prst="rect">
            <a:avLst/>
          </a:prstGeom>
        </p:spPr>
      </p:pic>
    </p:spTree>
    <p:extLst>
      <p:ext uri="{BB962C8B-B14F-4D97-AF65-F5344CB8AC3E}">
        <p14:creationId xmlns:p14="http://schemas.microsoft.com/office/powerpoint/2010/main" val="2699514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E2DF1B-99CF-4A6E-85DF-25B6F09AD3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59298" y="1723565"/>
            <a:ext cx="7273404" cy="4861058"/>
          </a:xfrm>
          <a:prstGeom prst="roundRect">
            <a:avLst>
              <a:gd name="adj" fmla="val 8594"/>
            </a:avLst>
          </a:prstGeom>
          <a:solidFill>
            <a:srgbClr val="FFFFFF">
              <a:shade val="85000"/>
            </a:srgbClr>
          </a:solidFill>
          <a:ln>
            <a:noFill/>
          </a:ln>
          <a:effectLst>
            <a:innerShdw blurRad="63500" dist="50800" dir="8100000">
              <a:prstClr val="black">
                <a:alpha val="50000"/>
              </a:prstClr>
            </a:innerShdw>
            <a:reflection blurRad="12700" stA="38000" endPos="28000" dist="5000" dir="5400000" sy="-100000" algn="bl" rotWithShape="0"/>
          </a:effectLst>
        </p:spPr>
      </p:pic>
      <p:grpSp>
        <p:nvGrpSpPr>
          <p:cNvPr id="8" name="Group 7">
            <a:extLst>
              <a:ext uri="{FF2B5EF4-FFF2-40B4-BE49-F238E27FC236}">
                <a16:creationId xmlns:a16="http://schemas.microsoft.com/office/drawing/2014/main" id="{C5BF98DB-198B-48C6-8DF5-C8058EBC7D01}"/>
              </a:ext>
            </a:extLst>
          </p:cNvPr>
          <p:cNvGrpSpPr/>
          <p:nvPr/>
        </p:nvGrpSpPr>
        <p:grpSpPr>
          <a:xfrm>
            <a:off x="3009900" y="127080"/>
            <a:ext cx="6172200" cy="1596485"/>
            <a:chOff x="2598983" y="86269"/>
            <a:chExt cx="6172200" cy="1596485"/>
          </a:xfrm>
        </p:grpSpPr>
        <p:pic>
          <p:nvPicPr>
            <p:cNvPr id="9" name="Picture 8" descr="A picture containing indoor, pillow, white&#10;&#10;Description automatically generated">
              <a:extLst>
                <a:ext uri="{FF2B5EF4-FFF2-40B4-BE49-F238E27FC236}">
                  <a16:creationId xmlns:a16="http://schemas.microsoft.com/office/drawing/2014/main" id="{ABF3E65D-3E1F-4ADD-BFDC-8B097A8B99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886840" y="-2201588"/>
              <a:ext cx="1596485" cy="6172200"/>
            </a:xfrm>
            <a:prstGeom prst="rect">
              <a:avLst/>
            </a:prstGeom>
          </p:spPr>
        </p:pic>
        <p:sp>
          <p:nvSpPr>
            <p:cNvPr id="10" name="TextBox 9">
              <a:extLst>
                <a:ext uri="{FF2B5EF4-FFF2-40B4-BE49-F238E27FC236}">
                  <a16:creationId xmlns:a16="http://schemas.microsoft.com/office/drawing/2014/main" id="{03C28135-CDCF-4AEE-BA80-2D0AA86DAE36}"/>
                </a:ext>
              </a:extLst>
            </p:cNvPr>
            <p:cNvSpPr txBox="1"/>
            <p:nvPr/>
          </p:nvSpPr>
          <p:spPr>
            <a:xfrm>
              <a:off x="2724538" y="241655"/>
              <a:ext cx="5998859" cy="1015663"/>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6000" b="0" i="0" u="none" strike="noStrike" kern="1200" cap="none" spc="0" normalizeH="0" baseline="0" noProof="0">
                  <a:ln w="0"/>
                  <a:solidFill>
                    <a:srgbClr val="413123"/>
                  </a:solidFill>
                  <a:effectLst>
                    <a:outerShdw dist="88900" dir="6000000" sx="101000" sy="101000" algn="tl" rotWithShape="0">
                      <a:srgbClr val="9C712B">
                        <a:alpha val="40000"/>
                      </a:srgbClr>
                    </a:outerShdw>
                  </a:effectLst>
                  <a:uLnTx/>
                  <a:uFillTx/>
                  <a:latin typeface="UTM Azuki" panose="02040603050506020204" pitchFamily="18" charset="0"/>
                  <a:ea typeface="+mn-ea"/>
                  <a:cs typeface="+mn-cs"/>
                </a:rPr>
                <a:t>Chiếu dời đô</a:t>
              </a:r>
            </a:p>
          </p:txBody>
        </p:sp>
      </p:grpSp>
    </p:spTree>
    <p:extLst>
      <p:ext uri="{BB962C8B-B14F-4D97-AF65-F5344CB8AC3E}">
        <p14:creationId xmlns:p14="http://schemas.microsoft.com/office/powerpoint/2010/main" val="3857517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79C1E-A2F9-029E-8099-FDECED0440C5}"/>
              </a:ext>
            </a:extLst>
          </p:cNvPr>
          <p:cNvPicPr>
            <a:picLocks noChangeAspect="1"/>
          </p:cNvPicPr>
          <p:nvPr/>
        </p:nvPicPr>
        <p:blipFill>
          <a:blip r:embed="rId2"/>
          <a:stretch>
            <a:fillRect/>
          </a:stretch>
        </p:blipFill>
        <p:spPr>
          <a:xfrm>
            <a:off x="0" y="479907"/>
            <a:ext cx="12192000" cy="3535986"/>
          </a:xfrm>
          <a:prstGeom prst="rect">
            <a:avLst/>
          </a:prstGeom>
        </p:spPr>
      </p:pic>
    </p:spTree>
    <p:extLst>
      <p:ext uri="{BB962C8B-B14F-4D97-AF65-F5344CB8AC3E}">
        <p14:creationId xmlns:p14="http://schemas.microsoft.com/office/powerpoint/2010/main" val="12928076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id="{0EE63A23-6E28-195E-EF87-CC3928A7F312}"/>
              </a:ext>
            </a:extLst>
          </p:cNvPr>
          <p:cNvGrpSpPr/>
          <p:nvPr/>
        </p:nvGrpSpPr>
        <p:grpSpPr>
          <a:xfrm>
            <a:off x="356381" y="776451"/>
            <a:ext cx="11479237" cy="2061805"/>
            <a:chOff x="1891864" y="468645"/>
            <a:chExt cx="9257830" cy="2757932"/>
          </a:xfrm>
        </p:grpSpPr>
        <p:sp>
          <p:nvSpPr>
            <p:cNvPr id="4" name="a">
              <a:extLst>
                <a:ext uri="{FF2B5EF4-FFF2-40B4-BE49-F238E27FC236}">
                  <a16:creationId xmlns:a16="http://schemas.microsoft.com/office/drawing/2014/main" id="{40F34B58-58B6-1224-9EF1-01D33A71DA4F}"/>
                </a:ext>
              </a:extLst>
            </p:cNvPr>
            <p:cNvSpPr/>
            <p:nvPr/>
          </p:nvSpPr>
          <p:spPr>
            <a:xfrm>
              <a:off x="1891864" y="468645"/>
              <a:ext cx="9257830" cy="275793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sz="6000" b="1" dirty="0">
                <a:solidFill>
                  <a:schemeClr val="accent2">
                    <a:lumMod val="50000"/>
                  </a:schemeClr>
                </a:solidFill>
                <a:latin typeface="Calibri" panose="020F0502020204030204"/>
              </a:endParaRPr>
            </a:p>
          </p:txBody>
        </p:sp>
        <p:sp>
          <p:nvSpPr>
            <p:cNvPr id="7" name="Hộp Văn bản 6">
              <a:extLst>
                <a:ext uri="{FF2B5EF4-FFF2-40B4-BE49-F238E27FC236}">
                  <a16:creationId xmlns:a16="http://schemas.microsoft.com/office/drawing/2014/main" id="{05FAA1CE-39A2-243A-3E79-7EDB4596217E}"/>
                </a:ext>
              </a:extLst>
            </p:cNvPr>
            <p:cNvSpPr txBox="1"/>
            <p:nvPr/>
          </p:nvSpPr>
          <p:spPr>
            <a:xfrm>
              <a:off x="2038131" y="700381"/>
              <a:ext cx="8756559" cy="2099624"/>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Hãy cho biết những công trình kiến trúc như Hoàng thành Thăng Long,</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Văn Miếu và chùa Một Cột được xây dựng dưới triều đại nào. Chia sẻ hiểu biết của</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em về một trong những công trình đó.</a:t>
              </a:r>
              <a:endParaRPr lang="en-US" sz="3200">
                <a:latin typeface="Calibri" panose="020F0502020204030204" pitchFamily="34" charset="0"/>
                <a:cs typeface="Calibri" panose="020F0502020204030204" pitchFamily="34" charset="0"/>
              </a:endParaRPr>
            </a:p>
          </p:txBody>
        </p:sp>
      </p:grpSp>
      <p:pic>
        <p:nvPicPr>
          <p:cNvPr id="1026" name="Picture 2" descr="Cận cảnh &quot;báu vật&quot; ngàn năm tuổi tại Khu khảo cổ Hoàng thành Thăng Long">
            <a:extLst>
              <a:ext uri="{FF2B5EF4-FFF2-40B4-BE49-F238E27FC236}">
                <a16:creationId xmlns:a16="http://schemas.microsoft.com/office/drawing/2014/main" id="{88AEA449-9075-89EE-2FDB-79E539534B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745" y="3350725"/>
            <a:ext cx="3813883" cy="21579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ăn Miếu – Quốc Tử Giám – Wikipedia tiếng Việt">
            <a:extLst>
              <a:ext uri="{FF2B5EF4-FFF2-40B4-BE49-F238E27FC236}">
                <a16:creationId xmlns:a16="http://schemas.microsoft.com/office/drawing/2014/main" id="{759041C4-22C3-CCAA-4163-0926CE53E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209" y="3350724"/>
            <a:ext cx="4626767" cy="21579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ùa Một Cột: Điểm đến văn hóa, tâm linh nổi tiếng bậc nhất thủ đô">
            <a:extLst>
              <a:ext uri="{FF2B5EF4-FFF2-40B4-BE49-F238E27FC236}">
                <a16:creationId xmlns:a16="http://schemas.microsoft.com/office/drawing/2014/main" id="{1F87527C-890C-6BC4-D402-172A670EA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3340" y="3350374"/>
            <a:ext cx="2877737" cy="2158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876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0EE63A23-6E28-195E-EF87-CC3928A7F312}"/>
              </a:ext>
            </a:extLst>
          </p:cNvPr>
          <p:cNvGrpSpPr/>
          <p:nvPr/>
        </p:nvGrpSpPr>
        <p:grpSpPr>
          <a:xfrm>
            <a:off x="356381" y="776451"/>
            <a:ext cx="11479237" cy="2112236"/>
            <a:chOff x="1891864" y="468645"/>
            <a:chExt cx="9257830" cy="2825390"/>
          </a:xfrm>
        </p:grpSpPr>
        <p:sp>
          <p:nvSpPr>
            <p:cNvPr id="4" name="a">
              <a:extLst>
                <a:ext uri="{FF2B5EF4-FFF2-40B4-BE49-F238E27FC236}">
                  <a16:creationId xmlns:a16="http://schemas.microsoft.com/office/drawing/2014/main" id="{40F34B58-58B6-1224-9EF1-01D33A71DA4F}"/>
                </a:ext>
              </a:extLst>
            </p:cNvPr>
            <p:cNvSpPr/>
            <p:nvPr/>
          </p:nvSpPr>
          <p:spPr>
            <a:xfrm>
              <a:off x="1891864" y="468645"/>
              <a:ext cx="9257830" cy="275793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E97132">
                    <a:lumMod val="50000"/>
                  </a:srgbClr>
                </a:solidFill>
                <a:effectLst/>
                <a:uLnTx/>
                <a:uFillTx/>
                <a:latin typeface="Calibri" panose="020F0502020204030204"/>
                <a:ea typeface="+mn-ea"/>
                <a:cs typeface="+mn-cs"/>
              </a:endParaRPr>
            </a:p>
          </p:txBody>
        </p:sp>
        <p:sp>
          <p:nvSpPr>
            <p:cNvPr id="7" name="Hộp Văn bản 6">
              <a:extLst>
                <a:ext uri="{FF2B5EF4-FFF2-40B4-BE49-F238E27FC236}">
                  <a16:creationId xmlns:a16="http://schemas.microsoft.com/office/drawing/2014/main" id="{05FAA1CE-39A2-243A-3E79-7EDB4596217E}"/>
                </a:ext>
              </a:extLst>
            </p:cNvPr>
            <p:cNvSpPr txBox="1"/>
            <p:nvPr/>
          </p:nvSpPr>
          <p:spPr>
            <a:xfrm>
              <a:off x="2038131" y="700381"/>
              <a:ext cx="8756559" cy="25936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Những công trình kiến trúc trên được xây dựng dưới triều đại </a:t>
              </a:r>
              <a:r>
                <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nhà Lý</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026" name="Picture 2" descr="Cận cảnh &quot;báu vật&quot; ngàn năm tuổi tại Khu khảo cổ Hoàng thành Thăng Long">
            <a:extLst>
              <a:ext uri="{FF2B5EF4-FFF2-40B4-BE49-F238E27FC236}">
                <a16:creationId xmlns:a16="http://schemas.microsoft.com/office/drawing/2014/main" id="{88AEA449-9075-89EE-2FDB-79E539534B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745" y="3350725"/>
            <a:ext cx="3813883" cy="21579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ăn Miếu – Quốc Tử Giám – Wikipedia tiếng Việt">
            <a:extLst>
              <a:ext uri="{FF2B5EF4-FFF2-40B4-BE49-F238E27FC236}">
                <a16:creationId xmlns:a16="http://schemas.microsoft.com/office/drawing/2014/main" id="{759041C4-22C3-CCAA-4163-0926CE53E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209" y="3350724"/>
            <a:ext cx="4626767" cy="21579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ùa Một Cột: Điểm đến văn hóa, tâm linh nổi tiếng bậc nhất thủ đô">
            <a:extLst>
              <a:ext uri="{FF2B5EF4-FFF2-40B4-BE49-F238E27FC236}">
                <a16:creationId xmlns:a16="http://schemas.microsoft.com/office/drawing/2014/main" id="{1F87527C-890C-6BC4-D402-172A670EA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3340" y="3350374"/>
            <a:ext cx="2877737" cy="2158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786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0EE63A23-6E28-195E-EF87-CC3928A7F312}"/>
              </a:ext>
            </a:extLst>
          </p:cNvPr>
          <p:cNvGrpSpPr/>
          <p:nvPr/>
        </p:nvGrpSpPr>
        <p:grpSpPr>
          <a:xfrm>
            <a:off x="356381" y="776451"/>
            <a:ext cx="11479237" cy="2062103"/>
            <a:chOff x="1891864" y="468645"/>
            <a:chExt cx="9257830" cy="2758331"/>
          </a:xfrm>
        </p:grpSpPr>
        <p:sp>
          <p:nvSpPr>
            <p:cNvPr id="4" name="a">
              <a:extLst>
                <a:ext uri="{FF2B5EF4-FFF2-40B4-BE49-F238E27FC236}">
                  <a16:creationId xmlns:a16="http://schemas.microsoft.com/office/drawing/2014/main" id="{40F34B58-58B6-1224-9EF1-01D33A71DA4F}"/>
                </a:ext>
              </a:extLst>
            </p:cNvPr>
            <p:cNvSpPr/>
            <p:nvPr/>
          </p:nvSpPr>
          <p:spPr>
            <a:xfrm>
              <a:off x="1891864" y="468645"/>
              <a:ext cx="9257830" cy="275793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E97132">
                    <a:lumMod val="50000"/>
                  </a:srgbClr>
                </a:solidFill>
                <a:effectLst/>
                <a:uLnTx/>
                <a:uFillTx/>
                <a:latin typeface="Calibri" panose="020F0502020204030204"/>
                <a:ea typeface="+mn-ea"/>
                <a:cs typeface="+mn-cs"/>
              </a:endParaRPr>
            </a:p>
          </p:txBody>
        </p:sp>
        <p:sp>
          <p:nvSpPr>
            <p:cNvPr id="7" name="Hộp Văn bản 6">
              <a:extLst>
                <a:ext uri="{FF2B5EF4-FFF2-40B4-BE49-F238E27FC236}">
                  <a16:creationId xmlns:a16="http://schemas.microsoft.com/office/drawing/2014/main" id="{05FAA1CE-39A2-243A-3E79-7EDB4596217E}"/>
                </a:ext>
              </a:extLst>
            </p:cNvPr>
            <p:cNvSpPr txBox="1"/>
            <p:nvPr/>
          </p:nvSpPr>
          <p:spPr>
            <a:xfrm>
              <a:off x="1987273" y="468645"/>
              <a:ext cx="8756559" cy="2758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Chùa Một Cột được xây dựng theo hình tượng của một đóa hoa sen nở trên mặt nước, tượng trưng cho sự tinh khiết và cao quý của Phật pháp, nằm trong khuôn viên quần thể Lăng Bác và Quảng trường Ba Đình</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030" name="Picture 6" descr="Chùa Một Cột: Điểm đến văn hóa, tâm linh nổi tiếng bậc nhất thủ đô">
            <a:extLst>
              <a:ext uri="{FF2B5EF4-FFF2-40B4-BE49-F238E27FC236}">
                <a16:creationId xmlns:a16="http://schemas.microsoft.com/office/drawing/2014/main" id="{1F87527C-890C-6BC4-D402-172A670EA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736" y="3205102"/>
            <a:ext cx="3993666" cy="29952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ùa Một Cột - Biểu tượng văn hóa ngàn năm của Hà Nội">
            <a:extLst>
              <a:ext uri="{FF2B5EF4-FFF2-40B4-BE49-F238E27FC236}">
                <a16:creationId xmlns:a16="http://schemas.microsoft.com/office/drawing/2014/main" id="{BE64E866-56F0-1021-3AB5-8AB0E410A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599" y="3205102"/>
            <a:ext cx="3993667" cy="29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438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C408B9D0-09BD-4005-F0FD-6652E836A5DD}"/>
              </a:ext>
            </a:extLst>
          </p:cNvPr>
          <p:cNvGrpSpPr/>
          <p:nvPr/>
        </p:nvGrpSpPr>
        <p:grpSpPr>
          <a:xfrm>
            <a:off x="15546008" y="648930"/>
            <a:ext cx="12102301" cy="4093326"/>
            <a:chOff x="89699" y="0"/>
            <a:chExt cx="12102301" cy="4093326"/>
          </a:xfrm>
        </p:grpSpPr>
        <p:pic>
          <p:nvPicPr>
            <p:cNvPr id="3" name="Picture 7">
              <a:extLst>
                <a:ext uri="{FF2B5EF4-FFF2-40B4-BE49-F238E27FC236}">
                  <a16:creationId xmlns:a16="http://schemas.microsoft.com/office/drawing/2014/main" id="{81CAEC89-C6A6-1333-1FCB-6B5338DF72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14419" y="0"/>
              <a:ext cx="4477581" cy="3942137"/>
            </a:xfrm>
            <a:prstGeom prst="rect">
              <a:avLst/>
            </a:prstGeom>
          </p:spPr>
        </p:pic>
        <p:pic>
          <p:nvPicPr>
            <p:cNvPr id="4" name="Picture 7">
              <a:extLst>
                <a:ext uri="{FF2B5EF4-FFF2-40B4-BE49-F238E27FC236}">
                  <a16:creationId xmlns:a16="http://schemas.microsoft.com/office/drawing/2014/main" id="{FC9E54FD-393F-11CF-76A6-4BC34CE45E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699" y="151189"/>
              <a:ext cx="4477581" cy="3942137"/>
            </a:xfrm>
            <a:prstGeom prst="rect">
              <a:avLst/>
            </a:prstGeom>
          </p:spPr>
        </p:pic>
        <p:grpSp>
          <p:nvGrpSpPr>
            <p:cNvPr id="5" name="Group 3">
              <a:extLst>
                <a:ext uri="{FF2B5EF4-FFF2-40B4-BE49-F238E27FC236}">
                  <a16:creationId xmlns:a16="http://schemas.microsoft.com/office/drawing/2014/main" id="{ADA93124-089B-7300-21B0-1776B18EC2EF}"/>
                </a:ext>
              </a:extLst>
            </p:cNvPr>
            <p:cNvGrpSpPr/>
            <p:nvPr/>
          </p:nvGrpSpPr>
          <p:grpSpPr>
            <a:xfrm>
              <a:off x="1071822" y="161237"/>
              <a:ext cx="10048354" cy="2773290"/>
              <a:chOff x="1071822" y="307642"/>
              <a:chExt cx="10048354" cy="2773290"/>
            </a:xfrm>
          </p:grpSpPr>
          <p:pic>
            <p:nvPicPr>
              <p:cNvPr id="6" name="Picture 12">
                <a:extLst>
                  <a:ext uri="{FF2B5EF4-FFF2-40B4-BE49-F238E27FC236}">
                    <a16:creationId xmlns:a16="http://schemas.microsoft.com/office/drawing/2014/main" id="{ED7C344A-1570-59BA-5671-6AB667CE42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32968" y="2159344"/>
                <a:ext cx="4696391" cy="921588"/>
              </a:xfrm>
              <a:prstGeom prst="rect">
                <a:avLst/>
              </a:prstGeom>
            </p:spPr>
          </p:pic>
          <p:grpSp>
            <p:nvGrpSpPr>
              <p:cNvPr id="7" name="Group 5">
                <a:extLst>
                  <a:ext uri="{FF2B5EF4-FFF2-40B4-BE49-F238E27FC236}">
                    <a16:creationId xmlns:a16="http://schemas.microsoft.com/office/drawing/2014/main" id="{7CD15166-5A61-0ABA-ADC6-AF3F97BC8DBA}"/>
                  </a:ext>
                </a:extLst>
              </p:cNvPr>
              <p:cNvGrpSpPr/>
              <p:nvPr/>
            </p:nvGrpSpPr>
            <p:grpSpPr>
              <a:xfrm>
                <a:off x="1071822" y="307642"/>
                <a:ext cx="10048354" cy="2610780"/>
                <a:chOff x="5249999" y="6585061"/>
                <a:chExt cx="13208094" cy="3770348"/>
              </a:xfrm>
            </p:grpSpPr>
            <p:sp>
              <p:nvSpPr>
                <p:cNvPr id="8" name="TextBox 6">
                  <a:extLst>
                    <a:ext uri="{FF2B5EF4-FFF2-40B4-BE49-F238E27FC236}">
                      <a16:creationId xmlns:a16="http://schemas.microsoft.com/office/drawing/2014/main" id="{46094CAF-4968-BF18-E2F8-F73EB508F1E0}"/>
                    </a:ext>
                  </a:extLst>
                </p:cNvPr>
                <p:cNvSpPr txBox="1"/>
                <p:nvPr/>
              </p:nvSpPr>
              <p:spPr>
                <a:xfrm>
                  <a:off x="5250005" y="6585061"/>
                  <a:ext cx="13208088"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rPr>
                    <a:t>KHÁM PHÁ</a:t>
                  </a:r>
                </a:p>
              </p:txBody>
            </p:sp>
            <p:sp>
              <p:nvSpPr>
                <p:cNvPr id="9" name="TextBox 7">
                  <a:extLst>
                    <a:ext uri="{FF2B5EF4-FFF2-40B4-BE49-F238E27FC236}">
                      <a16:creationId xmlns:a16="http://schemas.microsoft.com/office/drawing/2014/main" id="{B8A0A346-A2E5-2C60-5361-4F1457294622}"/>
                    </a:ext>
                  </a:extLst>
                </p:cNvPr>
                <p:cNvSpPr txBox="1"/>
                <p:nvPr/>
              </p:nvSpPr>
              <p:spPr>
                <a:xfrm>
                  <a:off x="5249999" y="6649141"/>
                  <a:ext cx="13208091"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K</a:t>
                  </a:r>
                  <a:r>
                    <a:rPr kumimoji="0" lang="en-US" sz="13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H</a:t>
                  </a:r>
                  <a:r>
                    <a:rPr lang="en-US" sz="138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UVN Banh Mi" pitchFamily="2" charset="0"/>
                    </a:rPr>
                    <a:t>Á</a:t>
                  </a:r>
                  <a:r>
                    <a:rPr lang="en-US" sz="138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UVN Banh Mi" pitchFamily="2" charset="0"/>
                    </a:rPr>
                    <a:t>M</a:t>
                  </a:r>
                  <a:r>
                    <a:rPr kumimoji="0" lang="en-US"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 </a:t>
                  </a:r>
                  <a:r>
                    <a:rPr lang="en-US" sz="13800" b="1">
                      <a:ln w="19050">
                        <a:solidFill>
                          <a:srgbClr val="002060"/>
                        </a:solidFill>
                        <a:prstDash val="solid"/>
                      </a:ln>
                      <a:solidFill>
                        <a:srgbClr val="FF7C80"/>
                      </a:solidFill>
                      <a:effectLst>
                        <a:outerShdw blurRad="12700" dist="38100" dir="2700000" algn="tl" rotWithShape="0">
                          <a:srgbClr val="5B9BD5">
                            <a:lumMod val="60000"/>
                            <a:lumOff val="40000"/>
                          </a:srgbClr>
                        </a:outerShdw>
                      </a:effectLst>
                      <a:latin typeface="UVN Banh Mi" pitchFamily="2" charset="0"/>
                    </a:rPr>
                    <a:t>P</a:t>
                  </a:r>
                  <a:r>
                    <a:rPr lang="en-US" sz="138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UVN Banh Mi" pitchFamily="2" charset="0"/>
                    </a:rPr>
                    <a:t>H</a:t>
                  </a:r>
                  <a:r>
                    <a:rPr lang="en-US" sz="138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UVN Banh Mi" pitchFamily="2" charset="0"/>
                    </a:rPr>
                    <a:t>Á</a:t>
                  </a:r>
                  <a:endPar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endParaRPr>
                </a:p>
              </p:txBody>
            </p:sp>
          </p:grpSp>
        </p:grpSp>
      </p:grpSp>
      <p:pic>
        <p:nvPicPr>
          <p:cNvPr id="10" name="Picture 21">
            <a:extLst>
              <a:ext uri="{FF2B5EF4-FFF2-40B4-BE49-F238E27FC236}">
                <a16:creationId xmlns:a16="http://schemas.microsoft.com/office/drawing/2014/main" id="{566A8486-6D9D-74F7-34B9-6D9180050DBA}"/>
              </a:ext>
            </a:extLst>
          </p:cNvPr>
          <p:cNvPicPr>
            <a:picLocks noChangeAspect="1"/>
          </p:cNvPicPr>
          <p:nvPr/>
        </p:nvPicPr>
        <p:blipFill rotWithShape="1">
          <a:blip r:embed="rId7"/>
          <a:srcRect t="-1" b="40569"/>
          <a:stretch/>
        </p:blipFill>
        <p:spPr>
          <a:xfrm flipH="1">
            <a:off x="19767417" y="3618398"/>
            <a:ext cx="3569784" cy="3887717"/>
          </a:xfrm>
          <a:prstGeom prst="rect">
            <a:avLst/>
          </a:prstGeom>
        </p:spPr>
      </p:pic>
      <p:pic>
        <p:nvPicPr>
          <p:cNvPr id="11" name="Picture 10">
            <a:extLst>
              <a:ext uri="{FF2B5EF4-FFF2-40B4-BE49-F238E27FC236}">
                <a16:creationId xmlns:a16="http://schemas.microsoft.com/office/drawing/2014/main" id="{0482819E-B2D3-1475-0D24-11CE212C35A8}"/>
              </a:ext>
            </a:extLst>
          </p:cNvPr>
          <p:cNvPicPr>
            <a:picLocks noChangeAspect="1"/>
          </p:cNvPicPr>
          <p:nvPr/>
        </p:nvPicPr>
        <p:blipFill>
          <a:blip r:embed="rId8"/>
          <a:stretch>
            <a:fillRect/>
          </a:stretch>
        </p:blipFill>
        <p:spPr>
          <a:xfrm>
            <a:off x="130787" y="47985"/>
            <a:ext cx="12101609" cy="4090771"/>
          </a:xfrm>
          <a:prstGeom prst="rect">
            <a:avLst/>
          </a:prstGeom>
        </p:spPr>
      </p:pic>
    </p:spTree>
    <p:extLst>
      <p:ext uri="{BB962C8B-B14F-4D97-AF65-F5344CB8AC3E}">
        <p14:creationId xmlns:p14="http://schemas.microsoft.com/office/powerpoint/2010/main" val="313815436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74E058F6-9C53-041E-9233-015E832D10A8}"/>
              </a:ext>
            </a:extLst>
          </p:cNvPr>
          <p:cNvGrpSpPr/>
          <p:nvPr/>
        </p:nvGrpSpPr>
        <p:grpSpPr>
          <a:xfrm>
            <a:off x="1625598" y="248465"/>
            <a:ext cx="9899652" cy="2868542"/>
            <a:chOff x="-551543" y="2235200"/>
            <a:chExt cx="13208000" cy="2868542"/>
          </a:xfrm>
        </p:grpSpPr>
        <p:sp>
          <p:nvSpPr>
            <p:cNvPr id="11" name="TextBox 13">
              <a:extLst>
                <a:ext uri="{FF2B5EF4-FFF2-40B4-BE49-F238E27FC236}">
                  <a16:creationId xmlns:a16="http://schemas.microsoft.com/office/drawing/2014/main" id="{B046D4D5-47B5-824A-A673-0B696DAA07C2}"/>
                </a:ext>
              </a:extLst>
            </p:cNvPr>
            <p:cNvSpPr txBox="1"/>
            <p:nvPr/>
          </p:nvSpPr>
          <p:spPr>
            <a:xfrm>
              <a:off x="-551543" y="2235200"/>
              <a:ext cx="13208000" cy="2868542"/>
            </a:xfrm>
            <a:prstGeom prst="rect">
              <a:avLst/>
            </a:prstGeom>
            <a:noFill/>
          </p:spPr>
          <p:txBody>
            <a:bodyPr wrap="square" rtlCol="0">
              <a:spAutoFit/>
            </a:bodyPr>
            <a:lstStyle/>
            <a:p>
              <a:pPr algn="ctr">
                <a:lnSpc>
                  <a:spcPct val="130000"/>
                </a:lnSpc>
                <a:buClrTx/>
                <a:buFontTx/>
                <a:buNone/>
              </a:pPr>
              <a:r>
                <a:rPr lang="en-US" sz="7200" b="1">
                  <a:ln w="190500">
                    <a:solidFill>
                      <a:schemeClr val="bg1"/>
                    </a:solidFill>
                    <a:prstDash val="solid"/>
                  </a:ln>
                  <a:solidFill>
                    <a:srgbClr val="FF0000"/>
                  </a:solidFill>
                  <a:effectLst>
                    <a:outerShdw blurRad="12700" dist="38100" dir="2700000" algn="tl" rotWithShape="0">
                      <a:srgbClr val="5B9BD5">
                        <a:lumMod val="60000"/>
                        <a:lumOff val="40000"/>
                      </a:srgbClr>
                    </a:outerShdw>
                  </a:effectLst>
                  <a:latin typeface="iCiel Pony" panose="02000000000000000000" pitchFamily="2" charset="-93"/>
                </a:rPr>
                <a:t>Tìm hiểu về sự thành lập của Triều Lý</a:t>
              </a:r>
            </a:p>
          </p:txBody>
        </p:sp>
        <p:sp>
          <p:nvSpPr>
            <p:cNvPr id="12" name="TextBox 13">
              <a:extLst>
                <a:ext uri="{FF2B5EF4-FFF2-40B4-BE49-F238E27FC236}">
                  <a16:creationId xmlns:a16="http://schemas.microsoft.com/office/drawing/2014/main" id="{40223CFC-7AF2-42B6-BDA5-4431DBED313D}"/>
                </a:ext>
              </a:extLst>
            </p:cNvPr>
            <p:cNvSpPr txBox="1"/>
            <p:nvPr/>
          </p:nvSpPr>
          <p:spPr>
            <a:xfrm>
              <a:off x="-551543" y="2235200"/>
              <a:ext cx="13208000" cy="2868542"/>
            </a:xfrm>
            <a:prstGeom prst="rect">
              <a:avLst/>
            </a:prstGeom>
            <a:noFill/>
          </p:spPr>
          <p:txBody>
            <a:bodyPr wrap="square" rtlCol="0">
              <a:spAutoFit/>
            </a:bodyPr>
            <a:lstStyle/>
            <a:p>
              <a:pPr algn="ctr">
                <a:lnSpc>
                  <a:spcPct val="130000"/>
                </a:lnSpc>
                <a:buClrTx/>
                <a:buFontTx/>
                <a:buNone/>
              </a:pPr>
              <a:r>
                <a:rPr lang="en-US" sz="7200" b="1">
                  <a:ln w="19050">
                    <a:solidFill>
                      <a:srgbClr val="002060"/>
                    </a:solidFill>
                    <a:prstDash val="solid"/>
                  </a:ln>
                  <a:solidFill>
                    <a:srgbClr val="FF0000"/>
                  </a:solidFill>
                  <a:effectLst>
                    <a:outerShdw blurRad="12700" dist="38100" dir="2700000" algn="tl" rotWithShape="0">
                      <a:srgbClr val="5B9BD5">
                        <a:lumMod val="60000"/>
                        <a:lumOff val="40000"/>
                      </a:srgbClr>
                    </a:outerShdw>
                  </a:effectLst>
                  <a:latin typeface="iCiel Pony" panose="02000000000000000000" pitchFamily="2" charset="-93"/>
                </a:rPr>
                <a:t>Tìm hiểu về sự thành lập của Triều Lý</a:t>
              </a:r>
              <a:endParaRPr lang="en-US" sz="7200" b="1" kern="1200" dirty="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latin typeface="iCiel Pony" panose="02000000000000000000" pitchFamily="2" charset="-93"/>
              </a:endParaRPr>
            </a:p>
          </p:txBody>
        </p:sp>
      </p:grpSp>
    </p:spTree>
    <p:extLst>
      <p:ext uri="{BB962C8B-B14F-4D97-AF65-F5344CB8AC3E}">
        <p14:creationId xmlns:p14="http://schemas.microsoft.com/office/powerpoint/2010/main" val="769738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id="{5F19ABB9-330F-93CA-F98F-6C8675544FF1}"/>
              </a:ext>
            </a:extLst>
          </p:cNvPr>
          <p:cNvSpPr/>
          <p:nvPr/>
        </p:nvSpPr>
        <p:spPr>
          <a:xfrm>
            <a:off x="168676" y="240990"/>
            <a:ext cx="11854650" cy="648828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 name="TextBox 11">
            <a:extLst>
              <a:ext uri="{FF2B5EF4-FFF2-40B4-BE49-F238E27FC236}">
                <a16:creationId xmlns:a16="http://schemas.microsoft.com/office/drawing/2014/main" id="{1C67DED4-FCDC-7D91-BC2C-7975A38BFBDD}"/>
              </a:ext>
            </a:extLst>
          </p:cNvPr>
          <p:cNvSpPr txBox="1"/>
          <p:nvPr/>
        </p:nvSpPr>
        <p:spPr>
          <a:xfrm>
            <a:off x="693285" y="2585137"/>
            <a:ext cx="10536690" cy="3539430"/>
          </a:xfrm>
          <a:prstGeom prst="rect">
            <a:avLst/>
          </a:prstGeom>
          <a:solidFill>
            <a:schemeClr val="bg1"/>
          </a:solidFill>
        </p:spPr>
        <p:txBody>
          <a:bodyPr wrap="square">
            <a:spAutoFit/>
          </a:bodyPr>
          <a:lstStyle/>
          <a:p>
            <a:pPr algn="just"/>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Năm 1009, Lý Công Uẩn được các quan lại ủng hộ, suy tôn lên làm vua, lấy niên</a:t>
            </a:r>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hiệu là Thuận Thiên. Triều Lý được thành lập.</a:t>
            </a:r>
          </a:p>
          <a:p>
            <a:pPr algn="just"/>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Mùa thu năm 1010, vua Lý Thái Tổ ban Chiếu dời đô, quyết định dời đô từ Hoa</a:t>
            </a:r>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Lư về thành Đại La. Chiếu dời đô đã cho thấy tầm nhìn của vua Lý Thái Tổ trong việc</a:t>
            </a:r>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chọn kinh đô, mở ra thời kì phát triển mới của đất nước.</a:t>
            </a:r>
          </a:p>
        </p:txBody>
      </p:sp>
      <p:sp>
        <p:nvSpPr>
          <p:cNvPr id="30" name="Hình chữ nhật: Góc Tròn 29">
            <a:extLst>
              <a:ext uri="{FF2B5EF4-FFF2-40B4-BE49-F238E27FC236}">
                <a16:creationId xmlns:a16="http://schemas.microsoft.com/office/drawing/2014/main" id="{D34C6FC7-62F6-4592-AFD5-C8B95989A656}"/>
              </a:ext>
            </a:extLst>
          </p:cNvPr>
          <p:cNvSpPr/>
          <p:nvPr/>
        </p:nvSpPr>
        <p:spPr>
          <a:xfrm>
            <a:off x="823093" y="578353"/>
            <a:ext cx="10781274" cy="1788489"/>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A4AA8ED1-DCB6-2758-7117-70F795272C70}"/>
              </a:ext>
            </a:extLst>
          </p:cNvPr>
          <p:cNvSpPr txBox="1"/>
          <p:nvPr/>
        </p:nvSpPr>
        <p:spPr>
          <a:xfrm>
            <a:off x="1279374" y="621873"/>
            <a:ext cx="10781274" cy="1569660"/>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Đọc thông tin và quan sát hình 1, em hãy:</a:t>
            </a:r>
          </a:p>
          <a:p>
            <a:pPr algn="just"/>
            <a:r>
              <a:rPr lang="vi-VN" sz="3200">
                <a:latin typeface="Calibri" panose="020F0502020204030204" pitchFamily="34" charset="0"/>
                <a:cs typeface="Calibri" panose="020F0502020204030204" pitchFamily="34" charset="0"/>
              </a:rPr>
              <a:t>– Trình bày sự thành lập của Triều Lý.</a:t>
            </a:r>
          </a:p>
          <a:p>
            <a:pPr algn="just"/>
            <a:r>
              <a:rPr lang="vi-VN" sz="3200">
                <a:latin typeface="Calibri" panose="020F0502020204030204" pitchFamily="34" charset="0"/>
                <a:cs typeface="Calibri" panose="020F0502020204030204" pitchFamily="34" charset="0"/>
              </a:rPr>
              <a:t>– Nêu nhận xét về nội dung và ý nghĩa của “Chiếu dời đô”.</a:t>
            </a:r>
            <a:endParaRPr lang="pt-BR" sz="3200">
              <a:latin typeface="Calibri" panose="020F0502020204030204" pitchFamily="34" charset="0"/>
              <a:cs typeface="Calibri" panose="020F0502020204030204" pitchFamily="34" charset="0"/>
            </a:endParaRPr>
          </a:p>
        </p:txBody>
      </p:sp>
      <p:pic>
        <p:nvPicPr>
          <p:cNvPr id="13" name="Picture 4">
            <a:extLst>
              <a:ext uri="{FF2B5EF4-FFF2-40B4-BE49-F238E27FC236}">
                <a16:creationId xmlns:a16="http://schemas.microsoft.com/office/drawing/2014/main" id="{4A448942-8990-A1EC-D608-9261ECF1B164}"/>
              </a:ext>
            </a:extLst>
          </p:cNvPr>
          <p:cNvPicPr>
            <a:picLocks noChangeAspect="1"/>
          </p:cNvPicPr>
          <p:nvPr/>
        </p:nvPicPr>
        <p:blipFill>
          <a:blip r:embed="rId2"/>
          <a:stretch>
            <a:fillRect/>
          </a:stretch>
        </p:blipFill>
        <p:spPr>
          <a:xfrm>
            <a:off x="506067" y="274161"/>
            <a:ext cx="810628" cy="1046042"/>
          </a:xfrm>
          <a:prstGeom prst="rect">
            <a:avLst/>
          </a:prstGeom>
        </p:spPr>
      </p:pic>
    </p:spTree>
    <p:extLst>
      <p:ext uri="{BB962C8B-B14F-4D97-AF65-F5344CB8AC3E}">
        <p14:creationId xmlns:p14="http://schemas.microsoft.com/office/powerpoint/2010/main" val="557281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4FE2EB6C-3FA1-27B7-0945-DC6B570F1C1B}"/>
              </a:ext>
            </a:extLst>
          </p:cNvPr>
          <p:cNvSpPr/>
          <p:nvPr/>
        </p:nvSpPr>
        <p:spPr>
          <a:xfrm>
            <a:off x="0" y="241269"/>
            <a:ext cx="12192000" cy="6616731"/>
          </a:xfrm>
          <a:prstGeom prst="roundRect">
            <a:avLst>
              <a:gd name="adj" fmla="val 9943"/>
            </a:avLst>
          </a:prstGeom>
          <a:solidFill>
            <a:srgbClr val="F6E4EF"/>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Chiếu dời đô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“Xưa các bậc đế vương mấy lần dời đô. Phải đâu các vua theo ý riêng mình mà tự tiện</a:t>
            </a:r>
            <a:r>
              <a:rPr kumimoji="0" lang="en-US"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chuyển dời? Chỉ vì muốn đóng đô ở nơi trung tâm, mưu toan nghiệp lớn, tính kế muôn đời</a:t>
            </a:r>
            <a:r>
              <a:rPr kumimoji="0" lang="en-US"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cho con cháu, trên vâng mệnh trời, dưới theo ý dân, nếu thấy thuận tiện thì thay đổi. Cho</a:t>
            </a:r>
            <a:r>
              <a:rPr kumimoji="0" lang="en-US"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nên vận nước lâu dài, phong tục phồn thịnh...</a:t>
            </a:r>
            <a:endParaRPr kumimoji="0" lang="en-US"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Huống gì thành Đại La ở vào nơi trung tâm trời đất, được cái thế rồng cuộn hổ ngồi.</a:t>
            </a:r>
            <a:r>
              <a:rPr kumimoji="0" lang="en-US"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Đã đúng ngôi nam bắc đông tây, lại tiện hướng nhìn sông dựa núi. Địa thế rộng mà bằng,</a:t>
            </a:r>
            <a:r>
              <a:rPr kumimoji="0" lang="en-US"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đất đai cao mà thoáng. Dân cư khỏi chịu cảnh khốn khổ ngập lụt, muôn vật cũng rất mực</a:t>
            </a:r>
            <a:r>
              <a:rPr kumimoji="0" lang="en-US"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phong phú, tốt tươi. Xem khắp đất Việt, chỉ nơi này là thắng địa. Thật là chỗ tụ hội trọng</a:t>
            </a:r>
            <a:r>
              <a:rPr kumimoji="0" lang="en-US"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yếu của bốn phương đất nước, cũng là nơi kinh đô bậc nhất của đế vương muôn đời. Trẫm</a:t>
            </a:r>
            <a:r>
              <a:rPr kumimoji="0" lang="en-US"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muốn dựa vào sự thuận lợi của đất ấy để định chỗ ở. Các khanh nghĩ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(Viện Văn học, Thơ văn Lý – Trần, tập 1, NXB Khoa học xã hội, Hà Nội, 1977, trang 229 – 230)</a:t>
            </a:r>
            <a:endParaRPr kumimoji="0" lang="vi-VN" sz="2800" b="1" i="1"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37026828"/>
      </p:ext>
    </p:extLst>
  </p:cSld>
  <p:clrMapOvr>
    <a:masterClrMapping/>
  </p:clrMapOvr>
  <p:transition>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10DFC6B-48E9-4C13-B83D-704701FC0527}">
  <we:reference id="4b785c87-866c-4bad-85d8-5d1ae467ac9a" version="3.12.0.0" store="EXCatalog" storeType="EXCatalog"/>
  <we:alternateReferences>
    <we:reference id="WA104381909" version="3.12.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9Slide.vn</Template>
  <TotalTime>453</TotalTime>
  <Words>1108</Words>
  <Application>Microsoft Office PowerPoint</Application>
  <PresentationFormat>Widescreen</PresentationFormat>
  <Paragraphs>58</Paragraphs>
  <Slides>28</Slides>
  <Notes>0</Notes>
  <HiddenSlides>0</HiddenSlides>
  <MMClips>9</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28</vt:i4>
      </vt:variant>
    </vt:vector>
  </HeadingPairs>
  <TitlesOfParts>
    <vt:vector size="43" baseType="lpstr">
      <vt:lpstr>Calibri</vt:lpstr>
      <vt:lpstr>UVN Banh Mi</vt:lpstr>
      <vt:lpstr>方正硬笔楷书繁体</vt:lpstr>
      <vt:lpstr>LNTH-LuoLuoNotangYuanTi 1</vt:lpstr>
      <vt:lpstr>UTM Ong Do Gia</vt:lpstr>
      <vt:lpstr>Aptos</vt:lpstr>
      <vt:lpstr>iCiel Pony</vt:lpstr>
      <vt:lpstr>Arial</vt:lpstr>
      <vt:lpstr>UTM Azuki</vt:lpstr>
      <vt:lpstr>Aptos Display</vt:lpstr>
      <vt:lpstr>Times New Roman</vt:lpstr>
      <vt:lpstr>UTM Androgyne</vt:lpstr>
      <vt:lpstr>Custom Design</vt: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nguyenthihien12041973@outlook.com</cp:lastModifiedBy>
  <cp:revision>11</cp:revision>
  <dcterms:created xsi:type="dcterms:W3CDTF">2023-10-12T12:18:02Z</dcterms:created>
  <dcterms:modified xsi:type="dcterms:W3CDTF">2024-11-17T02:16:55Z</dcterms:modified>
  <cp:category>9Slide.vn</cp:category>
</cp:coreProperties>
</file>